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64" r:id="rId5"/>
    <p:sldId id="265" r:id="rId6"/>
    <p:sldId id="266" r:id="rId7"/>
    <p:sldId id="267" r:id="rId8"/>
    <p:sldId id="318" r:id="rId9"/>
    <p:sldId id="256" r:id="rId10"/>
    <p:sldId id="263" r:id="rId11"/>
    <p:sldId id="309" r:id="rId12"/>
    <p:sldId id="310" r:id="rId13"/>
    <p:sldId id="311" r:id="rId14"/>
    <p:sldId id="312" r:id="rId15"/>
    <p:sldId id="313" r:id="rId16"/>
    <p:sldId id="314" r:id="rId17"/>
    <p:sldId id="315" r:id="rId18"/>
    <p:sldId id="316" r:id="rId19"/>
    <p:sldId id="317" r:id="rId20"/>
    <p:sldId id="260" r:id="rId21"/>
    <p:sldId id="261" r:id="rId22"/>
    <p:sldId id="300" r:id="rId23"/>
    <p:sldId id="301" r:id="rId24"/>
    <p:sldId id="302" r:id="rId25"/>
    <p:sldId id="303" r:id="rId26"/>
    <p:sldId id="304" r:id="rId27"/>
    <p:sldId id="305" r:id="rId28"/>
    <p:sldId id="306" r:id="rId29"/>
    <p:sldId id="307" r:id="rId30"/>
    <p:sldId id="308" r:id="rId31"/>
    <p:sldId id="273" r:id="rId32"/>
    <p:sldId id="274" r:id="rId33"/>
    <p:sldId id="275" r:id="rId34"/>
    <p:sldId id="276" r:id="rId35"/>
    <p:sldId id="277" r:id="rId36"/>
    <p:sldId id="278" r:id="rId37"/>
    <p:sldId id="279" r:id="rId38"/>
    <p:sldId id="269" r:id="rId39"/>
    <p:sldId id="297"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62515" autoAdjust="0"/>
  </p:normalViewPr>
  <p:slideViewPr>
    <p:cSldViewPr snapToGrid="0">
      <p:cViewPr varScale="1">
        <p:scale>
          <a:sx n="67" d="100"/>
          <a:sy n="67" d="100"/>
        </p:scale>
        <p:origin x="1902"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hyperlink" Target="https://docs.google.com/spreadsheets/d/1_dxqG99lQMBNp_87SlojglrzqVy6KK4FA4T4SBZ88rE/edit" TargetMode="External"/><Relationship Id="rId5" Type="http://schemas.openxmlformats.org/officeDocument/2006/relationships/image" Target="../media/image38.svg"/><Relationship Id="rId4"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 TargetMode="External"/><Relationship Id="rId2" Type="http://schemas.openxmlformats.org/officeDocument/2006/relationships/image" Target="../media/image36.svg"/><Relationship Id="rId1" Type="http://schemas.openxmlformats.org/officeDocument/2006/relationships/image" Target="../media/image35.png"/><Relationship Id="rId5" Type="http://schemas.openxmlformats.org/officeDocument/2006/relationships/image" Target="../media/image38.sv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9E97D-1963-4002-972D-0575383D95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8910E6-95BE-487A-84E6-68AED57A5946}">
      <dgm:prSet/>
      <dgm:spPr/>
      <dgm:t>
        <a:bodyPr/>
        <a:lstStyle/>
        <a:p>
          <a:r>
            <a:rPr lang="en-US"/>
            <a:t>Descriptive RQ</a:t>
          </a:r>
        </a:p>
      </dgm:t>
    </dgm:pt>
    <dgm:pt modelId="{2B14B3BA-4268-43C0-9D84-37991D8EE0E2}" type="parTrans" cxnId="{7DE18A41-8D2D-46BC-91A0-2E1384540A2A}">
      <dgm:prSet/>
      <dgm:spPr/>
      <dgm:t>
        <a:bodyPr/>
        <a:lstStyle/>
        <a:p>
          <a:endParaRPr lang="en-US"/>
        </a:p>
      </dgm:t>
    </dgm:pt>
    <dgm:pt modelId="{25A4F0AC-C3B7-42F9-9200-9EE6F7D84229}" type="sibTrans" cxnId="{7DE18A41-8D2D-46BC-91A0-2E1384540A2A}">
      <dgm:prSet/>
      <dgm:spPr/>
      <dgm:t>
        <a:bodyPr/>
        <a:lstStyle/>
        <a:p>
          <a:endParaRPr lang="en-US"/>
        </a:p>
      </dgm:t>
    </dgm:pt>
    <dgm:pt modelId="{AB470268-F6D2-457B-BA94-8F6CBD75E3ED}">
      <dgm:prSet/>
      <dgm:spPr/>
      <dgm:t>
        <a:bodyPr/>
        <a:lstStyle/>
        <a:p>
          <a:r>
            <a:rPr lang="en-US"/>
            <a:t>Difference RQ</a:t>
          </a:r>
        </a:p>
      </dgm:t>
    </dgm:pt>
    <dgm:pt modelId="{401675AF-0035-4A01-B2B9-328DE228D198}" type="parTrans" cxnId="{E68792B1-8A69-405D-9D92-4E7F93F32CD3}">
      <dgm:prSet/>
      <dgm:spPr/>
      <dgm:t>
        <a:bodyPr/>
        <a:lstStyle/>
        <a:p>
          <a:endParaRPr lang="en-US"/>
        </a:p>
      </dgm:t>
    </dgm:pt>
    <dgm:pt modelId="{0BAAC142-327D-4D55-8FC1-81651E0D9595}" type="sibTrans" cxnId="{E68792B1-8A69-405D-9D92-4E7F93F32CD3}">
      <dgm:prSet/>
      <dgm:spPr/>
      <dgm:t>
        <a:bodyPr/>
        <a:lstStyle/>
        <a:p>
          <a:endParaRPr lang="en-US"/>
        </a:p>
      </dgm:t>
    </dgm:pt>
    <dgm:pt modelId="{DC76FD33-72A1-42A4-8877-5BF4303A4498}">
      <dgm:prSet/>
      <dgm:spPr/>
      <dgm:t>
        <a:bodyPr/>
        <a:lstStyle/>
        <a:p>
          <a:r>
            <a:rPr lang="en-US"/>
            <a:t>Association RQ: Correlation</a:t>
          </a:r>
        </a:p>
      </dgm:t>
    </dgm:pt>
    <dgm:pt modelId="{0F154B82-A796-449D-AB80-78B3E6D8230D}" type="parTrans" cxnId="{C33F9F69-380F-4731-8EA6-AF7B0363C7B8}">
      <dgm:prSet/>
      <dgm:spPr/>
      <dgm:t>
        <a:bodyPr/>
        <a:lstStyle/>
        <a:p>
          <a:endParaRPr lang="en-US"/>
        </a:p>
      </dgm:t>
    </dgm:pt>
    <dgm:pt modelId="{D2C0DC62-E454-4752-900B-7A807555E09E}" type="sibTrans" cxnId="{C33F9F69-380F-4731-8EA6-AF7B0363C7B8}">
      <dgm:prSet/>
      <dgm:spPr/>
      <dgm:t>
        <a:bodyPr/>
        <a:lstStyle/>
        <a:p>
          <a:endParaRPr lang="en-US"/>
        </a:p>
      </dgm:t>
    </dgm:pt>
    <dgm:pt modelId="{A635138A-0C9D-4136-BAE2-05BF3CCB3D79}" type="pres">
      <dgm:prSet presAssocID="{8BE9E97D-1963-4002-972D-0575383D95DE}" presName="linear" presStyleCnt="0">
        <dgm:presLayoutVars>
          <dgm:animLvl val="lvl"/>
          <dgm:resizeHandles val="exact"/>
        </dgm:presLayoutVars>
      </dgm:prSet>
      <dgm:spPr/>
    </dgm:pt>
    <dgm:pt modelId="{ACC588BA-22E5-43C4-86EE-D7F0FAE82882}" type="pres">
      <dgm:prSet presAssocID="{818910E6-95BE-487A-84E6-68AED57A5946}" presName="parentText" presStyleLbl="node1" presStyleIdx="0" presStyleCnt="3">
        <dgm:presLayoutVars>
          <dgm:chMax val="0"/>
          <dgm:bulletEnabled val="1"/>
        </dgm:presLayoutVars>
      </dgm:prSet>
      <dgm:spPr/>
    </dgm:pt>
    <dgm:pt modelId="{0DB15BD1-0DEE-4DF3-8F17-1C03FD3A9104}" type="pres">
      <dgm:prSet presAssocID="{25A4F0AC-C3B7-42F9-9200-9EE6F7D84229}" presName="spacer" presStyleCnt="0"/>
      <dgm:spPr/>
    </dgm:pt>
    <dgm:pt modelId="{574046AB-203E-49DE-B866-303DE033A406}" type="pres">
      <dgm:prSet presAssocID="{AB470268-F6D2-457B-BA94-8F6CBD75E3ED}" presName="parentText" presStyleLbl="node1" presStyleIdx="1" presStyleCnt="3">
        <dgm:presLayoutVars>
          <dgm:chMax val="0"/>
          <dgm:bulletEnabled val="1"/>
        </dgm:presLayoutVars>
      </dgm:prSet>
      <dgm:spPr/>
    </dgm:pt>
    <dgm:pt modelId="{F040534D-D02B-4154-95A3-6AB2320D82AD}" type="pres">
      <dgm:prSet presAssocID="{0BAAC142-327D-4D55-8FC1-81651E0D9595}" presName="spacer" presStyleCnt="0"/>
      <dgm:spPr/>
    </dgm:pt>
    <dgm:pt modelId="{8C4DC0BA-4658-4F9B-AB4B-3509CE16B636}" type="pres">
      <dgm:prSet presAssocID="{DC76FD33-72A1-42A4-8877-5BF4303A4498}" presName="parentText" presStyleLbl="node1" presStyleIdx="2" presStyleCnt="3">
        <dgm:presLayoutVars>
          <dgm:chMax val="0"/>
          <dgm:bulletEnabled val="1"/>
        </dgm:presLayoutVars>
      </dgm:prSet>
      <dgm:spPr/>
    </dgm:pt>
  </dgm:ptLst>
  <dgm:cxnLst>
    <dgm:cxn modelId="{C7E1611A-001E-4A6E-9A59-C5B60D952467}" type="presOf" srcId="{DC76FD33-72A1-42A4-8877-5BF4303A4498}" destId="{8C4DC0BA-4658-4F9B-AB4B-3509CE16B636}" srcOrd="0" destOrd="0" presId="urn:microsoft.com/office/officeart/2005/8/layout/vList2"/>
    <dgm:cxn modelId="{9C385D37-6AA2-4704-980C-30CDA44504D4}" type="presOf" srcId="{818910E6-95BE-487A-84E6-68AED57A5946}" destId="{ACC588BA-22E5-43C4-86EE-D7F0FAE82882}" srcOrd="0" destOrd="0" presId="urn:microsoft.com/office/officeart/2005/8/layout/vList2"/>
    <dgm:cxn modelId="{7DE18A41-8D2D-46BC-91A0-2E1384540A2A}" srcId="{8BE9E97D-1963-4002-972D-0575383D95DE}" destId="{818910E6-95BE-487A-84E6-68AED57A5946}" srcOrd="0" destOrd="0" parTransId="{2B14B3BA-4268-43C0-9D84-37991D8EE0E2}" sibTransId="{25A4F0AC-C3B7-42F9-9200-9EE6F7D84229}"/>
    <dgm:cxn modelId="{140C6644-0395-47D3-8805-87C4B6FE9104}" type="presOf" srcId="{8BE9E97D-1963-4002-972D-0575383D95DE}" destId="{A635138A-0C9D-4136-BAE2-05BF3CCB3D79}" srcOrd="0" destOrd="0" presId="urn:microsoft.com/office/officeart/2005/8/layout/vList2"/>
    <dgm:cxn modelId="{C33F9F69-380F-4731-8EA6-AF7B0363C7B8}" srcId="{8BE9E97D-1963-4002-972D-0575383D95DE}" destId="{DC76FD33-72A1-42A4-8877-5BF4303A4498}" srcOrd="2" destOrd="0" parTransId="{0F154B82-A796-449D-AB80-78B3E6D8230D}" sibTransId="{D2C0DC62-E454-4752-900B-7A807555E09E}"/>
    <dgm:cxn modelId="{8576F54D-5E95-41A5-B120-3B993E5D7A17}" type="presOf" srcId="{AB470268-F6D2-457B-BA94-8F6CBD75E3ED}" destId="{574046AB-203E-49DE-B866-303DE033A406}" srcOrd="0" destOrd="0" presId="urn:microsoft.com/office/officeart/2005/8/layout/vList2"/>
    <dgm:cxn modelId="{E68792B1-8A69-405D-9D92-4E7F93F32CD3}" srcId="{8BE9E97D-1963-4002-972D-0575383D95DE}" destId="{AB470268-F6D2-457B-BA94-8F6CBD75E3ED}" srcOrd="1" destOrd="0" parTransId="{401675AF-0035-4A01-B2B9-328DE228D198}" sibTransId="{0BAAC142-327D-4D55-8FC1-81651E0D9595}"/>
    <dgm:cxn modelId="{72EBD98A-758A-4AA7-AD31-C97D23FA2C50}" type="presParOf" srcId="{A635138A-0C9D-4136-BAE2-05BF3CCB3D79}" destId="{ACC588BA-22E5-43C4-86EE-D7F0FAE82882}" srcOrd="0" destOrd="0" presId="urn:microsoft.com/office/officeart/2005/8/layout/vList2"/>
    <dgm:cxn modelId="{19101D25-16CA-4841-9FD6-4BA9909B2EB2}" type="presParOf" srcId="{A635138A-0C9D-4136-BAE2-05BF3CCB3D79}" destId="{0DB15BD1-0DEE-4DF3-8F17-1C03FD3A9104}" srcOrd="1" destOrd="0" presId="urn:microsoft.com/office/officeart/2005/8/layout/vList2"/>
    <dgm:cxn modelId="{76FF3D96-7919-4FFE-B79F-8E9C0274E36B}" type="presParOf" srcId="{A635138A-0C9D-4136-BAE2-05BF3CCB3D79}" destId="{574046AB-203E-49DE-B866-303DE033A406}" srcOrd="2" destOrd="0" presId="urn:microsoft.com/office/officeart/2005/8/layout/vList2"/>
    <dgm:cxn modelId="{8A432E67-7E6B-448D-A6A0-A9B58149DB42}" type="presParOf" srcId="{A635138A-0C9D-4136-BAE2-05BF3CCB3D79}" destId="{F040534D-D02B-4154-95A3-6AB2320D82AD}" srcOrd="3" destOrd="0" presId="urn:microsoft.com/office/officeart/2005/8/layout/vList2"/>
    <dgm:cxn modelId="{73F27D15-568F-459A-882D-EC8BF1B5D524}" type="presParOf" srcId="{A635138A-0C9D-4136-BAE2-05BF3CCB3D79}" destId="{8C4DC0BA-4658-4F9B-AB4B-3509CE16B6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7A165-A961-40E6-9A3A-FE448E587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533240-27B6-4B8D-AA94-4324EB8D8057}">
      <dgm:prSet/>
      <dgm:spPr/>
      <dgm:t>
        <a:bodyPr/>
        <a:lstStyle/>
        <a:p>
          <a:r>
            <a:rPr lang="en-US"/>
            <a:t>Example</a:t>
          </a:r>
        </a:p>
      </dgm:t>
    </dgm:pt>
    <dgm:pt modelId="{39774E77-71BE-49EA-AEED-C4AB19FB5E48}" type="parTrans" cxnId="{78E06302-9535-45D5-B3E1-94468819582D}">
      <dgm:prSet/>
      <dgm:spPr/>
      <dgm:t>
        <a:bodyPr/>
        <a:lstStyle/>
        <a:p>
          <a:endParaRPr lang="en-US"/>
        </a:p>
      </dgm:t>
    </dgm:pt>
    <dgm:pt modelId="{6F201ECF-2225-45BE-A9B1-CE10E83470C1}" type="sibTrans" cxnId="{78E06302-9535-45D5-B3E1-94468819582D}">
      <dgm:prSet/>
      <dgm:spPr/>
      <dgm:t>
        <a:bodyPr/>
        <a:lstStyle/>
        <a:p>
          <a:endParaRPr lang="en-US"/>
        </a:p>
      </dgm:t>
    </dgm:pt>
    <dgm:pt modelId="{BA0A026F-8F5E-4C40-B298-8EE8D8EC06D4}">
      <dgm:prSet/>
      <dgm:spPr/>
      <dgm:t>
        <a:bodyPr/>
        <a:lstStyle/>
        <a:p>
          <a:r>
            <a:rPr lang="en-US"/>
            <a:t>Level of measurement for BOTH analysis variable: interval or ratio</a:t>
          </a:r>
        </a:p>
      </dgm:t>
    </dgm:pt>
    <dgm:pt modelId="{904048C5-2530-46E5-8D02-4CA2FE2CCFC9}" type="parTrans" cxnId="{1CBA9F4F-192C-411E-9D04-1628C2811224}">
      <dgm:prSet/>
      <dgm:spPr/>
      <dgm:t>
        <a:bodyPr/>
        <a:lstStyle/>
        <a:p>
          <a:endParaRPr lang="en-US"/>
        </a:p>
      </dgm:t>
    </dgm:pt>
    <dgm:pt modelId="{E9527EAF-B678-46A6-9519-454FED75B925}" type="sibTrans" cxnId="{1CBA9F4F-192C-411E-9D04-1628C2811224}">
      <dgm:prSet/>
      <dgm:spPr/>
      <dgm:t>
        <a:bodyPr/>
        <a:lstStyle/>
        <a:p>
          <a:endParaRPr lang="en-US"/>
        </a:p>
      </dgm:t>
    </dgm:pt>
    <dgm:pt modelId="{3A9F7B85-B1AE-4EE3-AAEB-F997838163CC}">
      <dgm:prSet/>
      <dgm:spPr/>
      <dgm:t>
        <a:bodyPr/>
        <a:lstStyle/>
        <a:p>
          <a:r>
            <a:rPr lang="en-US"/>
            <a:t>Association RQ: Does workers’ incomes increase as their ages increase?</a:t>
          </a:r>
        </a:p>
      </dgm:t>
    </dgm:pt>
    <dgm:pt modelId="{693E52AD-4FAC-4746-8F84-76382094B4CF}" type="parTrans" cxnId="{9D2828B0-6A2C-4BBF-8485-9B4FBA810BB7}">
      <dgm:prSet/>
      <dgm:spPr/>
      <dgm:t>
        <a:bodyPr/>
        <a:lstStyle/>
        <a:p>
          <a:endParaRPr lang="en-US"/>
        </a:p>
      </dgm:t>
    </dgm:pt>
    <dgm:pt modelId="{B52E78E7-4F7D-4FC9-88E8-C26BA2904A5B}" type="sibTrans" cxnId="{9D2828B0-6A2C-4BBF-8485-9B4FBA810BB7}">
      <dgm:prSet/>
      <dgm:spPr/>
      <dgm:t>
        <a:bodyPr/>
        <a:lstStyle/>
        <a:p>
          <a:endParaRPr lang="en-US"/>
        </a:p>
      </dgm:t>
    </dgm:pt>
    <dgm:pt modelId="{6853EEE3-547E-445D-A926-49F06FE0C69B}">
      <dgm:prSet/>
      <dgm:spPr/>
      <dgm:t>
        <a:bodyPr/>
        <a:lstStyle/>
        <a:p>
          <a:r>
            <a:rPr lang="en-US"/>
            <a:t>Questionnaire questions: </a:t>
          </a:r>
        </a:p>
      </dgm:t>
    </dgm:pt>
    <dgm:pt modelId="{CFC5EFCD-C095-4136-B5D0-B09E2A9B0CCC}" type="parTrans" cxnId="{2E94121C-6617-4450-83C1-0AED7F467811}">
      <dgm:prSet/>
      <dgm:spPr/>
      <dgm:t>
        <a:bodyPr/>
        <a:lstStyle/>
        <a:p>
          <a:endParaRPr lang="en-US"/>
        </a:p>
      </dgm:t>
    </dgm:pt>
    <dgm:pt modelId="{B181202C-464B-435C-8375-93647D581BF7}" type="sibTrans" cxnId="{2E94121C-6617-4450-83C1-0AED7F467811}">
      <dgm:prSet/>
      <dgm:spPr/>
      <dgm:t>
        <a:bodyPr/>
        <a:lstStyle/>
        <a:p>
          <a:endParaRPr lang="en-US"/>
        </a:p>
      </dgm:t>
    </dgm:pt>
    <dgm:pt modelId="{E6E77AF4-0F37-4A9E-B79C-C294344CFDED}">
      <dgm:prSet/>
      <dgm:spPr/>
      <dgm:t>
        <a:bodyPr/>
        <a:lstStyle/>
        <a:p>
          <a:r>
            <a:rPr lang="en-US"/>
            <a:t>Q1: What’s your age? </a:t>
          </a:r>
        </a:p>
      </dgm:t>
    </dgm:pt>
    <dgm:pt modelId="{53873306-DA9A-46A8-91DE-288E47CE853D}" type="parTrans" cxnId="{CD6A92B5-417F-4F32-A9EB-77E4B1047D38}">
      <dgm:prSet/>
      <dgm:spPr/>
      <dgm:t>
        <a:bodyPr/>
        <a:lstStyle/>
        <a:p>
          <a:endParaRPr lang="en-US"/>
        </a:p>
      </dgm:t>
    </dgm:pt>
    <dgm:pt modelId="{64555472-C4C1-4A39-925E-253DE0172F21}" type="sibTrans" cxnId="{CD6A92B5-417F-4F32-A9EB-77E4B1047D38}">
      <dgm:prSet/>
      <dgm:spPr/>
      <dgm:t>
        <a:bodyPr/>
        <a:lstStyle/>
        <a:p>
          <a:endParaRPr lang="en-US"/>
        </a:p>
      </dgm:t>
    </dgm:pt>
    <dgm:pt modelId="{0D1D66FC-D0F1-42F6-9859-2E2BBE758218}">
      <dgm:prSet/>
      <dgm:spPr/>
      <dgm:t>
        <a:bodyPr/>
        <a:lstStyle/>
        <a:p>
          <a:r>
            <a:rPr lang="en-US"/>
            <a:t>Q2: What’s your income?</a:t>
          </a:r>
        </a:p>
      </dgm:t>
    </dgm:pt>
    <dgm:pt modelId="{0E45E8E2-2533-44F7-8D25-3D3CD2B85078}" type="parTrans" cxnId="{E0B83F84-ECB4-45D9-8D6C-9BF52F2A8EA2}">
      <dgm:prSet/>
      <dgm:spPr/>
      <dgm:t>
        <a:bodyPr/>
        <a:lstStyle/>
        <a:p>
          <a:endParaRPr lang="en-US"/>
        </a:p>
      </dgm:t>
    </dgm:pt>
    <dgm:pt modelId="{6194E02D-1EF5-4641-ADE0-B59AE82F224F}" type="sibTrans" cxnId="{E0B83F84-ECB4-45D9-8D6C-9BF52F2A8EA2}">
      <dgm:prSet/>
      <dgm:spPr/>
      <dgm:t>
        <a:bodyPr/>
        <a:lstStyle/>
        <a:p>
          <a:endParaRPr lang="en-US"/>
        </a:p>
      </dgm:t>
    </dgm:pt>
    <dgm:pt modelId="{F4ED85EC-B266-45F7-A787-5395B27968E1}" type="pres">
      <dgm:prSet presAssocID="{6E47A165-A961-40E6-9A3A-FE448E587AAB}" presName="linear" presStyleCnt="0">
        <dgm:presLayoutVars>
          <dgm:animLvl val="lvl"/>
          <dgm:resizeHandles val="exact"/>
        </dgm:presLayoutVars>
      </dgm:prSet>
      <dgm:spPr/>
    </dgm:pt>
    <dgm:pt modelId="{119DD18C-8A8A-47C9-B2B0-5DAE0A2B4A86}" type="pres">
      <dgm:prSet presAssocID="{14533240-27B6-4B8D-AA94-4324EB8D8057}" presName="parentText" presStyleLbl="node1" presStyleIdx="0" presStyleCnt="2">
        <dgm:presLayoutVars>
          <dgm:chMax val="0"/>
          <dgm:bulletEnabled val="1"/>
        </dgm:presLayoutVars>
      </dgm:prSet>
      <dgm:spPr/>
    </dgm:pt>
    <dgm:pt modelId="{53CF77A4-E2A7-4FFC-8836-0CD6F71EEF8F}" type="pres">
      <dgm:prSet presAssocID="{14533240-27B6-4B8D-AA94-4324EB8D8057}" presName="childText" presStyleLbl="revTx" presStyleIdx="0" presStyleCnt="2">
        <dgm:presLayoutVars>
          <dgm:bulletEnabled val="1"/>
        </dgm:presLayoutVars>
      </dgm:prSet>
      <dgm:spPr/>
    </dgm:pt>
    <dgm:pt modelId="{CBE85C05-F2FE-41D4-BB4E-B53769AB84FD}" type="pres">
      <dgm:prSet presAssocID="{6853EEE3-547E-445D-A926-49F06FE0C69B}" presName="parentText" presStyleLbl="node1" presStyleIdx="1" presStyleCnt="2">
        <dgm:presLayoutVars>
          <dgm:chMax val="0"/>
          <dgm:bulletEnabled val="1"/>
        </dgm:presLayoutVars>
      </dgm:prSet>
      <dgm:spPr/>
    </dgm:pt>
    <dgm:pt modelId="{189F0F4F-F146-42DF-BB70-7261E9106FC0}" type="pres">
      <dgm:prSet presAssocID="{6853EEE3-547E-445D-A926-49F06FE0C69B}" presName="childText" presStyleLbl="revTx" presStyleIdx="1" presStyleCnt="2">
        <dgm:presLayoutVars>
          <dgm:bulletEnabled val="1"/>
        </dgm:presLayoutVars>
      </dgm:prSet>
      <dgm:spPr/>
    </dgm:pt>
  </dgm:ptLst>
  <dgm:cxnLst>
    <dgm:cxn modelId="{78E06302-9535-45D5-B3E1-94468819582D}" srcId="{6E47A165-A961-40E6-9A3A-FE448E587AAB}" destId="{14533240-27B6-4B8D-AA94-4324EB8D8057}" srcOrd="0" destOrd="0" parTransId="{39774E77-71BE-49EA-AEED-C4AB19FB5E48}" sibTransId="{6F201ECF-2225-45BE-A9B1-CE10E83470C1}"/>
    <dgm:cxn modelId="{858D120B-C24B-4057-A5C7-899C1801F8EA}" type="presOf" srcId="{0D1D66FC-D0F1-42F6-9859-2E2BBE758218}" destId="{189F0F4F-F146-42DF-BB70-7261E9106FC0}" srcOrd="0" destOrd="1" presId="urn:microsoft.com/office/officeart/2005/8/layout/vList2"/>
    <dgm:cxn modelId="{951FA11A-4AEC-4CFB-B1F8-646A1064D2EF}" type="presOf" srcId="{3A9F7B85-B1AE-4EE3-AAEB-F997838163CC}" destId="{53CF77A4-E2A7-4FFC-8836-0CD6F71EEF8F}" srcOrd="0" destOrd="1" presId="urn:microsoft.com/office/officeart/2005/8/layout/vList2"/>
    <dgm:cxn modelId="{2E94121C-6617-4450-83C1-0AED7F467811}" srcId="{6E47A165-A961-40E6-9A3A-FE448E587AAB}" destId="{6853EEE3-547E-445D-A926-49F06FE0C69B}" srcOrd="1" destOrd="0" parTransId="{CFC5EFCD-C095-4136-B5D0-B09E2A9B0CCC}" sibTransId="{B181202C-464B-435C-8375-93647D581BF7}"/>
    <dgm:cxn modelId="{1CBA9F4F-192C-411E-9D04-1628C2811224}" srcId="{14533240-27B6-4B8D-AA94-4324EB8D8057}" destId="{BA0A026F-8F5E-4C40-B298-8EE8D8EC06D4}" srcOrd="0" destOrd="0" parTransId="{904048C5-2530-46E5-8D02-4CA2FE2CCFC9}" sibTransId="{E9527EAF-B678-46A6-9519-454FED75B925}"/>
    <dgm:cxn modelId="{C16B8172-330B-4405-863A-72252F0C5B72}" type="presOf" srcId="{BA0A026F-8F5E-4C40-B298-8EE8D8EC06D4}" destId="{53CF77A4-E2A7-4FFC-8836-0CD6F71EEF8F}" srcOrd="0" destOrd="0" presId="urn:microsoft.com/office/officeart/2005/8/layout/vList2"/>
    <dgm:cxn modelId="{B96C1F75-B5BA-4BBB-9BAA-D66BDACF7308}" type="presOf" srcId="{6853EEE3-547E-445D-A926-49F06FE0C69B}" destId="{CBE85C05-F2FE-41D4-BB4E-B53769AB84FD}" srcOrd="0" destOrd="0" presId="urn:microsoft.com/office/officeart/2005/8/layout/vList2"/>
    <dgm:cxn modelId="{E0B83F84-ECB4-45D9-8D6C-9BF52F2A8EA2}" srcId="{6853EEE3-547E-445D-A926-49F06FE0C69B}" destId="{0D1D66FC-D0F1-42F6-9859-2E2BBE758218}" srcOrd="1" destOrd="0" parTransId="{0E45E8E2-2533-44F7-8D25-3D3CD2B85078}" sibTransId="{6194E02D-1EF5-4641-ADE0-B59AE82F224F}"/>
    <dgm:cxn modelId="{9D2828B0-6A2C-4BBF-8485-9B4FBA810BB7}" srcId="{14533240-27B6-4B8D-AA94-4324EB8D8057}" destId="{3A9F7B85-B1AE-4EE3-AAEB-F997838163CC}" srcOrd="1" destOrd="0" parTransId="{693E52AD-4FAC-4746-8F84-76382094B4CF}" sibTransId="{B52E78E7-4F7D-4FC9-88E8-C26BA2904A5B}"/>
    <dgm:cxn modelId="{CD6A92B5-417F-4F32-A9EB-77E4B1047D38}" srcId="{6853EEE3-547E-445D-A926-49F06FE0C69B}" destId="{E6E77AF4-0F37-4A9E-B79C-C294344CFDED}" srcOrd="0" destOrd="0" parTransId="{53873306-DA9A-46A8-91DE-288E47CE853D}" sibTransId="{64555472-C4C1-4A39-925E-253DE0172F21}"/>
    <dgm:cxn modelId="{7DCA5EC1-9E13-414B-8D1F-C99F4C76290B}" type="presOf" srcId="{14533240-27B6-4B8D-AA94-4324EB8D8057}" destId="{119DD18C-8A8A-47C9-B2B0-5DAE0A2B4A86}" srcOrd="0" destOrd="0" presId="urn:microsoft.com/office/officeart/2005/8/layout/vList2"/>
    <dgm:cxn modelId="{5AE84BD0-6FCA-4CB4-83E4-21A250DF2C07}" type="presOf" srcId="{6E47A165-A961-40E6-9A3A-FE448E587AAB}" destId="{F4ED85EC-B266-45F7-A787-5395B27968E1}" srcOrd="0" destOrd="0" presId="urn:microsoft.com/office/officeart/2005/8/layout/vList2"/>
    <dgm:cxn modelId="{479C84DA-3652-4166-ABA8-01CAB6D115A8}" type="presOf" srcId="{E6E77AF4-0F37-4A9E-B79C-C294344CFDED}" destId="{189F0F4F-F146-42DF-BB70-7261E9106FC0}" srcOrd="0" destOrd="0" presId="urn:microsoft.com/office/officeart/2005/8/layout/vList2"/>
    <dgm:cxn modelId="{E0BE197A-8888-4423-8C18-EF1246400229}" type="presParOf" srcId="{F4ED85EC-B266-45F7-A787-5395B27968E1}" destId="{119DD18C-8A8A-47C9-B2B0-5DAE0A2B4A86}" srcOrd="0" destOrd="0" presId="urn:microsoft.com/office/officeart/2005/8/layout/vList2"/>
    <dgm:cxn modelId="{C47F2D08-F405-49ED-81B1-BD106C844A49}" type="presParOf" srcId="{F4ED85EC-B266-45F7-A787-5395B27968E1}" destId="{53CF77A4-E2A7-4FFC-8836-0CD6F71EEF8F}" srcOrd="1" destOrd="0" presId="urn:microsoft.com/office/officeart/2005/8/layout/vList2"/>
    <dgm:cxn modelId="{B1F01E00-61F8-49FB-A0C9-461DFCABC606}" type="presParOf" srcId="{F4ED85EC-B266-45F7-A787-5395B27968E1}" destId="{CBE85C05-F2FE-41D4-BB4E-B53769AB84FD}" srcOrd="2" destOrd="0" presId="urn:microsoft.com/office/officeart/2005/8/layout/vList2"/>
    <dgm:cxn modelId="{50676DDB-43AC-4707-8742-D9F0AA28C681}" type="presParOf" srcId="{F4ED85EC-B266-45F7-A787-5395B27968E1}" destId="{189F0F4F-F146-42DF-BB70-7261E9106FC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13E04124-7912-479D-AB19-25AA98D23C8F}">
      <dgm:prSet/>
      <dgm:spPr/>
      <dgm:t>
        <a:bodyPr/>
        <a:lstStyle/>
        <a:p>
          <a:pPr>
            <a:lnSpc>
              <a:spcPct val="100000"/>
            </a:lnSpc>
          </a:pPr>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pPr>
            <a:lnSpc>
              <a:spcPct val="100000"/>
            </a:lnSpc>
          </a:pPr>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pPr>
            <a:lnSpc>
              <a:spcPct val="100000"/>
            </a:lnSpc>
          </a:pPr>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C59C6712-42B2-4DAD-ABDF-C69B73004643}" type="presOf" srcId="{003796D1-B18F-4BB7-B0EE-9025A542A3E7}" destId="{714654E2-4A56-467E-B44D-126BBFD78109}" srcOrd="0" destOrd="0" presId="urn:microsoft.com/office/officeart/2018/2/layout/IconVerticalSolidList"/>
    <dgm:cxn modelId="{81EF8314-4C4C-4136-8C3E-3C56BBCB0206}" type="presOf" srcId="{13E04124-7912-479D-AB19-25AA98D23C8F}" destId="{EFEAE509-1385-49E9-B40B-BA5EC53F965D}"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CB114A4C-C491-4816-86F4-70C531EDE1CA}"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40A46ABE-37D5-4024-9F32-DCDB04934280}" type="presOf" srcId="{1F1A791A-6EF2-40A4-B21F-A440B855638B}" destId="{DD728631-D7CC-47DD-940A-D633CB91014B}"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CBA63C25-1D3F-4456-9F5A-6829552EAC4C}" type="presParOf" srcId="{714654E2-4A56-467E-B44D-126BBFD78109}" destId="{3039D7A1-C7BA-4512-8532-06B11BE533D8}" srcOrd="0" destOrd="0" presId="urn:microsoft.com/office/officeart/2018/2/layout/IconVerticalSolidList"/>
    <dgm:cxn modelId="{5D0EAC13-5AFC-406A-89BC-9714EEF794A3}" type="presParOf" srcId="{3039D7A1-C7BA-4512-8532-06B11BE533D8}" destId="{5B75908E-DD63-49CA-BDC0-772E63EDD287}" srcOrd="0" destOrd="0" presId="urn:microsoft.com/office/officeart/2018/2/layout/IconVerticalSolidList"/>
    <dgm:cxn modelId="{8495B2F3-1546-418F-A606-DBC1945492C2}" type="presParOf" srcId="{3039D7A1-C7BA-4512-8532-06B11BE533D8}" destId="{2488EEAE-71A2-4109-BF68-CBA592368D4C}" srcOrd="1" destOrd="0" presId="urn:microsoft.com/office/officeart/2018/2/layout/IconVerticalSolidList"/>
    <dgm:cxn modelId="{05180D15-9455-4291-B519-3BBDD237261F}" type="presParOf" srcId="{3039D7A1-C7BA-4512-8532-06B11BE533D8}" destId="{0BB194E1-B2B5-49BD-970B-A34A1BDF3F28}" srcOrd="2" destOrd="0" presId="urn:microsoft.com/office/officeart/2018/2/layout/IconVerticalSolidList"/>
    <dgm:cxn modelId="{17CA5F0B-38C6-44E5-9C58-9CB9B763FBA9}" type="presParOf" srcId="{3039D7A1-C7BA-4512-8532-06B11BE533D8}" destId="{EFEAE509-1385-49E9-B40B-BA5EC53F965D}" srcOrd="3" destOrd="0" presId="urn:microsoft.com/office/officeart/2018/2/layout/IconVerticalSolidList"/>
    <dgm:cxn modelId="{973B99FA-1A97-4DED-8599-C4ECEC61EC1D}" type="presParOf" srcId="{714654E2-4A56-467E-B44D-126BBFD78109}" destId="{17643888-44AB-4F66-BA3F-F7F9B6E4CBD6}" srcOrd="1" destOrd="0" presId="urn:microsoft.com/office/officeart/2018/2/layout/IconVerticalSolidList"/>
    <dgm:cxn modelId="{856FC915-5303-4DAE-A362-46C4992DC27D}" type="presParOf" srcId="{714654E2-4A56-467E-B44D-126BBFD78109}" destId="{955F5E6B-FED0-4503-8882-E9EBEFB08295}" srcOrd="2" destOrd="0" presId="urn:microsoft.com/office/officeart/2018/2/layout/IconVerticalSolidList"/>
    <dgm:cxn modelId="{05CA9449-59A8-46FF-8610-FC433EDEDFA9}" type="presParOf" srcId="{955F5E6B-FED0-4503-8882-E9EBEFB08295}" destId="{7A9A1CC9-D83E-4446-B243-3AC5D2325F12}" srcOrd="0" destOrd="0" presId="urn:microsoft.com/office/officeart/2018/2/layout/IconVerticalSolidList"/>
    <dgm:cxn modelId="{5BACB0EC-13AB-4735-9F3A-0766C1DD8A5B}" type="presParOf" srcId="{955F5E6B-FED0-4503-8882-E9EBEFB08295}" destId="{111558B0-6B56-4458-9EE4-6CD7E45932C5}" srcOrd="1" destOrd="0" presId="urn:microsoft.com/office/officeart/2018/2/layout/IconVerticalSolidList"/>
    <dgm:cxn modelId="{3B5EC1C4-940F-44AD-A35A-31E5A74BCF86}" type="presParOf" srcId="{955F5E6B-FED0-4503-8882-E9EBEFB08295}" destId="{C5EED205-670E-4E46-BB1A-0CFD39E28FAA}" srcOrd="2" destOrd="0" presId="urn:microsoft.com/office/officeart/2018/2/layout/IconVerticalSolidList"/>
    <dgm:cxn modelId="{6EA46AD0-8991-4A3B-A7B5-07BDEDE6701F}" type="presParOf" srcId="{955F5E6B-FED0-4503-8882-E9EBEFB08295}" destId="{96A42470-68FF-4AB9-AE39-8F970794CF68}" srcOrd="3" destOrd="0" presId="urn:microsoft.com/office/officeart/2018/2/layout/IconVerticalSolidList"/>
    <dgm:cxn modelId="{311762A5-6091-40FF-B9FF-6E104D8812EA}" type="presParOf" srcId="{714654E2-4A56-467E-B44D-126BBFD78109}" destId="{ACDD4DBF-E2E1-4E70-9824-38E2D98834CE}" srcOrd="3" destOrd="0" presId="urn:microsoft.com/office/officeart/2018/2/layout/IconVerticalSolidList"/>
    <dgm:cxn modelId="{75C2D6A1-4710-4286-9B39-1B655C830C80}" type="presParOf" srcId="{714654E2-4A56-467E-B44D-126BBFD78109}" destId="{84CB325C-4548-4476-84F0-13578768C083}" srcOrd="4" destOrd="0" presId="urn:microsoft.com/office/officeart/2018/2/layout/IconVerticalSolidList"/>
    <dgm:cxn modelId="{2CADBD0B-EE28-4DA4-B7C9-0CD713E81E50}" type="presParOf" srcId="{84CB325C-4548-4476-84F0-13578768C083}" destId="{2BC579E9-277A-4245-831E-CB33BD64094C}" srcOrd="0" destOrd="0" presId="urn:microsoft.com/office/officeart/2018/2/layout/IconVerticalSolidList"/>
    <dgm:cxn modelId="{526E1254-77E6-4B68-89BC-00A3913BEDF5}" type="presParOf" srcId="{84CB325C-4548-4476-84F0-13578768C083}" destId="{E4B8082E-C112-4282-94BA-405D6EEB02E0}" srcOrd="1" destOrd="0" presId="urn:microsoft.com/office/officeart/2018/2/layout/IconVerticalSolidList"/>
    <dgm:cxn modelId="{C180A28E-33A3-4582-B74F-AADAE00F40B0}" type="presParOf" srcId="{84CB325C-4548-4476-84F0-13578768C083}" destId="{1299BF5C-20C0-45AD-BEF3-6B17EBFF92C6}" srcOrd="2" destOrd="0" presId="urn:microsoft.com/office/officeart/2018/2/layout/IconVerticalSolidList"/>
    <dgm:cxn modelId="{986B7BED-D211-455D-B335-F8DD7BBAF9F0}"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806B76-E82F-42C7-B484-11A38CC0141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3F9D86-9545-4DCB-8F48-7529374AAD0E}">
      <dgm:prSet/>
      <dgm:spPr/>
      <dgm:t>
        <a:bodyPr/>
        <a:lstStyle/>
        <a:p>
          <a:r>
            <a:rPr lang="en-US">
              <a:hlinkClick xmlns:r="http://schemas.openxmlformats.org/officeDocument/2006/relationships" r:id="rId1"/>
            </a:rPr>
            <a:t>Sign-up</a:t>
          </a:r>
          <a:r>
            <a:rPr lang="en-US"/>
            <a:t> for presentation day</a:t>
          </a:r>
        </a:p>
      </dgm:t>
    </dgm:pt>
    <dgm:pt modelId="{122E4580-B272-4C86-9119-5CD7C3507AEE}" type="parTrans" cxnId="{614BC0F1-B0E1-4EC7-A25F-5ED3346D8AFE}">
      <dgm:prSet/>
      <dgm:spPr/>
      <dgm:t>
        <a:bodyPr/>
        <a:lstStyle/>
        <a:p>
          <a:endParaRPr lang="en-US"/>
        </a:p>
      </dgm:t>
    </dgm:pt>
    <dgm:pt modelId="{08CE2326-5E5E-489B-BD4B-99210E183503}" type="sibTrans" cxnId="{614BC0F1-B0E1-4EC7-A25F-5ED3346D8AFE}">
      <dgm:prSet/>
      <dgm:spPr/>
      <dgm:t>
        <a:bodyPr/>
        <a:lstStyle/>
        <a:p>
          <a:endParaRPr lang="en-US"/>
        </a:p>
      </dgm:t>
    </dgm:pt>
    <dgm:pt modelId="{3E01C7F9-9D61-4045-A472-3FEEC4E22CB1}">
      <dgm:prSet/>
      <dgm:spPr/>
      <dgm:t>
        <a:bodyPr/>
        <a:lstStyle/>
        <a:p>
          <a:r>
            <a:rPr lang="en-US"/>
            <a:t>Start initial data analysis</a:t>
          </a:r>
        </a:p>
      </dgm:t>
    </dgm:pt>
    <dgm:pt modelId="{6EEFD8EB-0DB6-49DD-8854-F2A28792A4E0}" type="parTrans" cxnId="{B713F932-422D-4E3F-ABA4-0E62D296112D}">
      <dgm:prSet/>
      <dgm:spPr/>
      <dgm:t>
        <a:bodyPr/>
        <a:lstStyle/>
        <a:p>
          <a:endParaRPr lang="en-US"/>
        </a:p>
      </dgm:t>
    </dgm:pt>
    <dgm:pt modelId="{EBAA6199-966B-41FB-8279-85D963EF81E7}" type="sibTrans" cxnId="{B713F932-422D-4E3F-ABA4-0E62D296112D}">
      <dgm:prSet/>
      <dgm:spPr/>
      <dgm:t>
        <a:bodyPr/>
        <a:lstStyle/>
        <a:p>
          <a:endParaRPr lang="en-US"/>
        </a:p>
      </dgm:t>
    </dgm:pt>
    <dgm:pt modelId="{D806175F-16CD-47B5-BB8F-AFF66CBC00D2}" type="pres">
      <dgm:prSet presAssocID="{B8806B76-E82F-42C7-B484-11A38CC01411}" presName="root" presStyleCnt="0">
        <dgm:presLayoutVars>
          <dgm:dir/>
          <dgm:resizeHandles val="exact"/>
        </dgm:presLayoutVars>
      </dgm:prSet>
      <dgm:spPr/>
    </dgm:pt>
    <dgm:pt modelId="{0AB1840A-57EA-4AC3-838E-88F76CE2CFB4}" type="pres">
      <dgm:prSet presAssocID="{833F9D86-9545-4DCB-8F48-7529374AAD0E}" presName="compNode" presStyleCnt="0"/>
      <dgm:spPr/>
    </dgm:pt>
    <dgm:pt modelId="{8140D8F2-11FA-404A-932A-B4160F6D01FD}" type="pres">
      <dgm:prSet presAssocID="{833F9D86-9545-4DCB-8F48-7529374AAD0E}"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ign"/>
        </a:ext>
      </dgm:extLst>
    </dgm:pt>
    <dgm:pt modelId="{A6FB5485-C703-411A-8FE8-F441FA4FB2FC}" type="pres">
      <dgm:prSet presAssocID="{833F9D86-9545-4DCB-8F48-7529374AAD0E}" presName="spaceRect" presStyleCnt="0"/>
      <dgm:spPr/>
    </dgm:pt>
    <dgm:pt modelId="{2AC9F352-C1D2-4BF7-8886-A767EFC5CC4E}" type="pres">
      <dgm:prSet presAssocID="{833F9D86-9545-4DCB-8F48-7529374AAD0E}" presName="textRect" presStyleLbl="revTx" presStyleIdx="0" presStyleCnt="2">
        <dgm:presLayoutVars>
          <dgm:chMax val="1"/>
          <dgm:chPref val="1"/>
        </dgm:presLayoutVars>
      </dgm:prSet>
      <dgm:spPr/>
    </dgm:pt>
    <dgm:pt modelId="{B1ABC081-264B-48D7-969B-247D84398845}" type="pres">
      <dgm:prSet presAssocID="{08CE2326-5E5E-489B-BD4B-99210E183503}" presName="sibTrans" presStyleCnt="0"/>
      <dgm:spPr/>
    </dgm:pt>
    <dgm:pt modelId="{A2084FA7-1DC3-4FAF-949C-BEECDDBC12DD}" type="pres">
      <dgm:prSet presAssocID="{3E01C7F9-9D61-4045-A472-3FEEC4E22CB1}" presName="compNode" presStyleCnt="0"/>
      <dgm:spPr/>
    </dgm:pt>
    <dgm:pt modelId="{883D6CD0-E902-4C5A-8CAB-64B187181241}" type="pres">
      <dgm:prSet presAssocID="{3E01C7F9-9D61-4045-A472-3FEEC4E22CB1}"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ext>
      </dgm:extLst>
    </dgm:pt>
    <dgm:pt modelId="{808237BE-33B5-49C9-B1BF-274C99A68D91}" type="pres">
      <dgm:prSet presAssocID="{3E01C7F9-9D61-4045-A472-3FEEC4E22CB1}" presName="spaceRect" presStyleCnt="0"/>
      <dgm:spPr/>
    </dgm:pt>
    <dgm:pt modelId="{8322B0F9-4BBF-4256-8F06-9A911BB509E6}" type="pres">
      <dgm:prSet presAssocID="{3E01C7F9-9D61-4045-A472-3FEEC4E22CB1}" presName="textRect" presStyleLbl="revTx" presStyleIdx="1" presStyleCnt="2">
        <dgm:presLayoutVars>
          <dgm:chMax val="1"/>
          <dgm:chPref val="1"/>
        </dgm:presLayoutVars>
      </dgm:prSet>
      <dgm:spPr/>
    </dgm:pt>
  </dgm:ptLst>
  <dgm:cxnLst>
    <dgm:cxn modelId="{B713F932-422D-4E3F-ABA4-0E62D296112D}" srcId="{B8806B76-E82F-42C7-B484-11A38CC01411}" destId="{3E01C7F9-9D61-4045-A472-3FEEC4E22CB1}" srcOrd="1" destOrd="0" parTransId="{6EEFD8EB-0DB6-49DD-8854-F2A28792A4E0}" sibTransId="{EBAA6199-966B-41FB-8279-85D963EF81E7}"/>
    <dgm:cxn modelId="{18F7046A-C4DD-4D1B-BC35-3AD28E5DFD71}" type="presOf" srcId="{B8806B76-E82F-42C7-B484-11A38CC01411}" destId="{D806175F-16CD-47B5-BB8F-AFF66CBC00D2}" srcOrd="0" destOrd="0" presId="urn:microsoft.com/office/officeart/2018/2/layout/IconLabelList"/>
    <dgm:cxn modelId="{8D4067AF-C88F-4DBD-A13D-246D92B69D19}" type="presOf" srcId="{833F9D86-9545-4DCB-8F48-7529374AAD0E}" destId="{2AC9F352-C1D2-4BF7-8886-A767EFC5CC4E}" srcOrd="0" destOrd="0" presId="urn:microsoft.com/office/officeart/2018/2/layout/IconLabelList"/>
    <dgm:cxn modelId="{91F5D6E2-155F-49D1-AF03-58DAE6E10AE4}" type="presOf" srcId="{3E01C7F9-9D61-4045-A472-3FEEC4E22CB1}" destId="{8322B0F9-4BBF-4256-8F06-9A911BB509E6}" srcOrd="0" destOrd="0" presId="urn:microsoft.com/office/officeart/2018/2/layout/IconLabelList"/>
    <dgm:cxn modelId="{614BC0F1-B0E1-4EC7-A25F-5ED3346D8AFE}" srcId="{B8806B76-E82F-42C7-B484-11A38CC01411}" destId="{833F9D86-9545-4DCB-8F48-7529374AAD0E}" srcOrd="0" destOrd="0" parTransId="{122E4580-B272-4C86-9119-5CD7C3507AEE}" sibTransId="{08CE2326-5E5E-489B-BD4B-99210E183503}"/>
    <dgm:cxn modelId="{08E0CCFB-655D-420A-B9BB-54CC1C2F761B}" type="presParOf" srcId="{D806175F-16CD-47B5-BB8F-AFF66CBC00D2}" destId="{0AB1840A-57EA-4AC3-838E-88F76CE2CFB4}" srcOrd="0" destOrd="0" presId="urn:microsoft.com/office/officeart/2018/2/layout/IconLabelList"/>
    <dgm:cxn modelId="{4039EA40-1C20-4B4D-9914-9AC7A986C020}" type="presParOf" srcId="{0AB1840A-57EA-4AC3-838E-88F76CE2CFB4}" destId="{8140D8F2-11FA-404A-932A-B4160F6D01FD}" srcOrd="0" destOrd="0" presId="urn:microsoft.com/office/officeart/2018/2/layout/IconLabelList"/>
    <dgm:cxn modelId="{E8C0FDB8-C069-4DD5-AF0B-A05E8E9968F6}" type="presParOf" srcId="{0AB1840A-57EA-4AC3-838E-88F76CE2CFB4}" destId="{A6FB5485-C703-411A-8FE8-F441FA4FB2FC}" srcOrd="1" destOrd="0" presId="urn:microsoft.com/office/officeart/2018/2/layout/IconLabelList"/>
    <dgm:cxn modelId="{6D0CFA3A-13BE-4180-894B-A2B413CDBB32}" type="presParOf" srcId="{0AB1840A-57EA-4AC3-838E-88F76CE2CFB4}" destId="{2AC9F352-C1D2-4BF7-8886-A767EFC5CC4E}" srcOrd="2" destOrd="0" presId="urn:microsoft.com/office/officeart/2018/2/layout/IconLabelList"/>
    <dgm:cxn modelId="{8A5AB8B6-C852-4E9A-BD5F-AD26E7C230D4}" type="presParOf" srcId="{D806175F-16CD-47B5-BB8F-AFF66CBC00D2}" destId="{B1ABC081-264B-48D7-969B-247D84398845}" srcOrd="1" destOrd="0" presId="urn:microsoft.com/office/officeart/2018/2/layout/IconLabelList"/>
    <dgm:cxn modelId="{8ADC5110-6B07-49C3-9F74-08A47F01370B}" type="presParOf" srcId="{D806175F-16CD-47B5-BB8F-AFF66CBC00D2}" destId="{A2084FA7-1DC3-4FAF-949C-BEECDDBC12DD}" srcOrd="2" destOrd="0" presId="urn:microsoft.com/office/officeart/2018/2/layout/IconLabelList"/>
    <dgm:cxn modelId="{1CED6D6D-4EA6-4D75-906A-C9CF28B97ED7}" type="presParOf" srcId="{A2084FA7-1DC3-4FAF-949C-BEECDDBC12DD}" destId="{883D6CD0-E902-4C5A-8CAB-64B187181241}" srcOrd="0" destOrd="0" presId="urn:microsoft.com/office/officeart/2018/2/layout/IconLabelList"/>
    <dgm:cxn modelId="{4AF95FB5-FE25-4E8B-9EC6-A537D71C5ED9}" type="presParOf" srcId="{A2084FA7-1DC3-4FAF-949C-BEECDDBC12DD}" destId="{808237BE-33B5-49C9-B1BF-274C99A68D91}" srcOrd="1" destOrd="0" presId="urn:microsoft.com/office/officeart/2018/2/layout/IconLabelList"/>
    <dgm:cxn modelId="{5D5BBAE9-DA03-411A-BB68-4F99D31866B7}" type="presParOf" srcId="{A2084FA7-1DC3-4FAF-949C-BEECDDBC12DD}" destId="{8322B0F9-4BBF-4256-8F06-9A911BB509E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588BA-22E5-43C4-86EE-D7F0FAE82882}">
      <dsp:nvSpPr>
        <dsp:cNvPr id="0" name=""/>
        <dsp:cNvSpPr/>
      </dsp:nvSpPr>
      <dsp:spPr>
        <a:xfrm>
          <a:off x="0" y="31563"/>
          <a:ext cx="10515600" cy="1199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Descriptive RQ</a:t>
          </a:r>
        </a:p>
      </dsp:txBody>
      <dsp:txXfrm>
        <a:off x="58543" y="90106"/>
        <a:ext cx="10398514" cy="1082164"/>
      </dsp:txXfrm>
    </dsp:sp>
    <dsp:sp modelId="{574046AB-203E-49DE-B866-303DE033A406}">
      <dsp:nvSpPr>
        <dsp:cNvPr id="0" name=""/>
        <dsp:cNvSpPr/>
      </dsp:nvSpPr>
      <dsp:spPr>
        <a:xfrm>
          <a:off x="0" y="1374813"/>
          <a:ext cx="10515600" cy="11992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Difference RQ</a:t>
          </a:r>
        </a:p>
      </dsp:txBody>
      <dsp:txXfrm>
        <a:off x="58543" y="1433356"/>
        <a:ext cx="10398514" cy="1082164"/>
      </dsp:txXfrm>
    </dsp:sp>
    <dsp:sp modelId="{8C4DC0BA-4658-4F9B-AB4B-3509CE16B636}">
      <dsp:nvSpPr>
        <dsp:cNvPr id="0" name=""/>
        <dsp:cNvSpPr/>
      </dsp:nvSpPr>
      <dsp:spPr>
        <a:xfrm>
          <a:off x="0" y="2718063"/>
          <a:ext cx="10515600" cy="11992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Association RQ: Correlation</a:t>
          </a:r>
        </a:p>
      </dsp:txBody>
      <dsp:txXfrm>
        <a:off x="58543" y="2776606"/>
        <a:ext cx="10398514" cy="1082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D18C-8A8A-47C9-B2B0-5DAE0A2B4A86}">
      <dsp:nvSpPr>
        <dsp:cNvPr id="0" name=""/>
        <dsp:cNvSpPr/>
      </dsp:nvSpPr>
      <dsp:spPr>
        <a:xfrm>
          <a:off x="0" y="20325"/>
          <a:ext cx="5744684"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Example</a:t>
          </a:r>
        </a:p>
      </dsp:txBody>
      <dsp:txXfrm>
        <a:off x="40980" y="61305"/>
        <a:ext cx="5662724" cy="757514"/>
      </dsp:txXfrm>
    </dsp:sp>
    <dsp:sp modelId="{53CF77A4-E2A7-4FFC-8836-0CD6F71EEF8F}">
      <dsp:nvSpPr>
        <dsp:cNvPr id="0" name=""/>
        <dsp:cNvSpPr/>
      </dsp:nvSpPr>
      <dsp:spPr>
        <a:xfrm>
          <a:off x="0" y="859800"/>
          <a:ext cx="5744684"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Level of measurement for BOTH analysis variable: interval or ratio</a:t>
          </a:r>
        </a:p>
        <a:p>
          <a:pPr marL="228600" lvl="1" indent="-228600" algn="l" defTabSz="1200150">
            <a:lnSpc>
              <a:spcPct val="90000"/>
            </a:lnSpc>
            <a:spcBef>
              <a:spcPct val="0"/>
            </a:spcBef>
            <a:spcAft>
              <a:spcPct val="20000"/>
            </a:spcAft>
            <a:buChar char="•"/>
          </a:pPr>
          <a:r>
            <a:rPr lang="en-US" sz="2700" kern="1200"/>
            <a:t>Association RQ: Does workers’ incomes increase as their ages increase?</a:t>
          </a:r>
        </a:p>
      </dsp:txBody>
      <dsp:txXfrm>
        <a:off x="0" y="859800"/>
        <a:ext cx="5744684" cy="2064825"/>
      </dsp:txXfrm>
    </dsp:sp>
    <dsp:sp modelId="{CBE85C05-F2FE-41D4-BB4E-B53769AB84FD}">
      <dsp:nvSpPr>
        <dsp:cNvPr id="0" name=""/>
        <dsp:cNvSpPr/>
      </dsp:nvSpPr>
      <dsp:spPr>
        <a:xfrm>
          <a:off x="0" y="2924625"/>
          <a:ext cx="5744684"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Questionnaire questions: </a:t>
          </a:r>
        </a:p>
      </dsp:txBody>
      <dsp:txXfrm>
        <a:off x="40980" y="2965605"/>
        <a:ext cx="5662724" cy="757514"/>
      </dsp:txXfrm>
    </dsp:sp>
    <dsp:sp modelId="{189F0F4F-F146-42DF-BB70-7261E9106FC0}">
      <dsp:nvSpPr>
        <dsp:cNvPr id="0" name=""/>
        <dsp:cNvSpPr/>
      </dsp:nvSpPr>
      <dsp:spPr>
        <a:xfrm>
          <a:off x="0" y="3764100"/>
          <a:ext cx="5744684"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Q1: What’s your age? </a:t>
          </a:r>
        </a:p>
        <a:p>
          <a:pPr marL="228600" lvl="1" indent="-228600" algn="l" defTabSz="1200150">
            <a:lnSpc>
              <a:spcPct val="90000"/>
            </a:lnSpc>
            <a:spcBef>
              <a:spcPct val="0"/>
            </a:spcBef>
            <a:spcAft>
              <a:spcPct val="20000"/>
            </a:spcAft>
            <a:buChar char="•"/>
          </a:pPr>
          <a:r>
            <a:rPr lang="en-US" sz="2700" kern="1200"/>
            <a:t>Q2: What’s your income?</a:t>
          </a:r>
        </a:p>
      </dsp:txBody>
      <dsp:txXfrm>
        <a:off x="0" y="3764100"/>
        <a:ext cx="5744684" cy="94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Discuss three writing standards that a report should meet if it is to communicate effectively with readers </a:t>
          </a:r>
        </a:p>
      </dsp:txBody>
      <dsp:txXfrm>
        <a:off x="1816103" y="671"/>
        <a:ext cx="4447536" cy="1572384"/>
      </dsp:txXfrm>
    </dsp:sp>
    <dsp:sp modelId="{7A9A1CC9-D83E-4446-B243-3AC5D2325F12}">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Outline the main elements that make up a standard research report</a:t>
          </a:r>
        </a:p>
      </dsp:txBody>
      <dsp:txXfrm>
        <a:off x="1816103" y="1966151"/>
        <a:ext cx="4447536" cy="1572384"/>
      </dsp:txXfrm>
    </dsp:sp>
    <dsp:sp modelId="{2BC579E9-277A-4245-831E-CB33BD64094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Explain the kind of info contained in the executive summary </a:t>
          </a:r>
        </a:p>
      </dsp:txBody>
      <dsp:txXfrm>
        <a:off x="1816103" y="3931632"/>
        <a:ext cx="4447536" cy="157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D8F2-11FA-404A-932A-B4160F6D01FD}">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9F352-C1D2-4BF7-8886-A767EFC5CC4E}">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hlinkClick xmlns:r="http://schemas.openxmlformats.org/officeDocument/2006/relationships" r:id="rId3"/>
            </a:rPr>
            <a:t>Sign-up</a:t>
          </a:r>
          <a:r>
            <a:rPr lang="en-US" sz="2900" kern="1200"/>
            <a:t> for presentation day</a:t>
          </a:r>
        </a:p>
      </dsp:txBody>
      <dsp:txXfrm>
        <a:off x="559800" y="2821519"/>
        <a:ext cx="4320000" cy="720000"/>
      </dsp:txXfrm>
    </dsp:sp>
    <dsp:sp modelId="{883D6CD0-E902-4C5A-8CAB-64B187181241}">
      <dsp:nvSpPr>
        <dsp:cNvPr id="0" name=""/>
        <dsp:cNvSpPr/>
      </dsp:nvSpPr>
      <dsp:spPr>
        <a:xfrm>
          <a:off x="6823800" y="407356"/>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22B0F9-4BBF-4256-8F06-9A911BB509E6}">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Start initial data analysis</a:t>
          </a: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3/1/2023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Get some candies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95288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type of association is this?</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95682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plot do you think has a stronger association? (Left one)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277015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discussed so far is just linear relationship or linear association between satisfaction and laptop cost. </a:t>
            </a:r>
            <a:br>
              <a:rPr lang="en-US" dirty="0"/>
            </a:br>
            <a:r>
              <a:rPr lang="en-US" dirty="0"/>
              <a:t>But this relationship could also be non-linear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Advanced statistical procedures are required to analyze this kind of relationship</a:t>
            </a:r>
            <a:endParaRPr lang="en-US" sz="1800" dirty="0">
              <a:effectLst/>
              <a:latin typeface="New York"/>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20290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Interpret the first example for students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28064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answer </a:t>
            </a:r>
          </a:p>
          <a:p>
            <a:endParaRPr lang="en-US" dirty="0"/>
          </a:p>
          <a:p>
            <a:r>
              <a:rPr lang="en-US" dirty="0"/>
              <a:t>I hope by now you understand how to interpret your result to answer association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561155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project, </a:t>
            </a:r>
          </a:p>
          <a:p>
            <a:r>
              <a:rPr lang="en-US" dirty="0"/>
              <a:t>If your </a:t>
            </a:r>
            <a:r>
              <a:rPr lang="en-US" dirty="0" err="1"/>
              <a:t>RQ</a:t>
            </a:r>
            <a:r>
              <a:rPr lang="en-US" dirty="0"/>
              <a:t> is does workers’ incomes increase as their ages increase? </a:t>
            </a:r>
          </a:p>
          <a:p>
            <a:r>
              <a:rPr lang="en-US" dirty="0"/>
              <a:t>Then, your questionnaire questions should be what’s your age and what’s your income?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36380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after running your analysis you find that your correlation coefficient is 0.8 </a:t>
            </a:r>
          </a:p>
          <a:p>
            <a:r>
              <a:rPr lang="en-US" dirty="0"/>
              <a:t>Your conclusion would be…</a:t>
            </a:r>
          </a:p>
          <a:p>
            <a:endParaRPr lang="en-US" dirty="0"/>
          </a:p>
          <a:p>
            <a:r>
              <a:rPr lang="en-US" dirty="0"/>
              <a:t>Here are some examples for correlation visualization </a:t>
            </a:r>
          </a:p>
          <a:p>
            <a:endParaRPr lang="en-US" dirty="0"/>
          </a:p>
          <a:p>
            <a:r>
              <a:rPr lang="en-US" dirty="0"/>
              <a:t>Notice that we do not claim that higher age causes higher income or vice versa, because correlation does not mean causation. </a:t>
            </a:r>
          </a:p>
          <a:p>
            <a:r>
              <a:rPr lang="en-US" dirty="0"/>
              <a:t>Does anybody remember what the other two conditions to establish causality besides correlation?</a:t>
            </a:r>
          </a:p>
          <a:p>
            <a:endParaRPr lang="en-US" dirty="0"/>
          </a:p>
          <a:p>
            <a:r>
              <a:rPr lang="en-US" dirty="0"/>
              <a:t>Go to Word docs (correlation)</a:t>
            </a:r>
          </a:p>
          <a:p>
            <a:endParaRPr lang="en-US" dirty="0"/>
          </a:p>
          <a:p>
            <a:r>
              <a:rPr lang="en-US" dirty="0"/>
              <a:t>Then go to excel to do analysis</a:t>
            </a:r>
          </a:p>
          <a:p>
            <a:r>
              <a:rPr lang="en-US" dirty="0"/>
              <a:t>Then to R for visualization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03623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research can get lost in the clutter of a poorly written report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9039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a co-worker or co-researcher need to step up and encourage completeness.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You can refer to them when you do your project report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a:p>
            <a:r>
              <a:rPr lang="en-US" dirty="0"/>
              <a:t>Remember the whole purpose of your research is find evidence that support an alternative as the best option to take.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The example here is the report outline in your textbook. Our expected format would be similar, but with some differences </a:t>
            </a:r>
          </a:p>
          <a:p>
            <a:r>
              <a:rPr lang="en-US" dirty="0"/>
              <a:t>Hence, you should not consult this slide for your report, but the project report guideline </a:t>
            </a:r>
          </a:p>
          <a:p>
            <a:endParaRPr lang="en-US" dirty="0"/>
          </a:p>
          <a:p>
            <a:r>
              <a:rPr lang="en-US" dirty="0"/>
              <a:t>If you can open an example of final report. We can go over my expectation together </a:t>
            </a:r>
          </a:p>
          <a:p>
            <a:endParaRPr lang="en-US" dirty="0"/>
          </a:p>
          <a:p>
            <a:r>
              <a:rPr lang="en-US" dirty="0"/>
              <a:t>Report Guideline: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most important part of the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Think about what you would most want to communicate about he project if you only had 60 seconds to do so.</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167025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mid-semester evaluation if have time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88376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t>
            </a:r>
            <a:r>
              <a:rPr lang="en-US"/>
              <a:t>to assignment 7 </a:t>
            </a:r>
          </a:p>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822284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33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4132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78702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endParaRPr lang="en-US" dirty="0"/>
              </a:p>
              <a:p>
                <a:r>
                  <a:rPr lang="en-US" dirty="0"/>
                  <a:t>DISCUSSION CASE #7 Be prepared to show your work on the whiteboard in class and to explain what the answers mean?</a:t>
                </a:r>
              </a:p>
              <a:p>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a:p>
                <a:pPr marL="0" indent="0">
                  <a:spcBef>
                    <a:spcPts val="0"/>
                  </a:spcBef>
                  <a:buSzPts val="1100"/>
                  <a:buNone/>
                </a:pPr>
                <a:r>
                  <a:rPr lang="en-US" dirty="0"/>
                  <a:t>	 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p:txBody>
          </p:sp>
        </mc:Choice>
        <mc:Fallback>
          <p:sp>
            <p:nvSpPr>
              <p:cNvPr id="3" name="Notes Placeholder 2"/>
              <p:cNvSpPr>
                <a:spLocks noGrp="1"/>
              </p:cNvSpPr>
              <p:nvPr>
                <p:ph type="body" idx="1"/>
              </p:nvPr>
            </p:nvSpPr>
            <p:spPr/>
            <p:txBody>
              <a:bodyPr/>
              <a:lstStyle/>
              <a:p>
                <a:endParaRPr lang="en-US" dirty="0"/>
              </a:p>
              <a:p>
                <a:r>
                  <a:rPr lang="en-US" dirty="0"/>
                  <a:t>DISCUSSION CASE #7 Be prepared to show your work on the whiteboard in class and to explain what the answers mean?</a:t>
                </a:r>
              </a:p>
              <a:p>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r>
                  <a:rPr lang="en-US" b="0" i="0">
                    <a:latin typeface="Cambria Math" panose="02040503050406030204" pitchFamily="18" charset="0"/>
                  </a:rPr>
                  <a:t>𝑝±𝑡_𝑐𝑟𝑖𝑡𝑖𝑐𝑎𝑙  ∗𝑆𝐸</a:t>
                </a:r>
                <a:endParaRPr lang="en-US" dirty="0"/>
              </a:p>
              <a:p>
                <a:pPr marL="0" indent="0">
                  <a:spcBef>
                    <a:spcPts val="0"/>
                  </a:spcBef>
                  <a:buSzPts val="1100"/>
                  <a:buNone/>
                </a:pPr>
                <a:r>
                  <a:rPr lang="en-US" dirty="0"/>
                  <a:t>	 Standard error = </a:t>
                </a:r>
                <a:r>
                  <a:rPr lang="en-US" b="0" i="0">
                    <a:latin typeface="Cambria Math" panose="02040503050406030204" pitchFamily="18" charset="0"/>
                  </a:rPr>
                  <a:t>√(𝑝∗𝑞/𝑛)</a:t>
                </a:r>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r>
                  <a:rPr lang="en-US" b="0" i="0">
                    <a:latin typeface="Cambria Math" panose="02040503050406030204" pitchFamily="18" charset="0"/>
                  </a:rPr>
                  <a:t>𝑆𝐷/(√𝑛)</a:t>
                </a:r>
                <a:endParaRPr lang="en-US" dirty="0"/>
              </a:p>
            </p:txBody>
          </p:sp>
        </mc:Fallback>
      </mc:AlternateContent>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59802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covered descriptive </a:t>
            </a:r>
            <a:r>
              <a:rPr lang="en-US" dirty="0" err="1"/>
              <a:t>RQ</a:t>
            </a:r>
            <a:r>
              <a:rPr lang="en-US" dirty="0"/>
              <a:t>, in which we do some descriptive analyses regarding a variable. </a:t>
            </a:r>
          </a:p>
          <a:p>
            <a:r>
              <a:rPr lang="en-US" dirty="0"/>
              <a:t>It can be categorical or continuous </a:t>
            </a:r>
          </a:p>
          <a:p>
            <a:r>
              <a:rPr lang="en-US" dirty="0"/>
              <a:t>Then, we also covered difference </a:t>
            </a:r>
            <a:r>
              <a:rPr lang="en-US" dirty="0" err="1"/>
              <a:t>RQ</a:t>
            </a:r>
            <a:r>
              <a:rPr lang="en-US" dirty="0"/>
              <a:t>, in which the difference variable has to be categorical and analysis variable is continuous </a:t>
            </a:r>
          </a:p>
          <a:p>
            <a:r>
              <a:rPr lang="en-US" dirty="0"/>
              <a:t>Association </a:t>
            </a:r>
            <a:r>
              <a:rPr lang="en-US" dirty="0" err="1"/>
              <a:t>RQ</a:t>
            </a:r>
            <a:r>
              <a:rPr lang="en-US" dirty="0"/>
              <a:t> is between 2 continuous variables.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505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go into detail for the last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66001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What type of association is this?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14377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association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69663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3/1/2023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3/1/2023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41.jpg"/><Relationship Id="rId4" Type="http://schemas.openxmlformats.org/officeDocument/2006/relationships/hyperlink" Target="https://www.slideshare.net/bleongcw/barcamp-football-talk/3-Self_Organized_Criticality_SOC_Th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CE884-45D5-4033-A0DD-9CAD158E175E}"/>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Happy Monday</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47F68-1FDA-4D73-8327-DB8F977D0AAE}"/>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Take your name tag </a:t>
            </a:r>
          </a:p>
          <a:p>
            <a:pPr marL="0" indent="0">
              <a:buNone/>
            </a:pPr>
            <a:r>
              <a:rPr lang="en-US" sz="2000" dirty="0">
                <a:solidFill>
                  <a:schemeClr val="bg1"/>
                </a:solidFill>
              </a:rPr>
              <a:t>Check-in</a:t>
            </a:r>
          </a:p>
        </p:txBody>
      </p:sp>
      <p:pic>
        <p:nvPicPr>
          <p:cNvPr id="1028" name="Picture 4" descr="Happy Monday GIFs - 58 Funny Animated Images For Free">
            <a:extLst>
              <a:ext uri="{FF2B5EF4-FFF2-40B4-BE49-F238E27FC236}">
                <a16:creationId xmlns:a16="http://schemas.microsoft.com/office/drawing/2014/main" id="{50F000D2-8F86-4367-9AC5-B5E21A0D2A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5110716" y="1491386"/>
            <a:ext cx="6596652" cy="37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0FAF8-3E14-4241-A057-7A38139984F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C0F387-9E49-47E8-B126-136C74F308D0}"/>
              </a:ext>
            </a:extLst>
          </p:cNvPr>
          <p:cNvPicPr/>
          <p:nvPr/>
        </p:nvPicPr>
        <p:blipFill>
          <a:blip r:embed="rId3"/>
          <a:stretch>
            <a:fillRect/>
          </a:stretch>
        </p:blipFill>
        <p:spPr>
          <a:xfrm>
            <a:off x="4654296" y="1187444"/>
            <a:ext cx="7214616" cy="4455680"/>
          </a:xfrm>
          <a:prstGeom prst="rect">
            <a:avLst/>
          </a:prstGeom>
        </p:spPr>
      </p:pic>
    </p:spTree>
    <p:extLst>
      <p:ext uri="{BB962C8B-B14F-4D97-AF65-F5344CB8AC3E}">
        <p14:creationId xmlns:p14="http://schemas.microsoft.com/office/powerpoint/2010/main" val="303780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6BDED-D8B7-4969-A6B7-24E69D84EA2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FF1D49-F12C-4DA5-BBD5-67FBACDD3A30}"/>
              </a:ext>
            </a:extLst>
          </p:cNvPr>
          <p:cNvPicPr/>
          <p:nvPr/>
        </p:nvPicPr>
        <p:blipFill>
          <a:blip r:embed="rId3"/>
          <a:stretch>
            <a:fillRect/>
          </a:stretch>
        </p:blipFill>
        <p:spPr>
          <a:xfrm>
            <a:off x="4654296" y="1201238"/>
            <a:ext cx="7214616" cy="4428091"/>
          </a:xfrm>
          <a:prstGeom prst="rect">
            <a:avLst/>
          </a:prstGeom>
        </p:spPr>
      </p:pic>
    </p:spTree>
    <p:extLst>
      <p:ext uri="{BB962C8B-B14F-4D97-AF65-F5344CB8AC3E}">
        <p14:creationId xmlns:p14="http://schemas.microsoft.com/office/powerpoint/2010/main" val="346047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979D2-E0DB-4054-B727-96162185AC39}"/>
              </a:ext>
            </a:extLst>
          </p:cNvPr>
          <p:cNvSpPr>
            <a:spLocks noGrp="1"/>
          </p:cNvSpPr>
          <p:nvPr>
            <p:ph type="title"/>
          </p:nvPr>
        </p:nvSpPr>
        <p:spPr>
          <a:xfrm>
            <a:off x="841248" y="548640"/>
            <a:ext cx="3600860" cy="5431536"/>
          </a:xfrm>
        </p:spPr>
        <p:txBody>
          <a:bodyPr>
            <a:normAutofit/>
          </a:bodyPr>
          <a:lstStyle/>
          <a:p>
            <a:r>
              <a:rPr lang="en-US" sz="5400"/>
              <a:t>Correlation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E1127C-405F-4D8D-9FA6-BAB948DF4D82}"/>
              </a:ext>
            </a:extLst>
          </p:cNvPr>
          <p:cNvSpPr>
            <a:spLocks noGrp="1"/>
          </p:cNvSpPr>
          <p:nvPr>
            <p:ph idx="1"/>
          </p:nvPr>
        </p:nvSpPr>
        <p:spPr>
          <a:xfrm>
            <a:off x="5126418" y="552091"/>
            <a:ext cx="6224335" cy="5431536"/>
          </a:xfrm>
        </p:spPr>
        <p:txBody>
          <a:bodyPr anchor="ctr">
            <a:normAutofit/>
          </a:bodyPr>
          <a:lstStyle/>
          <a:p>
            <a:pPr marL="0" indent="0">
              <a:buNone/>
            </a:pPr>
            <a:r>
              <a:rPr lang="en-US" sz="2200"/>
              <a:t>Range of the correlation coefficient:</a:t>
            </a:r>
          </a:p>
          <a:p>
            <a:r>
              <a:rPr lang="en-US" sz="2200"/>
              <a:t>correlation can range from -1.0 to +1.0</a:t>
            </a:r>
          </a:p>
          <a:p>
            <a:r>
              <a:rPr lang="en-US" sz="2200"/>
              <a:t>a correlation close to 0 means there is no association</a:t>
            </a:r>
          </a:p>
          <a:p>
            <a:endParaRPr lang="en-US" sz="2200"/>
          </a:p>
        </p:txBody>
      </p:sp>
    </p:spTree>
    <p:extLst>
      <p:ext uri="{BB962C8B-B14F-4D97-AF65-F5344CB8AC3E}">
        <p14:creationId xmlns:p14="http://schemas.microsoft.com/office/powerpoint/2010/main" val="197944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B67CD-FD93-4E67-82C1-CF1EC22E88C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Strength of association </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B731AA-C038-4B3D-ADB2-4602D10B4553}"/>
              </a:ext>
            </a:extLst>
          </p:cNvPr>
          <p:cNvPicPr/>
          <p:nvPr/>
        </p:nvPicPr>
        <p:blipFill>
          <a:blip r:embed="rId3"/>
          <a:stretch>
            <a:fillRect/>
          </a:stretch>
        </p:blipFill>
        <p:spPr>
          <a:xfrm>
            <a:off x="320040" y="2688982"/>
            <a:ext cx="5614416" cy="3513051"/>
          </a:xfrm>
          <a:prstGeom prst="rect">
            <a:avLst/>
          </a:prstGeom>
        </p:spPr>
      </p:pic>
      <p:pic>
        <p:nvPicPr>
          <p:cNvPr id="5" name="Picture 4">
            <a:extLst>
              <a:ext uri="{FF2B5EF4-FFF2-40B4-BE49-F238E27FC236}">
                <a16:creationId xmlns:a16="http://schemas.microsoft.com/office/drawing/2014/main" id="{1AC4F508-D522-4A70-9A0B-94DB0E0C5BC8}"/>
              </a:ext>
            </a:extLst>
          </p:cNvPr>
          <p:cNvPicPr/>
          <p:nvPr/>
        </p:nvPicPr>
        <p:blipFill>
          <a:blip r:embed="rId4"/>
          <a:stretch>
            <a:fillRect/>
          </a:stretch>
        </p:blipFill>
        <p:spPr>
          <a:xfrm>
            <a:off x="6254496" y="2705147"/>
            <a:ext cx="5614416" cy="3480722"/>
          </a:xfrm>
          <a:prstGeom prst="rect">
            <a:avLst/>
          </a:prstGeom>
        </p:spPr>
      </p:pic>
    </p:spTree>
    <p:extLst>
      <p:ext uri="{BB962C8B-B14F-4D97-AF65-F5344CB8AC3E}">
        <p14:creationId xmlns:p14="http://schemas.microsoft.com/office/powerpoint/2010/main" val="251747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557FB-3664-4D85-AEB8-8ED4C3438D7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Nonlinear relationship</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7A8AE6-12B6-4E96-BE27-C304DB8B0F3D}"/>
              </a:ext>
            </a:extLst>
          </p:cNvPr>
          <p:cNvPicPr/>
          <p:nvPr/>
        </p:nvPicPr>
        <p:blipFill>
          <a:blip r:embed="rId3"/>
          <a:stretch>
            <a:fillRect/>
          </a:stretch>
        </p:blipFill>
        <p:spPr>
          <a:xfrm>
            <a:off x="4654296" y="1138827"/>
            <a:ext cx="7214616" cy="4552913"/>
          </a:xfrm>
          <a:prstGeom prst="rect">
            <a:avLst/>
          </a:prstGeom>
        </p:spPr>
      </p:pic>
    </p:spTree>
    <p:extLst>
      <p:ext uri="{BB962C8B-B14F-4D97-AF65-F5344CB8AC3E}">
        <p14:creationId xmlns:p14="http://schemas.microsoft.com/office/powerpoint/2010/main" val="31905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260A1-C055-40EB-95B2-2E108A465750}"/>
              </a:ext>
            </a:extLst>
          </p:cNvPr>
          <p:cNvSpPr>
            <a:spLocks noGrp="1"/>
          </p:cNvSpPr>
          <p:nvPr>
            <p:ph type="title"/>
          </p:nvPr>
        </p:nvSpPr>
        <p:spPr>
          <a:xfrm>
            <a:off x="841248" y="548640"/>
            <a:ext cx="3600860" cy="5431536"/>
          </a:xfrm>
        </p:spPr>
        <p:txBody>
          <a:bodyPr>
            <a:normAutofit/>
          </a:bodyPr>
          <a:lstStyle/>
          <a:p>
            <a:r>
              <a:rPr lang="en-US" sz="4600" dirty="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C485F-33B1-4697-9FD8-4F59A334A2BD}"/>
              </a:ext>
            </a:extLst>
          </p:cNvPr>
          <p:cNvSpPr>
            <a:spLocks noGrp="1"/>
          </p:cNvSpPr>
          <p:nvPr>
            <p:ph idx="1"/>
          </p:nvPr>
        </p:nvSpPr>
        <p:spPr>
          <a:xfrm>
            <a:off x="5126418" y="552091"/>
            <a:ext cx="6224335" cy="5431536"/>
          </a:xfrm>
        </p:spPr>
        <p:txBody>
          <a:bodyPr anchor="ctr">
            <a:normAutofit/>
          </a:bodyPr>
          <a:lstStyle/>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orrelation between income and fast-food consumption</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.44</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-.52</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.06</a:t>
            </a:r>
          </a:p>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Conventional scale: </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|0.8| high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|0.3|&amp; &lt;|0.8| moderate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&lt;|0.3| low correlation </a:t>
            </a:r>
          </a:p>
          <a:p>
            <a:pPr marL="0" indent="0">
              <a:buNone/>
            </a:pP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47679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05462-992E-47D5-95A4-C6CCD5C760E1}"/>
              </a:ext>
            </a:extLst>
          </p:cNvPr>
          <p:cNvSpPr>
            <a:spLocks noGrp="1"/>
          </p:cNvSpPr>
          <p:nvPr>
            <p:ph type="title"/>
          </p:nvPr>
        </p:nvSpPr>
        <p:spPr>
          <a:xfrm>
            <a:off x="841248" y="548640"/>
            <a:ext cx="3600860" cy="5431536"/>
          </a:xfrm>
        </p:spPr>
        <p:txBody>
          <a:bodyPr>
            <a:normAutofit/>
          </a:bodyPr>
          <a:lstStyle/>
          <a:p>
            <a:r>
              <a:rPr lang="en-US" sz="460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1E876-5DC7-48D8-B0ED-EF8A2417A99E}"/>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Correlation between age and number of days per year out of town </a:t>
            </a:r>
            <a:endParaRPr lang="pt-BR" sz="2200" dirty="0"/>
          </a:p>
          <a:p>
            <a:r>
              <a:rPr lang="pt-BR" sz="2200" dirty="0"/>
              <a:t>r = -.55</a:t>
            </a:r>
          </a:p>
          <a:p>
            <a:r>
              <a:rPr lang="pt-BR" sz="2200" dirty="0"/>
              <a:t>r = .04</a:t>
            </a:r>
          </a:p>
          <a:p>
            <a:r>
              <a:rPr lang="pt-BR" sz="2200" dirty="0"/>
              <a:t>r = .61</a:t>
            </a:r>
          </a:p>
          <a:p>
            <a:pPr marL="0" indent="0">
              <a:buNone/>
            </a:pPr>
            <a:endParaRPr lang="en-US" sz="2200" dirty="0"/>
          </a:p>
        </p:txBody>
      </p:sp>
    </p:spTree>
    <p:extLst>
      <p:ext uri="{BB962C8B-B14F-4D97-AF65-F5344CB8AC3E}">
        <p14:creationId xmlns:p14="http://schemas.microsoft.com/office/powerpoint/2010/main" val="346181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853E1-AD94-4DC1-B4B8-0C06016BC7B8}"/>
              </a:ext>
            </a:extLst>
          </p:cNvPr>
          <p:cNvPicPr>
            <a:picLocks noChangeAspect="1"/>
          </p:cNvPicPr>
          <p:nvPr/>
        </p:nvPicPr>
        <p:blipFill rotWithShape="1">
          <a:blip r:embed="rId3">
            <a:alphaModFix amt="35000"/>
          </a:blip>
          <a:srcRect t="4463" b="14310"/>
          <a:stretch/>
        </p:blipFill>
        <p:spPr>
          <a:xfrm>
            <a:off x="20" y="1"/>
            <a:ext cx="12191980" cy="6857999"/>
          </a:xfrm>
          <a:prstGeom prst="rect">
            <a:avLst/>
          </a:prstGeom>
        </p:spPr>
      </p:pic>
      <p:sp>
        <p:nvSpPr>
          <p:cNvPr id="2" name="Title 1">
            <a:extLst>
              <a:ext uri="{FF2B5EF4-FFF2-40B4-BE49-F238E27FC236}">
                <a16:creationId xmlns:a16="http://schemas.microsoft.com/office/drawing/2014/main" id="{ADDFA5F8-DDD2-4337-9D56-BFE69895457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Correlation test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84B8ABC-4264-4C3C-93EF-DB495E9FC622}"/>
              </a:ext>
            </a:extLst>
          </p:cNvPr>
          <p:cNvGraphicFramePr>
            <a:graphicFrameLocks noGrp="1"/>
          </p:cNvGraphicFramePr>
          <p:nvPr>
            <p:ph idx="1"/>
            <p:extLst>
              <p:ext uri="{D42A27DB-BD31-4B8C-83A1-F6EECF244321}">
                <p14:modId xmlns:p14="http://schemas.microsoft.com/office/powerpoint/2010/main" val="65477434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709594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pPr>
            <a:r>
              <a:rPr lang="en-US" sz="2200" dirty="0"/>
              <a:t>If income and age correlation coefficient is 0.8. </a:t>
            </a:r>
          </a:p>
          <a:p>
            <a:pPr marR="0" lvl="0">
              <a:lnSpc>
                <a:spcPct val="90000"/>
              </a:lnSpc>
              <a:spcBef>
                <a:spcPts val="0"/>
              </a:spcBef>
              <a:spcAft>
                <a:spcPts val="600"/>
              </a:spcAft>
            </a:pPr>
            <a:r>
              <a:rPr lang="en-US" sz="2200" b="1" dirty="0"/>
              <a:t>Conclusion: </a:t>
            </a:r>
            <a:r>
              <a:rPr lang="en-US" sz="2200" dirty="0"/>
              <a:t>We would claim that income is </a:t>
            </a:r>
            <a:r>
              <a:rPr lang="en-US" sz="2200" b="1" dirty="0"/>
              <a:t>highly and positively </a:t>
            </a:r>
            <a:r>
              <a:rPr lang="en-US" sz="2200" dirty="0"/>
              <a:t>correlated with age, when age increases the income increases.</a:t>
            </a:r>
            <a:endParaRPr lang="en-US" sz="2200" b="0" dirty="0">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6745863" y="423767"/>
            <a:ext cx="1266360" cy="2644616"/>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8814985" y="783894"/>
            <a:ext cx="3054047"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447822" y="3167130"/>
            <a:ext cx="408182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8495067" y="5987006"/>
            <a:ext cx="3693885" cy="67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500" dirty="0"/>
              <a:t>X-axis: income </a:t>
            </a:r>
          </a:p>
          <a:p>
            <a:pPr marL="0" marR="0" lvl="0" indent="0" algn="l" rtl="0">
              <a:spcBef>
                <a:spcPts val="0"/>
              </a:spcBef>
              <a:spcAft>
                <a:spcPts val="600"/>
              </a:spcAft>
              <a:buNone/>
            </a:pPr>
            <a:r>
              <a:rPr lang="en-US" sz="2500" dirty="0"/>
              <a:t>Y-axis: age</a:t>
            </a:r>
            <a:endParaRPr lang="en-US" sz="2500" b="0" dirty="0">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100">
                <a:latin typeface="Franklin Gothic Book" panose="020B0503020102020204" pitchFamily="34" charset="0"/>
                <a:cs typeface="Segoe UI" panose="020B0502040204020203" pitchFamily="34" charset="0"/>
              </a:rPr>
              <a:t>Chapter 20: The Written Research Report</a:t>
            </a:r>
          </a:p>
        </p:txBody>
      </p:sp>
      <p:sp>
        <p:nvSpPr>
          <p:cNvPr id="16" name="Freeform: Shape 15">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24" name="Oval 23">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28" name="Freeform: Shape 27">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8027797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D03875CB-A54E-4F7B-9248-DC1DF5159465}"/>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F-test for 2 variances is </a:t>
            </a:r>
          </a:p>
          <a:p>
            <a:pPr marL="514350" indent="-514350">
              <a:buFont typeface="+mj-lt"/>
              <a:buAutoNum type="alphaUcPeriod"/>
            </a:pPr>
            <a:r>
              <a:rPr lang="en-US" sz="2200" dirty="0"/>
              <a:t>Two samples’ variances are equal </a:t>
            </a:r>
          </a:p>
          <a:p>
            <a:pPr marL="514350" indent="-514350">
              <a:buFont typeface="+mj-lt"/>
              <a:buAutoNum type="alphaUcPeriod"/>
            </a:pPr>
            <a:r>
              <a:rPr lang="en-US" sz="2200" dirty="0"/>
              <a:t>Two samples’ variances are not equal</a:t>
            </a:r>
          </a:p>
          <a:p>
            <a:pPr marL="514350" indent="-514350">
              <a:buFont typeface="+mj-lt"/>
              <a:buAutoNum type="alphaUcPeriod"/>
            </a:pPr>
            <a:r>
              <a:rPr lang="en-US" sz="2200" dirty="0"/>
              <a:t>One sample’s variance is less than the other’s variance </a:t>
            </a:r>
          </a:p>
          <a:p>
            <a:pPr marL="514350" indent="-514350">
              <a:buFont typeface="+mj-lt"/>
              <a:buAutoNum type="alphaUcPeriod"/>
            </a:pPr>
            <a:r>
              <a:rPr lang="en-US" sz="2200" dirty="0"/>
              <a:t>All of the above</a:t>
            </a:r>
          </a:p>
        </p:txBody>
      </p:sp>
    </p:spTree>
    <p:extLst>
      <p:ext uri="{BB962C8B-B14F-4D97-AF65-F5344CB8AC3E}">
        <p14:creationId xmlns:p14="http://schemas.microsoft.com/office/powerpoint/2010/main" val="27455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838200" y="557189"/>
            <a:ext cx="3374136" cy="5567891"/>
          </a:xfrm>
        </p:spPr>
        <p:txBody>
          <a:bodyPr>
            <a:normAutofit/>
          </a:bodyPr>
          <a:lstStyle/>
          <a:p>
            <a:r>
              <a:rPr lang="en-US" sz="5200"/>
              <a:t>Learning Objectives</a:t>
            </a:r>
          </a:p>
        </p:txBody>
      </p: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06606632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686834" y="1153572"/>
            <a:ext cx="3200400" cy="4461163"/>
          </a:xfrm>
        </p:spPr>
        <p:txBody>
          <a:bodyPr>
            <a:normAutofit/>
          </a:bodyPr>
          <a:lstStyle/>
          <a:p>
            <a:r>
              <a:rPr lang="en-US">
                <a:solidFill>
                  <a:srgbClr val="FFFFFF"/>
                </a:solidFill>
              </a:rPr>
              <a:t>The Written Research Report</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4447308" y="591344"/>
            <a:ext cx="6906491" cy="5585619"/>
          </a:xfrm>
        </p:spPr>
        <p:txBody>
          <a:bodyPr anchor="ctr">
            <a:normAutofit/>
          </a:bodyPr>
          <a:lstStyle/>
          <a:p>
            <a:r>
              <a:rPr lang="en-US"/>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The degree to which the reasoning in the report is logical and the information correct</a:t>
            </a:r>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Written Research Report Outline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a:t>Completeness</a:t>
            </a:r>
            <a:r>
              <a:rPr lang="en-US" sz="2200"/>
              <a:t> must be balanced against </a:t>
            </a:r>
            <a:r>
              <a:rPr lang="en-US" sz="2200" b="1"/>
              <a:t>Clarity</a:t>
            </a:r>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08782" y="640080"/>
            <a:ext cx="5594747" cy="5577840"/>
          </a:xfrm>
          <a:prstGeom prst="rect">
            <a:avLst/>
          </a:prstGeom>
        </p:spPr>
      </p:pic>
    </p:spTree>
    <p:extLst>
      <p:ext uri="{BB962C8B-B14F-4D97-AF65-F5344CB8AC3E}">
        <p14:creationId xmlns:p14="http://schemas.microsoft.com/office/powerpoint/2010/main" val="2737632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Executive Summary</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spcBef>
                <a:spcPct val="50000"/>
              </a:spcBef>
              <a:buFont typeface="Arial" panose="020B0604020202020204" pitchFamily="34" charset="0"/>
              <a:buChar char="•"/>
              <a:defRPr/>
            </a:pPr>
            <a:r>
              <a:rPr lang="en-US" sz="2200" b="1">
                <a:latin typeface="+mn-lt"/>
                <a:ea typeface="+mn-ea"/>
                <a:cs typeface="+mn-cs"/>
              </a:rPr>
              <a:t>Introduction</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Results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Conclusions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Recommendations</a:t>
            </a:r>
            <a:endParaRPr lang="en-US" sz="2200">
              <a:latin typeface="+mn-lt"/>
              <a:ea typeface="+mn-ea"/>
              <a:cs typeface="+mn-cs"/>
            </a:endParaRPr>
          </a:p>
        </p:txBody>
      </p:sp>
    </p:spTree>
    <p:extLst>
      <p:ext uri="{BB962C8B-B14F-4D97-AF65-F5344CB8AC3E}">
        <p14:creationId xmlns:p14="http://schemas.microsoft.com/office/powerpoint/2010/main" val="64585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7FEC2B4-6CB1-4585-B6A4-6DBC09E1D1EE}"/>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Why do we need to care about the F-test before implementing the 2-sample independent t-test?</a:t>
            </a:r>
          </a:p>
          <a:p>
            <a:pPr marL="514350" indent="-514350">
              <a:buFont typeface="+mj-lt"/>
              <a:buAutoNum type="alphaUcPeriod"/>
            </a:pPr>
            <a:r>
              <a:rPr lang="en-US" sz="2200" dirty="0"/>
              <a:t>Because we want to make sure the two variables’ variances are similar </a:t>
            </a:r>
          </a:p>
          <a:p>
            <a:pPr marL="514350" indent="-514350">
              <a:buFont typeface="+mj-lt"/>
              <a:buAutoNum type="alphaUcPeriod"/>
            </a:pPr>
            <a:r>
              <a:rPr lang="en-US" sz="2200" dirty="0"/>
              <a:t>Because we want to make sure the shape of the two distributions (of the two variables) are similar </a:t>
            </a:r>
          </a:p>
          <a:p>
            <a:pPr marL="514350" indent="-514350">
              <a:buFont typeface="+mj-lt"/>
              <a:buAutoNum type="alphaUcPeriod"/>
            </a:pPr>
            <a:r>
              <a:rPr lang="en-US" sz="2200" dirty="0"/>
              <a:t>Both A and B</a:t>
            </a:r>
          </a:p>
        </p:txBody>
      </p:sp>
    </p:spTree>
    <p:extLst>
      <p:ext uri="{BB962C8B-B14F-4D97-AF65-F5344CB8AC3E}">
        <p14:creationId xmlns:p14="http://schemas.microsoft.com/office/powerpoint/2010/main" val="1881540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Introduction</a:t>
            </a:r>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6095999" y="882315"/>
            <a:ext cx="5254754" cy="5294647"/>
          </a:xfrm>
        </p:spPr>
        <p:txBody>
          <a:bodyP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Method</a:t>
            </a:r>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6095999" y="882315"/>
            <a:ext cx="5254754" cy="5294647"/>
          </a:xfrm>
        </p:spPr>
        <p:txBody>
          <a:bodyP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Results</a:t>
            </a:r>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6095999" y="882315"/>
            <a:ext cx="5254754" cy="5294647"/>
          </a:xfrm>
        </p:spPr>
        <p:txBody>
          <a:bodyP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6" y="673770"/>
            <a:ext cx="3644489" cy="2414488"/>
          </a:xfrm>
        </p:spPr>
        <p:txBody>
          <a:bodyPr anchor="t">
            <a:normAutofit/>
          </a:bodyPr>
          <a:lstStyle/>
          <a:p>
            <a:r>
              <a:rPr lang="en-US" sz="3400">
                <a:solidFill>
                  <a:srgbClr val="FFFFFF"/>
                </a:solidFill>
              </a:rPr>
              <a:t>Conclusions and Recommendations</a:t>
            </a:r>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6095999" y="882315"/>
            <a:ext cx="5254754" cy="5294647"/>
          </a:xfrm>
        </p:spPr>
        <p:txBody>
          <a:bodyP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E5E1D-6D2D-42E4-8C8F-01AC720A7927}"/>
              </a:ext>
            </a:extLst>
          </p:cNvPr>
          <p:cNvSpPr>
            <a:spLocks noGrp="1"/>
          </p:cNvSpPr>
          <p:nvPr>
            <p:ph type="title"/>
          </p:nvPr>
        </p:nvSpPr>
        <p:spPr>
          <a:xfrm>
            <a:off x="838200" y="365125"/>
            <a:ext cx="10515600" cy="1325563"/>
          </a:xfrm>
        </p:spPr>
        <p:txBody>
          <a:bodyPr>
            <a:normAutofit/>
          </a:bodyPr>
          <a:lstStyle/>
          <a:p>
            <a:r>
              <a:rPr lang="en-US" sz="5400"/>
              <a:t>10-min Group Discussion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D26247-BE52-4494-8627-09EEC90BDE43}"/>
              </a:ext>
            </a:extLst>
          </p:cNvPr>
          <p:cNvGraphicFramePr>
            <a:graphicFrameLocks noGrp="1"/>
          </p:cNvGraphicFramePr>
          <p:nvPr>
            <p:ph idx="1"/>
            <p:extLst>
              <p:ext uri="{D42A27DB-BD31-4B8C-83A1-F6EECF244321}">
                <p14:modId xmlns:p14="http://schemas.microsoft.com/office/powerpoint/2010/main" val="279036863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326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CE4A8-E467-423D-B249-8012A6E539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kern="1200">
                <a:solidFill>
                  <a:schemeClr val="tx1"/>
                </a:solidFill>
                <a:latin typeface="+mj-lt"/>
                <a:ea typeface="+mj-ea"/>
                <a:cs typeface="+mj-cs"/>
              </a:rPr>
              <a:t>Assignment 7: Mid-semester Peer Evaluation</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9D42FAB4-84A0-4DAE-A3FF-694DDFFB59D0}"/>
              </a:ext>
            </a:extLst>
          </p:cNvPr>
          <p:cNvPicPr>
            <a:picLocks noChangeAspect="1"/>
          </p:cNvPicPr>
          <p:nvPr/>
        </p:nvPicPr>
        <p:blipFill>
          <a:blip r:embed="rId3"/>
          <a:stretch>
            <a:fillRect/>
          </a:stretch>
        </p:blipFill>
        <p:spPr>
          <a:xfrm>
            <a:off x="1972230" y="2633472"/>
            <a:ext cx="8244491" cy="3586353"/>
          </a:xfrm>
          <a:prstGeom prst="rect">
            <a:avLst/>
          </a:prstGeom>
        </p:spPr>
      </p:pic>
    </p:spTree>
    <p:extLst>
      <p:ext uri="{BB962C8B-B14F-4D97-AF65-F5344CB8AC3E}">
        <p14:creationId xmlns:p14="http://schemas.microsoft.com/office/powerpoint/2010/main" val="859658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9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494E055-A8DD-45AA-ADD6-BA864995CF06}"/>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2-sample independent t-test is </a:t>
            </a:r>
          </a:p>
          <a:p>
            <a:pPr marL="514350" indent="-514350">
              <a:buFont typeface="+mj-lt"/>
              <a:buAutoNum type="alphaUcPeriod"/>
            </a:pPr>
            <a:r>
              <a:rPr lang="en-US" sz="2200" dirty="0"/>
              <a:t>The two variables’ means are equal </a:t>
            </a:r>
          </a:p>
          <a:p>
            <a:pPr marL="514350" indent="-514350">
              <a:buFont typeface="+mj-lt"/>
              <a:buAutoNum type="alphaUcPeriod"/>
            </a:pPr>
            <a:r>
              <a:rPr lang="en-US" sz="2200" dirty="0"/>
              <a:t>The two variables’ means are </a:t>
            </a:r>
            <a:r>
              <a:rPr lang="en-US" sz="2200" b="1" dirty="0"/>
              <a:t>NOT</a:t>
            </a:r>
            <a:r>
              <a:rPr lang="en-US" sz="2200" dirty="0"/>
              <a:t> equal </a:t>
            </a:r>
          </a:p>
          <a:p>
            <a:pPr marL="514350" indent="-514350">
              <a:buFont typeface="+mj-lt"/>
              <a:buAutoNum type="alphaUcPeriod"/>
            </a:pPr>
            <a:endParaRPr lang="en-US" sz="2200" dirty="0"/>
          </a:p>
        </p:txBody>
      </p:sp>
    </p:spTree>
    <p:extLst>
      <p:ext uri="{BB962C8B-B14F-4D97-AF65-F5344CB8AC3E}">
        <p14:creationId xmlns:p14="http://schemas.microsoft.com/office/powerpoint/2010/main" val="27403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E78E5-C4DC-4C43-25F7-95C7997D0E51}"/>
              </a:ext>
            </a:extLst>
          </p:cNvPr>
          <p:cNvSpPr>
            <a:spLocks noGrp="1"/>
          </p:cNvSpPr>
          <p:nvPr>
            <p:ph type="title"/>
          </p:nvPr>
        </p:nvSpPr>
        <p:spPr>
          <a:xfrm>
            <a:off x="1043631" y="809898"/>
            <a:ext cx="9942716" cy="1554480"/>
          </a:xfrm>
        </p:spPr>
        <p:txBody>
          <a:bodyPr anchor="ctr">
            <a:normAutofit/>
          </a:bodyPr>
          <a:lstStyle/>
          <a:p>
            <a:r>
              <a:rPr lang="en-US" sz="4800"/>
              <a:t>Case 7 (Last Case) - Homecare of America (confidence intervals)</a:t>
            </a:r>
          </a:p>
        </p:txBody>
      </p:sp>
      <p:sp>
        <p:nvSpPr>
          <p:cNvPr id="3" name="Content Placeholder 2">
            <a:extLst>
              <a:ext uri="{FF2B5EF4-FFF2-40B4-BE49-F238E27FC236}">
                <a16:creationId xmlns:a16="http://schemas.microsoft.com/office/drawing/2014/main" id="{3BE648F0-8147-5D89-E19B-D4817EFB72EB}"/>
              </a:ext>
            </a:extLst>
          </p:cNvPr>
          <p:cNvSpPr>
            <a:spLocks noGrp="1"/>
          </p:cNvSpPr>
          <p:nvPr>
            <p:ph idx="1"/>
          </p:nvPr>
        </p:nvSpPr>
        <p:spPr>
          <a:xfrm>
            <a:off x="1045028" y="3017522"/>
            <a:ext cx="9941319" cy="3124658"/>
          </a:xfrm>
        </p:spPr>
        <p:txBody>
          <a:bodyPr anchor="ctr">
            <a:normAutofit/>
          </a:bodyPr>
          <a:lstStyle/>
          <a:p>
            <a:r>
              <a:rPr lang="en-US" sz="1500" dirty="0"/>
              <a:t>A. Homecare of America is a franchise operation that provides house minders for people when they are out of town. Their services include feeding pets, bringing in newspapers and mail, and generally keeping an eye on things while the homeowner is gone. They gradually expanded their operations to additional cities.</a:t>
            </a:r>
          </a:p>
          <a:p>
            <a:pPr lvl="1"/>
            <a:r>
              <a:rPr lang="en-US" sz="1500" dirty="0"/>
              <a:t>When determining whether to enter a particular market, the company conducts a survey in that market to find out how many days per year homeowners are out of town. In Scranton, Pennsylvania, a survey of 538 homeowners found that homeowners are out of town, on average, 16.7 days, with a standard deviation of 8.6 days.</a:t>
            </a:r>
          </a:p>
          <a:p>
            <a:pPr lvl="1"/>
            <a:r>
              <a:rPr lang="en-US" sz="1500" dirty="0"/>
              <a:t>What is the true mean number of days out of town among homeowners in this area? You want to be 99% confident of your results.</a:t>
            </a:r>
          </a:p>
          <a:p>
            <a:r>
              <a:rPr lang="en-US" sz="1500" dirty="0"/>
              <a:t>B. In their surveys, the company also describes their house minding services and measures respondents' intentions to use this service if the company expands to their area. In the survey of Scranton, 6.2% of the people surveyed said they would be likely to use the service. What is the likely utilization rate for this service among the population of homeowners in Scranton? You want to be 95% confident of your results. Carry your work out to 4 decimal places.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47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a:latin typeface="Franklin Gothic Book" panose="020B0503020102020204" pitchFamily="34" charset="0"/>
                <a:cs typeface="Segoe UI" panose="020B0502040204020203" pitchFamily="34" charset="0"/>
              </a:rPr>
              <a:t>Correlation</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BD050-50CF-4503-9BE7-CFFD3DA5CD6D}"/>
              </a:ext>
            </a:extLst>
          </p:cNvPr>
          <p:cNvSpPr>
            <a:spLocks noGrp="1"/>
          </p:cNvSpPr>
          <p:nvPr>
            <p:ph type="title"/>
          </p:nvPr>
        </p:nvSpPr>
        <p:spPr>
          <a:xfrm>
            <a:off x="838200" y="365125"/>
            <a:ext cx="10515600" cy="1325563"/>
          </a:xfrm>
        </p:spPr>
        <p:txBody>
          <a:bodyPr>
            <a:normAutofit/>
          </a:bodyPr>
          <a:lstStyle/>
          <a:p>
            <a:r>
              <a:rPr lang="en-US" sz="5400"/>
              <a:t>Research Question Reminder</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061312-0CC1-498B-BD88-4BB4FEA1D41D}"/>
              </a:ext>
            </a:extLst>
          </p:cNvPr>
          <p:cNvGraphicFramePr>
            <a:graphicFrameLocks noGrp="1"/>
          </p:cNvGraphicFramePr>
          <p:nvPr>
            <p:ph idx="1"/>
            <p:extLst>
              <p:ext uri="{D42A27DB-BD31-4B8C-83A1-F6EECF244321}">
                <p14:modId xmlns:p14="http://schemas.microsoft.com/office/powerpoint/2010/main" val="132614218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556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4D91E91-635F-4680-9CD0-4E61294DC1F3}"/>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Examples</a:t>
            </a:r>
          </a:p>
        </p:txBody>
      </p:sp>
      <p:sp>
        <p:nvSpPr>
          <p:cNvPr id="3" name="Content Placeholder 2">
            <a:extLst>
              <a:ext uri="{FF2B5EF4-FFF2-40B4-BE49-F238E27FC236}">
                <a16:creationId xmlns:a16="http://schemas.microsoft.com/office/drawing/2014/main" id="{C1835555-8D81-4F2D-B219-637A4E79C279}"/>
              </a:ext>
            </a:extLst>
          </p:cNvPr>
          <p:cNvSpPr>
            <a:spLocks noGrp="1"/>
          </p:cNvSpPr>
          <p:nvPr>
            <p:ph idx="1"/>
          </p:nvPr>
        </p:nvSpPr>
        <p:spPr>
          <a:xfrm>
            <a:off x="6095999" y="882315"/>
            <a:ext cx="5254754" cy="5294647"/>
          </a:xfrm>
        </p:spPr>
        <p:txBody>
          <a:bodyPr>
            <a:normAutofit/>
          </a:bodyPr>
          <a:lstStyle/>
          <a:p>
            <a:r>
              <a:rPr lang="en-US" sz="2200"/>
              <a:t>Is time spent studying associated with GPA?</a:t>
            </a:r>
          </a:p>
          <a:p>
            <a:r>
              <a:rPr lang="en-US" sz="2200"/>
              <a:t>Is the font size for a website promotional discount associated with sales on the website?</a:t>
            </a:r>
          </a:p>
          <a:p>
            <a:r>
              <a:rPr lang="en-US" sz="2200"/>
              <a:t>Is the amount spent on a laptop associated with a person’s satisfaction with their laptop?</a:t>
            </a:r>
          </a:p>
          <a:p>
            <a:pPr marL="0" indent="0">
              <a:buNone/>
            </a:pPr>
            <a:endParaRPr lang="en-US" sz="2200"/>
          </a:p>
        </p:txBody>
      </p:sp>
    </p:spTree>
    <p:extLst>
      <p:ext uri="{BB962C8B-B14F-4D97-AF65-F5344CB8AC3E}">
        <p14:creationId xmlns:p14="http://schemas.microsoft.com/office/powerpoint/2010/main" val="222749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0A6CC-F53B-4960-8E29-E0A34D9B6A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 </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0C43603-3C3C-4F58-97A6-9A5246625965}"/>
              </a:ext>
            </a:extLst>
          </p:cNvPr>
          <p:cNvPicPr/>
          <p:nvPr/>
        </p:nvPicPr>
        <p:blipFill>
          <a:blip r:embed="rId3"/>
          <a:stretch>
            <a:fillRect/>
          </a:stretch>
        </p:blipFill>
        <p:spPr>
          <a:xfrm>
            <a:off x="4654296" y="1158120"/>
            <a:ext cx="7214616" cy="4514327"/>
          </a:xfrm>
          <a:prstGeom prst="rect">
            <a:avLst/>
          </a:prstGeom>
        </p:spPr>
      </p:pic>
    </p:spTree>
    <p:extLst>
      <p:ext uri="{BB962C8B-B14F-4D97-AF65-F5344CB8AC3E}">
        <p14:creationId xmlns:p14="http://schemas.microsoft.com/office/powerpoint/2010/main" val="169895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4128</TotalTime>
  <Words>2480</Words>
  <Application>Microsoft Office PowerPoint</Application>
  <PresentationFormat>Widescreen</PresentationFormat>
  <Paragraphs>268</Paragraphs>
  <Slides>37</Slides>
  <Notes>29</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 Math</vt:lpstr>
      <vt:lpstr>Franklin Gothic Book</vt:lpstr>
      <vt:lpstr>New York</vt:lpstr>
      <vt:lpstr>Roboto</vt:lpstr>
      <vt:lpstr>SourceSansPro</vt:lpstr>
      <vt:lpstr>Office Theme</vt:lpstr>
      <vt:lpstr>Happy Monday</vt:lpstr>
      <vt:lpstr>iClicker Question</vt:lpstr>
      <vt:lpstr>iClicker Question</vt:lpstr>
      <vt:lpstr>iClicker Question</vt:lpstr>
      <vt:lpstr>Case 7 (Last Case) - Homecare of America (confidence intervals)</vt:lpstr>
      <vt:lpstr>Correlation</vt:lpstr>
      <vt:lpstr>Research Question Reminder</vt:lpstr>
      <vt:lpstr>Examples</vt:lpstr>
      <vt:lpstr>Scatterplot </vt:lpstr>
      <vt:lpstr>Scatterplot</vt:lpstr>
      <vt:lpstr>Scatterplot</vt:lpstr>
      <vt:lpstr>Correlation </vt:lpstr>
      <vt:lpstr>Strength of association </vt:lpstr>
      <vt:lpstr>Nonlinear relationship</vt:lpstr>
      <vt:lpstr>Interpretating Correlations</vt:lpstr>
      <vt:lpstr>Interpretating Correlations</vt:lpstr>
      <vt:lpstr>Correlation test</vt:lpstr>
      <vt:lpstr>Correlation visualization</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10-min Group Discussion</vt:lpstr>
      <vt:lpstr>Assignment 7: Mid-semester Peer Evaluation</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Nguyen, Mike (MU-Student)</dc:creator>
  <cp:lastModifiedBy>Nguyen, Mike (MU-Student)</cp:lastModifiedBy>
  <cp:revision>22</cp:revision>
  <dcterms:created xsi:type="dcterms:W3CDTF">2021-06-02T01:42:57Z</dcterms:created>
  <dcterms:modified xsi:type="dcterms:W3CDTF">2023-03-01T18:51:34Z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