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66" r:id="rId5"/>
    <p:sldId id="267" r:id="rId6"/>
    <p:sldId id="268" r:id="rId7"/>
    <p:sldId id="269" r:id="rId8"/>
    <p:sldId id="270" r:id="rId9"/>
    <p:sldId id="271" r:id="rId10"/>
    <p:sldId id="275" r:id="rId11"/>
    <p:sldId id="257" r:id="rId12"/>
    <p:sldId id="258" r:id="rId13"/>
    <p:sldId id="259" r:id="rId14"/>
    <p:sldId id="260" r:id="rId15"/>
    <p:sldId id="261" r:id="rId16"/>
    <p:sldId id="262" r:id="rId17"/>
    <p:sldId id="263" r:id="rId18"/>
    <p:sldId id="26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273" r:id="rId46"/>
    <p:sldId id="256" r:id="rId47"/>
    <p:sldId id="265" r:id="rId48"/>
    <p:sldId id="272" r:id="rId49"/>
    <p:sldId id="2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9747" autoAdjust="0"/>
  </p:normalViewPr>
  <p:slideViewPr>
    <p:cSldViewPr snapToGrid="0">
      <p:cViewPr varScale="1">
        <p:scale>
          <a:sx n="76" d="100"/>
          <a:sy n="76" d="100"/>
        </p:scale>
        <p:origin x="1158"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2704C-7C84-460D-B1A2-BE180EBC8B1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F900AFA-0753-49E4-B8DA-4A30954D3239}">
      <dgm:prSet/>
      <dgm:spPr/>
      <dgm:t>
        <a:bodyPr/>
        <a:lstStyle/>
        <a:p>
          <a:r>
            <a:rPr lang="en-US"/>
            <a:t>Nonprobability sample </a:t>
          </a:r>
        </a:p>
      </dgm:t>
    </dgm:pt>
    <dgm:pt modelId="{72687DB3-9F8D-45FA-8DD2-CFC56D6B06F9}" type="parTrans" cxnId="{D7A075E2-F508-4ACB-B9D9-D2D7DCA82172}">
      <dgm:prSet/>
      <dgm:spPr/>
      <dgm:t>
        <a:bodyPr/>
        <a:lstStyle/>
        <a:p>
          <a:endParaRPr lang="en-US"/>
        </a:p>
      </dgm:t>
    </dgm:pt>
    <dgm:pt modelId="{495C6904-5868-48A6-893B-D1E03EB8FC37}" type="sibTrans" cxnId="{D7A075E2-F508-4ACB-B9D9-D2D7DCA82172}">
      <dgm:prSet/>
      <dgm:spPr/>
      <dgm:t>
        <a:bodyPr/>
        <a:lstStyle/>
        <a:p>
          <a:endParaRPr lang="en-US"/>
        </a:p>
      </dgm:t>
    </dgm:pt>
    <dgm:pt modelId="{FE2F3D41-93AA-4108-97BA-8D7CA260CA18}">
      <dgm:prSet/>
      <dgm:spPr/>
      <dgm:t>
        <a:bodyPr/>
        <a:lstStyle/>
        <a:p>
          <a:r>
            <a:rPr lang="en-US"/>
            <a:t>A sample that relies on personal judgment in the element selection process</a:t>
          </a:r>
        </a:p>
      </dgm:t>
    </dgm:pt>
    <dgm:pt modelId="{8AEFAAF3-0AEC-453C-B62F-723904EC7264}" type="parTrans" cxnId="{F7525822-54EB-40EE-9C38-4C2306223AE7}">
      <dgm:prSet/>
      <dgm:spPr/>
      <dgm:t>
        <a:bodyPr/>
        <a:lstStyle/>
        <a:p>
          <a:endParaRPr lang="en-US"/>
        </a:p>
      </dgm:t>
    </dgm:pt>
    <dgm:pt modelId="{0559DB39-BFE8-4D75-8991-CB7EFAA7BB6F}" type="sibTrans" cxnId="{F7525822-54EB-40EE-9C38-4C2306223AE7}">
      <dgm:prSet/>
      <dgm:spPr/>
      <dgm:t>
        <a:bodyPr/>
        <a:lstStyle/>
        <a:p>
          <a:endParaRPr lang="en-US"/>
        </a:p>
      </dgm:t>
    </dgm:pt>
    <dgm:pt modelId="{128B4EAD-0058-40AD-8B06-FB01B2E5C241}">
      <dgm:prSet/>
      <dgm:spPr/>
      <dgm:t>
        <a:bodyPr/>
        <a:lstStyle/>
        <a:p>
          <a:r>
            <a:rPr lang="en-US"/>
            <a:t>With nonprobability samples, sampling error cannot be estimated and we cannot calculate the margin of sampling error </a:t>
          </a:r>
        </a:p>
      </dgm:t>
    </dgm:pt>
    <dgm:pt modelId="{99908C06-81D1-4A06-B234-9ED4801744DC}" type="parTrans" cxnId="{0067D94A-909F-47DA-BC19-825600BAFDE2}">
      <dgm:prSet/>
      <dgm:spPr/>
      <dgm:t>
        <a:bodyPr/>
        <a:lstStyle/>
        <a:p>
          <a:endParaRPr lang="en-US"/>
        </a:p>
      </dgm:t>
    </dgm:pt>
    <dgm:pt modelId="{EA475A8C-C1E9-4797-B058-8D399DC96779}" type="sibTrans" cxnId="{0067D94A-909F-47DA-BC19-825600BAFDE2}">
      <dgm:prSet/>
      <dgm:spPr/>
      <dgm:t>
        <a:bodyPr/>
        <a:lstStyle/>
        <a:p>
          <a:endParaRPr lang="en-US"/>
        </a:p>
      </dgm:t>
    </dgm:pt>
    <dgm:pt modelId="{00C107FD-C318-4288-BDB2-F0B0E27D0333}">
      <dgm:prSet/>
      <dgm:spPr/>
      <dgm:t>
        <a:bodyPr/>
        <a:lstStyle/>
        <a:p>
          <a:r>
            <a:rPr lang="en-US"/>
            <a:t>Example: </a:t>
          </a:r>
        </a:p>
      </dgm:t>
    </dgm:pt>
    <dgm:pt modelId="{39F20118-6EE8-4364-A96E-23DC4BC35974}" type="parTrans" cxnId="{D72B8919-CF57-4FBB-BA02-41F8E2BF2538}">
      <dgm:prSet/>
      <dgm:spPr/>
      <dgm:t>
        <a:bodyPr/>
        <a:lstStyle/>
        <a:p>
          <a:endParaRPr lang="en-US"/>
        </a:p>
      </dgm:t>
    </dgm:pt>
    <dgm:pt modelId="{559C477E-4385-4230-A20F-8E2C4CB0F3F7}" type="sibTrans" cxnId="{D72B8919-CF57-4FBB-BA02-41F8E2BF2538}">
      <dgm:prSet/>
      <dgm:spPr/>
      <dgm:t>
        <a:bodyPr/>
        <a:lstStyle/>
        <a:p>
          <a:endParaRPr lang="en-US"/>
        </a:p>
      </dgm:t>
    </dgm:pt>
    <dgm:pt modelId="{80F2C097-15AD-4235-BA05-D34BE9ABF890}">
      <dgm:prSet/>
      <dgm:spPr/>
      <dgm:t>
        <a:bodyPr/>
        <a:lstStyle/>
        <a:p>
          <a:r>
            <a:rPr lang="en-US"/>
            <a:t>Convenience </a:t>
          </a:r>
        </a:p>
      </dgm:t>
    </dgm:pt>
    <dgm:pt modelId="{06F02C74-32B2-4967-9309-9E1AC434A56C}" type="parTrans" cxnId="{F2BE4B19-DD5E-4768-BB88-8967EC71959F}">
      <dgm:prSet/>
      <dgm:spPr/>
      <dgm:t>
        <a:bodyPr/>
        <a:lstStyle/>
        <a:p>
          <a:endParaRPr lang="en-US"/>
        </a:p>
      </dgm:t>
    </dgm:pt>
    <dgm:pt modelId="{7F75BE51-42D2-48C5-A3BF-80B8689E6F63}" type="sibTrans" cxnId="{F2BE4B19-DD5E-4768-BB88-8967EC71959F}">
      <dgm:prSet/>
      <dgm:spPr/>
      <dgm:t>
        <a:bodyPr/>
        <a:lstStyle/>
        <a:p>
          <a:endParaRPr lang="en-US"/>
        </a:p>
      </dgm:t>
    </dgm:pt>
    <dgm:pt modelId="{391DE531-0788-4FCA-892D-80D35CEBF4DC}">
      <dgm:prSet/>
      <dgm:spPr/>
      <dgm:t>
        <a:bodyPr/>
        <a:lstStyle/>
        <a:p>
          <a:r>
            <a:rPr lang="en-US"/>
            <a:t>Judgment (e.g., snowball) </a:t>
          </a:r>
        </a:p>
      </dgm:t>
    </dgm:pt>
    <dgm:pt modelId="{A75FC223-E356-48A0-B808-64D7E255A8A9}" type="parTrans" cxnId="{8F4C17B5-0DCA-4FE1-A1AB-BFBD6C0E0D17}">
      <dgm:prSet/>
      <dgm:spPr/>
      <dgm:t>
        <a:bodyPr/>
        <a:lstStyle/>
        <a:p>
          <a:endParaRPr lang="en-US"/>
        </a:p>
      </dgm:t>
    </dgm:pt>
    <dgm:pt modelId="{85A74640-1A70-4FD7-A905-E11F4936125F}" type="sibTrans" cxnId="{8F4C17B5-0DCA-4FE1-A1AB-BFBD6C0E0D17}">
      <dgm:prSet/>
      <dgm:spPr/>
      <dgm:t>
        <a:bodyPr/>
        <a:lstStyle/>
        <a:p>
          <a:endParaRPr lang="en-US"/>
        </a:p>
      </dgm:t>
    </dgm:pt>
    <dgm:pt modelId="{D2970EB4-05DA-40CE-AC7C-13848DBEE206}">
      <dgm:prSet/>
      <dgm:spPr/>
      <dgm:t>
        <a:bodyPr/>
        <a:lstStyle/>
        <a:p>
          <a:r>
            <a:rPr lang="en-US"/>
            <a:t>Quota </a:t>
          </a:r>
        </a:p>
      </dgm:t>
    </dgm:pt>
    <dgm:pt modelId="{5246391A-3B36-49B9-A7DD-FD84FC2B0218}" type="parTrans" cxnId="{1230F04E-13D5-4F87-8B1C-A24562A01B83}">
      <dgm:prSet/>
      <dgm:spPr/>
      <dgm:t>
        <a:bodyPr/>
        <a:lstStyle/>
        <a:p>
          <a:endParaRPr lang="en-US"/>
        </a:p>
      </dgm:t>
    </dgm:pt>
    <dgm:pt modelId="{CE08212C-C7D4-4E8C-9899-236A1195473D}" type="sibTrans" cxnId="{1230F04E-13D5-4F87-8B1C-A24562A01B83}">
      <dgm:prSet/>
      <dgm:spPr/>
      <dgm:t>
        <a:bodyPr/>
        <a:lstStyle/>
        <a:p>
          <a:endParaRPr lang="en-US"/>
        </a:p>
      </dgm:t>
    </dgm:pt>
    <dgm:pt modelId="{3D57BF47-0E47-479F-876F-023075FB05DF}" type="pres">
      <dgm:prSet presAssocID="{7E42704C-7C84-460D-B1A2-BE180EBC8B17}" presName="linear" presStyleCnt="0">
        <dgm:presLayoutVars>
          <dgm:dir/>
          <dgm:animLvl val="lvl"/>
          <dgm:resizeHandles val="exact"/>
        </dgm:presLayoutVars>
      </dgm:prSet>
      <dgm:spPr/>
    </dgm:pt>
    <dgm:pt modelId="{D83006AF-143B-4E2C-A8F3-A65EBF62B06C}" type="pres">
      <dgm:prSet presAssocID="{DF900AFA-0753-49E4-B8DA-4A30954D3239}" presName="parentLin" presStyleCnt="0"/>
      <dgm:spPr/>
    </dgm:pt>
    <dgm:pt modelId="{95DFE75F-6721-4BD2-A1C1-0C01A2DDBCFB}" type="pres">
      <dgm:prSet presAssocID="{DF900AFA-0753-49E4-B8DA-4A30954D3239}" presName="parentLeftMargin" presStyleLbl="node1" presStyleIdx="0" presStyleCnt="2"/>
      <dgm:spPr/>
    </dgm:pt>
    <dgm:pt modelId="{FE6D34E4-AE25-452B-92E7-E224DCE03B2E}" type="pres">
      <dgm:prSet presAssocID="{DF900AFA-0753-49E4-B8DA-4A30954D3239}" presName="parentText" presStyleLbl="node1" presStyleIdx="0" presStyleCnt="2">
        <dgm:presLayoutVars>
          <dgm:chMax val="0"/>
          <dgm:bulletEnabled val="1"/>
        </dgm:presLayoutVars>
      </dgm:prSet>
      <dgm:spPr/>
    </dgm:pt>
    <dgm:pt modelId="{D8A6FD7B-1A46-41BF-B428-03E5AE762C04}" type="pres">
      <dgm:prSet presAssocID="{DF900AFA-0753-49E4-B8DA-4A30954D3239}" presName="negativeSpace" presStyleCnt="0"/>
      <dgm:spPr/>
    </dgm:pt>
    <dgm:pt modelId="{BB6ECE61-A9E2-4B0A-AE8F-66C3A0116280}" type="pres">
      <dgm:prSet presAssocID="{DF900AFA-0753-49E4-B8DA-4A30954D3239}" presName="childText" presStyleLbl="conFgAcc1" presStyleIdx="0" presStyleCnt="2">
        <dgm:presLayoutVars>
          <dgm:bulletEnabled val="1"/>
        </dgm:presLayoutVars>
      </dgm:prSet>
      <dgm:spPr/>
    </dgm:pt>
    <dgm:pt modelId="{AC62CB1E-000B-417E-9C91-8DB9DBF0C409}" type="pres">
      <dgm:prSet presAssocID="{495C6904-5868-48A6-893B-D1E03EB8FC37}" presName="spaceBetweenRectangles" presStyleCnt="0"/>
      <dgm:spPr/>
    </dgm:pt>
    <dgm:pt modelId="{4525534B-5970-4D52-A217-A55A13354896}" type="pres">
      <dgm:prSet presAssocID="{00C107FD-C318-4288-BDB2-F0B0E27D0333}" presName="parentLin" presStyleCnt="0"/>
      <dgm:spPr/>
    </dgm:pt>
    <dgm:pt modelId="{447C592B-7C3F-4DBF-90E3-38BF1CE624D7}" type="pres">
      <dgm:prSet presAssocID="{00C107FD-C318-4288-BDB2-F0B0E27D0333}" presName="parentLeftMargin" presStyleLbl="node1" presStyleIdx="0" presStyleCnt="2"/>
      <dgm:spPr/>
    </dgm:pt>
    <dgm:pt modelId="{784DB913-FCCD-485B-A137-AFFC918966CB}" type="pres">
      <dgm:prSet presAssocID="{00C107FD-C318-4288-BDB2-F0B0E27D0333}" presName="parentText" presStyleLbl="node1" presStyleIdx="1" presStyleCnt="2">
        <dgm:presLayoutVars>
          <dgm:chMax val="0"/>
          <dgm:bulletEnabled val="1"/>
        </dgm:presLayoutVars>
      </dgm:prSet>
      <dgm:spPr/>
    </dgm:pt>
    <dgm:pt modelId="{A647016A-7CC3-4CD6-B29F-9DAB48194BAD}" type="pres">
      <dgm:prSet presAssocID="{00C107FD-C318-4288-BDB2-F0B0E27D0333}" presName="negativeSpace" presStyleCnt="0"/>
      <dgm:spPr/>
    </dgm:pt>
    <dgm:pt modelId="{8EE104F3-B2C8-4AB5-942A-FEDA6EDDA864}" type="pres">
      <dgm:prSet presAssocID="{00C107FD-C318-4288-BDB2-F0B0E27D0333}" presName="childText" presStyleLbl="conFgAcc1" presStyleIdx="1" presStyleCnt="2">
        <dgm:presLayoutVars>
          <dgm:bulletEnabled val="1"/>
        </dgm:presLayoutVars>
      </dgm:prSet>
      <dgm:spPr/>
    </dgm:pt>
  </dgm:ptLst>
  <dgm:cxnLst>
    <dgm:cxn modelId="{F2BE4B19-DD5E-4768-BB88-8967EC71959F}" srcId="{00C107FD-C318-4288-BDB2-F0B0E27D0333}" destId="{80F2C097-15AD-4235-BA05-D34BE9ABF890}" srcOrd="0" destOrd="0" parTransId="{06F02C74-32B2-4967-9309-9E1AC434A56C}" sibTransId="{7F75BE51-42D2-48C5-A3BF-80B8689E6F63}"/>
    <dgm:cxn modelId="{D72B8919-CF57-4FBB-BA02-41F8E2BF2538}" srcId="{7E42704C-7C84-460D-B1A2-BE180EBC8B17}" destId="{00C107FD-C318-4288-BDB2-F0B0E27D0333}" srcOrd="1" destOrd="0" parTransId="{39F20118-6EE8-4364-A96E-23DC4BC35974}" sibTransId="{559C477E-4385-4230-A20F-8E2C4CB0F3F7}"/>
    <dgm:cxn modelId="{F7525822-54EB-40EE-9C38-4C2306223AE7}" srcId="{DF900AFA-0753-49E4-B8DA-4A30954D3239}" destId="{FE2F3D41-93AA-4108-97BA-8D7CA260CA18}" srcOrd="0" destOrd="0" parTransId="{8AEFAAF3-0AEC-453C-B62F-723904EC7264}" sibTransId="{0559DB39-BFE8-4D75-8991-CB7EFAA7BB6F}"/>
    <dgm:cxn modelId="{2D0C5E31-5A04-49BB-B730-753522898120}" type="presOf" srcId="{7E42704C-7C84-460D-B1A2-BE180EBC8B17}" destId="{3D57BF47-0E47-479F-876F-023075FB05DF}" srcOrd="0" destOrd="0" presId="urn:microsoft.com/office/officeart/2005/8/layout/list1"/>
    <dgm:cxn modelId="{E3F77E39-301D-4773-950B-24C36C53DD6E}" type="presOf" srcId="{D2970EB4-05DA-40CE-AC7C-13848DBEE206}" destId="{8EE104F3-B2C8-4AB5-942A-FEDA6EDDA864}" srcOrd="0" destOrd="2" presId="urn:microsoft.com/office/officeart/2005/8/layout/list1"/>
    <dgm:cxn modelId="{E4950960-0AC8-4E0B-B64C-96C3B584BB5E}" type="presOf" srcId="{80F2C097-15AD-4235-BA05-D34BE9ABF890}" destId="{8EE104F3-B2C8-4AB5-942A-FEDA6EDDA864}" srcOrd="0" destOrd="0" presId="urn:microsoft.com/office/officeart/2005/8/layout/list1"/>
    <dgm:cxn modelId="{0067D94A-909F-47DA-BC19-825600BAFDE2}" srcId="{DF900AFA-0753-49E4-B8DA-4A30954D3239}" destId="{128B4EAD-0058-40AD-8B06-FB01B2E5C241}" srcOrd="1" destOrd="0" parTransId="{99908C06-81D1-4A06-B234-9ED4801744DC}" sibTransId="{EA475A8C-C1E9-4797-B058-8D399DC96779}"/>
    <dgm:cxn modelId="{1230F04E-13D5-4F87-8B1C-A24562A01B83}" srcId="{00C107FD-C318-4288-BDB2-F0B0E27D0333}" destId="{D2970EB4-05DA-40CE-AC7C-13848DBEE206}" srcOrd="2" destOrd="0" parTransId="{5246391A-3B36-49B9-A7DD-FD84FC2B0218}" sibTransId="{CE08212C-C7D4-4E8C-9899-236A1195473D}"/>
    <dgm:cxn modelId="{5BCFE259-8C3A-480B-9571-0D972E423485}" type="presOf" srcId="{DF900AFA-0753-49E4-B8DA-4A30954D3239}" destId="{95DFE75F-6721-4BD2-A1C1-0C01A2DDBCFB}" srcOrd="0" destOrd="0" presId="urn:microsoft.com/office/officeart/2005/8/layout/list1"/>
    <dgm:cxn modelId="{8B36BA9B-DC33-412B-AB58-DF851284AC23}" type="presOf" srcId="{FE2F3D41-93AA-4108-97BA-8D7CA260CA18}" destId="{BB6ECE61-A9E2-4B0A-AE8F-66C3A0116280}" srcOrd="0" destOrd="0" presId="urn:microsoft.com/office/officeart/2005/8/layout/list1"/>
    <dgm:cxn modelId="{17E016AD-7BD5-4B67-B806-F253BED897BD}" type="presOf" srcId="{00C107FD-C318-4288-BDB2-F0B0E27D0333}" destId="{447C592B-7C3F-4DBF-90E3-38BF1CE624D7}" srcOrd="0" destOrd="0" presId="urn:microsoft.com/office/officeart/2005/8/layout/list1"/>
    <dgm:cxn modelId="{8F4C17B5-0DCA-4FE1-A1AB-BFBD6C0E0D17}" srcId="{00C107FD-C318-4288-BDB2-F0B0E27D0333}" destId="{391DE531-0788-4FCA-892D-80D35CEBF4DC}" srcOrd="1" destOrd="0" parTransId="{A75FC223-E356-48A0-B808-64D7E255A8A9}" sibTransId="{85A74640-1A70-4FD7-A905-E11F4936125F}"/>
    <dgm:cxn modelId="{49BD19DB-2376-483C-BB94-6F298F188855}" type="presOf" srcId="{128B4EAD-0058-40AD-8B06-FB01B2E5C241}" destId="{BB6ECE61-A9E2-4B0A-AE8F-66C3A0116280}" srcOrd="0" destOrd="1" presId="urn:microsoft.com/office/officeart/2005/8/layout/list1"/>
    <dgm:cxn modelId="{D7A075E2-F508-4ACB-B9D9-D2D7DCA82172}" srcId="{7E42704C-7C84-460D-B1A2-BE180EBC8B17}" destId="{DF900AFA-0753-49E4-B8DA-4A30954D3239}" srcOrd="0" destOrd="0" parTransId="{72687DB3-9F8D-45FA-8DD2-CFC56D6B06F9}" sibTransId="{495C6904-5868-48A6-893B-D1E03EB8FC37}"/>
    <dgm:cxn modelId="{5AFB12EA-F96A-4FE1-BFF8-0562E72BB69F}" type="presOf" srcId="{DF900AFA-0753-49E4-B8DA-4A30954D3239}" destId="{FE6D34E4-AE25-452B-92E7-E224DCE03B2E}" srcOrd="1" destOrd="0" presId="urn:microsoft.com/office/officeart/2005/8/layout/list1"/>
    <dgm:cxn modelId="{B56811F9-EF4C-439A-9F5B-6504406DF618}" type="presOf" srcId="{391DE531-0788-4FCA-892D-80D35CEBF4DC}" destId="{8EE104F3-B2C8-4AB5-942A-FEDA6EDDA864}" srcOrd="0" destOrd="1" presId="urn:microsoft.com/office/officeart/2005/8/layout/list1"/>
    <dgm:cxn modelId="{3F0DB4FB-D7E1-43E1-8D1D-BE4A64235E94}" type="presOf" srcId="{00C107FD-C318-4288-BDB2-F0B0E27D0333}" destId="{784DB913-FCCD-485B-A137-AFFC918966CB}" srcOrd="1" destOrd="0" presId="urn:microsoft.com/office/officeart/2005/8/layout/list1"/>
    <dgm:cxn modelId="{AB260C91-3878-443F-ADB0-4AEB489510F0}" type="presParOf" srcId="{3D57BF47-0E47-479F-876F-023075FB05DF}" destId="{D83006AF-143B-4E2C-A8F3-A65EBF62B06C}" srcOrd="0" destOrd="0" presId="urn:microsoft.com/office/officeart/2005/8/layout/list1"/>
    <dgm:cxn modelId="{6AE0830B-B47F-43D6-B38E-6437F3B517F3}" type="presParOf" srcId="{D83006AF-143B-4E2C-A8F3-A65EBF62B06C}" destId="{95DFE75F-6721-4BD2-A1C1-0C01A2DDBCFB}" srcOrd="0" destOrd="0" presId="urn:microsoft.com/office/officeart/2005/8/layout/list1"/>
    <dgm:cxn modelId="{64648D32-69B1-4D03-8DA2-7D0E644A7D92}" type="presParOf" srcId="{D83006AF-143B-4E2C-A8F3-A65EBF62B06C}" destId="{FE6D34E4-AE25-452B-92E7-E224DCE03B2E}" srcOrd="1" destOrd="0" presId="urn:microsoft.com/office/officeart/2005/8/layout/list1"/>
    <dgm:cxn modelId="{E387C98C-D2CF-4A1A-A183-83A517980506}" type="presParOf" srcId="{3D57BF47-0E47-479F-876F-023075FB05DF}" destId="{D8A6FD7B-1A46-41BF-B428-03E5AE762C04}" srcOrd="1" destOrd="0" presId="urn:microsoft.com/office/officeart/2005/8/layout/list1"/>
    <dgm:cxn modelId="{2EEEAFA3-E2FA-46BF-9378-B7DCA54127E1}" type="presParOf" srcId="{3D57BF47-0E47-479F-876F-023075FB05DF}" destId="{BB6ECE61-A9E2-4B0A-AE8F-66C3A0116280}" srcOrd="2" destOrd="0" presId="urn:microsoft.com/office/officeart/2005/8/layout/list1"/>
    <dgm:cxn modelId="{788B44B7-23AE-4343-9562-87BC935C9B6D}" type="presParOf" srcId="{3D57BF47-0E47-479F-876F-023075FB05DF}" destId="{AC62CB1E-000B-417E-9C91-8DB9DBF0C409}" srcOrd="3" destOrd="0" presId="urn:microsoft.com/office/officeart/2005/8/layout/list1"/>
    <dgm:cxn modelId="{E05822C1-5279-446B-AE26-2874ADD3A165}" type="presParOf" srcId="{3D57BF47-0E47-479F-876F-023075FB05DF}" destId="{4525534B-5970-4D52-A217-A55A13354896}" srcOrd="4" destOrd="0" presId="urn:microsoft.com/office/officeart/2005/8/layout/list1"/>
    <dgm:cxn modelId="{392F3DF0-16EC-409D-B383-34E895952869}" type="presParOf" srcId="{4525534B-5970-4D52-A217-A55A13354896}" destId="{447C592B-7C3F-4DBF-90E3-38BF1CE624D7}" srcOrd="0" destOrd="0" presId="urn:microsoft.com/office/officeart/2005/8/layout/list1"/>
    <dgm:cxn modelId="{5BEE8C4B-459B-493C-9A4A-51FF447FCC43}" type="presParOf" srcId="{4525534B-5970-4D52-A217-A55A13354896}" destId="{784DB913-FCCD-485B-A137-AFFC918966CB}" srcOrd="1" destOrd="0" presId="urn:microsoft.com/office/officeart/2005/8/layout/list1"/>
    <dgm:cxn modelId="{FAC40D83-632E-47A1-BF1C-B14CD36C45F8}" type="presParOf" srcId="{3D57BF47-0E47-479F-876F-023075FB05DF}" destId="{A647016A-7CC3-4CD6-B29F-9DAB48194BAD}" srcOrd="5" destOrd="0" presId="urn:microsoft.com/office/officeart/2005/8/layout/list1"/>
    <dgm:cxn modelId="{0171AEF2-BD86-46D9-B4F4-9ABC2DC283F5}" type="presParOf" srcId="{3D57BF47-0E47-479F-876F-023075FB05DF}" destId="{8EE104F3-B2C8-4AB5-942A-FEDA6EDDA86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B8109-79BB-43E4-9449-7046F10DA4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AD28AF-3FA3-4C55-ACA7-18E5C7669538}">
      <dgm:prSet/>
      <dgm:spPr/>
      <dgm:t>
        <a:bodyPr/>
        <a:lstStyle/>
        <a:p>
          <a:pPr>
            <a:defRPr cap="all"/>
          </a:pPr>
          <a:r>
            <a:rPr lang="en-US" dirty="0"/>
            <a:t>5 mins to exchange questionnaire across groups</a:t>
          </a:r>
        </a:p>
      </dgm:t>
    </dgm:pt>
    <dgm:pt modelId="{BB2B3B9C-58B2-4B81-B607-195BD66F5229}" type="parTrans" cxnId="{AF0F5011-B31A-44CE-8760-6192D25D61E8}">
      <dgm:prSet/>
      <dgm:spPr/>
      <dgm:t>
        <a:bodyPr/>
        <a:lstStyle/>
        <a:p>
          <a:endParaRPr lang="en-US"/>
        </a:p>
      </dgm:t>
    </dgm:pt>
    <dgm:pt modelId="{63F13AB7-47A4-443B-B8BB-A97A2C2FFE6F}" type="sibTrans" cxnId="{AF0F5011-B31A-44CE-8760-6192D25D61E8}">
      <dgm:prSet/>
      <dgm:spPr/>
      <dgm:t>
        <a:bodyPr/>
        <a:lstStyle/>
        <a:p>
          <a:endParaRPr lang="en-US"/>
        </a:p>
      </dgm:t>
    </dgm:pt>
    <dgm:pt modelId="{4F6A8993-422E-4D21-B302-84D4CA137A98}">
      <dgm:prSet/>
      <dgm:spPr/>
      <dgm:t>
        <a:bodyPr/>
        <a:lstStyle/>
        <a:p>
          <a:pPr>
            <a:defRPr cap="all"/>
          </a:pPr>
          <a:r>
            <a:rPr lang="en-US"/>
            <a:t>10 mins to discuss changes with your group </a:t>
          </a:r>
        </a:p>
      </dgm:t>
    </dgm:pt>
    <dgm:pt modelId="{5F1046AA-3D6B-4BA3-B352-E4CFA2FF7A1B}" type="parTrans" cxnId="{5ABA5DAD-E753-4E6B-BB0B-439235ED02EB}">
      <dgm:prSet/>
      <dgm:spPr/>
      <dgm:t>
        <a:bodyPr/>
        <a:lstStyle/>
        <a:p>
          <a:endParaRPr lang="en-US"/>
        </a:p>
      </dgm:t>
    </dgm:pt>
    <dgm:pt modelId="{DBEBA7E8-7E05-4C6A-99CF-A7E04EBACD95}" type="sibTrans" cxnId="{5ABA5DAD-E753-4E6B-BB0B-439235ED02EB}">
      <dgm:prSet/>
      <dgm:spPr/>
      <dgm:t>
        <a:bodyPr/>
        <a:lstStyle/>
        <a:p>
          <a:endParaRPr lang="en-US"/>
        </a:p>
      </dgm:t>
    </dgm:pt>
    <dgm:pt modelId="{F215C0AF-A0AA-4AEE-9573-82A521FD61D4}" type="pres">
      <dgm:prSet presAssocID="{743B8109-79BB-43E4-9449-7046F10DA457}" presName="root" presStyleCnt="0">
        <dgm:presLayoutVars>
          <dgm:dir/>
          <dgm:resizeHandles val="exact"/>
        </dgm:presLayoutVars>
      </dgm:prSet>
      <dgm:spPr/>
    </dgm:pt>
    <dgm:pt modelId="{88D54065-ECD3-4103-91DC-A2239AE2DDB0}" type="pres">
      <dgm:prSet presAssocID="{88AD28AF-3FA3-4C55-ACA7-18E5C7669538}" presName="compNode" presStyleCnt="0"/>
      <dgm:spPr/>
    </dgm:pt>
    <dgm:pt modelId="{9ADC63EC-844A-495B-9CCC-BAE45683CB26}" type="pres">
      <dgm:prSet presAssocID="{88AD28AF-3FA3-4C55-ACA7-18E5C7669538}" presName="iconBgRect" presStyleLbl="bgShp" presStyleIdx="0" presStyleCnt="2"/>
      <dgm:spPr/>
    </dgm:pt>
    <dgm:pt modelId="{1A4FDB85-F7BE-4733-A651-BC2065E039CB}" type="pres">
      <dgm:prSet presAssocID="{88AD28AF-3FA3-4C55-ACA7-18E5C76695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0CD34B9-03AA-44FD-845A-AFB289FC45A6}" type="pres">
      <dgm:prSet presAssocID="{88AD28AF-3FA3-4C55-ACA7-18E5C7669538}" presName="spaceRect" presStyleCnt="0"/>
      <dgm:spPr/>
    </dgm:pt>
    <dgm:pt modelId="{606D19CC-8015-4693-8830-F198E2737B5C}" type="pres">
      <dgm:prSet presAssocID="{88AD28AF-3FA3-4C55-ACA7-18E5C7669538}" presName="textRect" presStyleLbl="revTx" presStyleIdx="0" presStyleCnt="2">
        <dgm:presLayoutVars>
          <dgm:chMax val="1"/>
          <dgm:chPref val="1"/>
        </dgm:presLayoutVars>
      </dgm:prSet>
      <dgm:spPr/>
    </dgm:pt>
    <dgm:pt modelId="{5A3CF33F-F130-47BF-9598-D622D14D3ECA}" type="pres">
      <dgm:prSet presAssocID="{63F13AB7-47A4-443B-B8BB-A97A2C2FFE6F}" presName="sibTrans" presStyleCnt="0"/>
      <dgm:spPr/>
    </dgm:pt>
    <dgm:pt modelId="{466EA9A5-DA58-453E-92A5-FD151BE9D36F}" type="pres">
      <dgm:prSet presAssocID="{4F6A8993-422E-4D21-B302-84D4CA137A98}" presName="compNode" presStyleCnt="0"/>
      <dgm:spPr/>
    </dgm:pt>
    <dgm:pt modelId="{20597A11-B67A-48EB-B63B-74CD490477B7}" type="pres">
      <dgm:prSet presAssocID="{4F6A8993-422E-4D21-B302-84D4CA137A98}" presName="iconBgRect" presStyleLbl="bgShp" presStyleIdx="1" presStyleCnt="2"/>
      <dgm:spPr/>
    </dgm:pt>
    <dgm:pt modelId="{F6468B29-DD3F-4D5C-88A3-9089BDCA2C64}" type="pres">
      <dgm:prSet presAssocID="{4F6A8993-422E-4D21-B302-84D4CA137A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E68532D-6440-4C0D-9618-9E14FEF90296}" type="pres">
      <dgm:prSet presAssocID="{4F6A8993-422E-4D21-B302-84D4CA137A98}" presName="spaceRect" presStyleCnt="0"/>
      <dgm:spPr/>
    </dgm:pt>
    <dgm:pt modelId="{007CDD62-AA7C-48F3-9F0B-49008A604C56}" type="pres">
      <dgm:prSet presAssocID="{4F6A8993-422E-4D21-B302-84D4CA137A98}" presName="textRect" presStyleLbl="revTx" presStyleIdx="1" presStyleCnt="2">
        <dgm:presLayoutVars>
          <dgm:chMax val="1"/>
          <dgm:chPref val="1"/>
        </dgm:presLayoutVars>
      </dgm:prSet>
      <dgm:spPr/>
    </dgm:pt>
  </dgm:ptLst>
  <dgm:cxnLst>
    <dgm:cxn modelId="{AF0F5011-B31A-44CE-8760-6192D25D61E8}" srcId="{743B8109-79BB-43E4-9449-7046F10DA457}" destId="{88AD28AF-3FA3-4C55-ACA7-18E5C7669538}" srcOrd="0" destOrd="0" parTransId="{BB2B3B9C-58B2-4B81-B607-195BD66F5229}" sibTransId="{63F13AB7-47A4-443B-B8BB-A97A2C2FFE6F}"/>
    <dgm:cxn modelId="{F9E3DC59-9226-4AD6-82B0-C336AAAC45D3}" type="presOf" srcId="{743B8109-79BB-43E4-9449-7046F10DA457}" destId="{F215C0AF-A0AA-4AEE-9573-82A521FD61D4}" srcOrd="0" destOrd="0" presId="urn:microsoft.com/office/officeart/2018/5/layout/IconCircleLabelList"/>
    <dgm:cxn modelId="{5ABA5DAD-E753-4E6B-BB0B-439235ED02EB}" srcId="{743B8109-79BB-43E4-9449-7046F10DA457}" destId="{4F6A8993-422E-4D21-B302-84D4CA137A98}" srcOrd="1" destOrd="0" parTransId="{5F1046AA-3D6B-4BA3-B352-E4CFA2FF7A1B}" sibTransId="{DBEBA7E8-7E05-4C6A-99CF-A7E04EBACD95}"/>
    <dgm:cxn modelId="{46BFD4B2-CCF0-4965-9D23-FE545C3DB47A}" type="presOf" srcId="{4F6A8993-422E-4D21-B302-84D4CA137A98}" destId="{007CDD62-AA7C-48F3-9F0B-49008A604C56}" srcOrd="0" destOrd="0" presId="urn:microsoft.com/office/officeart/2018/5/layout/IconCircleLabelList"/>
    <dgm:cxn modelId="{10022BE5-1C32-482D-B809-7A0AA8A9BA3B}" type="presOf" srcId="{88AD28AF-3FA3-4C55-ACA7-18E5C7669538}" destId="{606D19CC-8015-4693-8830-F198E2737B5C}" srcOrd="0" destOrd="0" presId="urn:microsoft.com/office/officeart/2018/5/layout/IconCircleLabelList"/>
    <dgm:cxn modelId="{CC5412FF-F56E-4B33-8DBA-232414D36EA2}" type="presParOf" srcId="{F215C0AF-A0AA-4AEE-9573-82A521FD61D4}" destId="{88D54065-ECD3-4103-91DC-A2239AE2DDB0}" srcOrd="0" destOrd="0" presId="urn:microsoft.com/office/officeart/2018/5/layout/IconCircleLabelList"/>
    <dgm:cxn modelId="{48561EFC-7786-4823-865C-A4F80D444D79}" type="presParOf" srcId="{88D54065-ECD3-4103-91DC-A2239AE2DDB0}" destId="{9ADC63EC-844A-495B-9CCC-BAE45683CB26}" srcOrd="0" destOrd="0" presId="urn:microsoft.com/office/officeart/2018/5/layout/IconCircleLabelList"/>
    <dgm:cxn modelId="{13894666-1F41-4387-825B-002F92F15245}" type="presParOf" srcId="{88D54065-ECD3-4103-91DC-A2239AE2DDB0}" destId="{1A4FDB85-F7BE-4733-A651-BC2065E039CB}" srcOrd="1" destOrd="0" presId="urn:microsoft.com/office/officeart/2018/5/layout/IconCircleLabelList"/>
    <dgm:cxn modelId="{C0FE6645-A310-48D8-8957-C0D5833B5F30}" type="presParOf" srcId="{88D54065-ECD3-4103-91DC-A2239AE2DDB0}" destId="{30CD34B9-03AA-44FD-845A-AFB289FC45A6}" srcOrd="2" destOrd="0" presId="urn:microsoft.com/office/officeart/2018/5/layout/IconCircleLabelList"/>
    <dgm:cxn modelId="{99C4F804-4D40-4FFA-A79C-C2B46C1BCBB3}" type="presParOf" srcId="{88D54065-ECD3-4103-91DC-A2239AE2DDB0}" destId="{606D19CC-8015-4693-8830-F198E2737B5C}" srcOrd="3" destOrd="0" presId="urn:microsoft.com/office/officeart/2018/5/layout/IconCircleLabelList"/>
    <dgm:cxn modelId="{BEAA6D5D-4F71-427A-9EEC-1E60EC2C1F98}" type="presParOf" srcId="{F215C0AF-A0AA-4AEE-9573-82A521FD61D4}" destId="{5A3CF33F-F130-47BF-9598-D622D14D3ECA}" srcOrd="1" destOrd="0" presId="urn:microsoft.com/office/officeart/2018/5/layout/IconCircleLabelList"/>
    <dgm:cxn modelId="{F58128E5-2262-46F5-88CD-E3D90C39CD9B}" type="presParOf" srcId="{F215C0AF-A0AA-4AEE-9573-82A521FD61D4}" destId="{466EA9A5-DA58-453E-92A5-FD151BE9D36F}" srcOrd="2" destOrd="0" presId="urn:microsoft.com/office/officeart/2018/5/layout/IconCircleLabelList"/>
    <dgm:cxn modelId="{A6C13D0B-9E7B-4D07-B306-DFFF403CDC8F}" type="presParOf" srcId="{466EA9A5-DA58-453E-92A5-FD151BE9D36F}" destId="{20597A11-B67A-48EB-B63B-74CD490477B7}" srcOrd="0" destOrd="0" presId="urn:microsoft.com/office/officeart/2018/5/layout/IconCircleLabelList"/>
    <dgm:cxn modelId="{7D746120-AEAE-456D-A378-7E1EB40E6F96}" type="presParOf" srcId="{466EA9A5-DA58-453E-92A5-FD151BE9D36F}" destId="{F6468B29-DD3F-4D5C-88A3-9089BDCA2C64}" srcOrd="1" destOrd="0" presId="urn:microsoft.com/office/officeart/2018/5/layout/IconCircleLabelList"/>
    <dgm:cxn modelId="{4096DE65-4652-4FC9-9FCB-2E958DA6A87B}" type="presParOf" srcId="{466EA9A5-DA58-453E-92A5-FD151BE9D36F}" destId="{2E68532D-6440-4C0D-9618-9E14FEF90296}" srcOrd="2" destOrd="0" presId="urn:microsoft.com/office/officeart/2018/5/layout/IconCircleLabelList"/>
    <dgm:cxn modelId="{B6C0CEFD-19CA-46BC-83DC-8A81606C2B1D}" type="presParOf" srcId="{466EA9A5-DA58-453E-92A5-FD151BE9D36F}" destId="{007CDD62-AA7C-48F3-9F0B-49008A604C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ECE61-A9E2-4B0A-AE8F-66C3A0116280}">
      <dsp:nvSpPr>
        <dsp:cNvPr id="0" name=""/>
        <dsp:cNvSpPr/>
      </dsp:nvSpPr>
      <dsp:spPr>
        <a:xfrm>
          <a:off x="0" y="545359"/>
          <a:ext cx="6666833" cy="2419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 sample that relies on personal judgment in the element selection process</a:t>
          </a:r>
        </a:p>
        <a:p>
          <a:pPr marL="228600" lvl="1" indent="-228600" algn="l" defTabSz="1066800">
            <a:lnSpc>
              <a:spcPct val="90000"/>
            </a:lnSpc>
            <a:spcBef>
              <a:spcPct val="0"/>
            </a:spcBef>
            <a:spcAft>
              <a:spcPct val="15000"/>
            </a:spcAft>
            <a:buChar char="•"/>
          </a:pPr>
          <a:r>
            <a:rPr lang="en-US" sz="2400" kern="1200"/>
            <a:t>With nonprobability samples, sampling error cannot be estimated and we cannot calculate the margin of sampling error </a:t>
          </a:r>
        </a:p>
      </dsp:txBody>
      <dsp:txXfrm>
        <a:off x="0" y="545359"/>
        <a:ext cx="6666833" cy="2419200"/>
      </dsp:txXfrm>
    </dsp:sp>
    <dsp:sp modelId="{FE6D34E4-AE25-452B-92E7-E224DCE03B2E}">
      <dsp:nvSpPr>
        <dsp:cNvPr id="0" name=""/>
        <dsp:cNvSpPr/>
      </dsp:nvSpPr>
      <dsp:spPr>
        <a:xfrm>
          <a:off x="333341" y="191119"/>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Nonprobability sample </a:t>
          </a:r>
        </a:p>
      </dsp:txBody>
      <dsp:txXfrm>
        <a:off x="367926" y="225704"/>
        <a:ext cx="4597613" cy="639310"/>
      </dsp:txXfrm>
    </dsp:sp>
    <dsp:sp modelId="{8EE104F3-B2C8-4AB5-942A-FEDA6EDDA864}">
      <dsp:nvSpPr>
        <dsp:cNvPr id="0" name=""/>
        <dsp:cNvSpPr/>
      </dsp:nvSpPr>
      <dsp:spPr>
        <a:xfrm>
          <a:off x="0" y="3448399"/>
          <a:ext cx="6666833" cy="1814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Convenience </a:t>
          </a:r>
        </a:p>
        <a:p>
          <a:pPr marL="228600" lvl="1" indent="-228600" algn="l" defTabSz="1066800">
            <a:lnSpc>
              <a:spcPct val="90000"/>
            </a:lnSpc>
            <a:spcBef>
              <a:spcPct val="0"/>
            </a:spcBef>
            <a:spcAft>
              <a:spcPct val="15000"/>
            </a:spcAft>
            <a:buChar char="•"/>
          </a:pPr>
          <a:r>
            <a:rPr lang="en-US" sz="2400" kern="1200"/>
            <a:t>Judgment (e.g., snowball) </a:t>
          </a:r>
        </a:p>
        <a:p>
          <a:pPr marL="228600" lvl="1" indent="-228600" algn="l" defTabSz="1066800">
            <a:lnSpc>
              <a:spcPct val="90000"/>
            </a:lnSpc>
            <a:spcBef>
              <a:spcPct val="0"/>
            </a:spcBef>
            <a:spcAft>
              <a:spcPct val="15000"/>
            </a:spcAft>
            <a:buChar char="•"/>
          </a:pPr>
          <a:r>
            <a:rPr lang="en-US" sz="2400" kern="1200"/>
            <a:t>Quota </a:t>
          </a:r>
        </a:p>
      </dsp:txBody>
      <dsp:txXfrm>
        <a:off x="0" y="3448399"/>
        <a:ext cx="6666833" cy="1814400"/>
      </dsp:txXfrm>
    </dsp:sp>
    <dsp:sp modelId="{784DB913-FCCD-485B-A137-AFFC918966CB}">
      <dsp:nvSpPr>
        <dsp:cNvPr id="0" name=""/>
        <dsp:cNvSpPr/>
      </dsp:nvSpPr>
      <dsp:spPr>
        <a:xfrm>
          <a:off x="333341" y="3094160"/>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Example: </a:t>
          </a:r>
        </a:p>
      </dsp:txBody>
      <dsp:txXfrm>
        <a:off x="367926" y="3128745"/>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C63EC-844A-495B-9CCC-BAE45683CB26}">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FDB85-F7BE-4733-A651-BC2065E039CB}">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6D19CC-8015-4693-8830-F198E2737B5C}">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5 mins to exchange questionnaire across groups</a:t>
          </a:r>
        </a:p>
      </dsp:txBody>
      <dsp:txXfrm>
        <a:off x="1342800" y="3255669"/>
        <a:ext cx="3600000" cy="720000"/>
      </dsp:txXfrm>
    </dsp:sp>
    <dsp:sp modelId="{20597A11-B67A-48EB-B63B-74CD490477B7}">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68B29-DD3F-4D5C-88A3-9089BDCA2C64}">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7CDD62-AA7C-48F3-9F0B-49008A604C56}">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10 mins to discuss changes with your group </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go over chapter 14: Developing the sampling plan</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3295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convenience sample is a sample in which elements are included in the sample because they were readily available. </a:t>
            </a:r>
          </a:p>
          <a:p>
            <a:endParaRPr lang="en-US" dirty="0"/>
          </a:p>
          <a:p>
            <a:r>
              <a:rPr lang="en-US" dirty="0"/>
              <a:t>This method is easy to conduct,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nonparaxiality sample in which population elements are included in the sample because they were readily available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044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a:p>
            <a:r>
              <a:rPr lang="en-US" dirty="0"/>
              <a:t>Or HIV study</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non-probability sampling procedure is quota sampling, which is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quota example is that when you have a research problem to investigate undergrad student attitude toward controversial technology fee. </a:t>
            </a:r>
          </a:p>
          <a:p>
            <a:r>
              <a:rPr lang="en-US" dirty="0"/>
              <a:t>You know that the population parameters class are 30%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(e.g., 25 males between he ages of 20 and 29; 25 females between the ages of 20 and 29; 35 males between the ages of 30 and 39; </a:t>
            </a:r>
            <a:r>
              <a:rPr lang="en-US" dirty="0" err="1"/>
              <a:t>etc</a:t>
            </a:r>
            <a:r>
              <a:rPr lang="en-US" dirty="0"/>
              <a: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51078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MFR, 15 </a:t>
            </a:r>
            <a:r>
              <a:rPr lang="en-US" dirty="0" err="1"/>
              <a:t>FFR</a:t>
            </a:r>
            <a:r>
              <a:rPr lang="en-US" dirty="0"/>
              <a:t>, </a:t>
            </a:r>
          </a:p>
          <a:p>
            <a:r>
              <a:rPr lang="en-US" dirty="0"/>
              <a:t>10 MSO, 10 </a:t>
            </a:r>
            <a:r>
              <a:rPr lang="en-US" dirty="0" err="1"/>
              <a:t>FSO</a:t>
            </a:r>
            <a:endParaRPr lang="en-US" dirty="0"/>
          </a:p>
          <a:p>
            <a:r>
              <a:rPr lang="en-US" dirty="0"/>
              <a:t>15 </a:t>
            </a:r>
            <a:r>
              <a:rPr lang="en-US" dirty="0" err="1"/>
              <a:t>MJR</a:t>
            </a:r>
            <a:r>
              <a:rPr lang="en-US" dirty="0"/>
              <a:t>, 15, </a:t>
            </a:r>
            <a:r>
              <a:rPr lang="en-US" dirty="0" err="1"/>
              <a:t>FJR</a:t>
            </a:r>
            <a:endParaRPr lang="en-US" dirty="0"/>
          </a:p>
          <a:p>
            <a:r>
              <a:rPr lang="en-US" dirty="0"/>
              <a:t>10 </a:t>
            </a:r>
            <a:r>
              <a:rPr lang="en-US" dirty="0" err="1"/>
              <a:t>MSR</a:t>
            </a:r>
            <a:r>
              <a:rPr lang="en-US" dirty="0"/>
              <a:t>, 10 FSR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81625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sampling method is probability sampling which will give you a sample in which each target population element has a known, nonzero chance of being included in the sample </a:t>
            </a:r>
          </a:p>
          <a:p>
            <a:r>
              <a:rPr lang="en-US" dirty="0"/>
              <a:t>This basically mean that each target population has a chance of being included in the sample </a:t>
            </a:r>
          </a:p>
          <a:p>
            <a:endParaRPr lang="en-US" dirty="0"/>
          </a:p>
          <a:p>
            <a:r>
              <a:rPr lang="en-US" dirty="0"/>
              <a:t>With probability samples…. </a:t>
            </a:r>
          </a:p>
          <a:p>
            <a:endParaRPr lang="en-US" dirty="0"/>
          </a:p>
          <a:p>
            <a:r>
              <a:rPr lang="en-US" dirty="0"/>
              <a:t>There are 4 types of probability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296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you think we want to use probability sampling?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96965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of probability sampling is simple random sampling in which each unit included in the population has a known and equal chance of being selected for the sample </a:t>
            </a:r>
          </a:p>
          <a:p>
            <a:endParaRPr lang="en-US" dirty="0"/>
          </a:p>
          <a:p>
            <a:endParaRPr lang="en-US" dirty="0"/>
          </a:p>
          <a:p>
            <a:r>
              <a:rPr lang="en-US" dirty="0"/>
              <a:t>The hard part of simple random sample is that you have to make sure everyone has an equal chance of being selected </a:t>
            </a:r>
          </a:p>
          <a:p>
            <a:r>
              <a:rPr lang="en-US" dirty="0"/>
              <a:t>If for example rich families are more likely to be selected for the educational lottery ticket, then you don’t have simple random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27278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probability sampling is systematic sampling in which every k-</a:t>
            </a:r>
            <a:r>
              <a:rPr lang="en-US" dirty="0" err="1"/>
              <a:t>th</a:t>
            </a:r>
            <a:r>
              <a:rPr lang="en-US" dirty="0"/>
              <a:t> element in the population is selected from the sample pool after a random start</a:t>
            </a:r>
          </a:p>
          <a:p>
            <a:r>
              <a:rPr lang="en-US" dirty="0"/>
              <a:t>May be every 6</a:t>
            </a:r>
            <a:r>
              <a:rPr lang="en-US" baseline="30000" dirty="0"/>
              <a:t>th</a:t>
            </a:r>
            <a:r>
              <a:rPr lang="en-US" dirty="0"/>
              <a:t> person from a list will be selected</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887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the number k, we use the following formula …</a:t>
            </a:r>
          </a:p>
          <a:p>
            <a:endParaRPr lang="en-US" dirty="0"/>
          </a:p>
          <a:p>
            <a:r>
              <a:rPr lang="en-US" dirty="0"/>
              <a:t>We will go into the denominator first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7632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total sampling elements is the number of population elements  you must draw to approximately get your desired sample size </a:t>
            </a:r>
          </a:p>
          <a:p>
            <a:r>
              <a:rPr lang="en-US" dirty="0"/>
              <a:t>So this is the formula</a:t>
            </a:r>
          </a:p>
          <a:p>
            <a:endParaRPr lang="en-US" dirty="0"/>
          </a:p>
          <a:p>
            <a:r>
              <a:rPr lang="en-US" dirty="0"/>
              <a:t>We will try one example</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322454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sampling element?</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8458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go back to calculating k, which is the sampling interval </a:t>
            </a:r>
          </a:p>
          <a:p>
            <a:r>
              <a:rPr lang="en-US" dirty="0"/>
              <a:t>Knowing that you need a sample pool of …</a:t>
            </a:r>
          </a:p>
          <a:p>
            <a:endParaRPr lang="en-US" dirty="0"/>
          </a:p>
          <a:p>
            <a:r>
              <a:rPr lang="en-US" dirty="0"/>
              <a:t>So what is the number of desired sample size ? 250</a:t>
            </a:r>
          </a:p>
          <a:p>
            <a:r>
              <a:rPr lang="en-US" dirty="0"/>
              <a:t>What is the number of total sampling elements? 536</a:t>
            </a:r>
          </a:p>
          <a:p>
            <a:r>
              <a:rPr lang="en-US" dirty="0"/>
              <a:t>What is number of elements in sampling frame? 5000</a:t>
            </a:r>
          </a:p>
          <a:p>
            <a:r>
              <a:rPr lang="en-US" dirty="0"/>
              <a:t>What is the sampling interval</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21863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probability sample is stratified sample in which … </a:t>
            </a:r>
          </a:p>
          <a:p>
            <a:endParaRPr lang="en-US" dirty="0"/>
          </a:p>
          <a:p>
            <a:r>
              <a:rPr lang="en-US" dirty="0"/>
              <a:t>Example second point. </a:t>
            </a:r>
          </a:p>
          <a:p>
            <a:endParaRPr lang="en-US" dirty="0"/>
          </a:p>
          <a:p>
            <a:r>
              <a:rPr lang="en-US" dirty="0"/>
              <a:t>So with homogenous within and heterogenous between strata, we can decrease variance within strata</a:t>
            </a:r>
          </a:p>
          <a:p>
            <a:endParaRPr lang="en-US" dirty="0"/>
          </a:p>
          <a:p>
            <a:r>
              <a:rPr lang="en-US" dirty="0"/>
              <a:t>consider a situation where a research team is seeking opinions about religion amongst various age groups. Instead of collecting feedback from 326,044,985 </a:t>
            </a:r>
            <a:r>
              <a:rPr lang="en-US" dirty="0" err="1"/>
              <a:t>U.S</a:t>
            </a:r>
            <a:r>
              <a:rPr lang="en-US" dirty="0"/>
              <a:t> citizens, random samples of around 10000 can be selected for research. These 10000 citizens can be divided into strata according to </a:t>
            </a:r>
            <a:r>
              <a:rPr lang="en-US" dirty="0" err="1"/>
              <a:t>age,i.e</a:t>
            </a:r>
            <a:r>
              <a:rPr lang="en-US" dirty="0"/>
              <a:t>, groups of 18-29, 30-39, 40-49, 50-59, and 60 and above. Each stratum will have distinct members and number of members.</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53256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probability sample that we will cover is cluster sample in which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79628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need to determine the sample size, </a:t>
            </a:r>
          </a:p>
          <a:p>
            <a:r>
              <a:rPr lang="en-US" dirty="0"/>
              <a:t>Recall when calculating k, we </a:t>
            </a:r>
            <a:r>
              <a:rPr lang="en-US" dirty="0" err="1"/>
              <a:t>kinda</a:t>
            </a:r>
            <a:r>
              <a:rPr lang="en-US" dirty="0"/>
              <a:t> assume that we know our desired sample size</a:t>
            </a:r>
          </a:p>
          <a:p>
            <a:r>
              <a:rPr lang="en-US" dirty="0"/>
              <a:t>Now we will learn how to estimate our desired sample size </a:t>
            </a:r>
          </a:p>
          <a:p>
            <a:endParaRPr lang="en-US" dirty="0"/>
          </a:p>
          <a:p>
            <a:r>
              <a:rPr lang="en-US" dirty="0"/>
              <a:t>To determine the necessary sample size, we need.. </a:t>
            </a:r>
          </a:p>
          <a:p>
            <a:endParaRPr lang="en-US" dirty="0"/>
          </a:p>
          <a:p>
            <a:endParaRPr lang="en-US" dirty="0"/>
          </a:p>
          <a:p>
            <a:r>
              <a:rPr lang="en-US" dirty="0"/>
              <a:t>A choice for a higher confidence level (99%) will lead to a wider confidence interval, and thus to a less precise estimate</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4038503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mean calculation is only applied to interval and ratio scales. </a:t>
            </a:r>
          </a:p>
          <a:p>
            <a:endParaRPr lang="en-US" dirty="0"/>
          </a:p>
          <a:p>
            <a:r>
              <a:rPr lang="en-US" dirty="0"/>
              <a:t>Here is an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936510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plug into our formula to find your desired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81484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the true population is 1,000 or 10,000 or </a:t>
            </a:r>
            <a:r>
              <a:rPr lang="en-US" dirty="0" err="1"/>
              <a:t>100k</a:t>
            </a:r>
            <a:r>
              <a:rPr lang="en-US" dirty="0"/>
              <a:t>, it doesn’t matter.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246595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case that the calculated sample size is more than 10% of the population size, then we have to refine our estimated sample size by these two formula. </a:t>
            </a:r>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289359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steps involving developing the sampling plan </a:t>
            </a:r>
          </a:p>
          <a:p>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88356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case on </a:t>
            </a:r>
            <a:r>
              <a:rPr lang="en-US" dirty="0" err="1"/>
              <a:t>Github</a:t>
            </a:r>
            <a:r>
              <a:rPr lang="en-US"/>
              <a:t> and see pdf</a:t>
            </a:r>
          </a:p>
          <a:p>
            <a:r>
              <a:rPr lang="en-US" dirty="0"/>
              <a:t>In case 5, you want to assess your customer satisfaction. And there are 3 options. You have to discuss the advantages and disadvantages of each of them </a:t>
            </a:r>
          </a:p>
          <a:p>
            <a:r>
              <a:rPr lang="en-US" dirty="0"/>
              <a:t>For example, the first option could be rather short and fast, which might increase your response rate. While the second and third are more detail and give you more information, but the attribution rate might be higher than the first one. Moreover, the third option is the constant-sum method which is under comparative-rating scale, which will give you the relative importance among different attributes. </a:t>
            </a:r>
          </a:p>
          <a:p>
            <a:r>
              <a:rPr lang="en-US" dirty="0"/>
              <a:t>So please discussion all of the options and how this question relates to the textbook chapter. I don’t want you to miss points regarding how this question relates to the textbook chapter.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2404076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back to our questionnaire analysis</a:t>
            </a:r>
          </a:p>
          <a:p>
            <a:endParaRPr lang="en-US" dirty="0"/>
          </a:p>
          <a:p>
            <a:endParaRPr lang="en-US" dirty="0"/>
          </a:p>
          <a:p>
            <a:endParaRPr lang="en-US" dirty="0"/>
          </a:p>
          <a:p>
            <a:r>
              <a:rPr lang="en-US" dirty="0"/>
              <a:t>(Chapter 13 continue)</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1368348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up with another group (we have 6 groups in this class)</a:t>
            </a:r>
          </a:p>
          <a:p>
            <a:r>
              <a:rPr lang="en-US" dirty="0"/>
              <a:t>Exchange your survey, fill it out, and discuss, critique and fill out questionnaire worksheet B </a:t>
            </a:r>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4215246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Lucida Grande"/>
              </a:rPr>
              <a:t>This model is a representation of </a:t>
            </a:r>
            <a:r>
              <a:rPr lang="en-US" b="0" i="0" dirty="0" err="1">
                <a:solidFill>
                  <a:srgbClr val="000000"/>
                </a:solidFill>
                <a:effectLst/>
                <a:latin typeface="Lucida Grande"/>
              </a:rPr>
              <a:t>Hotelling's</a:t>
            </a:r>
            <a:r>
              <a:rPr lang="en-US" b="0" i="0" dirty="0">
                <a:solidFill>
                  <a:srgbClr val="000000"/>
                </a:solidFill>
                <a:effectLst/>
                <a:latin typeface="Lucida Grande"/>
              </a:rPr>
              <a:t> law (1929), which examines the optimal placement of stores and pricing of their goods in order to maximize profit. In </a:t>
            </a:r>
            <a:r>
              <a:rPr lang="en-US" b="0" i="0" dirty="0" err="1">
                <a:solidFill>
                  <a:srgbClr val="000000"/>
                </a:solidFill>
                <a:effectLst/>
                <a:latin typeface="Lucida Grande"/>
              </a:rPr>
              <a:t>Hotelling's</a:t>
            </a:r>
            <a:r>
              <a:rPr lang="en-US" b="0" i="0" dirty="0">
                <a:solidFill>
                  <a:srgbClr val="000000"/>
                </a:solidFill>
                <a:effectLst/>
                <a:latin typeface="Lucida Grande"/>
              </a:rPr>
              <a:t> original paper, the stores were confined to a single dimension. This model replicates and extends </a:t>
            </a:r>
            <a:r>
              <a:rPr lang="en-US" b="0" i="0" dirty="0" err="1">
                <a:solidFill>
                  <a:srgbClr val="000000"/>
                </a:solidFill>
                <a:effectLst/>
                <a:latin typeface="Lucida Grande"/>
              </a:rPr>
              <a:t>Hotelling's</a:t>
            </a:r>
            <a:r>
              <a:rPr lang="en-US" b="0" i="0" dirty="0">
                <a:solidFill>
                  <a:srgbClr val="000000"/>
                </a:solidFill>
                <a:effectLst/>
                <a:latin typeface="Lucida Grande"/>
              </a:rPr>
              <a:t> law, by allowing the stores to move freely on a plane.</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Present subdiscipline in marketing </a:t>
            </a:r>
          </a:p>
          <a:p>
            <a:pPr algn="l"/>
            <a:r>
              <a:rPr lang="en-US" b="0" i="0" dirty="0">
                <a:solidFill>
                  <a:srgbClr val="000000"/>
                </a:solidFill>
                <a:effectLst/>
                <a:latin typeface="Lucida Grande"/>
              </a:rPr>
              <a:t>Seminal paper that stems a lot of analytical model in econ (game theory branch)</a:t>
            </a:r>
          </a:p>
          <a:p>
            <a:pPr algn="l"/>
            <a:r>
              <a:rPr lang="en-US" b="0" i="0" dirty="0">
                <a:solidFill>
                  <a:srgbClr val="000000"/>
                </a:solidFill>
                <a:effectLst/>
                <a:latin typeface="Lucida Grande"/>
              </a:rPr>
              <a:t>My own research (analytical model)</a:t>
            </a:r>
          </a:p>
          <a:p>
            <a:pPr algn="l"/>
            <a:endParaRPr lang="en-US" b="0" i="0" dirty="0">
              <a:solidFill>
                <a:srgbClr val="000000"/>
              </a:solidFill>
              <a:effectLst/>
              <a:latin typeface="Lucida Grande"/>
            </a:endParaRP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In this model, several stores attempt to maximize their profits by moving and changing their prices. Each consumer chooses their store of preference based on the distance to the store and the price of the goods it offers.</a:t>
            </a:r>
          </a:p>
          <a:p>
            <a:endParaRPr lang="en-US" dirty="0"/>
          </a:p>
          <a:p>
            <a:r>
              <a:rPr lang="en-US" b="0" i="0" dirty="0">
                <a:solidFill>
                  <a:srgbClr val="000000"/>
                </a:solidFill>
                <a:effectLst/>
                <a:latin typeface="Lucida Grande"/>
              </a:rPr>
              <a:t>Each consumer adds up the price and distance from each store, and then chooses to go to the store that offers the lowest sum. In the event of a tie, the consumer chooses randomly. The stores can either be constrained to one dimension, in which case all stores operate on a line, or they can be placed on a plane. Under the normal rule, each store tries to move randomly in the four cardinal directions to see if it can gain a larger market share; if not, it does not move. Then each store checks if it can earn a greater profit by increasing or decreasing the price of their goods; if not, it does not change the price. This decision is made without any knowledge of their competitors' strategies. There are two other conditions under which one can run this model: stores can either only change prices, or only move their location.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65347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define the target population</a:t>
            </a:r>
          </a:p>
          <a:p>
            <a:r>
              <a:rPr lang="en-US" dirty="0"/>
              <a:t>A population is all cases that meet designated specifications for membership in the group. </a:t>
            </a:r>
          </a:p>
          <a:p>
            <a:r>
              <a:rPr lang="en-US" dirty="0"/>
              <a:t>Researchers must be clear and precise in defining the population. </a:t>
            </a:r>
          </a:p>
          <a:p>
            <a:r>
              <a:rPr lang="en-US" dirty="0"/>
              <a:t>For example, …. </a:t>
            </a:r>
          </a:p>
          <a:p>
            <a:endParaRPr lang="en-US" dirty="0"/>
          </a:p>
          <a:p>
            <a:r>
              <a:rPr lang="en-US" dirty="0"/>
              <a:t>On the other hand, census is a  type of sampling plan in which data are collected from or about each member of a population. </a:t>
            </a:r>
          </a:p>
          <a:p>
            <a:endParaRPr lang="en-US" dirty="0"/>
          </a:p>
          <a:p>
            <a:r>
              <a:rPr lang="en-US" dirty="0"/>
              <a:t>And sample is selection of a subset of elements from a larger group of objects </a:t>
            </a:r>
          </a:p>
          <a:p>
            <a:endParaRPr lang="en-US" dirty="0"/>
          </a:p>
          <a:p>
            <a:r>
              <a:rPr lang="en-US" b="1" dirty="0"/>
              <a:t>Draw picture</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435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can’t always do a census or in other words, we can’t survey everyone in a population</a:t>
            </a:r>
          </a:p>
          <a:p>
            <a:r>
              <a:rPr lang="en-US" dirty="0"/>
              <a:t>We usually just draw a random sample from the population to make inferences about the population. </a:t>
            </a:r>
          </a:p>
          <a:p>
            <a:r>
              <a:rPr lang="en-US" dirty="0"/>
              <a:t>So if you have a </a:t>
            </a:r>
            <a:r>
              <a:rPr lang="en-US" b="1" dirty="0"/>
              <a:t>random</a:t>
            </a:r>
            <a:r>
              <a:rPr lang="en-US" dirty="0"/>
              <a:t> sample, then your inference regarding the population should be accurate </a:t>
            </a:r>
          </a:p>
          <a:p>
            <a:endParaRPr lang="en-US" dirty="0"/>
          </a:p>
          <a:p>
            <a:r>
              <a:rPr lang="en-US" dirty="0"/>
              <a:t>So the characteristic or measure of population is called </a:t>
            </a:r>
            <a:r>
              <a:rPr lang="en-US" b="1" dirty="0"/>
              <a:t>parameter</a:t>
            </a:r>
            <a:r>
              <a:rPr lang="en-US" dirty="0"/>
              <a:t>, </a:t>
            </a:r>
          </a:p>
          <a:p>
            <a:r>
              <a:rPr lang="en-US" dirty="0"/>
              <a:t>While we call characteristic or measure of a sample </a:t>
            </a:r>
            <a:r>
              <a:rPr lang="en-US" b="1" dirty="0"/>
              <a:t>statistic</a:t>
            </a:r>
            <a:r>
              <a:rPr lang="en-US" dirty="0"/>
              <a:t> </a:t>
            </a:r>
          </a:p>
          <a:p>
            <a:endParaRPr lang="en-US" dirty="0"/>
          </a:p>
          <a:p>
            <a:r>
              <a:rPr lang="en-US" dirty="0"/>
              <a:t>Again, we calculate statistics from sample data to estimate population parameters.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44461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difference between results obtained from a sample and results that would have been obtained had information been gathered from or about every member of the population is called sampling error</a:t>
            </a:r>
          </a:p>
          <a:p>
            <a:r>
              <a:rPr lang="en-US" dirty="0"/>
              <a:t>Say that we draw a random sample of people from the US population, then you will ask them how many time they purchase Coke last week? </a:t>
            </a:r>
          </a:p>
          <a:p>
            <a:r>
              <a:rPr lang="en-US" dirty="0"/>
              <a:t>Then you can make inferences regarding how many coke an average US person would consume</a:t>
            </a:r>
          </a:p>
          <a:p>
            <a:r>
              <a:rPr lang="en-US" dirty="0"/>
              <a:t>So  how can we decrease sampling error? </a:t>
            </a:r>
          </a:p>
          <a:p>
            <a:endParaRPr lang="en-US" dirty="0"/>
          </a:p>
          <a:p>
            <a:r>
              <a:rPr lang="en-US" dirty="0"/>
              <a:t>You can decrease your sampling error by increasing sample size, because as you approach the actual size of the population, your sample will resemble your population more. </a:t>
            </a:r>
          </a:p>
          <a:p>
            <a:endParaRPr lang="en-US" dirty="0"/>
          </a:p>
          <a:p>
            <a:r>
              <a:rPr lang="en-US" dirty="0"/>
              <a:t>Sampling error can be estimated using a formula</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8261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step 2, you will identify the sampling frame</a:t>
            </a:r>
          </a:p>
          <a:p>
            <a:r>
              <a:rPr lang="en-US" dirty="0"/>
              <a:t>So sampling frame is the list of population elements from which a sample will be drawn, </a:t>
            </a:r>
          </a:p>
          <a:p>
            <a:r>
              <a:rPr lang="en-US" dirty="0"/>
              <a:t>This list could consist of geographic areas, institutions, individuals, or other </a:t>
            </a:r>
          </a:p>
          <a:p>
            <a:endParaRPr lang="en-US" dirty="0"/>
          </a:p>
          <a:p>
            <a:r>
              <a:rPr lang="en-US" dirty="0"/>
              <a:t>So commonly used sampling frames can be customer database</a:t>
            </a:r>
          </a:p>
          <a:p>
            <a:r>
              <a:rPr lang="en-US" dirty="0"/>
              <a:t>Just think of sampling frame as how you define your sample</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4270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3, you can select your sampling procedure </a:t>
            </a:r>
          </a:p>
          <a:p>
            <a:r>
              <a:rPr lang="en-US" dirty="0"/>
              <a:t>There are two classifications of sampling techniques </a:t>
            </a:r>
          </a:p>
          <a:p>
            <a:r>
              <a:rPr lang="en-US" dirty="0"/>
              <a:t>The first one is non-probability samples </a:t>
            </a:r>
          </a:p>
          <a:p>
            <a:r>
              <a:rPr lang="en-US" dirty="0"/>
              <a:t>And the second one is probability sample</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0933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definition of non-probability sample is a sample that relies on personal judgment in the element selection process </a:t>
            </a:r>
          </a:p>
          <a:p>
            <a:endParaRPr lang="en-US" dirty="0"/>
          </a:p>
          <a:p>
            <a:r>
              <a:rPr lang="en-US" dirty="0"/>
              <a:t>But the downturn of non-probability sample is that you can’t estimate the sampling error, and margin of sampling error</a:t>
            </a:r>
          </a:p>
          <a:p>
            <a:endParaRPr lang="en-US" dirty="0"/>
          </a:p>
          <a:p>
            <a:r>
              <a:rPr lang="en-US" dirty="0"/>
              <a:t>Examples of nonprobability sample are convenience sampling, judgment sampling, or quota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86514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652F63C3-457A-404F-AAA3-8F69A90AD8AA}" type="datetime1">
              <a:rPr lang="en-US" smtClean="0"/>
              <a:t>2/22/2023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0D7BE31-F334-4A5A-B29B-3D5E9040FCF6}" type="datetime1">
              <a:rPr lang="en-US" smtClean="0"/>
              <a:t>2/22/2023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E27D8CA0-0249-41D2-804F-55EAFCB3B1FC}" type="datetime1">
              <a:rPr lang="en-US" smtClean="0"/>
              <a:t>2/22/2023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78A0CA8-73C9-417F-A36E-C4BA7C1C6642}" type="datetime1">
              <a:rPr lang="en-US" smtClean="0"/>
              <a:t>2/22/2023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2B6FF38-DD63-473C-B2A6-F16CDF318C96}" type="datetime1">
              <a:rPr lang="en-US" smtClean="0"/>
              <a:t>2/22/2023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0772E45-5CB0-42B2-8B8D-73EC30177BE9}" type="datetime1">
              <a:rPr lang="en-US" smtClean="0"/>
              <a:t>2/22/2023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A80C3EC0-F698-4DB8-8DE1-3EE7007C63C0}" type="datetime1">
              <a:rPr lang="en-US" smtClean="0"/>
              <a:t>2/22/2023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B1D7AA44-BA0F-4534-BC47-63051C7ACB88}" type="datetime1">
              <a:rPr lang="en-US" smtClean="0"/>
              <a:t>2/22/2023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917D2CBF-A2D2-4798-ACA0-B49D331DADDD}" type="datetime1">
              <a:rPr lang="en-US" smtClean="0"/>
              <a:t>2/22/2023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ABFC442-6CCF-4306-931F-EB33335B597E}" type="datetime1">
              <a:rPr lang="en-US" smtClean="0"/>
              <a:t>2/22/2023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CE8E768-B816-42BE-AB00-4363C8FC5A56}" type="datetime1">
              <a:rPr lang="en-US" smtClean="0"/>
              <a:t>2/22/2023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B4283-5C87-4BB4-AE30-920C64243E43}" type="datetime1">
              <a:rPr lang="en-US" smtClean="0"/>
              <a:t>2/22/2023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woodstockil.gov/citymanager/page/census-2020-july-13-17-2020-surge-week-census-fil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xplorable.com/sampling-error" TargetMode="External"/><Relationship Id="rId5" Type="http://schemas.openxmlformats.org/officeDocument/2006/relationships/image" Target="../media/image17.jpg"/><Relationship Id="rId4" Type="http://schemas.openxmlformats.org/officeDocument/2006/relationships/hyperlink" Target="https://nursekey.com/sampling-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questionpro.com/blog/convenience-sampling/" TargetMode="External"/><Relationship Id="rId5" Type="http://schemas.openxmlformats.org/officeDocument/2006/relationships/image" Target="../media/image20.jpg"/><Relationship Id="rId4" Type="http://schemas.openxmlformats.org/officeDocument/2006/relationships/hyperlink" Target="https://www.examrace.com/Study-Material/Library-Science/Research-Methodology/Sampling-YouTube-Lecture-Handout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questionpro.com/blog/snowball-sampling/" TargetMode="External"/><Relationship Id="rId5" Type="http://schemas.openxmlformats.org/officeDocument/2006/relationships/image" Target="../media/image22.jpg"/><Relationship Id="rId4" Type="http://schemas.openxmlformats.org/officeDocument/2006/relationships/hyperlink" Target="https://www.questionpro.com/blog/judgmental-sampl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questionpro.com/blog/quota-sampli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forms.nationalgallery.sg/blog/simple-random-sampl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questionpro.com/blog/systematic-sampl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tratified_sampl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slideserve.com/aoife/sampling-designs-systematic-sampling-cluster-sampling-multistage-sampling" TargetMode="External"/><Relationship Id="rId5" Type="http://schemas.openxmlformats.org/officeDocument/2006/relationships/image" Target="../media/image30.jpg"/><Relationship Id="rId4" Type="http://schemas.openxmlformats.org/officeDocument/2006/relationships/hyperlink" Target="http://research-methodology.net/sampling-in-primary-data-collection/cluster-sampl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dreamstime.com/stock-image-manager-question-mark-figurine-bright-background-image3463433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netlogoweb.org/launch#http://www.netlogoweb.org/assets/modelslib/Sample%20Models/Social%20Science/Economics/Hotelling's%20Law.nlog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E980F-E950-41BC-BB34-E7B8FA331BF9}"/>
              </a:ext>
            </a:extLst>
          </p:cNvPr>
          <p:cNvSpPr>
            <a:spLocks noGrp="1"/>
          </p:cNvSpPr>
          <p:nvPr>
            <p:ph type="title"/>
          </p:nvPr>
        </p:nvSpPr>
        <p:spPr>
          <a:xfrm>
            <a:off x="793662" y="386930"/>
            <a:ext cx="10066122" cy="1298448"/>
          </a:xfrm>
        </p:spPr>
        <p:txBody>
          <a:bodyPr anchor="b">
            <a:normAutofit/>
          </a:bodyPr>
          <a:lstStyle/>
          <a:p>
            <a:r>
              <a:rPr lang="en-US" sz="4800"/>
              <a:t>Happy Wednesday</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DF88CF-1757-454F-BBC4-0D1107A109EE}"/>
              </a:ext>
            </a:extLst>
          </p:cNvPr>
          <p:cNvSpPr>
            <a:spLocks noGrp="1"/>
          </p:cNvSpPr>
          <p:nvPr>
            <p:ph idx="1"/>
          </p:nvPr>
        </p:nvSpPr>
        <p:spPr>
          <a:xfrm>
            <a:off x="793661" y="2599509"/>
            <a:ext cx="4530898" cy="3639450"/>
          </a:xfrm>
        </p:spPr>
        <p:txBody>
          <a:bodyPr anchor="ctr">
            <a:normAutofit/>
          </a:bodyPr>
          <a:lstStyle/>
          <a:p>
            <a:r>
              <a:rPr lang="en-US" sz="2000" dirty="0"/>
              <a:t>Name tag </a:t>
            </a:r>
          </a:p>
          <a:p>
            <a:r>
              <a:rPr lang="en-US" sz="2000" dirty="0"/>
              <a:t>Check in on iClicker</a:t>
            </a:r>
          </a:p>
        </p:txBody>
      </p:sp>
      <p:pic>
        <p:nvPicPr>
          <p:cNvPr id="1026" name="Picture 2" descr="wednesday GIFs | Reaction GIFs">
            <a:extLst>
              <a:ext uri="{FF2B5EF4-FFF2-40B4-BE49-F238E27FC236}">
                <a16:creationId xmlns:a16="http://schemas.microsoft.com/office/drawing/2014/main" id="{BDB8F87F-4FAD-4FB7-A789-F734FEC333F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911532" y="2935781"/>
            <a:ext cx="5150277" cy="281119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D6F668F-62DC-41FA-B6C7-2B7691BA31F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BEAB89B-4B3D-4BEB-B567-0C61F59B5DF2}"/>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54924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a:xfrm>
            <a:off x="572493" y="238539"/>
            <a:ext cx="11047013" cy="1434415"/>
          </a:xfrm>
        </p:spPr>
        <p:txBody>
          <a:bodyPr anchor="b">
            <a:normAutofit/>
          </a:bodyPr>
          <a:lstStyle/>
          <a:p>
            <a:r>
              <a:rPr lang="en-US" sz="5400"/>
              <a:t>Step 1: Define the Targe Population</a:t>
            </a:r>
          </a:p>
        </p:txBody>
      </p:sp>
      <p:sp>
        <p:nvSpPr>
          <p:cNvPr id="3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 arrow&#10;&#10;Description automatically generated">
            <a:extLst>
              <a:ext uri="{FF2B5EF4-FFF2-40B4-BE49-F238E27FC236}">
                <a16:creationId xmlns:a16="http://schemas.microsoft.com/office/drawing/2014/main" id="{5C28A33B-43D8-4689-8E3B-CF53BA70489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9126" r="278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a:xfrm>
            <a:off x="4905955" y="2071316"/>
            <a:ext cx="6713552" cy="4114800"/>
          </a:xfrm>
        </p:spPr>
        <p:txBody>
          <a:bodyPr anchor="t">
            <a:normAutofit/>
          </a:bodyPr>
          <a:lstStyle/>
          <a:p>
            <a:r>
              <a:rPr lang="en-US" sz="2200" dirty="0"/>
              <a:t>Population: All cases that meet designated specifications for membership in the group </a:t>
            </a:r>
          </a:p>
          <a:p>
            <a:pPr lvl="1"/>
            <a:r>
              <a:rPr lang="en-US" sz="2200" dirty="0"/>
              <a:t>Researchers must be very clear and precise in defining the population</a:t>
            </a:r>
          </a:p>
          <a:p>
            <a:pPr lvl="2"/>
            <a:r>
              <a:rPr lang="en-US" sz="2200" dirty="0"/>
              <a:t>Ex: Households in the city limits of Sacramento, CA, with one or more children under the age of 18 living at home. </a:t>
            </a:r>
          </a:p>
          <a:p>
            <a:r>
              <a:rPr lang="en-US" sz="2200" b="1" dirty="0"/>
              <a:t>Census</a:t>
            </a:r>
            <a:r>
              <a:rPr lang="en-US" sz="2200" dirty="0"/>
              <a:t>: A type of sampling plan in which data are collected from or about each member of a population </a:t>
            </a:r>
          </a:p>
          <a:p>
            <a:r>
              <a:rPr lang="en-US" sz="2200" b="1" dirty="0"/>
              <a:t>Sample</a:t>
            </a:r>
            <a:r>
              <a:rPr lang="en-US" sz="2200" dirty="0"/>
              <a:t>: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a:xfrm>
            <a:off x="1046746" y="586822"/>
            <a:ext cx="3560252" cy="1645920"/>
          </a:xfrm>
        </p:spPr>
        <p:txBody>
          <a:bodyPr>
            <a:normAutofit/>
          </a:bodyPr>
          <a:lstStyle/>
          <a:p>
            <a:r>
              <a:rPr lang="en-US" sz="3200"/>
              <a:t>Step 1: Define the Target Population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a:xfrm>
            <a:off x="5351164" y="586822"/>
            <a:ext cx="6002636" cy="1645920"/>
          </a:xfrm>
        </p:spPr>
        <p:txBody>
          <a:bodyPr anchor="ctr">
            <a:normAutofit/>
          </a:bodyPr>
          <a:lstStyle/>
          <a:p>
            <a:r>
              <a:rPr lang="en-US" sz="1800" b="1" dirty="0"/>
              <a:t>Parameter</a:t>
            </a:r>
            <a:r>
              <a:rPr lang="en-US" sz="1800" dirty="0"/>
              <a:t>: A characteristic or measure of population </a:t>
            </a:r>
          </a:p>
          <a:p>
            <a:r>
              <a:rPr lang="en-US" sz="1800" b="1" dirty="0"/>
              <a:t>Statistic</a:t>
            </a:r>
            <a:r>
              <a:rPr lang="en-US" sz="1800" dirty="0"/>
              <a:t>: A characteristic or measure of a sample </a:t>
            </a:r>
          </a:p>
          <a:p>
            <a:r>
              <a:rPr lang="en-US" sz="1800" dirty="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33958" y="2734056"/>
            <a:ext cx="7412476"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a:xfrm>
            <a:off x="640080" y="329184"/>
            <a:ext cx="6894576" cy="1783080"/>
          </a:xfrm>
        </p:spPr>
        <p:txBody>
          <a:bodyPr anchor="b">
            <a:normAutofit/>
          </a:bodyPr>
          <a:lstStyle/>
          <a:p>
            <a:r>
              <a:rPr lang="en-US" sz="5400"/>
              <a:t>Sampling Error</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a:xfrm>
            <a:off x="640080" y="2706624"/>
            <a:ext cx="6894576" cy="3483864"/>
          </a:xfrm>
        </p:spPr>
        <p:txBody>
          <a:bodyPr>
            <a:normAutofit/>
          </a:bodyPr>
          <a:lstStyle/>
          <a:p>
            <a:r>
              <a:rPr lang="en-US" sz="2200" dirty="0"/>
              <a:t>Definition: The difference between results obtained from a sample and results that would have been obtained had information been gathered from or about every member of the population </a:t>
            </a:r>
          </a:p>
          <a:p>
            <a:pPr lvl="1"/>
            <a:r>
              <a:rPr lang="en-US" sz="2200" dirty="0"/>
              <a:t>Deceased by increasing sample size </a:t>
            </a:r>
          </a:p>
          <a:p>
            <a:pPr lvl="1"/>
            <a:r>
              <a:rPr lang="en-US" sz="2200" dirty="0"/>
              <a:t>Can be estimated (assuming probability sample) usually less troublesome than other kinds of error</a:t>
            </a:r>
          </a:p>
        </p:txBody>
      </p:sp>
      <p:pic>
        <p:nvPicPr>
          <p:cNvPr id="7" name="Picture 6" descr="Diagram&#10;&#10;Description automatically generated">
            <a:extLst>
              <a:ext uri="{FF2B5EF4-FFF2-40B4-BE49-F238E27FC236}">
                <a16:creationId xmlns:a16="http://schemas.microsoft.com/office/drawing/2014/main" id="{A9087F1C-4C12-45BE-B3EB-732FC94ACD1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3840" y="895098"/>
            <a:ext cx="4014216" cy="2298138"/>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864C257A-22BC-4A36-91A4-ECA52BC693C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63840" y="4697807"/>
            <a:ext cx="3995928" cy="939043"/>
          </a:xfrm>
          <a:prstGeom prst="rect">
            <a:avLst/>
          </a:prstGeom>
        </p:spPr>
      </p:pic>
    </p:spTree>
    <p:extLst>
      <p:ext uri="{BB962C8B-B14F-4D97-AF65-F5344CB8AC3E}">
        <p14:creationId xmlns:p14="http://schemas.microsoft.com/office/powerpoint/2010/main" val="33047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a:xfrm>
            <a:off x="1171074" y="1396686"/>
            <a:ext cx="3240506" cy="4064628"/>
          </a:xfrm>
        </p:spPr>
        <p:txBody>
          <a:bodyPr>
            <a:normAutofit/>
          </a:bodyPr>
          <a:lstStyle/>
          <a:p>
            <a:r>
              <a:rPr lang="en-US">
                <a:solidFill>
                  <a:srgbClr val="FFFFFF"/>
                </a:solidFill>
              </a:rPr>
              <a:t>Step 2: Identify the Sampling Frame</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a:xfrm>
            <a:off x="5370153" y="1526033"/>
            <a:ext cx="5536397" cy="3935281"/>
          </a:xfrm>
        </p:spPr>
        <p:txBody>
          <a:bodyPr>
            <a:normAutofit/>
          </a:bodyPr>
          <a:lstStyle/>
          <a:p>
            <a:r>
              <a:rPr lang="en-US" dirty="0"/>
              <a:t>Sampling Frame</a:t>
            </a:r>
          </a:p>
          <a:p>
            <a:pPr lvl="1"/>
            <a:r>
              <a:rPr lang="en-US" dirty="0"/>
              <a:t>The list of population elements from which a sample will be drawn; the list could consist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Step 3: Select a Sampling Procedure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5237" y="2633472"/>
            <a:ext cx="8438478"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3: Select a Sampling Procedure</a:t>
            </a:r>
          </a:p>
        </p:txBody>
      </p:sp>
      <p:graphicFrame>
        <p:nvGraphicFramePr>
          <p:cNvPr id="29" name="Content Placeholder 2">
            <a:extLst>
              <a:ext uri="{FF2B5EF4-FFF2-40B4-BE49-F238E27FC236}">
                <a16:creationId xmlns:a16="http://schemas.microsoft.com/office/drawing/2014/main" id="{23209181-F38C-45C3-8B28-7F3EF5754585}"/>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9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graphicEl>
                                              <a:dgm id="{FE6D34E4-AE25-452B-92E7-E224DCE03B2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graphicEl>
                                              <a:dgm id="{BB6ECE61-A9E2-4B0A-AE8F-66C3A011628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graphicEl>
                                              <a:dgm id="{784DB913-FCCD-485B-A137-AFFC918966C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graphicEl>
                                              <a:dgm id="{8EE104F3-B2C8-4AB5-942A-FEDA6EDDA86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5513816" y="978408"/>
            <a:ext cx="6003511" cy="1106424"/>
          </a:xfrm>
        </p:spPr>
        <p:txBody>
          <a:bodyPr>
            <a:normAutofit/>
          </a:bodyPr>
          <a:lstStyle/>
          <a:p>
            <a:r>
              <a:rPr lang="en-US" sz="2800"/>
              <a:t>Step 3: Select a Sampling Procedure</a:t>
            </a:r>
          </a:p>
        </p:txBody>
      </p:sp>
      <p:pic>
        <p:nvPicPr>
          <p:cNvPr id="7" name="Picture 6" descr="A picture containing different, pink, items&#10;&#10;Description automatically generated">
            <a:extLst>
              <a:ext uri="{FF2B5EF4-FFF2-40B4-BE49-F238E27FC236}">
                <a16:creationId xmlns:a16="http://schemas.microsoft.com/office/drawing/2014/main" id="{80FD10CB-9920-4CAA-A4AF-2BF91FFFA8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1480" y="898925"/>
            <a:ext cx="4233672" cy="2121147"/>
          </a:xfrm>
          <a:prstGeom prst="rect">
            <a:avLst/>
          </a:prstGeom>
        </p:spPr>
      </p:pic>
      <p:sp>
        <p:nvSpPr>
          <p:cNvPr id="33" name="Rectangle 3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8C03C8E8-EC01-4012-89CE-2EFFC419103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11480" y="3534601"/>
            <a:ext cx="4230116" cy="2527494"/>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516864" y="2359152"/>
            <a:ext cx="6003511" cy="3429000"/>
          </a:xfrm>
        </p:spPr>
        <p:txBody>
          <a:bodyPr>
            <a:normAutofit/>
          </a:bodyPr>
          <a:lstStyle/>
          <a:p>
            <a:r>
              <a:rPr lang="en-US" sz="2000" dirty="0"/>
              <a:t>Convenience Sample: A sample in which population elements are included in the sample because they were readily available </a:t>
            </a:r>
          </a:p>
          <a:p>
            <a:pPr lvl="1"/>
            <a:r>
              <a:rPr lang="en-US" sz="2000" dirty="0"/>
              <a:t>Sometimes referred to as “</a:t>
            </a:r>
            <a:r>
              <a:rPr lang="en-US" sz="2000" b="1" dirty="0"/>
              <a:t>accidental</a:t>
            </a:r>
            <a:r>
              <a:rPr lang="en-US" sz="2000" dirty="0"/>
              <a:t>” sampling; population elements are sampled simply because they are in the right place at the right time </a:t>
            </a:r>
          </a:p>
          <a:p>
            <a:pPr lvl="1"/>
            <a:r>
              <a:rPr lang="en-US" sz="2000"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51560" y="586822"/>
            <a:ext cx="3657600" cy="1645920"/>
          </a:xfrm>
        </p:spPr>
        <p:txBody>
          <a:bodyPr>
            <a:normAutofit/>
          </a:bodyPr>
          <a:lstStyle/>
          <a:p>
            <a:r>
              <a:rPr lang="en-US" sz="3200"/>
              <a:t>Step 3: Select a Sampling Procedure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250106" y="586822"/>
            <a:ext cx="6106742" cy="1645920"/>
          </a:xfrm>
        </p:spPr>
        <p:txBody>
          <a:bodyPr anchor="ctr">
            <a:normAutofit/>
          </a:bodyPr>
          <a:lstStyle/>
          <a:p>
            <a:r>
              <a:rPr lang="en-US" sz="1400" b="1" dirty="0"/>
              <a:t>Judgment Sample</a:t>
            </a:r>
            <a:r>
              <a:rPr lang="en-US" sz="1400" dirty="0"/>
              <a:t>: A nonprobability sample in which the sample elements are handpicked because they are expected to serve the research purpose </a:t>
            </a:r>
          </a:p>
          <a:p>
            <a:pPr lvl="1"/>
            <a:r>
              <a:rPr lang="en-US" sz="1400" dirty="0"/>
              <a:t>The researcher may believe that the sample elements are representative of the larger population or that they can offer the information needed </a:t>
            </a:r>
          </a:p>
          <a:p>
            <a:pPr lvl="1"/>
            <a:r>
              <a:rPr lang="en-US" sz="1400" dirty="0"/>
              <a:t>A snowball sample is one form of judgment sample</a:t>
            </a:r>
          </a:p>
        </p:txBody>
      </p:sp>
      <p:pic>
        <p:nvPicPr>
          <p:cNvPr id="5" name="Picture 4" descr="Graphical user interface&#10;&#10;Description automatically generated with medium confidence">
            <a:extLst>
              <a:ext uri="{FF2B5EF4-FFF2-40B4-BE49-F238E27FC236}">
                <a16:creationId xmlns:a16="http://schemas.microsoft.com/office/drawing/2014/main" id="{58A09D56-E565-4361-8E61-2E5156B878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7783" y="2826876"/>
            <a:ext cx="5481509" cy="3288905"/>
          </a:xfrm>
          <a:prstGeom prst="rect">
            <a:avLst/>
          </a:prstGeom>
        </p:spPr>
      </p:pic>
      <p:pic>
        <p:nvPicPr>
          <p:cNvPr id="7" name="Picture 6" descr="Diagram&#10;&#10;Description automatically generated">
            <a:extLst>
              <a:ext uri="{FF2B5EF4-FFF2-40B4-BE49-F238E27FC236}">
                <a16:creationId xmlns:a16="http://schemas.microsoft.com/office/drawing/2014/main" id="{6182B954-9585-475A-802D-86C0B7989B1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198781" y="2814404"/>
            <a:ext cx="5523082" cy="3313849"/>
          </a:xfrm>
          <a:prstGeom prst="rect">
            <a:avLst/>
          </a:prstGeom>
        </p:spPr>
      </p:pic>
    </p:spTree>
    <p:extLst>
      <p:ext uri="{BB962C8B-B14F-4D97-AF65-F5344CB8AC3E}">
        <p14:creationId xmlns:p14="http://schemas.microsoft.com/office/powerpoint/2010/main" val="1549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115568" y="548640"/>
            <a:ext cx="10168128" cy="1179576"/>
          </a:xfrm>
        </p:spPr>
        <p:txBody>
          <a:bodyPr>
            <a:normAutofit/>
          </a:bodyPr>
          <a:lstStyle/>
          <a:p>
            <a:r>
              <a:rPr lang="en-US" sz="4000"/>
              <a:t>Step 3: Select a Sampling Procedure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low confidence">
            <a:extLst>
              <a:ext uri="{FF2B5EF4-FFF2-40B4-BE49-F238E27FC236}">
                <a16:creationId xmlns:a16="http://schemas.microsoft.com/office/drawing/2014/main" id="{50977776-E217-4225-AE96-64F910F9D83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387"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7411453" y="2478024"/>
            <a:ext cx="3872243" cy="3694176"/>
          </a:xfrm>
        </p:spPr>
        <p:txBody>
          <a:bodyPr anchor="ctr">
            <a:normAutofit/>
          </a:bodyPr>
          <a:lstStyle/>
          <a:p>
            <a:r>
              <a:rPr lang="en-US" sz="1800" dirty="0"/>
              <a:t>Quota Sample: A nonprobability sample chosen so that the proportion of sample elements with certain characteristics is about he same as the proportion of the elements with the characteristics in the target population </a:t>
            </a:r>
          </a:p>
          <a:p>
            <a:pPr lvl="1"/>
            <a:r>
              <a:rPr lang="en-US" sz="1800" dirty="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841248" y="548640"/>
            <a:ext cx="3600860" cy="5431536"/>
          </a:xfrm>
        </p:spPr>
        <p:txBody>
          <a:bodyPr>
            <a:normAutofit/>
          </a:bodyPr>
          <a:lstStyle/>
          <a:p>
            <a:r>
              <a:rPr lang="en-US" sz="5400"/>
              <a:t>Quota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126418" y="552091"/>
            <a:ext cx="6224335" cy="5431536"/>
          </a:xfrm>
        </p:spPr>
        <p:txBody>
          <a:bodyPr anchor="ctr">
            <a:normAutofit/>
          </a:bodyPr>
          <a:lstStyle/>
          <a:p>
            <a:r>
              <a:rPr lang="en-US" sz="2200" dirty="0"/>
              <a:t>Research Problem: </a:t>
            </a:r>
          </a:p>
          <a:p>
            <a:pPr lvl="1"/>
            <a:r>
              <a:rPr lang="en-US" sz="2200" dirty="0"/>
              <a:t>Investigate undergraduate student attitudes toward controversial technology fee </a:t>
            </a:r>
          </a:p>
          <a:p>
            <a:pPr lvl="2"/>
            <a:r>
              <a:rPr lang="en-US" sz="2200" dirty="0"/>
              <a:t>Known population parameters class (30% FR, 20% SO, 30% JR, 20% SR) and gender (50% male, 50% female) </a:t>
            </a:r>
          </a:p>
          <a:p>
            <a:pPr lvl="2"/>
            <a:r>
              <a:rPr lang="en-US" sz="2200" dirty="0"/>
              <a:t>10 students will interview 10 friends each </a:t>
            </a:r>
          </a:p>
          <a:p>
            <a:pPr lvl="2"/>
            <a:r>
              <a:rPr lang="en-US" sz="2200"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conditions for close-ended questions?</a:t>
            </a:r>
          </a:p>
          <a:p>
            <a:pPr marL="514350" indent="-514350">
              <a:buFont typeface="+mj-lt"/>
              <a:buAutoNum type="alphaUcPeriod"/>
            </a:pPr>
            <a:r>
              <a:rPr lang="en-US" sz="2000"/>
              <a:t>Exhaustive </a:t>
            </a:r>
          </a:p>
          <a:p>
            <a:pPr marL="514350" indent="-514350">
              <a:buFont typeface="+mj-lt"/>
              <a:buAutoNum type="alphaUcPeriod"/>
            </a:pPr>
            <a:r>
              <a:rPr lang="en-US" sz="2000"/>
              <a:t>Mutually Exclusive</a:t>
            </a:r>
          </a:p>
          <a:p>
            <a:pPr marL="514350" indent="-514350">
              <a:buFont typeface="+mj-lt"/>
              <a:buAutoNum type="alphaUcPeriod"/>
            </a:pPr>
            <a:r>
              <a:rPr lang="en-US" sz="2000"/>
              <a:t>Both</a:t>
            </a:r>
          </a:p>
        </p:txBody>
      </p:sp>
      <p:pic>
        <p:nvPicPr>
          <p:cNvPr id="7" name="Picture 6" descr="Question mark on green pastel background">
            <a:extLst>
              <a:ext uri="{FF2B5EF4-FFF2-40B4-BE49-F238E27FC236}">
                <a16:creationId xmlns:a16="http://schemas.microsoft.com/office/drawing/2014/main" id="{AE035AA7-FDC5-4B32-A1C0-7E82AED0AF9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142736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Quota Sampling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178753"/>
            <a:ext cx="7214616" cy="447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a:xfrm>
            <a:off x="841248" y="548640"/>
            <a:ext cx="3600860" cy="5431536"/>
          </a:xfrm>
        </p:spPr>
        <p:txBody>
          <a:bodyPr>
            <a:normAutofit/>
          </a:bodyPr>
          <a:lstStyle/>
          <a:p>
            <a:r>
              <a:rPr lang="en-US" sz="5400" dirty="0"/>
              <a:t>Probability</a:t>
            </a:r>
            <a:br>
              <a:rPr lang="en-US" sz="5400" dirty="0"/>
            </a:br>
            <a:r>
              <a:rPr lang="en-US" sz="5400" dirty="0"/>
              <a:t>Sampling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a:xfrm>
            <a:off x="5126418" y="552091"/>
            <a:ext cx="6224335" cy="5431536"/>
          </a:xfrm>
        </p:spPr>
        <p:txBody>
          <a:bodyPr anchor="ctr">
            <a:normAutofit/>
          </a:bodyPr>
          <a:lstStyle/>
          <a:p>
            <a:r>
              <a:rPr lang="en-US" sz="2200" dirty="0"/>
              <a:t>Probability Sample: A sample in which each target population element has </a:t>
            </a:r>
            <a:r>
              <a:rPr lang="en-US" sz="2200" b="1" i="1" dirty="0"/>
              <a:t>a known, nonzero</a:t>
            </a:r>
            <a:r>
              <a:rPr lang="en-US" sz="2200" dirty="0"/>
              <a:t> chance of being included in the sample </a:t>
            </a:r>
          </a:p>
          <a:p>
            <a:r>
              <a:rPr lang="en-US" sz="2200" dirty="0"/>
              <a:t>With probability samples there is a random component to which elements are elected; sampling error can be estimated </a:t>
            </a:r>
          </a:p>
          <a:p>
            <a:pPr lvl="1"/>
            <a:r>
              <a:rPr lang="en-US" sz="2200" dirty="0"/>
              <a:t>Simple random </a:t>
            </a:r>
          </a:p>
          <a:p>
            <a:pPr lvl="1"/>
            <a:r>
              <a:rPr lang="en-US" sz="2200" dirty="0"/>
              <a:t>Systematic </a:t>
            </a:r>
          </a:p>
          <a:p>
            <a:pPr lvl="1"/>
            <a:r>
              <a:rPr lang="en-US" sz="2200" dirty="0"/>
              <a:t>Stratified </a:t>
            </a:r>
          </a:p>
          <a:p>
            <a:pPr lvl="1"/>
            <a:r>
              <a:rPr lang="en-US" sz="2200" dirty="0"/>
              <a:t>Cluster (including area)</a:t>
            </a:r>
          </a:p>
        </p:txBody>
      </p:sp>
    </p:spTree>
    <p:extLst>
      <p:ext uri="{BB962C8B-B14F-4D97-AF65-F5344CB8AC3E}">
        <p14:creationId xmlns:p14="http://schemas.microsoft.com/office/powerpoint/2010/main" val="15202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a:xfrm>
            <a:off x="841248" y="548640"/>
            <a:ext cx="3600860" cy="5431536"/>
          </a:xfrm>
        </p:spPr>
        <p:txBody>
          <a:bodyPr>
            <a:normAutofit/>
          </a:bodyPr>
          <a:lstStyle/>
          <a:p>
            <a:r>
              <a:rPr lang="en-US" sz="5400"/>
              <a:t>Why use Probability Sampling?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a:xfrm>
            <a:off x="5126418" y="552091"/>
            <a:ext cx="6224335" cy="5431536"/>
          </a:xfrm>
        </p:spPr>
        <p:txBody>
          <a:bodyPr anchor="ctr">
            <a:normAutofit/>
          </a:bodyPr>
          <a:lstStyle/>
          <a:p>
            <a:r>
              <a:rPr lang="en-US" sz="2200" dirty="0"/>
              <a:t>Because the analyst can statistically assess the level of sampling error and make projections to the population </a:t>
            </a:r>
          </a:p>
          <a:p>
            <a:r>
              <a:rPr lang="en-US" sz="2200"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a:xfrm>
            <a:off x="1115568" y="548640"/>
            <a:ext cx="10168128" cy="1179576"/>
          </a:xfrm>
        </p:spPr>
        <p:txBody>
          <a:bodyPr>
            <a:normAutofit/>
          </a:bodyPr>
          <a:lstStyle/>
          <a:p>
            <a:r>
              <a:rPr lang="en-US" sz="4000"/>
              <a:t>Simple Random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EBE292F3-0326-499B-A285-F228D162758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a:xfrm>
            <a:off x="7411453" y="2478024"/>
            <a:ext cx="3872243" cy="3694176"/>
          </a:xfrm>
        </p:spPr>
        <p:txBody>
          <a:bodyPr anchor="ctr">
            <a:normAutofit/>
          </a:bodyPr>
          <a:lstStyle/>
          <a:p>
            <a:r>
              <a:rPr lang="en-US" sz="1800" dirty="0"/>
              <a:t>A probability sampling plan in plan in which each unit included in the population has a </a:t>
            </a:r>
            <a:r>
              <a:rPr lang="en-US" sz="1800" b="1" dirty="0"/>
              <a:t>known</a:t>
            </a:r>
            <a:r>
              <a:rPr lang="en-US" sz="1800" dirty="0"/>
              <a:t> and </a:t>
            </a:r>
            <a:r>
              <a:rPr lang="en-US" sz="1800" b="1" dirty="0"/>
              <a:t>equal</a:t>
            </a:r>
            <a:r>
              <a:rPr lang="en-US" sz="1800" dirty="0"/>
              <a:t> chance of being selected for the sample. </a:t>
            </a:r>
          </a:p>
          <a:p>
            <a:pPr lvl="1"/>
            <a:r>
              <a:rPr lang="en-US" sz="1800"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a:xfrm>
            <a:off x="1115568" y="548640"/>
            <a:ext cx="10168128" cy="1179576"/>
          </a:xfrm>
        </p:spPr>
        <p:txBody>
          <a:bodyPr>
            <a:normAutofit/>
          </a:bodyPr>
          <a:lstStyle/>
          <a:p>
            <a:r>
              <a:rPr lang="en-US" sz="4000"/>
              <a:t>Systematic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A6C6D82C-F23A-49B4-95EB-0E574AB27BA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a:xfrm>
            <a:off x="7411453" y="2478024"/>
            <a:ext cx="3872243" cy="3694176"/>
          </a:xfrm>
        </p:spPr>
        <p:txBody>
          <a:bodyPr anchor="ctr">
            <a:normAutofit/>
          </a:bodyPr>
          <a:lstStyle/>
          <a:p>
            <a:r>
              <a:rPr lang="en-US" sz="1800" dirty="0"/>
              <a:t>Systematic Sample: A probability plan in which every k-</a:t>
            </a:r>
            <a:r>
              <a:rPr lang="en-US" sz="1800" dirty="0" err="1"/>
              <a:t>th</a:t>
            </a:r>
            <a:r>
              <a:rPr lang="en-US" sz="1800" dirty="0"/>
              <a:t> element in the population is selected from the sample pool after a random start </a:t>
            </a:r>
          </a:p>
          <a:p>
            <a:pPr lvl="1"/>
            <a:r>
              <a:rPr lang="en-US" sz="1800"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a:xfrm>
            <a:off x="841248" y="548640"/>
            <a:ext cx="3600860" cy="5431536"/>
          </a:xfrm>
        </p:spPr>
        <p:txBody>
          <a:bodyPr>
            <a:normAutofit/>
          </a:bodyPr>
          <a:lstStyle/>
          <a:p>
            <a:r>
              <a:rPr lang="en-US" sz="5400"/>
              <a:t>Sample Interval Formula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a:xfrm>
                <a:off x="5126418" y="552091"/>
                <a:ext cx="6224335" cy="5431536"/>
              </a:xfrm>
            </p:spPr>
            <p:txBody>
              <a:bodyPr anchor="ctr">
                <a:normAutofit/>
              </a:bodyPr>
              <a:lstStyle/>
              <a:p>
                <a:r>
                  <a:rPr lang="en-US" sz="2200" dirty="0"/>
                  <a:t>Sampling Interval (k) </a:t>
                </a:r>
              </a:p>
              <a:p>
                <a:r>
                  <a:rPr lang="en-US" sz="2200" dirty="0"/>
                  <a:t>The number of population elements to count (k) when selecting the sample members in a systematic sample </a:t>
                </a:r>
              </a:p>
              <a:p>
                <a14:m>
                  <m:oMath xmlns:m="http://schemas.openxmlformats.org/officeDocument/2006/math">
                    <m:r>
                      <a:rPr lang="en-US" sz="2200" b="0" i="1">
                        <a:latin typeface="Cambria Math" panose="02040503050406030204" pitchFamily="18" charset="0"/>
                      </a:rPr>
                      <m:t>𝑘</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p:txBody>
          </p:sp>
        </mc:Choice>
        <mc:Fallback xmlns="">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a:xfrm>
            <a:off x="838200" y="365125"/>
            <a:ext cx="10515600" cy="1325563"/>
          </a:xfrm>
        </p:spPr>
        <p:txBody>
          <a:bodyPr>
            <a:normAutofit/>
          </a:bodyPr>
          <a:lstStyle/>
          <a:p>
            <a:r>
              <a:rPr lang="en-US" sz="5400"/>
              <a:t>Total Sampling Elements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a:xfrm>
                <a:off x="838200" y="1929384"/>
                <a:ext cx="10515600" cy="4251960"/>
              </a:xfrm>
            </p:spPr>
            <p:txBody>
              <a:bodyPr>
                <a:normAutofit/>
              </a:bodyPr>
              <a:lstStyle/>
              <a:p>
                <a:r>
                  <a:rPr lang="en-US" sz="2200" dirty="0"/>
                  <a:t>Total Sampling Elements (TSE)</a:t>
                </a:r>
              </a:p>
              <a:p>
                <a:pPr lvl="1"/>
                <a:r>
                  <a:rPr lang="en-US" sz="2200" dirty="0"/>
                  <a:t>The number of population elements that must be drawn from the population and included in the initial sample pool in order to end up with the desired sample size </a:t>
                </a:r>
              </a:p>
              <a:p>
                <a:pPr lvl="1"/>
                <a14:m>
                  <m:oMath xmlns:m="http://schemas.openxmlformats.org/officeDocument/2006/math">
                    <m:r>
                      <a:rPr lang="en-US" sz="2200" b="0" i="1">
                        <a:latin typeface="Cambria Math" panose="02040503050406030204" pitchFamily="18" charset="0"/>
                      </a:rPr>
                      <m:t>𝑇𝑆𝐸</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pPr lvl="2"/>
                <a:r>
                  <a:rPr lang="en-US" sz="2200" dirty="0" err="1"/>
                  <a:t>BCI</a:t>
                </a:r>
                <a:r>
                  <a:rPr lang="en-US" sz="2200" dirty="0"/>
                  <a:t> = proportion of bad contact information </a:t>
                </a:r>
              </a:p>
              <a:p>
                <a:pPr lvl="2"/>
                <a:r>
                  <a:rPr lang="en-US" sz="2200" dirty="0"/>
                  <a:t>I = proportion of ineligible elements </a:t>
                </a:r>
              </a:p>
              <a:p>
                <a:pPr lvl="2"/>
                <a:r>
                  <a:rPr lang="en-US" sz="2200" dirty="0"/>
                  <a:t>R = proportion of refusals</a:t>
                </a:r>
              </a:p>
              <a:p>
                <a:pPr lvl="2"/>
                <a:r>
                  <a:rPr lang="en-US" sz="2200" dirty="0"/>
                  <a:t>NC = proportion that cannot be contacted after repeated attempts  </a:t>
                </a:r>
              </a:p>
            </p:txBody>
          </p:sp>
        </mc:Choice>
        <mc:Fallback xmlns="">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a:xfrm>
            <a:off x="630936" y="640080"/>
            <a:ext cx="4818888" cy="1481328"/>
          </a:xfrm>
        </p:spPr>
        <p:txBody>
          <a:bodyPr anchor="b">
            <a:normAutofit/>
          </a:bodyPr>
          <a:lstStyle/>
          <a:p>
            <a:r>
              <a:rPr lang="en-US" sz="5400"/>
              <a:t>TSE Example</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1700" dirty="0"/>
              <a:t>You will be conducting a telephone survey of university students who are 21 years of age or older. You have determined that a sample size of 250 will allow reasonable precision and confidence for your estimates of important population parameters. Let’s assume that </a:t>
            </a:r>
          </a:p>
          <a:p>
            <a:pPr marL="342900" indent="-342900">
              <a:buFont typeface="+mj-lt"/>
              <a:buAutoNum type="arabicPeriod"/>
            </a:pPr>
            <a:r>
              <a:rPr lang="en-US" sz="1700" dirty="0"/>
              <a:t>15% of the telephone numbers aren’t working, </a:t>
            </a:r>
          </a:p>
          <a:p>
            <a:pPr marL="342900" indent="-342900">
              <a:buFont typeface="+mj-lt"/>
              <a:buAutoNum type="arabicPeriod"/>
            </a:pPr>
            <a:r>
              <a:rPr lang="en-US" sz="1700" dirty="0"/>
              <a:t>2% of students you contact are ineligible because they have working telephone numbers but have left the school</a:t>
            </a:r>
          </a:p>
          <a:p>
            <a:pPr marL="342900" indent="-342900">
              <a:buFont typeface="+mj-lt"/>
              <a:buAutoNum type="arabicPeriod"/>
            </a:pPr>
            <a:r>
              <a:rPr lang="en-US" sz="1700" dirty="0"/>
              <a:t>about 20% of students will refuse to participate</a:t>
            </a:r>
          </a:p>
          <a:p>
            <a:pPr marL="342900" indent="-342900">
              <a:buFont typeface="+mj-lt"/>
              <a:buAutoNum type="arabicPeriod"/>
            </a:pPr>
            <a:r>
              <a:rPr lang="en-US" sz="1700" dirty="0"/>
              <a:t>you will be unable to reach 30% of those selected for the sample </a:t>
            </a:r>
          </a:p>
          <a:p>
            <a:pPr marL="0" indent="0">
              <a:buNone/>
            </a:pPr>
            <a:r>
              <a:rPr lang="en-US" sz="1700" dirty="0"/>
              <a:t>(</a:t>
            </a:r>
            <a:r>
              <a:rPr lang="en-US" sz="1700" dirty="0" err="1"/>
              <a:t>BCI</a:t>
            </a:r>
            <a:r>
              <a:rPr lang="en-US" sz="1700" dirty="0"/>
              <a:t>=0.1, I=0.02, R=0.20, NC=0.30).</a:t>
            </a:r>
          </a:p>
          <a:p>
            <a:pPr marL="0" indent="0">
              <a:buNone/>
            </a:pPr>
            <a:r>
              <a:rPr lang="en-US" sz="1700"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3"/>
          <a:stretch>
            <a:fillRect/>
          </a:stretch>
        </p:blipFill>
        <p:spPr>
          <a:xfrm>
            <a:off x="6099048" y="2945249"/>
            <a:ext cx="5458968" cy="967501"/>
          </a:xfrm>
          <a:prstGeom prst="rect">
            <a:avLst/>
          </a:prstGeom>
        </p:spPr>
      </p:pic>
    </p:spTree>
    <p:extLst>
      <p:ext uri="{BB962C8B-B14F-4D97-AF65-F5344CB8AC3E}">
        <p14:creationId xmlns:p14="http://schemas.microsoft.com/office/powerpoint/2010/main" val="233894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a:xfrm>
                <a:off x="5126418" y="552091"/>
                <a:ext cx="6224335" cy="5431536"/>
              </a:xfrm>
            </p:spPr>
            <p:txBody>
              <a:bodyPr anchor="ctr">
                <a:normAutofit lnSpcReduction="10000"/>
              </a:bodyPr>
              <a:lstStyle/>
              <a:p>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a:p>
                <a14:m>
                  <m:oMath xmlns:m="http://schemas.openxmlformats.org/officeDocument/2006/math">
                    <m:r>
                      <a:rPr lang="en-US" sz="2200" b="0" i="1" smtClean="0">
                        <a:latin typeface="Cambria Math" panose="02040503050406030204" pitchFamily="18" charset="0"/>
                      </a:rPr>
                      <m:t>𝑇𝑆𝐸</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r>
                  <a:rPr lang="en-US" sz="2200"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sz="2200" dirty="0"/>
                  <a:t>What is the sampling interval?</a:t>
                </a:r>
              </a:p>
              <a:p>
                <a:r>
                  <a:rPr lang="en-US" sz="2200" dirty="0"/>
                  <a:t>What is the number of desired sample size? </a:t>
                </a:r>
              </a:p>
              <a:p>
                <a:pPr lvl="1"/>
                <a:r>
                  <a:rPr lang="en-US" sz="1800" dirty="0"/>
                  <a:t>250</a:t>
                </a:r>
              </a:p>
              <a:p>
                <a:r>
                  <a:rPr lang="en-US" sz="2200" dirty="0"/>
                  <a:t>What is the number of total sampling elements?</a:t>
                </a:r>
              </a:p>
              <a:p>
                <a:pPr lvl="1"/>
                <a:r>
                  <a:rPr lang="en-US" sz="1800" dirty="0"/>
                  <a:t>536</a:t>
                </a:r>
              </a:p>
              <a:p>
                <a:r>
                  <a:rPr lang="en-US" sz="2200" dirty="0"/>
                  <a:t>What is number of elements in sampling frame?</a:t>
                </a:r>
              </a:p>
              <a:p>
                <a:pPr lvl="1"/>
                <a:r>
                  <a:rPr lang="en-US" sz="1800" dirty="0"/>
                  <a:t>5000</a:t>
                </a:r>
              </a:p>
              <a:p>
                <a:endParaRPr lang="en-US" sz="2200" dirty="0"/>
              </a:p>
            </p:txBody>
          </p:sp>
        </mc:Choice>
        <mc:Fallback xmlns="">
          <p:sp>
            <p:nvSpPr>
              <p:cNvPr id="3" name="Content Placeholder 2">
                <a:extLst>
                  <a:ext uri="{FF2B5EF4-FFF2-40B4-BE49-F238E27FC236}">
                    <a16:creationId xmlns:a16="http://schemas.microsoft.com/office/drawing/2014/main" id="{A9D00132-7E90-46D2-AA11-149A5E4160E3}"/>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t="-2245" r="-2253"/>
                </a:stretch>
              </a:blipFill>
            </p:spPr>
            <p:txBody>
              <a:bodyPr/>
              <a:lstStyle/>
              <a:p>
                <a:r>
                  <a:rPr lang="en-US">
                    <a:noFill/>
                  </a:rPr>
                  <a:t> </a:t>
                </a:r>
              </a:p>
            </p:txBody>
          </p:sp>
        </mc:Fallback>
      </mc:AlternateContent>
    </p:spTree>
    <p:extLst>
      <p:ext uri="{BB962C8B-B14F-4D97-AF65-F5344CB8AC3E}">
        <p14:creationId xmlns:p14="http://schemas.microsoft.com/office/powerpoint/2010/main" val="243588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a:xfrm>
                <a:off x="5126418" y="552091"/>
                <a:ext cx="6224335" cy="5431536"/>
              </a:xfrm>
            </p:spPr>
            <p:txBody>
              <a:bodyPr anchor="ctr">
                <a:normAutofit/>
              </a:bodyPr>
              <a:lstStyle/>
              <a:p>
                <a14:m>
                  <m:oMath xmlns:m="http://schemas.openxmlformats.org/officeDocument/2006/math">
                    <m:r>
                      <a:rPr lang="en-US" sz="2200" b="0" i="1">
                        <a:latin typeface="Cambria Math" panose="02040503050406030204" pitchFamily="18" charset="0"/>
                      </a:rPr>
                      <m:t>𝐾</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5000</m:t>
                        </m:r>
                      </m:num>
                      <m:den>
                        <m:r>
                          <a:rPr lang="en-US" sz="2200" b="0" i="1">
                            <a:latin typeface="Cambria Math" panose="02040503050406030204" pitchFamily="18" charset="0"/>
                          </a:rPr>
                          <m:t>536</m:t>
                        </m:r>
                      </m:den>
                    </m:f>
                    <m:r>
                      <a:rPr lang="en-US" sz="2200" b="0" i="1">
                        <a:latin typeface="Cambria Math" panose="02040503050406030204" pitchFamily="18" charset="0"/>
                      </a:rPr>
                      <m:t>=9.3</m:t>
                    </m:r>
                  </m:oMath>
                </a14:m>
                <a:endParaRPr lang="en-US" sz="2200" dirty="0"/>
              </a:p>
              <a:p>
                <a:r>
                  <a:rPr lang="en-US" sz="2200" dirty="0"/>
                  <a:t>Randomly select one of the first 9 students and select every 9</a:t>
                </a:r>
                <a:r>
                  <a:rPr lang="en-US" sz="2200" baseline="30000" dirty="0"/>
                  <a:t>th</a:t>
                </a:r>
                <a:r>
                  <a:rPr lang="en-US" sz="2200" dirty="0"/>
                  <a:t> students after to be in the initial sampling pool </a:t>
                </a:r>
              </a:p>
            </p:txBody>
          </p:sp>
        </mc:Choice>
        <mc:Fallback xmlns="">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2"/>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two opposite recall errors that we learned in the last class?</a:t>
            </a:r>
          </a:p>
          <a:p>
            <a:pPr marL="514350" indent="-514350">
              <a:buFont typeface="+mj-lt"/>
              <a:buAutoNum type="alphaUcPeriod"/>
            </a:pPr>
            <a:r>
              <a:rPr lang="en-US" sz="2000"/>
              <a:t>Telescoping error vs. Recall loss</a:t>
            </a:r>
          </a:p>
          <a:p>
            <a:pPr marL="514350" indent="-514350">
              <a:buFont typeface="+mj-lt"/>
              <a:buAutoNum type="alphaUcPeriod"/>
            </a:pPr>
            <a:r>
              <a:rPr lang="en-US" sz="2000"/>
              <a:t>Recall loss vs. Mandela Effect </a:t>
            </a:r>
          </a:p>
          <a:p>
            <a:pPr marL="514350" indent="-514350">
              <a:buFont typeface="+mj-lt"/>
              <a:buAutoNum type="alphaUcPeriod"/>
            </a:pPr>
            <a:r>
              <a:rPr lang="en-US" sz="2000"/>
              <a:t>Telescoping error vs. Mandela Effect </a:t>
            </a:r>
          </a:p>
        </p:txBody>
      </p:sp>
      <p:pic>
        <p:nvPicPr>
          <p:cNvPr id="7" name="Picture 6" descr="Many question marks on black background">
            <a:extLst>
              <a:ext uri="{FF2B5EF4-FFF2-40B4-BE49-F238E27FC236}">
                <a16:creationId xmlns:a16="http://schemas.microsoft.com/office/drawing/2014/main" id="{BDBD1074-7FD3-4470-96BF-F766EEA8C1B9}"/>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2844380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a:xfrm>
            <a:off x="795528" y="386930"/>
            <a:ext cx="10141799" cy="1300554"/>
          </a:xfrm>
        </p:spPr>
        <p:txBody>
          <a:bodyPr anchor="b">
            <a:normAutofit/>
          </a:bodyPr>
          <a:lstStyle/>
          <a:p>
            <a:r>
              <a:rPr lang="en-US" sz="4800"/>
              <a:t>Stratified Sample</a:t>
            </a:r>
          </a:p>
        </p:txBody>
      </p:sp>
      <p:sp>
        <p:nvSpPr>
          <p:cNvPr id="17" name="Rectangle 1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AB1E6B56-FE86-4FA8-B647-BD3EA51F7DB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8787" y="2524715"/>
            <a:ext cx="4903292" cy="3714244"/>
          </a:xfrm>
          <a:prstGeom prst="rect">
            <a:avLst/>
          </a:prstGeom>
        </p:spPr>
      </p:pic>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a:xfrm>
            <a:off x="6406429" y="2599509"/>
            <a:ext cx="4530898" cy="3639450"/>
          </a:xfrm>
        </p:spPr>
        <p:txBody>
          <a:bodyPr anchor="ctr">
            <a:normAutofit/>
          </a:bodyPr>
          <a:lstStyle/>
          <a:p>
            <a:r>
              <a:rPr lang="en-US" sz="1600" dirty="0"/>
              <a:t>A probability sample in which </a:t>
            </a:r>
          </a:p>
          <a:p>
            <a:pPr marL="800100" lvl="1" indent="-342900">
              <a:buFont typeface="+mj-lt"/>
              <a:buAutoNum type="arabicPeriod"/>
            </a:pPr>
            <a:r>
              <a:rPr lang="en-US" sz="1600" dirty="0"/>
              <a:t>The population is divided into mutually exclusive and exhaustive subsets </a:t>
            </a:r>
          </a:p>
          <a:p>
            <a:pPr marL="800100" lvl="1" indent="-342900">
              <a:buFont typeface="+mj-lt"/>
              <a:buAutoNum type="arabicPeriod"/>
            </a:pPr>
            <a:r>
              <a:rPr lang="en-US" sz="1600" dirty="0"/>
              <a:t>A probabilistic sample of elements is chosen independently from each subset </a:t>
            </a:r>
          </a:p>
          <a:p>
            <a:pPr lvl="1"/>
            <a:endParaRPr lang="en-US" sz="1600" dirty="0"/>
          </a:p>
          <a:p>
            <a:r>
              <a:rPr lang="en-US" sz="1600" dirty="0"/>
              <a:t>Most appropriate when strata are </a:t>
            </a:r>
            <a:r>
              <a:rPr lang="en-US" sz="1600" b="1" dirty="0"/>
              <a:t>homogeneous within</a:t>
            </a:r>
            <a:r>
              <a:rPr lang="en-US" sz="1600" dirty="0"/>
              <a:t> but </a:t>
            </a:r>
            <a:r>
              <a:rPr lang="en-US" sz="1600" b="1" dirty="0"/>
              <a:t>heterogenous between </a:t>
            </a:r>
            <a:r>
              <a:rPr lang="en-US" sz="1600" dirty="0"/>
              <a:t>with respect to key variable(s)</a:t>
            </a:r>
          </a:p>
          <a:p>
            <a:r>
              <a:rPr lang="en-US" sz="1600" dirty="0"/>
              <a:t>Decreased variance within strata on key variable(s) means increased precision </a:t>
            </a:r>
          </a:p>
          <a:p>
            <a:r>
              <a:rPr lang="en-US" sz="1600" dirty="0"/>
              <a:t>Ability to ensure that important strata are represented </a:t>
            </a:r>
          </a:p>
        </p:txBody>
      </p:sp>
      <p:sp>
        <p:nvSpPr>
          <p:cNvPr id="21" name="Rectangle 2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A2DB56-8306-4AD8-88BA-3F8E713A6E9A}"/>
              </a:ext>
            </a:extLst>
          </p:cNvPr>
          <p:cNvSpPr txBox="1"/>
          <p:nvPr/>
        </p:nvSpPr>
        <p:spPr>
          <a:xfrm>
            <a:off x="3355037" y="60389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Stratified_samp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4213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a:xfrm>
            <a:off x="838196" y="978408"/>
            <a:ext cx="6007608" cy="1106424"/>
          </a:xfrm>
        </p:spPr>
        <p:txBody>
          <a:bodyPr>
            <a:normAutofit/>
          </a:bodyPr>
          <a:lstStyle/>
          <a:p>
            <a:r>
              <a:rPr lang="en-US" sz="2800"/>
              <a:t>Cluster Sample</a:t>
            </a:r>
          </a:p>
        </p:txBody>
      </p:sp>
      <p:sp>
        <p:nvSpPr>
          <p:cNvPr id="36" name="Rectangle 3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a:xfrm>
            <a:off x="841244" y="2359152"/>
            <a:ext cx="6007608" cy="3429000"/>
          </a:xfrm>
        </p:spPr>
        <p:txBody>
          <a:bodyPr>
            <a:normAutofit/>
          </a:bodyPr>
          <a:lstStyle/>
          <a:p>
            <a:r>
              <a:rPr lang="en-US" sz="2000" dirty="0"/>
              <a:t>A probability sample in which </a:t>
            </a:r>
          </a:p>
          <a:p>
            <a:pPr marL="457200" lvl="1" indent="0">
              <a:buNone/>
            </a:pPr>
            <a:r>
              <a:rPr lang="en-US" sz="2000" dirty="0"/>
              <a:t>(1) the parent population is divided into mutually exclusive and exhaustive subsets </a:t>
            </a:r>
          </a:p>
          <a:p>
            <a:pPr marL="457200" lvl="1" indent="0">
              <a:buNone/>
            </a:pPr>
            <a:r>
              <a:rPr lang="en-US" sz="2000" dirty="0"/>
              <a:t>(2) a random sample of one or more subsets (clusters) is selected </a:t>
            </a:r>
          </a:p>
          <a:p>
            <a:r>
              <a:rPr lang="en-US" sz="2000" dirty="0"/>
              <a:t>Strata should be </a:t>
            </a:r>
            <a:r>
              <a:rPr lang="en-US" sz="2000" b="1" dirty="0"/>
              <a:t>heterogeneous within</a:t>
            </a:r>
            <a:r>
              <a:rPr lang="en-US" sz="2000" dirty="0"/>
              <a:t>, </a:t>
            </a:r>
            <a:r>
              <a:rPr lang="en-US" sz="2000" b="1" dirty="0"/>
              <a:t>homogeneous between </a:t>
            </a:r>
          </a:p>
          <a:p>
            <a:r>
              <a:rPr lang="en-US" sz="2000" dirty="0"/>
              <a:t>An AREA SAMPLE is a form of cluster sampling in which areas (e.g., census tracts, blocks) serve as the primary sampling units </a:t>
            </a:r>
          </a:p>
        </p:txBody>
      </p:sp>
      <p:pic>
        <p:nvPicPr>
          <p:cNvPr id="16" name="Picture 15" descr="Shape&#10;&#10;Description automatically generated">
            <a:extLst>
              <a:ext uri="{FF2B5EF4-FFF2-40B4-BE49-F238E27FC236}">
                <a16:creationId xmlns:a16="http://schemas.microsoft.com/office/drawing/2014/main" id="{6488C9A2-942B-4A68-B295-57CFE6C8D0E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95470" y="633619"/>
            <a:ext cx="3604651" cy="2651760"/>
          </a:xfrm>
          <a:prstGeom prst="rect">
            <a:avLst/>
          </a:prstGeom>
        </p:spPr>
      </p:pic>
      <p:pic>
        <p:nvPicPr>
          <p:cNvPr id="11" name="Picture 10" descr="A group of people in a circle&#10;&#10;Description automatically generated with low confidence">
            <a:extLst>
              <a:ext uri="{FF2B5EF4-FFF2-40B4-BE49-F238E27FC236}">
                <a16:creationId xmlns:a16="http://schemas.microsoft.com/office/drawing/2014/main" id="{AD72BE41-0BB6-4FD5-8727-929CF4E9E16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8178" y="3472468"/>
            <a:ext cx="3535680" cy="2651760"/>
          </a:xfrm>
          <a:prstGeom prst="rect">
            <a:avLst/>
          </a:prstGeom>
        </p:spPr>
      </p:pic>
    </p:spTree>
    <p:extLst>
      <p:ext uri="{BB962C8B-B14F-4D97-AF65-F5344CB8AC3E}">
        <p14:creationId xmlns:p14="http://schemas.microsoft.com/office/powerpoint/2010/main" val="394637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74">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a:xfrm>
            <a:off x="4797501" y="329184"/>
            <a:ext cx="6755626" cy="1783080"/>
          </a:xfrm>
        </p:spPr>
        <p:txBody>
          <a:bodyPr anchor="b">
            <a:normAutofit/>
          </a:bodyPr>
          <a:lstStyle/>
          <a:p>
            <a:r>
              <a:rPr lang="en-US" sz="5400"/>
              <a:t>Step 4: Determine the Sample Size</a:t>
            </a:r>
          </a:p>
        </p:txBody>
      </p:sp>
      <p:pic>
        <p:nvPicPr>
          <p:cNvPr id="2050" name="Picture 2" descr="Visualizing Sampling Distributions | R-bloggers">
            <a:extLst>
              <a:ext uri="{FF2B5EF4-FFF2-40B4-BE49-F238E27FC236}">
                <a16:creationId xmlns:a16="http://schemas.microsoft.com/office/drawing/2014/main" id="{4D4A3758-C7F4-4C46-B3DA-48ACD17FE3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3380" y="0"/>
            <a:ext cx="3907536" cy="3907536"/>
          </a:xfrm>
          <a:prstGeom prst="rect">
            <a:avLst/>
          </a:prstGeom>
          <a:noFill/>
          <a:extLst>
            <a:ext uri="{909E8E84-426E-40DD-AFC4-6F175D3DCCD1}">
              <a14:hiddenFill xmlns:a14="http://schemas.microsoft.com/office/drawing/2010/main">
                <a:solidFill>
                  <a:srgbClr val="FFFFFF"/>
                </a:solidFill>
              </a14:hiddenFill>
            </a:ext>
          </a:extLst>
        </p:spPr>
      </p:pic>
      <p:sp>
        <p:nvSpPr>
          <p:cNvPr id="205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omprehensive &amp;amp; Practical Inferential Statistics Guide for data science">
            <a:extLst>
              <a:ext uri="{FF2B5EF4-FFF2-40B4-BE49-F238E27FC236}">
                <a16:creationId xmlns:a16="http://schemas.microsoft.com/office/drawing/2014/main" id="{9A4186FB-762C-4795-9A5C-495A7B04C5E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040" y="4214317"/>
            <a:ext cx="3995928" cy="19693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a:xfrm>
            <a:off x="4797494" y="2706624"/>
            <a:ext cx="6755626" cy="3483864"/>
          </a:xfrm>
        </p:spPr>
        <p:txBody>
          <a:bodyPr>
            <a:normAutofit/>
          </a:bodyPr>
          <a:lstStyle/>
          <a:p>
            <a:r>
              <a:rPr lang="en-US" sz="1700" dirty="0"/>
              <a:t>To determine the necessary sample size, we need 3 pieces of info:</a:t>
            </a:r>
          </a:p>
          <a:p>
            <a:pPr marL="914400" lvl="1" indent="-457200">
              <a:buFont typeface="+mj-lt"/>
              <a:buAutoNum type="arabicPeriod"/>
            </a:pPr>
            <a:r>
              <a:rPr lang="en-US" sz="1700" dirty="0"/>
              <a:t>How homogeneous (similar) the population is on the characteristic to be estimated</a:t>
            </a:r>
          </a:p>
          <a:p>
            <a:pPr marL="914400" lvl="1" indent="-457200">
              <a:buFont typeface="+mj-lt"/>
              <a:buAutoNum type="arabicPeriod"/>
            </a:pPr>
            <a:r>
              <a:rPr lang="en-US" sz="1700" dirty="0"/>
              <a:t>How much precision is needed in the estimate </a:t>
            </a:r>
          </a:p>
          <a:p>
            <a:pPr marL="914400" lvl="1" indent="-457200">
              <a:buFont typeface="+mj-lt"/>
              <a:buAutoNum type="arabicPeriod"/>
            </a:pPr>
            <a:r>
              <a:rPr lang="en-US" sz="1700" dirty="0"/>
              <a:t>How confident we need to be that the true value falls within the precision range established </a:t>
            </a:r>
          </a:p>
          <a:p>
            <a:r>
              <a:rPr lang="en-US" sz="1700" b="1" dirty="0"/>
              <a:t>Precision</a:t>
            </a:r>
            <a:r>
              <a:rPr lang="en-US" sz="1700" dirty="0"/>
              <a:t>: the degree of error in an estimate of a population parameter </a:t>
            </a:r>
          </a:p>
          <a:p>
            <a:r>
              <a:rPr lang="en-US" sz="1700" b="1" dirty="0"/>
              <a:t>Confidence</a:t>
            </a:r>
            <a:r>
              <a:rPr lang="en-US" sz="1700" dirty="0"/>
              <a:t>: the degree to which one can feel confident that an estimate approximates the true value </a:t>
            </a:r>
          </a:p>
          <a:p>
            <a:r>
              <a:rPr lang="en-US" sz="1700" dirty="0"/>
              <a:t>Precision and confidence are inversely related: as one increases, the other decreases, all else equal </a:t>
            </a:r>
          </a:p>
        </p:txBody>
      </p:sp>
    </p:spTree>
    <p:extLst>
      <p:ext uri="{BB962C8B-B14F-4D97-AF65-F5344CB8AC3E}">
        <p14:creationId xmlns:p14="http://schemas.microsoft.com/office/powerpoint/2010/main" val="96486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a:xfrm>
            <a:off x="838200" y="365125"/>
            <a:ext cx="10515600" cy="1325563"/>
          </a:xfrm>
        </p:spPr>
        <p:txBody>
          <a:bodyPr>
            <a:normAutofit/>
          </a:bodyPr>
          <a:lstStyle/>
          <a:p>
            <a:r>
              <a:rPr lang="en-US" sz="4200"/>
              <a:t>Determining Sample Size when Estimating Means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a:xfrm>
                <a:off x="838200" y="1929384"/>
                <a:ext cx="10515600" cy="4251960"/>
              </a:xfrm>
            </p:spPr>
            <p:txBody>
              <a:bodyPr>
                <a:normAutofit/>
              </a:bodyPr>
              <a:lstStyle/>
              <a:p>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 </m:t>
                    </m:r>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r>
                      <a:rPr lang="en-US" sz="2200" b="0" i="1">
                        <a:latin typeface="Cambria Math" panose="02040503050406030204" pitchFamily="18" charset="0"/>
                      </a:rPr>
                      <m:t> </m:t>
                    </m:r>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oMath>
                </a14:m>
                <a:r>
                  <a:rPr lang="en-US" sz="2200" dirty="0"/>
                  <a:t> = variance of the variable in the population </a:t>
                </a:r>
              </a:p>
            </p:txBody>
          </p:sp>
        </mc:Choice>
        <mc:Fallback xmlns="">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dirty="0"/>
                  <a:t>When is it meaningful to calculate a mean?</a:t>
                </a:r>
              </a:p>
              <a:p>
                <a:pPr lvl="1"/>
                <a:r>
                  <a:rPr lang="en-US" sz="2200" dirty="0"/>
                  <a:t>Interval Scales</a:t>
                </a:r>
              </a:p>
              <a:p>
                <a:pPr lvl="1"/>
                <a:r>
                  <a:rPr lang="en-US" sz="2200" dirty="0"/>
                  <a:t>Ratio Scales</a:t>
                </a:r>
              </a:p>
              <a:p>
                <a:r>
                  <a:rPr lang="en-US" sz="2200"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sz="2200" dirty="0"/>
                  <a:t>H = $25</a:t>
                </a:r>
              </a:p>
              <a:p>
                <a:pPr lvl="1"/>
                <a:r>
                  <a:rPr lang="en-US" sz="2200" dirty="0"/>
                  <a:t>Z = 1.96</a:t>
                </a:r>
              </a:p>
              <a:p>
                <a:pPr lvl="1"/>
                <a14:m>
                  <m:oMath xmlns:m="http://schemas.openxmlformats.org/officeDocument/2006/math">
                    <m:r>
                      <a:rPr lang="en-US" sz="2200" b="0" i="1">
                        <a:latin typeface="Cambria Math" panose="02040503050406030204" pitchFamily="18" charset="0"/>
                      </a:rPr>
                      <m:t>𝜎</m:t>
                    </m:r>
                    <m:r>
                      <a:rPr lang="en-US" sz="2200" b="0" i="1">
                        <a:latin typeface="Cambria Math" panose="02040503050406030204" pitchFamily="18" charset="0"/>
                      </a:rPr>
                      <m:t>=$125</m:t>
                    </m:r>
                  </m:oMath>
                </a14:m>
                <a:endParaRPr lang="en-US" sz="2200"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r="-1275"/>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d>
                      <m:dPr>
                        <m:ctrlPr>
                          <a:rPr lang="en-US" sz="2200" b="0" i="1">
                            <a:latin typeface="Cambria Math" panose="02040503050406030204" pitchFamily="18" charset="0"/>
                          </a:rPr>
                        </m:ctrlPr>
                      </m:dPr>
                      <m:e>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25</m:t>
                            </m:r>
                          </m:e>
                          <m:sup>
                            <m:r>
                              <a:rPr lang="en-US" sz="2200" b="0" i="1">
                                <a:latin typeface="Cambria Math" panose="02040503050406030204" pitchFamily="18" charset="0"/>
                              </a:rPr>
                              <m:t>2</m:t>
                            </m:r>
                          </m:sup>
                        </m:sSup>
                      </m:den>
                    </m:f>
                    <m:sSup>
                      <m:sSupPr>
                        <m:ctrlPr>
                          <a:rPr lang="en-US" sz="2200" b="0" i="1">
                            <a:latin typeface="Cambria Math" panose="02040503050406030204" pitchFamily="18" charset="0"/>
                          </a:rPr>
                        </m:ctrlPr>
                      </m:sSupPr>
                      <m:e>
                        <m:r>
                          <a:rPr lang="en-US" sz="2200" b="0" i="1">
                            <a:latin typeface="Cambria Math" panose="02040503050406030204" pitchFamily="18" charset="0"/>
                          </a:rPr>
                          <m:t>125</m:t>
                        </m:r>
                      </m:e>
                      <m:sup>
                        <m:r>
                          <a:rPr lang="en-US" sz="2200" b="0" i="1">
                            <a:latin typeface="Cambria Math" panose="02040503050406030204" pitchFamily="18" charset="0"/>
                          </a:rPr>
                          <m:t>2</m:t>
                        </m:r>
                      </m:sup>
                    </m:sSup>
                    <m:r>
                      <a:rPr lang="en-US" sz="2200" b="0" i="1">
                        <a:latin typeface="Cambria Math" panose="02040503050406030204" pitchFamily="18" charset="0"/>
                      </a:rPr>
                      <m:t>=96</m:t>
                    </m:r>
                  </m:oMath>
                </a14:m>
                <a:endParaRPr lang="en-US" sz="220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dirty="0"/>
                  <a:t>estimated population proportion </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dirty="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dirty="0"/>
                  <a:t>When do we use the proportion formula for sample size calculation? </a:t>
                </a:r>
              </a:p>
              <a:p>
                <a:pPr lvl="1"/>
                <a:r>
                  <a:rPr lang="en-US" sz="2200" dirty="0"/>
                  <a:t>Nominal scales </a:t>
                </a:r>
              </a:p>
              <a:p>
                <a:pPr lvl="1"/>
                <a:r>
                  <a:rPr lang="en-US" sz="2200" dirty="0"/>
                  <a:t>Ordinal scales</a:t>
                </a:r>
              </a:p>
              <a:p>
                <a:r>
                  <a:rPr lang="en-US" sz="2200" dirty="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sz="2200" dirty="0"/>
                  <a:t>H = 2% </a:t>
                </a:r>
              </a:p>
              <a:p>
                <a:pPr lvl="1"/>
                <a:r>
                  <a:rPr lang="en-US" sz="2200" dirty="0"/>
                  <a:t>Z = 1.96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dirty="0"/>
                  <a:t>25%</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r="-522"/>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dirty="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i="1">
                                <a:latin typeface="Cambria Math" panose="02040503050406030204" pitchFamily="18" charset="0"/>
                              </a:rPr>
                              <m:t>0.02</m:t>
                            </m:r>
                          </m:e>
                          <m:sup>
                            <m:r>
                              <a:rPr lang="en-US" sz="2200" b="0" i="1">
                                <a:latin typeface="Cambria Math" panose="02040503050406030204" pitchFamily="18" charset="0"/>
                              </a:rPr>
                              <m:t>2</m:t>
                            </m:r>
                          </m:sup>
                        </m:sSup>
                      </m:den>
                    </m:f>
                    <m:r>
                      <a:rPr lang="en-US" sz="2200" b="0" i="1">
                        <a:latin typeface="Cambria Math" panose="02040503050406030204" pitchFamily="18" charset="0"/>
                      </a:rPr>
                      <m:t>.25</m:t>
                    </m:r>
                    <m:d>
                      <m:dPr>
                        <m:ctrlPr>
                          <a:rPr lang="en-US" sz="2200" b="0" i="1">
                            <a:latin typeface="Cambria Math" panose="02040503050406030204" pitchFamily="18" charset="0"/>
                          </a:rPr>
                        </m:ctrlPr>
                      </m:dPr>
                      <m:e>
                        <m:r>
                          <a:rPr lang="en-US" sz="2200" b="0" i="1">
                            <a:latin typeface="Cambria Math" panose="02040503050406030204" pitchFamily="18" charset="0"/>
                          </a:rPr>
                          <m:t>1−.25</m:t>
                        </m:r>
                      </m:e>
                    </m:d>
                    <m:r>
                      <a:rPr lang="en-US" sz="2200" b="0" i="1">
                        <a:latin typeface="Cambria Math" panose="02040503050406030204" pitchFamily="18" charset="0"/>
                      </a:rPr>
                      <m:t>=1800</m:t>
                    </m:r>
                  </m:oMath>
                </a14:m>
                <a:endParaRPr lang="en-US" sz="220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630936" y="640080"/>
            <a:ext cx="4818888" cy="1481328"/>
          </a:xfrm>
        </p:spPr>
        <p:txBody>
          <a:bodyPr anchor="b">
            <a:normAutofit/>
          </a:bodyPr>
          <a:lstStyle/>
          <a:p>
            <a:r>
              <a:rPr lang="en-US" sz="5000"/>
              <a:t>Population Size and Sample Size</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630936" y="2660904"/>
            <a:ext cx="4818888" cy="3547872"/>
          </a:xfrm>
        </p:spPr>
        <p:txBody>
          <a:bodyPr anchor="t">
            <a:normAutofit/>
          </a:bodyPr>
          <a:lstStyle/>
          <a:p>
            <a:r>
              <a:rPr lang="en-US" sz="2200"/>
              <a:t>Unless the sample will be more than 5-10% of the population size, the size of the population does not enter into the calculation of the size of the sample </a:t>
            </a:r>
          </a:p>
          <a:p>
            <a:pPr lvl="1"/>
            <a:r>
              <a:rPr lang="en-US" sz="2200"/>
              <a:t>Many people, including managers, have trouble with this idea. </a:t>
            </a:r>
          </a:p>
        </p:txBody>
      </p:sp>
      <p:pic>
        <p:nvPicPr>
          <p:cNvPr id="5" name="Picture 4" descr="A picture containing text&#10;&#10;Description automatically generated">
            <a:extLst>
              <a:ext uri="{FF2B5EF4-FFF2-40B4-BE49-F238E27FC236}">
                <a16:creationId xmlns:a16="http://schemas.microsoft.com/office/drawing/2014/main" id="{24BF4991-100E-472C-B6A6-6285F20536F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422829"/>
            <a:ext cx="5458968" cy="4012341"/>
          </a:xfrm>
          <a:prstGeom prst="rect">
            <a:avLst/>
          </a:prstGeom>
        </p:spPr>
      </p:pic>
    </p:spTree>
    <p:extLst>
      <p:ext uri="{BB962C8B-B14F-4D97-AF65-F5344CB8AC3E}">
        <p14:creationId xmlns:p14="http://schemas.microsoft.com/office/powerpoint/2010/main" val="182098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dirty="0"/>
              <a:t>Filter questions are for determining whether informants have the information you need, and classification questions are for segmentation</a:t>
            </a:r>
          </a:p>
          <a:p>
            <a:pPr marL="514350" indent="-514350">
              <a:buFont typeface="+mj-lt"/>
              <a:buAutoNum type="alphaUcPeriod"/>
            </a:pPr>
            <a:r>
              <a:rPr lang="en-US" sz="2000" dirty="0"/>
              <a:t>True</a:t>
            </a:r>
          </a:p>
          <a:p>
            <a:pPr marL="514350" indent="-514350">
              <a:buFont typeface="+mj-lt"/>
              <a:buAutoNum type="alphaUcPeriod"/>
            </a:pPr>
            <a:r>
              <a:rPr lang="en-US" sz="2000" dirty="0"/>
              <a:t>False</a:t>
            </a:r>
          </a:p>
        </p:txBody>
      </p:sp>
      <p:pic>
        <p:nvPicPr>
          <p:cNvPr id="7" name="Picture 6" descr="Many question marks on black background">
            <a:extLst>
              <a:ext uri="{FF2B5EF4-FFF2-40B4-BE49-F238E27FC236}">
                <a16:creationId xmlns:a16="http://schemas.microsoft.com/office/drawing/2014/main" id="{D3420629-4759-49B2-9632-691A70E29E14}"/>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2693308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a:xfrm>
            <a:off x="838200" y="365125"/>
            <a:ext cx="10515600" cy="1325563"/>
          </a:xfrm>
        </p:spPr>
        <p:txBody>
          <a:bodyPr>
            <a:normAutofit/>
          </a:bodyPr>
          <a:lstStyle/>
          <a:p>
            <a:r>
              <a:rPr lang="en-US" sz="5400"/>
              <a:t>Finite Population Sample Size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a:xfrm>
                <a:off x="838200" y="1929384"/>
                <a:ext cx="10515600" cy="4251960"/>
              </a:xfrm>
            </p:spPr>
            <p:txBody>
              <a:bodyPr>
                <a:normAutofit/>
              </a:bodyPr>
              <a:lstStyle/>
              <a:p>
                <a:r>
                  <a:rPr lang="en-US" sz="2200"/>
                  <a:t>For use when sample size &gt; 10% of the population size </a:t>
                </a:r>
              </a:p>
              <a:p>
                <a:r>
                  <a:rPr lang="en-US" sz="2200"/>
                  <a:t>For means: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𝑍</m:t>
                                    </m:r>
                                  </m:e>
                                  <m:sup>
                                    <m:r>
                                      <a:rPr lang="en-US" sz="2200" b="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num>
                              <m:den>
                                <m:r>
                                  <a:rPr lang="en-US" sz="2200" b="0" i="1">
                                    <a:latin typeface="Cambria Math" panose="02040503050406030204" pitchFamily="18" charset="0"/>
                                  </a:rPr>
                                  <m:t>𝑁</m:t>
                                </m:r>
                              </m:den>
                            </m:f>
                          </m:e>
                        </m:d>
                      </m:den>
                    </m:f>
                  </m:oMath>
                </a14:m>
                <a:endParaRPr lang="en-US" sz="2200"/>
              </a:p>
              <a:p>
                <a:r>
                  <a:rPr lang="en-US" sz="2200"/>
                  <a:t>For proportions: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i="1">
                                        <a:latin typeface="Cambria Math" panose="02040503050406030204" pitchFamily="18" charset="0"/>
                                      </a:rPr>
                                    </m:ctrlPr>
                                  </m:sSupPr>
                                  <m:e>
                                    <m:r>
                                      <a:rPr lang="en-US" sz="2200" i="1">
                                        <a:latin typeface="Cambria Math" panose="02040503050406030204" pitchFamily="18" charset="0"/>
                                      </a:rPr>
                                      <m:t>𝑍</m:t>
                                    </m:r>
                                  </m:e>
                                  <m:sup>
                                    <m:r>
                                      <a:rPr lang="en-US" sz="220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num>
                              <m:den>
                                <m:r>
                                  <a:rPr lang="en-US" sz="2200" b="0" i="1">
                                    <a:latin typeface="Cambria Math" panose="02040503050406030204" pitchFamily="18" charset="0"/>
                                  </a:rPr>
                                  <m:t>𝑁</m:t>
                                </m:r>
                              </m:den>
                            </m:f>
                          </m:e>
                        </m:d>
                      </m:den>
                    </m:f>
                  </m:oMath>
                </a14:m>
                <a:endParaRPr lang="en-US" sz="2200"/>
              </a:p>
            </p:txBody>
          </p:sp>
        </mc:Choice>
        <mc:Fallback xmlns="">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a:xfrm>
            <a:off x="640080" y="329184"/>
            <a:ext cx="6894576" cy="1783080"/>
          </a:xfrm>
        </p:spPr>
        <p:txBody>
          <a:bodyPr anchor="b">
            <a:normAutofit/>
          </a:bodyPr>
          <a:lstStyle/>
          <a:p>
            <a:r>
              <a:rPr lang="en-US" sz="5400"/>
              <a:t>Other approaches to determining sample size</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a:xfrm>
            <a:off x="640080" y="2706624"/>
            <a:ext cx="6894576" cy="3483864"/>
          </a:xfrm>
        </p:spPr>
        <p:txBody>
          <a:bodyPr>
            <a:normAutofit/>
          </a:bodyPr>
          <a:lstStyle/>
          <a:p>
            <a:r>
              <a:rPr lang="en-US" sz="2200" dirty="0"/>
              <a:t>Size of research budget </a:t>
            </a:r>
          </a:p>
          <a:p>
            <a:r>
              <a:rPr lang="en-US" sz="2200" dirty="0"/>
              <a:t>Anticipated analyses </a:t>
            </a:r>
          </a:p>
          <a:p>
            <a:r>
              <a:rPr lang="en-US" sz="2200" dirty="0"/>
              <a:t>Historical practice </a:t>
            </a:r>
          </a:p>
        </p:txBody>
      </p:sp>
      <p:pic>
        <p:nvPicPr>
          <p:cNvPr id="1026" name="Picture 2" descr="Budgeting Memes">
            <a:extLst>
              <a:ext uri="{FF2B5EF4-FFF2-40B4-BE49-F238E27FC236}">
                <a16:creationId xmlns:a16="http://schemas.microsoft.com/office/drawing/2014/main" id="{C252744E-B0BF-4BDE-BB5B-B71247B855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393321"/>
            <a:ext cx="4014216" cy="33016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quot;Kowalski, Analysis&quot; Memes | Know Your Meme">
            <a:extLst>
              <a:ext uri="{FF2B5EF4-FFF2-40B4-BE49-F238E27FC236}">
                <a16:creationId xmlns:a16="http://schemas.microsoft.com/office/drawing/2014/main" id="{16D1D7AF-3243-4315-8291-2ABA51EA5C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4037" y="4079193"/>
            <a:ext cx="3935533"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203F0-12A4-4B71-ACFF-1BE3A69201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Discussion Case #5</a:t>
            </a:r>
          </a:p>
        </p:txBody>
      </p:sp>
      <p:pic>
        <p:nvPicPr>
          <p:cNvPr id="7" name="Picture 6" descr="Graphical user interface, text, application, email&#10;&#10;Description automatically generated">
            <a:extLst>
              <a:ext uri="{FF2B5EF4-FFF2-40B4-BE49-F238E27FC236}">
                <a16:creationId xmlns:a16="http://schemas.microsoft.com/office/drawing/2014/main" id="{FCE67815-E517-4544-8BCF-42D5A9AABD14}"/>
              </a:ext>
            </a:extLst>
          </p:cNvPr>
          <p:cNvPicPr>
            <a:picLocks noChangeAspect="1"/>
          </p:cNvPicPr>
          <p:nvPr/>
        </p:nvPicPr>
        <p:blipFill>
          <a:blip r:embed="rId3"/>
          <a:stretch>
            <a:fillRect/>
          </a:stretch>
        </p:blipFill>
        <p:spPr>
          <a:xfrm>
            <a:off x="1766740" y="1675227"/>
            <a:ext cx="8658520" cy="4394199"/>
          </a:xfrm>
          <a:prstGeom prst="rect">
            <a:avLst/>
          </a:prstGeom>
        </p:spPr>
      </p:pic>
      <p:sp>
        <p:nvSpPr>
          <p:cNvPr id="4" name="Footer Placeholder 3">
            <a:extLst>
              <a:ext uri="{FF2B5EF4-FFF2-40B4-BE49-F238E27FC236}">
                <a16:creationId xmlns:a16="http://schemas.microsoft.com/office/drawing/2014/main" id="{680D0DDB-C297-47B9-B2E3-801CFFCE6D5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653245E-543A-497A-ADAA-5BB93C85B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2292676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Questionnaire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D8CB7D13-131C-463A-AF83-BC97789504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B3677AC-97AA-4717-926A-1CECA0902472}"/>
              </a:ext>
            </a:extLst>
          </p:cNvPr>
          <p:cNvSpPr>
            <a:spLocks noGrp="1"/>
          </p:cNvSpPr>
          <p:nvPr>
            <p:ph type="sldNum" sz="quarter" idx="12"/>
          </p:nvPr>
        </p:nvSpPr>
        <p:spPr/>
        <p:txBody>
          <a:bodyPr/>
          <a:lstStyle/>
          <a:p>
            <a:fld id="{A6AF1B4E-90EC-4A51-B6E5-B702C054ECB0}" type="slidenum">
              <a:rPr lang="en-US" smtClean="0"/>
              <a:t>43</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1527D-4862-4F01-A950-801D1F9019D7}"/>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Exchange Questionnaire</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4F4A5A0B-BF00-4B74-AB76-2CB5FD80F1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B714F84C-B736-4A9D-A70C-38D612B56D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44</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20EEB385-7767-4E76-983B-76EA87886DE4}"/>
              </a:ext>
            </a:extLst>
          </p:cNvPr>
          <p:cNvGraphicFramePr>
            <a:graphicFrameLocks noGrp="1"/>
          </p:cNvGraphicFramePr>
          <p:nvPr>
            <p:ph idx="1"/>
            <p:extLst>
              <p:ext uri="{D42A27DB-BD31-4B8C-83A1-F6EECF244321}">
                <p14:modId xmlns:p14="http://schemas.microsoft.com/office/powerpoint/2010/main" val="172853338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961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BC3560-F4C4-4D4B-B5DF-A04519C513E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Up next</a:t>
            </a:r>
          </a:p>
        </p:txBody>
      </p:sp>
      <p:sp>
        <p:nvSpPr>
          <p:cNvPr id="4" name="Footer Placeholder 3">
            <a:extLst>
              <a:ext uri="{FF2B5EF4-FFF2-40B4-BE49-F238E27FC236}">
                <a16:creationId xmlns:a16="http://schemas.microsoft.com/office/drawing/2014/main" id="{F67841B8-0B79-4394-B685-69FEDFBE057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51ACD727-AE11-4A14-B46A-5B89B2C05102}"/>
              </a:ext>
            </a:extLst>
          </p:cNvPr>
          <p:cNvSpPr>
            <a:spLocks noGrp="1"/>
          </p:cNvSpPr>
          <p:nvPr>
            <p:ph idx="1"/>
          </p:nvPr>
        </p:nvSpPr>
        <p:spPr>
          <a:xfrm>
            <a:off x="5573864" y="1166933"/>
            <a:ext cx="5716988" cy="4279709"/>
          </a:xfrm>
        </p:spPr>
        <p:txBody>
          <a:bodyPr anchor="ctr">
            <a:normAutofit/>
          </a:bodyPr>
          <a:lstStyle/>
          <a:p>
            <a:r>
              <a:rPr lang="en-US" sz="2400" dirty="0"/>
              <a:t>Assignment 4 (Sunday)</a:t>
            </a:r>
          </a:p>
          <a:p>
            <a:r>
              <a:rPr lang="en-US" sz="2400" dirty="0"/>
              <a:t>Quiz 6 (Sunday)</a:t>
            </a:r>
          </a:p>
          <a:p>
            <a:r>
              <a:rPr lang="en-US" sz="2400" dirty="0"/>
              <a:t>Read Chapter 15</a:t>
            </a:r>
          </a:p>
        </p:txBody>
      </p:sp>
      <p:sp>
        <p:nvSpPr>
          <p:cNvPr id="5" name="Slide Number Placeholder 4">
            <a:extLst>
              <a:ext uri="{FF2B5EF4-FFF2-40B4-BE49-F238E27FC236}">
                <a16:creationId xmlns:a16="http://schemas.microsoft.com/office/drawing/2014/main" id="{2E74FB3D-C1A7-49A3-A0BC-278771E01F5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45</a:t>
            </a:fld>
            <a:endParaRPr lang="en-US">
              <a:solidFill>
                <a:schemeClr val="bg1"/>
              </a:solidFill>
            </a:endParaRPr>
          </a:p>
        </p:txBody>
      </p:sp>
    </p:spTree>
    <p:extLst>
      <p:ext uri="{BB962C8B-B14F-4D97-AF65-F5344CB8AC3E}">
        <p14:creationId xmlns:p14="http://schemas.microsoft.com/office/powerpoint/2010/main" val="225403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4A2FB-3284-45FB-A5B8-6844E3FB557E}"/>
              </a:ext>
            </a:extLst>
          </p:cNvPr>
          <p:cNvSpPr>
            <a:spLocks noGrp="1"/>
          </p:cNvSpPr>
          <p:nvPr>
            <p:ph type="title"/>
          </p:nvPr>
        </p:nvSpPr>
        <p:spPr>
          <a:xfrm>
            <a:off x="5297762" y="329184"/>
            <a:ext cx="6251110" cy="1783080"/>
          </a:xfrm>
        </p:spPr>
        <p:txBody>
          <a:bodyPr anchor="b">
            <a:normAutofit/>
          </a:bodyPr>
          <a:lstStyle/>
          <a:p>
            <a:r>
              <a:rPr lang="en-US" sz="5400"/>
              <a:t>5-min snippet: Hotelling’s Law</a:t>
            </a:r>
          </a:p>
        </p:txBody>
      </p:sp>
      <p:pic>
        <p:nvPicPr>
          <p:cNvPr id="2050" name="Picture 2" descr="Solution to Curious Coffee Issue – the Hotelling Model | Just a random  Economics blog">
            <a:extLst>
              <a:ext uri="{FF2B5EF4-FFF2-40B4-BE49-F238E27FC236}">
                <a16:creationId xmlns:a16="http://schemas.microsoft.com/office/drawing/2014/main" id="{F75C22F9-EEC1-40D4-8B65-0F06D691CA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34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B4D516-FEE4-4B57-B36B-3E26F42E3AA7}"/>
              </a:ext>
            </a:extLst>
          </p:cNvPr>
          <p:cNvSpPr>
            <a:spLocks noGrp="1"/>
          </p:cNvSpPr>
          <p:nvPr>
            <p:ph idx="1"/>
          </p:nvPr>
        </p:nvSpPr>
        <p:spPr>
          <a:xfrm>
            <a:off x="5297762" y="2706624"/>
            <a:ext cx="6251110" cy="3483864"/>
          </a:xfrm>
        </p:spPr>
        <p:txBody>
          <a:bodyPr>
            <a:normAutofit/>
          </a:bodyPr>
          <a:lstStyle/>
          <a:p>
            <a:r>
              <a:rPr lang="en-US" sz="2200">
                <a:hlinkClick r:id="rId4"/>
              </a:rPr>
              <a:t>Netlogo link</a:t>
            </a:r>
            <a:endParaRPr lang="en-US" sz="2200"/>
          </a:p>
          <a:p>
            <a:r>
              <a:rPr lang="en-US" sz="2200"/>
              <a:t>Try: </a:t>
            </a:r>
          </a:p>
          <a:p>
            <a:pPr lvl="1"/>
            <a:r>
              <a:rPr lang="en-US" sz="2200"/>
              <a:t>Plane vs. Line</a:t>
            </a:r>
          </a:p>
          <a:p>
            <a:pPr lvl="1"/>
            <a:r>
              <a:rPr lang="en-US" sz="2200"/>
              <a:t>Moving vs. Price rule</a:t>
            </a:r>
          </a:p>
          <a:p>
            <a:pPr lvl="1"/>
            <a:r>
              <a:rPr lang="en-US" sz="2200"/>
              <a:t>More than 2 players</a:t>
            </a:r>
          </a:p>
        </p:txBody>
      </p:sp>
      <p:sp>
        <p:nvSpPr>
          <p:cNvPr id="4" name="Footer Placeholder 3">
            <a:extLst>
              <a:ext uri="{FF2B5EF4-FFF2-40B4-BE49-F238E27FC236}">
                <a16:creationId xmlns:a16="http://schemas.microsoft.com/office/drawing/2014/main" id="{DCF10961-46AC-4630-8F33-9A6FE19F98C8}"/>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3FA034A2-98B3-4FA3-8FE3-1D845FA08222}"/>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55433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4537B06B-3219-4406-9E74-5371E3A2483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dirty="0"/>
              <a:t>We can have both question order bias and response order bias in a survey</a:t>
            </a:r>
          </a:p>
          <a:p>
            <a:pPr marL="514350" indent="-514350">
              <a:buFont typeface="+mj-lt"/>
              <a:buAutoNum type="alphaUcPeriod"/>
            </a:pPr>
            <a:r>
              <a:rPr lang="en-US" sz="2400" dirty="0"/>
              <a:t>True</a:t>
            </a:r>
          </a:p>
          <a:p>
            <a:pPr marL="514350" indent="-514350">
              <a:buFont typeface="+mj-lt"/>
              <a:buAutoNum type="alphaUcPeriod"/>
            </a:pPr>
            <a:r>
              <a:rPr lang="en-US" sz="2400" dirty="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423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855DEA4-7F8D-446F-AE35-80D3CF6A6DA3}"/>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a:t>In the flocking model, there is a special leader bird that leads the whole flock</a:t>
            </a:r>
          </a:p>
          <a:p>
            <a:pPr marL="514350" indent="-514350">
              <a:buFont typeface="+mj-lt"/>
              <a:buAutoNum type="alphaUcPeriod"/>
            </a:pPr>
            <a:r>
              <a:rPr lang="en-US" sz="2400"/>
              <a:t>True</a:t>
            </a:r>
          </a:p>
          <a:p>
            <a:pPr marL="514350" indent="-514350">
              <a:buFont typeface="+mj-lt"/>
              <a:buAutoNum type="alphaUcPeriod"/>
            </a:pPr>
            <a:r>
              <a:rPr lang="en-US" sz="240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48303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1"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11033" y="1487285"/>
            <a:ext cx="5573478" cy="2877981"/>
          </a:xfrm>
        </p:spPr>
        <p:txBody>
          <a:bodyPr anchor="b">
            <a:normAutofit/>
          </a:bodyPr>
          <a:lstStyle/>
          <a:p>
            <a:pPr algn="r"/>
            <a:r>
              <a:rPr lang="en-US" sz="6700">
                <a:solidFill>
                  <a:schemeClr val="bg1"/>
                </a:solidFill>
                <a:latin typeface="Franklin Gothic Book" panose="020B0503020102020204" pitchFamily="34" charset="0"/>
                <a:cs typeface="Segoe UI" panose="020B0502040204020203" pitchFamily="34" charset="0"/>
              </a:rPr>
              <a:t>Chapter 14: Developing the Sampling Plan</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6442" y="1280943"/>
            <a:ext cx="1649847" cy="1649847"/>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0540" y="1279964"/>
            <a:ext cx="1649847" cy="164984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6442" y="3854400"/>
            <a:ext cx="1649847" cy="1649847"/>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18024" y="3854401"/>
            <a:ext cx="1649847" cy="1649847"/>
          </a:xfrm>
          <a:prstGeom prst="rect">
            <a:avLst/>
          </a:prstGeom>
        </p:spPr>
      </p:pic>
    </p:spTree>
    <p:extLst>
      <p:ext uri="{BB962C8B-B14F-4D97-AF65-F5344CB8AC3E}">
        <p14:creationId xmlns:p14="http://schemas.microsoft.com/office/powerpoint/2010/main" val="240457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a:xfrm>
            <a:off x="4965430" y="629268"/>
            <a:ext cx="6586491" cy="1286160"/>
          </a:xfrm>
        </p:spPr>
        <p:txBody>
          <a:bodyPr anchor="b">
            <a:normAutofit/>
          </a:bodyPr>
          <a:lstStyle/>
          <a:p>
            <a:r>
              <a:rPr lang="en-US"/>
              <a:t>Learning Objectives</a:t>
            </a:r>
            <a:endParaRPr lang="en-US" dirty="0"/>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2000"/>
              <a:t>Explain the difference between a parameter and a statistic</a:t>
            </a:r>
          </a:p>
          <a:p>
            <a:pPr marL="514350" indent="-514350">
              <a:buFont typeface="+mj-lt"/>
              <a:buAutoNum type="arabicPeriod"/>
            </a:pPr>
            <a:r>
              <a:rPr lang="en-US" sz="2000"/>
              <a:t>Explain the difference between a probability sample and nonprobability sample</a:t>
            </a:r>
          </a:p>
          <a:p>
            <a:pPr marL="514350" indent="-514350">
              <a:buFont typeface="+mj-lt"/>
              <a:buAutoNum type="arabicPeriod"/>
            </a:pPr>
            <a:r>
              <a:rPr lang="en-US" sz="2000"/>
              <a:t>List the primary types of nonprobability samples </a:t>
            </a:r>
          </a:p>
          <a:p>
            <a:pPr marL="514350" indent="-514350">
              <a:buFont typeface="+mj-lt"/>
              <a:buAutoNum type="arabicPeriod"/>
            </a:pPr>
            <a:r>
              <a:rPr lang="en-US" sz="2000"/>
              <a:t>List the primary types of probability samples </a:t>
            </a:r>
          </a:p>
          <a:p>
            <a:pPr marL="514350" indent="-514350">
              <a:buFont typeface="+mj-lt"/>
              <a:buAutoNum type="arabicPeriod"/>
            </a:pPr>
            <a:r>
              <a:rPr lang="en-US" sz="2000"/>
              <a:t>Cite 3 factors that influence the necessary sample size </a:t>
            </a:r>
          </a:p>
          <a:p>
            <a:pPr marL="514350" indent="-514350">
              <a:buFont typeface="+mj-lt"/>
              <a:buAutoNum type="arabicPeriod"/>
            </a:pPr>
            <a:r>
              <a:rPr lang="en-US" sz="2000"/>
              <a:t>Explain the relationship between population size and sample size</a:t>
            </a:r>
          </a:p>
        </p:txBody>
      </p:sp>
      <p:pic>
        <p:nvPicPr>
          <p:cNvPr id="15" name="Picture 4" descr="Graph on document with pen">
            <a:extLst>
              <a:ext uri="{FF2B5EF4-FFF2-40B4-BE49-F238E27FC236}">
                <a16:creationId xmlns:a16="http://schemas.microsoft.com/office/drawing/2014/main" id="{D808C5AA-CFF0-4448-9AD4-401402CB3CCD}"/>
              </a:ext>
            </a:extLst>
          </p:cNvPr>
          <p:cNvPicPr>
            <a:picLocks noChangeAspect="1"/>
          </p:cNvPicPr>
          <p:nvPr/>
        </p:nvPicPr>
        <p:blipFill rotWithShape="1">
          <a:blip r:embed="rId3"/>
          <a:srcRect l="34302" r="20579" b="-1"/>
          <a:stretch/>
        </p:blipFill>
        <p:spPr>
          <a:xfrm>
            <a:off x="20" y="10"/>
            <a:ext cx="4635571" cy="6857990"/>
          </a:xfrm>
          <a:prstGeom prst="rect">
            <a:avLst/>
          </a:prstGeom>
          <a:effectLst/>
        </p:spPr>
      </p:pic>
    </p:spTree>
    <p:extLst>
      <p:ext uri="{BB962C8B-B14F-4D97-AF65-F5344CB8AC3E}">
        <p14:creationId xmlns:p14="http://schemas.microsoft.com/office/powerpoint/2010/main" val="696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Developing the Sampling Plan</a:t>
            </a:r>
          </a:p>
        </p:txBody>
      </p: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697" y="1675227"/>
            <a:ext cx="10652606"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2986</TotalTime>
  <Words>3836</Words>
  <Application>Microsoft Office PowerPoint</Application>
  <PresentationFormat>Widescreen</PresentationFormat>
  <Paragraphs>422</Paragraphs>
  <Slides>46</Slides>
  <Notes>34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Franklin Gothic Book</vt:lpstr>
      <vt:lpstr>Lucida Grande</vt:lpstr>
      <vt:lpstr>Office Theme</vt:lpstr>
      <vt:lpstr>Happy Wednesday</vt:lpstr>
      <vt:lpstr>iClicker Question</vt:lpstr>
      <vt:lpstr>iClicker Question</vt:lpstr>
      <vt:lpstr>iClicker Question</vt:lpstr>
      <vt:lpstr>iClicker Question</vt:lpstr>
      <vt:lpstr>iClicker Question</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Sampling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Proportions</vt:lpstr>
      <vt:lpstr>Determining Sample When Estimating Proportions</vt:lpstr>
      <vt:lpstr>Population Size and Sample Size</vt:lpstr>
      <vt:lpstr>Finite Population Sample Size </vt:lpstr>
      <vt:lpstr>Other approaches to determining sample size</vt:lpstr>
      <vt:lpstr>Discussion Case #5</vt:lpstr>
      <vt:lpstr>Questionnaire Analysis</vt:lpstr>
      <vt:lpstr>Exchange Questionnaire</vt:lpstr>
      <vt:lpstr>Up next</vt:lpstr>
      <vt:lpstr>5-min snippet: Hotelling’s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 Analysis</dc:title>
  <dc:creator>Nguyen, Mike (MU-Student)</dc:creator>
  <cp:lastModifiedBy>Nguyen, Mike (MU-Student)</cp:lastModifiedBy>
  <cp:revision>21</cp:revision>
  <dcterms:created xsi:type="dcterms:W3CDTF">2021-09-22T18:27:11Z</dcterms:created>
  <dcterms:modified xsi:type="dcterms:W3CDTF">2023-02-22T13:54:29Z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