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6"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33" autoAdjust="0"/>
  </p:normalViewPr>
  <p:slideViewPr>
    <p:cSldViewPr snapToGrid="0">
      <p:cViewPr varScale="1">
        <p:scale>
          <a:sx n="78" d="100"/>
          <a:sy n="78" d="100"/>
        </p:scale>
        <p:origin x="1734"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2/19/2023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absolutely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Can someone guess why sometimes we need to prolong our survey?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our project, we have two objectives: raise awareness of new customers or increase satisfaction of existing ones. Then, you also need to filter those who are not in your sample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instead of proving a precise answer regarding customers’ salaries, you can ask them check one of the boxes like making less than </a:t>
            </a:r>
            <a:r>
              <a:rPr lang="en-US" dirty="0" err="1"/>
              <a:t>60K</a:t>
            </a:r>
            <a:r>
              <a:rPr lang="en-US" dirty="0"/>
              <a:t>, </a:t>
            </a:r>
            <a:r>
              <a:rPr lang="en-US" dirty="0" err="1"/>
              <a:t>60K-120K</a:t>
            </a:r>
            <a:r>
              <a:rPr lang="en-US" dirty="0"/>
              <a:t>, and more than </a:t>
            </a:r>
            <a:r>
              <a:rPr lang="en-US" dirty="0" err="1"/>
              <a:t>120K</a:t>
            </a:r>
            <a:r>
              <a:rPr lang="en-US" dirty="0"/>
              <a:t>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a:p>
            <a:endParaRPr lang="en-US" dirty="0"/>
          </a:p>
          <a:p>
            <a:r>
              <a:rPr lang="en-US" dirty="0"/>
              <a:t>The two answers must be equivalent such as yes/no</a:t>
            </a:r>
          </a:p>
          <a:p>
            <a:endParaRPr lang="en-US" dirty="0"/>
          </a:p>
          <a:p>
            <a:r>
              <a:rPr lang="en-US" dirty="0"/>
              <a:t>The respondents must understand that the interviewers do not know what question the respondents were asked.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a:p>
            <a:endParaRPr lang="en-US" dirty="0"/>
          </a:p>
          <a:p>
            <a:r>
              <a:rPr lang="en-US" dirty="0"/>
              <a:t>Why do you think we want to use closed-ended questions, or the other way around? </a:t>
            </a:r>
          </a:p>
          <a:p>
            <a:r>
              <a:rPr lang="en-US" dirty="0"/>
              <a:t>Explore, vs. structure.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2/19/2023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2/19/2023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2/19/2023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2/19/2023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2/19/2023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2/19/2023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2/19/2023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2/19/2023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2/19/2023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2/19/2023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2/19/2023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2/19/2023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dirty="0"/>
              <a:t>Check-in</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dirty="0"/>
              <a:t>Define recall loss and explain how they affect a respondent’s ability to answer questions accurately </a:t>
            </a:r>
          </a:p>
          <a:p>
            <a:pPr marL="514350" indent="-514350">
              <a:buFont typeface="+mj-lt"/>
              <a:buAutoNum type="arabicPeriod"/>
            </a:pPr>
            <a:r>
              <a:rPr lang="en-US" sz="2000" dirty="0"/>
              <a:t>List some techniques that researchers use to secure respondents’ cooperation in answering sensitive questions</a:t>
            </a:r>
          </a:p>
          <a:p>
            <a:pPr marL="514350" indent="-514350">
              <a:buFont typeface="+mj-lt"/>
              <a:buAutoNum type="arabicPeriod"/>
            </a:pPr>
            <a:r>
              <a:rPr lang="en-US" sz="2000" dirty="0"/>
              <a:t>List some of the primary rules researchers should keep in mind in trying to develop bias-free questions </a:t>
            </a:r>
          </a:p>
          <a:p>
            <a:pPr marL="514350" indent="-514350">
              <a:buFont typeface="+mj-lt"/>
              <a:buAutoNum type="arabicPeriod"/>
            </a:pPr>
            <a:r>
              <a:rPr lang="en-US" sz="2000" dirty="0"/>
              <a:t>Explain what the funnel approach to question sequencing is </a:t>
            </a:r>
          </a:p>
          <a:p>
            <a:pPr marL="514350" indent="-514350">
              <a:buFont typeface="+mj-lt"/>
              <a:buAutoNum type="arabicPeriod"/>
            </a:pPr>
            <a:r>
              <a:rPr lang="en-US" sz="2000" dirty="0"/>
              <a:t>Explain what a branching question is and discuss when it is used </a:t>
            </a:r>
          </a:p>
          <a:p>
            <a:pPr marL="514350" indent="-514350">
              <a:buFont typeface="+mj-lt"/>
              <a:buAutoNum type="arabicPeriod"/>
            </a:pPr>
            <a:r>
              <a:rPr lang="en-US" sz="2000" dirty="0"/>
              <a:t>Explain the difference between target information and classification information and tell which should be asked first in a questionnaire </a:t>
            </a:r>
          </a:p>
          <a:p>
            <a:pPr marL="514350" indent="-514350">
              <a:buFont typeface="+mj-lt"/>
              <a:buAutoNum type="arabicPeriod"/>
            </a:pPr>
            <a:r>
              <a:rPr lang="en-US" sz="2000" dirty="0"/>
              <a:t>Explain the role of pretesting in the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dirty="0"/>
              <a:t>The first step should be relatively easy, assuming that the researchers have done a good job at earlier stages in the research process </a:t>
            </a:r>
          </a:p>
          <a:p>
            <a:r>
              <a:rPr lang="en-US" sz="2200" dirty="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a:t>
            </a:r>
            <a:r>
              <a:rPr lang="en-US" sz="2200" b="1" dirty="0"/>
              <a:t>necessary</a:t>
            </a:r>
            <a:r>
              <a:rPr lang="en-US" sz="2200" dirty="0"/>
              <a:t>?</a:t>
            </a:r>
          </a:p>
          <a:p>
            <a:pPr lvl="1"/>
            <a:r>
              <a:rPr lang="en-US" sz="2200" dirty="0"/>
              <a:t>Are several questions needed instead of one? </a:t>
            </a:r>
          </a:p>
          <a:p>
            <a:pPr lvl="1"/>
            <a:r>
              <a:rPr lang="en-US" sz="2200" dirty="0"/>
              <a:t>Do respondents have the </a:t>
            </a:r>
            <a:r>
              <a:rPr lang="en-US" sz="2200" b="1" dirty="0"/>
              <a:t>necessary</a:t>
            </a:r>
            <a:r>
              <a:rPr lang="en-US" sz="2200" dirty="0"/>
              <a:t>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dirty="0"/>
              <a:t>Higher levels of measurement have all the properties of </a:t>
            </a:r>
            <a:r>
              <a:rPr lang="en-US" sz="2000"/>
              <a:t>lower levels </a:t>
            </a:r>
            <a:r>
              <a:rPr lang="en-US" sz="2000" dirty="0"/>
              <a:t>of measurement </a:t>
            </a:r>
          </a:p>
          <a:p>
            <a:r>
              <a:rPr lang="en-US" sz="2000" dirty="0"/>
              <a:t>True</a:t>
            </a:r>
          </a:p>
          <a:p>
            <a:r>
              <a:rPr lang="en-US" sz="2000" dirty="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dirty="0"/>
              <a:t>With closed-ended questions, the response categories must be </a:t>
            </a:r>
            <a:r>
              <a:rPr lang="en-US" sz="2200" b="1" dirty="0"/>
              <a:t>exhaustive</a:t>
            </a:r>
            <a:r>
              <a:rPr lang="en-US" sz="2200" dirty="0"/>
              <a:t>; all reasonable responses must be included </a:t>
            </a:r>
          </a:p>
          <a:p>
            <a:r>
              <a:rPr lang="en-US" sz="2200" dirty="0"/>
              <a:t>In addition, response categories must be </a:t>
            </a:r>
            <a:r>
              <a:rPr lang="en-US" sz="2200" b="1" dirty="0"/>
              <a:t>mutually-exclusive</a:t>
            </a:r>
            <a:r>
              <a:rPr lang="en-US" sz="2200" dirty="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dirty="0"/>
              <a:t>Use simple words </a:t>
            </a:r>
          </a:p>
          <a:p>
            <a:pPr lvl="1"/>
            <a:r>
              <a:rPr lang="en-US" sz="2200" dirty="0"/>
              <a:t>Language used should be driven by the ability level of the population; err on the side of simplicity </a:t>
            </a:r>
          </a:p>
          <a:p>
            <a:r>
              <a:rPr lang="en-US" sz="2200" dirty="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dirty="0"/>
              <a:t>Avoid Generalizations and Estimates</a:t>
            </a:r>
          </a:p>
          <a:p>
            <a:r>
              <a:rPr lang="en-US" sz="2000" dirty="0"/>
              <a:t>Questions should always be asked in specific, rather than general terms</a:t>
            </a:r>
          </a:p>
          <a:p>
            <a:r>
              <a:rPr lang="en-US" sz="2000" dirty="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dirty="0"/>
              <a:t>Ask for classification information last </a:t>
            </a:r>
          </a:p>
          <a:p>
            <a:pPr lvl="1"/>
            <a:r>
              <a:rPr lang="en-US" sz="2200" dirty="0"/>
              <a:t>Target info: The basic info that addresses the subject of the study </a:t>
            </a:r>
          </a:p>
          <a:p>
            <a:pPr lvl="1"/>
            <a:r>
              <a:rPr lang="en-US" sz="2200" dirty="0"/>
              <a:t>Classification info: Information used to classify respondents, typically for demographic breakdowns </a:t>
            </a:r>
          </a:p>
          <a:p>
            <a:r>
              <a:rPr lang="en-US" sz="2200" dirty="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dirty="0"/>
              <a:t>Good cover letters and scripts are NOT written in a hurry </a:t>
            </a:r>
          </a:p>
          <a:p>
            <a:r>
              <a:rPr lang="en-US" sz="2400" dirty="0"/>
              <a:t>The usually things to include </a:t>
            </a:r>
          </a:p>
          <a:p>
            <a:pPr lvl="1"/>
            <a:r>
              <a:rPr lang="en-US" dirty="0"/>
              <a:t>Who you are </a:t>
            </a:r>
          </a:p>
          <a:p>
            <a:pPr lvl="1"/>
            <a:r>
              <a:rPr lang="en-US" dirty="0"/>
              <a:t>Why you are contacting them </a:t>
            </a:r>
          </a:p>
          <a:p>
            <a:pPr lvl="1"/>
            <a:r>
              <a:rPr lang="en-US" dirty="0"/>
              <a:t>Promise of anonymity or confidentiality </a:t>
            </a:r>
          </a:p>
          <a:p>
            <a:pPr lvl="1"/>
            <a:r>
              <a:rPr lang="en-US" dirty="0"/>
              <a:t>The request for help </a:t>
            </a:r>
          </a:p>
          <a:p>
            <a:pPr lvl="1"/>
            <a:r>
              <a:rPr lang="en-US" dirty="0"/>
              <a:t>How long it will take </a:t>
            </a:r>
          </a:p>
          <a:p>
            <a:pPr lvl="1"/>
            <a:r>
              <a:rPr lang="en-US" dirty="0"/>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dirty="0"/>
              <a:t>Developing a questionnaire is a VERY difficult process. It normally requires several revisions of the data collection form </a:t>
            </a:r>
          </a:p>
          <a:p>
            <a:pPr lvl="1"/>
            <a:r>
              <a:rPr lang="en-US" dirty="0"/>
              <a:t>Pretest: Use of a questionnaire (or observation form) on a trial basis in a small pilot study to determine how well the questionnaire (or observation form) works </a:t>
            </a:r>
          </a:p>
          <a:p>
            <a:r>
              <a:rPr lang="en-US" sz="2400" dirty="0"/>
              <a:t>The real test of a questionnaire is how it performs under actual conditions of data collection </a:t>
            </a:r>
          </a:p>
          <a:p>
            <a:r>
              <a:rPr lang="en-US" sz="2400" dirty="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D235F35-647F-4B45-A692-41681BF17FF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9347FE11-9BD4-4A50-8CA8-C8F116B298B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61AF804A-A6B8-47A9-A4CF-170933A3E98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5D8455BA-78A0-4897-8732-496D2A7E1A7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D825DA9B-E32D-4B26-B946-9F431D7486A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041272E8-3B7B-4A81-ACD3-C864F511406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9733E7-7321-48C4-AB3F-465C2BAB0E3C}"/>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15-min Group Discussion</a:t>
            </a:r>
          </a:p>
        </p:txBody>
      </p:sp>
      <p:sp>
        <p:nvSpPr>
          <p:cNvPr id="3" name="Content Placeholder 2">
            <a:extLst>
              <a:ext uri="{FF2B5EF4-FFF2-40B4-BE49-F238E27FC236}">
                <a16:creationId xmlns:a16="http://schemas.microsoft.com/office/drawing/2014/main" id="{318FC4B2-6709-47C9-98E4-A05785093F3A}"/>
              </a:ext>
            </a:extLst>
          </p:cNvPr>
          <p:cNvSpPr>
            <a:spLocks noGrp="1"/>
          </p:cNvSpPr>
          <p:nvPr>
            <p:ph idx="1"/>
          </p:nvPr>
        </p:nvSpPr>
        <p:spPr>
          <a:xfrm>
            <a:off x="1627240" y="3031860"/>
            <a:ext cx="8937522" cy="105937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Assignment 4 (Questionnaire)</a:t>
            </a:r>
          </a:p>
        </p:txBody>
      </p:sp>
      <p:pic>
        <p:nvPicPr>
          <p:cNvPr id="9" name="Graphic 8" descr="Users">
            <a:extLst>
              <a:ext uri="{FF2B5EF4-FFF2-40B4-BE49-F238E27FC236}">
                <a16:creationId xmlns:a16="http://schemas.microsoft.com/office/drawing/2014/main" id="{3264A9B0-D8BE-4A30-8F8B-B4409D68F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
        <p:nvSpPr>
          <p:cNvPr id="4" name="Footer Placeholder 3">
            <a:extLst>
              <a:ext uri="{FF2B5EF4-FFF2-40B4-BE49-F238E27FC236}">
                <a16:creationId xmlns:a16="http://schemas.microsoft.com/office/drawing/2014/main" id="{03D2600E-A56C-43B1-9A36-0D6CB8CA60F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75000"/>
                    <a:lumOff val="2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E8630E7D-0B27-49C8-8852-51EE803018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75000"/>
                    <a:lumOff val="25000"/>
                  </a:schemeClr>
                </a:solidFill>
              </a:rPr>
              <a:pPr>
                <a:spcAft>
                  <a:spcPts val="600"/>
                </a:spcAft>
              </a:pPr>
              <a:t>49</a:t>
            </a:fld>
            <a:endParaRPr lang="en-US">
              <a:solidFill>
                <a:schemeClr val="tx1">
                  <a:lumMod val="75000"/>
                  <a:lumOff val="25000"/>
                </a:schemeClr>
              </a:solidFill>
            </a:endParaRPr>
          </a:p>
        </p:txBody>
      </p:sp>
    </p:spTree>
    <p:extLst>
      <p:ext uri="{BB962C8B-B14F-4D97-AF65-F5344CB8AC3E}">
        <p14:creationId xmlns:p14="http://schemas.microsoft.com/office/powerpoint/2010/main" val="8920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50</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How many ounces of Coke do you consume per day?</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670</TotalTime>
  <Words>4768</Words>
  <Application>Microsoft Office PowerPoint</Application>
  <PresentationFormat>Widescreen</PresentationFormat>
  <Paragraphs>597</Paragraphs>
  <Slides>50</Slides>
  <Notes>43</Notes>
  <HiddenSlides>3</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Avoid</vt:lpstr>
      <vt:lpstr>Things to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15-min Group Discussion</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22</cp:revision>
  <dcterms:created xsi:type="dcterms:W3CDTF">2021-08-13T17:02:03Z</dcterms:created>
  <dcterms:modified xsi:type="dcterms:W3CDTF">2023-02-20T02:11:40Z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