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315" r:id="rId5"/>
    <p:sldId id="327" r:id="rId6"/>
    <p:sldId id="316" r:id="rId7"/>
    <p:sldId id="317" r:id="rId8"/>
    <p:sldId id="318" r:id="rId9"/>
    <p:sldId id="319" r:id="rId10"/>
    <p:sldId id="320" r:id="rId11"/>
    <p:sldId id="321" r:id="rId12"/>
    <p:sldId id="322" r:id="rId13"/>
    <p:sldId id="323" r:id="rId14"/>
    <p:sldId id="294" r:id="rId15"/>
    <p:sldId id="295" r:id="rId16"/>
    <p:sldId id="296" r:id="rId17"/>
    <p:sldId id="297" r:id="rId18"/>
    <p:sldId id="298" r:id="rId19"/>
    <p:sldId id="300" r:id="rId20"/>
    <p:sldId id="301" r:id="rId21"/>
    <p:sldId id="302" r:id="rId22"/>
    <p:sldId id="303" r:id="rId23"/>
    <p:sldId id="304" r:id="rId24"/>
    <p:sldId id="326" r:id="rId25"/>
    <p:sldId id="299" r:id="rId26"/>
    <p:sldId id="305" r:id="rId27"/>
    <p:sldId id="306" r:id="rId28"/>
    <p:sldId id="307" r:id="rId29"/>
    <p:sldId id="308" r:id="rId30"/>
    <p:sldId id="309" r:id="rId31"/>
    <p:sldId id="310" r:id="rId32"/>
    <p:sldId id="311" r:id="rId33"/>
    <p:sldId id="324" r:id="rId34"/>
    <p:sldId id="325" r:id="rId35"/>
    <p:sldId id="314"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39" autoAdjust="0"/>
  </p:normalViewPr>
  <p:slideViewPr>
    <p:cSldViewPr snapToGrid="0">
      <p:cViewPr varScale="1">
        <p:scale>
          <a:sx n="77" d="100"/>
          <a:sy n="77" d="100"/>
        </p:scale>
        <p:origin x="177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number of elements in sampling frame / total sampling elements </a:t>
            </a:r>
          </a:p>
          <a:p>
            <a:r>
              <a:rPr lang="en-US" dirty="0"/>
              <a:t>TSE = sample size /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7127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the questionnaire then the response rate is 10% (RR=100/1000) and the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16129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error. </a:t>
            </a:r>
          </a:p>
          <a:p>
            <a:r>
              <a:rPr lang="en-US" dirty="0"/>
              <a:t>It’s the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want to highlight that with surveys that ask about sensitive matters,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a:t>
            </a:r>
          </a:p>
          <a:p>
            <a:endParaRPr lang="en-US" dirty="0"/>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r>
              <a:rPr lang="en-US" dirty="0" err="1"/>
              <a:t>Sampling_dist</a:t>
            </a:r>
            <a:endParaRPr lang="en-US" dirty="0"/>
          </a:p>
          <a:p>
            <a:endParaRPr lang="en-US" dirty="0"/>
          </a:p>
          <a:p>
            <a:endParaRPr lang="en-US" dirty="0"/>
          </a:p>
          <a:p>
            <a:endParaRPr lang="en-US" dirty="0"/>
          </a:p>
          <a:p>
            <a:r>
              <a:rPr lang="en-US" dirty="0"/>
              <a:t>It is impossible to find out variance of heights in human beings, for our absolute lack of information about heights of all living human beings, not to talk about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97013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2/28/2023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2/28/2023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6.jpg"/><Relationship Id="rId4" Type="http://schemas.openxmlformats.org/officeDocument/2006/relationships/hyperlink" Target="https://www.dreamstime.com/royalty-free-stock-photo-refusal-gesture-image3767581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airygodboss.com/career-topics/happy-wednesday-mem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9.png"/><Relationship Id="rId4" Type="http://schemas.openxmlformats.org/officeDocument/2006/relationships/hyperlink" Target="https://www.istockphoto.com/vector/error-message-and-puzzled-office-worker-character-gm627391526-111118915"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0.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dirty="0"/>
              <a:t>The difference between results obtained from a sample and results that would have been obtained had info been gathered from or about every member of the population. </a:t>
            </a:r>
          </a:p>
          <a:p>
            <a:pPr lvl="1"/>
            <a:r>
              <a:rPr lang="en-US" sz="1600" dirty="0"/>
              <a:t>Decreased by increasing sample size </a:t>
            </a:r>
          </a:p>
          <a:p>
            <a:pPr lvl="1"/>
            <a:r>
              <a:rPr lang="en-US" sz="1600" dirty="0"/>
              <a:t>Can be estimated (assuming probability sample) </a:t>
            </a:r>
          </a:p>
          <a:p>
            <a:pPr lvl="1"/>
            <a:r>
              <a:rPr lang="en-US" sz="1600" dirty="0"/>
              <a:t>Usually less troublesome than other kinds of error</a:t>
            </a:r>
          </a:p>
          <a:p>
            <a:r>
              <a:rPr lang="en-US" sz="1600" dirty="0"/>
              <a:t>However, sampling error usually isn’t the biggest problem – it’s all the other things that contribute to error a project. </a:t>
            </a:r>
          </a:p>
          <a:p>
            <a:pPr lvl="1"/>
            <a:r>
              <a:rPr lang="en-US" sz="1600" dirty="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dirty="0"/>
              <a:t>Error that arises because of failure to include qualified elements of the defined population in the sampling frame </a:t>
            </a:r>
          </a:p>
          <a:p>
            <a:pPr lvl="1"/>
            <a:r>
              <a:rPr lang="en-US" sz="2000" dirty="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dirty="0"/>
              <a:t>Refusals</a:t>
            </a:r>
          </a:p>
          <a:p>
            <a:r>
              <a:rPr lang="en-US" sz="2000" dirty="0"/>
              <a:t>Not-at-Homes</a:t>
            </a:r>
          </a:p>
          <a:p>
            <a:endParaRPr lang="en-US" sz="2000" dirty="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dirty="0"/>
              <a:t>Contact a sample of nonrespondents </a:t>
            </a:r>
          </a:p>
          <a:p>
            <a:pPr marL="514350" indent="-514350">
              <a:buFont typeface="+mj-lt"/>
              <a:buAutoNum type="arabicPeriod"/>
            </a:pPr>
            <a:r>
              <a:rPr lang="en-US" sz="2000" dirty="0"/>
              <a:t>Compare respondent demographics against known demographics of the population </a:t>
            </a:r>
          </a:p>
          <a:p>
            <a:pPr marL="514350" indent="-514350">
              <a:buFont typeface="+mj-lt"/>
              <a:buAutoNum type="arabicPeriod"/>
            </a:pPr>
            <a:r>
              <a:rPr lang="en-US" sz="2000" dirty="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A8614-3DF6-430E-8883-474B623F78C0}"/>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dirty="0">
                <a:solidFill>
                  <a:schemeClr val="bg1"/>
                </a:solidFill>
              </a:rPr>
              <a:t>Get your name tag </a:t>
            </a:r>
            <a:br>
              <a:rPr lang="en-US" dirty="0">
                <a:solidFill>
                  <a:schemeClr val="bg1"/>
                </a:solidFill>
              </a:rPr>
            </a:br>
            <a:br>
              <a:rPr lang="en-US" dirty="0">
                <a:solidFill>
                  <a:schemeClr val="bg1"/>
                </a:solidFill>
              </a:rPr>
            </a:br>
            <a:r>
              <a:rPr lang="en-US" dirty="0">
                <a:solidFill>
                  <a:schemeClr val="bg1"/>
                </a:solidFill>
              </a:rPr>
              <a:t>Check-in</a:t>
            </a:r>
          </a:p>
        </p:txBody>
      </p:sp>
      <p:pic>
        <p:nvPicPr>
          <p:cNvPr id="5" name="Content Placeholder 4" descr="A picture containing text&#10;&#10;Description automatically generated">
            <a:extLst>
              <a:ext uri="{FF2B5EF4-FFF2-40B4-BE49-F238E27FC236}">
                <a16:creationId xmlns:a16="http://schemas.microsoft.com/office/drawing/2014/main" id="{88066C14-AE1D-493B-AE9E-EB30175528B1}"/>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990" r="3095"/>
          <a:stretch/>
        </p:blipFill>
        <p:spPr>
          <a:xfrm>
            <a:off x="20" y="10"/>
            <a:ext cx="7534636" cy="6857990"/>
          </a:xfrm>
          <a:prstGeom prst="rect">
            <a:avLst/>
          </a:prstGeom>
        </p:spPr>
      </p:pic>
    </p:spTree>
    <p:extLst>
      <p:ext uri="{BB962C8B-B14F-4D97-AF65-F5344CB8AC3E}">
        <p14:creationId xmlns:p14="http://schemas.microsoft.com/office/powerpoint/2010/main" val="56915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dirty="0"/>
              <a:t>Error that occurs when an individual provides an inaccurate response, consciously or subconsciously, to a survey item </a:t>
            </a:r>
          </a:p>
          <a:p>
            <a:r>
              <a:rPr lang="en-US" sz="2400" dirty="0"/>
              <a:t>Key considerations: </a:t>
            </a:r>
          </a:p>
          <a:p>
            <a:pPr lvl="1"/>
            <a:r>
              <a:rPr lang="en-US" dirty="0"/>
              <a:t>Does the respondent understand the question? </a:t>
            </a:r>
          </a:p>
          <a:p>
            <a:pPr lvl="1"/>
            <a:r>
              <a:rPr lang="en-US" dirty="0"/>
              <a:t>Does the respondent know the answer to the question?</a:t>
            </a:r>
          </a:p>
          <a:p>
            <a:pPr lvl="1"/>
            <a:r>
              <a:rPr lang="en-US" dirty="0"/>
              <a:t>Is the respondent willing to provide the true answer to the question? </a:t>
            </a:r>
          </a:p>
          <a:p>
            <a:pPr lvl="1"/>
            <a:r>
              <a:rPr lang="en-US" dirty="0"/>
              <a:t>Is the wording of the question or the situation in which it is asked likely to bias the response </a:t>
            </a:r>
          </a:p>
        </p:txBody>
      </p:sp>
    </p:spTree>
    <p:extLst>
      <p:ext uri="{BB962C8B-B14F-4D97-AF65-F5344CB8AC3E}">
        <p14:creationId xmlns:p14="http://schemas.microsoft.com/office/powerpoint/2010/main" val="293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dirty="0"/>
              <a:t>Mistakes made by humans or machines in the process of recording respondents’ communication- or observation-based data </a:t>
            </a:r>
          </a:p>
          <a:p>
            <a:pPr marL="514350" indent="-514350">
              <a:buFont typeface="+mj-lt"/>
              <a:buAutoNum type="arabicPeriod"/>
            </a:pPr>
            <a:r>
              <a:rPr lang="en-US" sz="2400" dirty="0"/>
              <a:t>Communication-based</a:t>
            </a:r>
          </a:p>
          <a:p>
            <a:r>
              <a:rPr lang="en-US" sz="2400" dirty="0"/>
              <a:t>Personal interviews + phone surveys: interviewers</a:t>
            </a:r>
          </a:p>
          <a:p>
            <a:r>
              <a:rPr lang="en-US" sz="2400" dirty="0"/>
              <a:t>Online data collection: Hardware or software </a:t>
            </a:r>
          </a:p>
          <a:p>
            <a:endParaRPr lang="en-US" sz="2400" dirty="0"/>
          </a:p>
          <a:p>
            <a:pPr marL="514350" indent="-514350">
              <a:buFont typeface="+mj-lt"/>
              <a:buAutoNum type="arabicPeriod" startAt="2"/>
            </a:pPr>
            <a:r>
              <a:rPr lang="en-US" sz="2400" dirty="0"/>
              <a:t>Observation-based </a:t>
            </a:r>
          </a:p>
          <a:p>
            <a:r>
              <a:rPr lang="en-US" sz="2400" dirty="0"/>
              <a:t>Human observation: forget, incorrectly </a:t>
            </a:r>
          </a:p>
          <a:p>
            <a:r>
              <a:rPr lang="en-US" sz="2400" dirty="0"/>
              <a:t>Machine: </a:t>
            </a:r>
            <a:r>
              <a:rPr lang="en-US" sz="2400" dirty="0" err="1"/>
              <a:t>miscalibrated</a:t>
            </a:r>
            <a:r>
              <a:rPr lang="en-US" sz="2400" dirty="0"/>
              <a:t> or programmed incorrectly, malfunctions</a:t>
            </a:r>
          </a:p>
        </p:txBody>
      </p:sp>
    </p:spTree>
    <p:extLst>
      <p:ext uri="{BB962C8B-B14F-4D97-AF65-F5344CB8AC3E}">
        <p14:creationId xmlns:p14="http://schemas.microsoft.com/office/powerpoint/2010/main" val="366503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is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dirty="0"/>
              <a:t>The response rate on a project serves as an indicator of the overall quality of a data collection effort. It also provides insight into the likely influence of nonresponse errors on the project </a:t>
            </a:r>
          </a:p>
          <a:p>
            <a:r>
              <a:rPr lang="en-US" sz="2000" dirty="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 Respondent’s interest in the topic </a:t>
            </a:r>
          </a:p>
          <a:p>
            <a:r>
              <a:rPr lang="en-US" sz="2000" dirty="0">
                <a:solidFill>
                  <a:schemeClr val="tx1">
                    <a:lumMod val="85000"/>
                    <a:lumOff val="15000"/>
                  </a:schemeClr>
                </a:solidFill>
              </a:rPr>
              <a:t>Survey length </a:t>
            </a:r>
          </a:p>
          <a:p>
            <a:r>
              <a:rPr lang="en-US" sz="2000" dirty="0">
                <a:solidFill>
                  <a:schemeClr val="tx1">
                    <a:lumMod val="85000"/>
                    <a:lumOff val="15000"/>
                  </a:schemeClr>
                </a:solidFill>
              </a:rPr>
              <a:t>Guarantee of confidentiality or anonymity </a:t>
            </a:r>
          </a:p>
          <a:p>
            <a:r>
              <a:rPr lang="en-US" sz="2000" dirty="0">
                <a:solidFill>
                  <a:schemeClr val="tx1">
                    <a:lumMod val="85000"/>
                    <a:lumOff val="15000"/>
                  </a:schemeClr>
                </a:solidFill>
              </a:rPr>
              <a:t>Interviewer characteristics and training </a:t>
            </a:r>
          </a:p>
          <a:p>
            <a:r>
              <a:rPr lang="en-US" sz="2000" dirty="0">
                <a:solidFill>
                  <a:schemeClr val="tx1">
                    <a:lumMod val="85000"/>
                    <a:lumOff val="15000"/>
                  </a:schemeClr>
                </a:solidFill>
              </a:rPr>
              <a:t>Personalization </a:t>
            </a:r>
          </a:p>
          <a:p>
            <a:r>
              <a:rPr lang="en-US" sz="2000" dirty="0">
                <a:solidFill>
                  <a:schemeClr val="tx1">
                    <a:lumMod val="85000"/>
                    <a:lumOff val="15000"/>
                  </a:schemeClr>
                </a:solidFill>
              </a:rPr>
              <a:t>Response incentives </a:t>
            </a:r>
          </a:p>
          <a:p>
            <a:r>
              <a:rPr lang="en-US" sz="2000" dirty="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dirty="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dirty="0"/>
          </a:p>
          <a:p>
            <a:pPr marL="514350" indent="-514350">
              <a:buFont typeface="+mj-lt"/>
              <a:buAutoNum type="arabicPeriod"/>
            </a:pPr>
            <a:r>
              <a:rPr lang="en-US" sz="1700" dirty="0"/>
              <a:t>Include a survey with the monthly billing statement, along with a pre-paid postage reply envelope.</a:t>
            </a:r>
          </a:p>
          <a:p>
            <a:pPr marL="514350" indent="-514350">
              <a:buFont typeface="+mj-lt"/>
              <a:buAutoNum type="arabicPeriod"/>
            </a:pPr>
            <a:r>
              <a:rPr lang="en-US" sz="1700" dirty="0"/>
              <a:t>Do a mall intercept survey at Columbia Mall and survey 500 actual or potential Mediacom customers.</a:t>
            </a:r>
          </a:p>
          <a:p>
            <a:pPr marL="514350" indent="-514350">
              <a:buFont typeface="+mj-lt"/>
              <a:buAutoNum type="arabicPeriod"/>
            </a:pPr>
            <a:r>
              <a:rPr lang="en-US" sz="1700" dirty="0"/>
              <a:t>Conduct an internet survey. Respondents would be paid $2 for completing a survey and would be recruited through banner ads on local newspapers, television, and radio websites.</a:t>
            </a:r>
          </a:p>
          <a:p>
            <a:pPr marL="0" indent="0">
              <a:buNone/>
            </a:pPr>
            <a:r>
              <a:rPr lang="en-US" sz="1700" dirty="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Assignment 4.5 (update assignment 4)</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a heavy emphasis on chapters 8, 12, and 15</a:t>
            </a:r>
          </a:p>
          <a:p>
            <a:r>
              <a:rPr lang="en-US" sz="2400" dirty="0"/>
              <a:t>Please review my slides (especially iClicker questions). </a:t>
            </a:r>
          </a:p>
          <a:p>
            <a:r>
              <a:rPr lang="en-US" sz="2400" dirty="0"/>
              <a:t>30 questions (150 points) within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during the class hour</a:t>
            </a:r>
          </a:p>
        </p:txBody>
      </p:sp>
    </p:spTree>
    <p:extLst>
      <p:ext uri="{BB962C8B-B14F-4D97-AF65-F5344CB8AC3E}">
        <p14:creationId xmlns:p14="http://schemas.microsoft.com/office/powerpoint/2010/main" val="373853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3"/>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dirty="0"/>
              <a:t>Knowing that you need a sample pool of 500 students to ultimately get about 250 students in your sample, you are in a position to draw a systematic sample from the student directory at your university. Further, 10,000 students are listed in the directory </a:t>
            </a:r>
          </a:p>
          <a:p>
            <a:pPr marL="514350" indent="-514350">
              <a:buFont typeface="+mj-lt"/>
              <a:buAutoNum type="alphaUcPeriod"/>
            </a:pPr>
            <a:r>
              <a:rPr lang="en-US" sz="2200" dirty="0"/>
              <a:t>10</a:t>
            </a:r>
          </a:p>
          <a:p>
            <a:pPr marL="514350" indent="-514350">
              <a:buFont typeface="+mj-lt"/>
              <a:buAutoNum type="alphaUcPeriod"/>
            </a:pPr>
            <a:r>
              <a:rPr lang="en-US" sz="2200" dirty="0"/>
              <a:t>15</a:t>
            </a:r>
          </a:p>
          <a:p>
            <a:pPr marL="514350" indent="-514350">
              <a:buFont typeface="+mj-lt"/>
              <a:buAutoNum type="alphaUcPeriod"/>
            </a:pPr>
            <a:r>
              <a:rPr lang="en-US" sz="2200" dirty="0"/>
              <a:t>20</a:t>
            </a:r>
          </a:p>
        </p:txBody>
      </p:sp>
    </p:spTree>
    <p:extLst>
      <p:ext uri="{BB962C8B-B14F-4D97-AF65-F5344CB8AC3E}">
        <p14:creationId xmlns:p14="http://schemas.microsoft.com/office/powerpoint/2010/main" val="342613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4879</TotalTime>
  <Words>3206</Words>
  <Application>Microsoft Office PowerPoint</Application>
  <PresentationFormat>Widescreen</PresentationFormat>
  <Paragraphs>303</Paragraphs>
  <Slides>34</Slides>
  <Notes>23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Lucida Grande</vt:lpstr>
      <vt:lpstr>Times New Roman</vt:lpstr>
      <vt:lpstr>Office Theme</vt:lpstr>
      <vt:lpstr>Happy Monday</vt:lpstr>
      <vt:lpstr>Get your name tag   Check-in</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Discussion Case #6</vt:lpstr>
      <vt:lpstr>15-min group discussion </vt:lpstr>
      <vt:lpstr>Up Next</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44</cp:revision>
  <dcterms:created xsi:type="dcterms:W3CDTF">2021-08-13T18:15:49Z</dcterms:created>
  <dcterms:modified xsi:type="dcterms:W3CDTF">2023-03-01T13:55:54Z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