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42"/>
  </p:notesMasterIdLst>
  <p:handoutMasterIdLst>
    <p:handoutMasterId r:id="rId43"/>
  </p:handoutMasterIdLst>
  <p:sldIdLst>
    <p:sldId id="264" r:id="rId5"/>
    <p:sldId id="265" r:id="rId6"/>
    <p:sldId id="266" r:id="rId7"/>
    <p:sldId id="267" r:id="rId8"/>
    <p:sldId id="318" r:id="rId9"/>
    <p:sldId id="256" r:id="rId10"/>
    <p:sldId id="263" r:id="rId11"/>
    <p:sldId id="309" r:id="rId12"/>
    <p:sldId id="310" r:id="rId13"/>
    <p:sldId id="311" r:id="rId14"/>
    <p:sldId id="312" r:id="rId15"/>
    <p:sldId id="313" r:id="rId16"/>
    <p:sldId id="314" r:id="rId17"/>
    <p:sldId id="315" r:id="rId18"/>
    <p:sldId id="316" r:id="rId19"/>
    <p:sldId id="317" r:id="rId20"/>
    <p:sldId id="260" r:id="rId21"/>
    <p:sldId id="261" r:id="rId22"/>
    <p:sldId id="300" r:id="rId23"/>
    <p:sldId id="301" r:id="rId24"/>
    <p:sldId id="302" r:id="rId25"/>
    <p:sldId id="303" r:id="rId26"/>
    <p:sldId id="304" r:id="rId27"/>
    <p:sldId id="305" r:id="rId28"/>
    <p:sldId id="306" r:id="rId29"/>
    <p:sldId id="307" r:id="rId30"/>
    <p:sldId id="308" r:id="rId31"/>
    <p:sldId id="273" r:id="rId32"/>
    <p:sldId id="274" r:id="rId33"/>
    <p:sldId id="275" r:id="rId34"/>
    <p:sldId id="276" r:id="rId35"/>
    <p:sldId id="277" r:id="rId36"/>
    <p:sldId id="278" r:id="rId37"/>
    <p:sldId id="279" r:id="rId38"/>
    <p:sldId id="269" r:id="rId39"/>
    <p:sldId id="297" r:id="rId40"/>
    <p:sldId id="268"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46" autoAdjust="0"/>
    <p:restoredTop sz="88014" autoAdjust="0"/>
  </p:normalViewPr>
  <p:slideViewPr>
    <p:cSldViewPr snapToGrid="0">
      <p:cViewPr varScale="1">
        <p:scale>
          <a:sx n="97" d="100"/>
          <a:sy n="97" d="100"/>
        </p:scale>
        <p:origin x="738" y="72"/>
      </p:cViewPr>
      <p:guideLst/>
    </p:cSldViewPr>
  </p:slideViewPr>
  <p:notesTextViewPr>
    <p:cViewPr>
      <p:scale>
        <a:sx n="3" d="2"/>
        <a:sy n="3" d="2"/>
      </p:scale>
      <p:origin x="0" y="0"/>
    </p:cViewPr>
  </p:notesTextViewPr>
  <p:notesViewPr>
    <p:cSldViewPr snapToGrid="0">
      <p:cViewPr varScale="1">
        <p:scale>
          <a:sx n="60" d="100"/>
          <a:sy n="60" d="100"/>
        </p:scale>
        <p:origin x="1670" y="4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handoutMaster" Target="handoutMasters/handoutMaster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heme" Target="theme/theme1.xml"/><Relationship Id="rId20" Type="http://schemas.openxmlformats.org/officeDocument/2006/relationships/slide" Target="slides/slide16.xml"/><Relationship Id="rId41" Type="http://schemas.openxmlformats.org/officeDocument/2006/relationships/slide" Target="slides/slide37.xml"/></Relationships>
</file>

<file path=ppt/diagrams/_rels/data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svg"/><Relationship Id="rId1" Type="http://schemas.openxmlformats.org/officeDocument/2006/relationships/image" Target="../media/image21.png"/><Relationship Id="rId6" Type="http://schemas.openxmlformats.org/officeDocument/2006/relationships/image" Target="../media/image26.svg"/><Relationship Id="rId5" Type="http://schemas.openxmlformats.org/officeDocument/2006/relationships/image" Target="../media/image25.png"/><Relationship Id="rId4" Type="http://schemas.openxmlformats.org/officeDocument/2006/relationships/image" Target="../media/image24.svg"/></Relationships>
</file>

<file path=ppt/diagrams/_rels/data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svg"/><Relationship Id="rId1" Type="http://schemas.openxmlformats.org/officeDocument/2006/relationships/image" Target="../media/image27.png"/><Relationship Id="rId4" Type="http://schemas.openxmlformats.org/officeDocument/2006/relationships/image" Target="../media/image30.svg"/></Relationships>
</file>

<file path=ppt/diagrams/_rels/data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svg"/><Relationship Id="rId1" Type="http://schemas.openxmlformats.org/officeDocument/2006/relationships/image" Target="../media/image35.png"/><Relationship Id="rId4" Type="http://schemas.openxmlformats.org/officeDocument/2006/relationships/image" Target="../media/image38.svg"/></Relationships>
</file>

<file path=ppt/diagrams/_rels/drawing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svg"/><Relationship Id="rId1" Type="http://schemas.openxmlformats.org/officeDocument/2006/relationships/image" Target="../media/image21.png"/><Relationship Id="rId6" Type="http://schemas.openxmlformats.org/officeDocument/2006/relationships/image" Target="../media/image26.svg"/><Relationship Id="rId5" Type="http://schemas.openxmlformats.org/officeDocument/2006/relationships/image" Target="../media/image25.png"/><Relationship Id="rId4" Type="http://schemas.openxmlformats.org/officeDocument/2006/relationships/image" Target="../media/image24.svg"/></Relationships>
</file>

<file path=ppt/diagrams/_rels/drawing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svg"/><Relationship Id="rId1" Type="http://schemas.openxmlformats.org/officeDocument/2006/relationships/image" Target="../media/image27.png"/><Relationship Id="rId4" Type="http://schemas.openxmlformats.org/officeDocument/2006/relationships/image" Target="../media/image30.svg"/></Relationships>
</file>

<file path=ppt/diagrams/_rels/drawing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svg"/><Relationship Id="rId1" Type="http://schemas.openxmlformats.org/officeDocument/2006/relationships/image" Target="../media/image35.png"/><Relationship Id="rId4" Type="http://schemas.openxmlformats.org/officeDocument/2006/relationships/image" Target="../media/image38.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accent4_2">
  <dgm:title val=""/>
  <dgm:desc val=""/>
  <dgm:catLst>
    <dgm:cat type="accent4" pri="14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a:alpha val="0"/>
      </a:schemeClr>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BE9E97D-1963-4002-972D-0575383D95DE}"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818910E6-95BE-487A-84E6-68AED57A5946}">
      <dgm:prSet/>
      <dgm:spPr/>
      <dgm:t>
        <a:bodyPr/>
        <a:lstStyle/>
        <a:p>
          <a:r>
            <a:rPr lang="en-US"/>
            <a:t>Descriptive RQ</a:t>
          </a:r>
        </a:p>
      </dgm:t>
    </dgm:pt>
    <dgm:pt modelId="{2B14B3BA-4268-43C0-9D84-37991D8EE0E2}" type="parTrans" cxnId="{7DE18A41-8D2D-46BC-91A0-2E1384540A2A}">
      <dgm:prSet/>
      <dgm:spPr/>
      <dgm:t>
        <a:bodyPr/>
        <a:lstStyle/>
        <a:p>
          <a:endParaRPr lang="en-US"/>
        </a:p>
      </dgm:t>
    </dgm:pt>
    <dgm:pt modelId="{25A4F0AC-C3B7-42F9-9200-9EE6F7D84229}" type="sibTrans" cxnId="{7DE18A41-8D2D-46BC-91A0-2E1384540A2A}">
      <dgm:prSet/>
      <dgm:spPr/>
      <dgm:t>
        <a:bodyPr/>
        <a:lstStyle/>
        <a:p>
          <a:endParaRPr lang="en-US"/>
        </a:p>
      </dgm:t>
    </dgm:pt>
    <dgm:pt modelId="{AB470268-F6D2-457B-BA94-8F6CBD75E3ED}">
      <dgm:prSet/>
      <dgm:spPr/>
      <dgm:t>
        <a:bodyPr/>
        <a:lstStyle/>
        <a:p>
          <a:r>
            <a:rPr lang="en-US"/>
            <a:t>Difference RQ</a:t>
          </a:r>
        </a:p>
      </dgm:t>
    </dgm:pt>
    <dgm:pt modelId="{401675AF-0035-4A01-B2B9-328DE228D198}" type="parTrans" cxnId="{E68792B1-8A69-405D-9D92-4E7F93F32CD3}">
      <dgm:prSet/>
      <dgm:spPr/>
      <dgm:t>
        <a:bodyPr/>
        <a:lstStyle/>
        <a:p>
          <a:endParaRPr lang="en-US"/>
        </a:p>
      </dgm:t>
    </dgm:pt>
    <dgm:pt modelId="{0BAAC142-327D-4D55-8FC1-81651E0D9595}" type="sibTrans" cxnId="{E68792B1-8A69-405D-9D92-4E7F93F32CD3}">
      <dgm:prSet/>
      <dgm:spPr/>
      <dgm:t>
        <a:bodyPr/>
        <a:lstStyle/>
        <a:p>
          <a:endParaRPr lang="en-US"/>
        </a:p>
      </dgm:t>
    </dgm:pt>
    <dgm:pt modelId="{DC76FD33-72A1-42A4-8877-5BF4303A4498}">
      <dgm:prSet/>
      <dgm:spPr/>
      <dgm:t>
        <a:bodyPr/>
        <a:lstStyle/>
        <a:p>
          <a:r>
            <a:rPr lang="en-US"/>
            <a:t>Association RQ: Correlation</a:t>
          </a:r>
        </a:p>
      </dgm:t>
    </dgm:pt>
    <dgm:pt modelId="{0F154B82-A796-449D-AB80-78B3E6D8230D}" type="parTrans" cxnId="{C33F9F69-380F-4731-8EA6-AF7B0363C7B8}">
      <dgm:prSet/>
      <dgm:spPr/>
      <dgm:t>
        <a:bodyPr/>
        <a:lstStyle/>
        <a:p>
          <a:endParaRPr lang="en-US"/>
        </a:p>
      </dgm:t>
    </dgm:pt>
    <dgm:pt modelId="{D2C0DC62-E454-4752-900B-7A807555E09E}" type="sibTrans" cxnId="{C33F9F69-380F-4731-8EA6-AF7B0363C7B8}">
      <dgm:prSet/>
      <dgm:spPr/>
      <dgm:t>
        <a:bodyPr/>
        <a:lstStyle/>
        <a:p>
          <a:endParaRPr lang="en-US"/>
        </a:p>
      </dgm:t>
    </dgm:pt>
    <dgm:pt modelId="{A635138A-0C9D-4136-BAE2-05BF3CCB3D79}" type="pres">
      <dgm:prSet presAssocID="{8BE9E97D-1963-4002-972D-0575383D95DE}" presName="linear" presStyleCnt="0">
        <dgm:presLayoutVars>
          <dgm:animLvl val="lvl"/>
          <dgm:resizeHandles val="exact"/>
        </dgm:presLayoutVars>
      </dgm:prSet>
      <dgm:spPr/>
    </dgm:pt>
    <dgm:pt modelId="{ACC588BA-22E5-43C4-86EE-D7F0FAE82882}" type="pres">
      <dgm:prSet presAssocID="{818910E6-95BE-487A-84E6-68AED57A5946}" presName="parentText" presStyleLbl="node1" presStyleIdx="0" presStyleCnt="3">
        <dgm:presLayoutVars>
          <dgm:chMax val="0"/>
          <dgm:bulletEnabled val="1"/>
        </dgm:presLayoutVars>
      </dgm:prSet>
      <dgm:spPr/>
    </dgm:pt>
    <dgm:pt modelId="{0DB15BD1-0DEE-4DF3-8F17-1C03FD3A9104}" type="pres">
      <dgm:prSet presAssocID="{25A4F0AC-C3B7-42F9-9200-9EE6F7D84229}" presName="spacer" presStyleCnt="0"/>
      <dgm:spPr/>
    </dgm:pt>
    <dgm:pt modelId="{574046AB-203E-49DE-B866-303DE033A406}" type="pres">
      <dgm:prSet presAssocID="{AB470268-F6D2-457B-BA94-8F6CBD75E3ED}" presName="parentText" presStyleLbl="node1" presStyleIdx="1" presStyleCnt="3">
        <dgm:presLayoutVars>
          <dgm:chMax val="0"/>
          <dgm:bulletEnabled val="1"/>
        </dgm:presLayoutVars>
      </dgm:prSet>
      <dgm:spPr/>
    </dgm:pt>
    <dgm:pt modelId="{F040534D-D02B-4154-95A3-6AB2320D82AD}" type="pres">
      <dgm:prSet presAssocID="{0BAAC142-327D-4D55-8FC1-81651E0D9595}" presName="spacer" presStyleCnt="0"/>
      <dgm:spPr/>
    </dgm:pt>
    <dgm:pt modelId="{8C4DC0BA-4658-4F9B-AB4B-3509CE16B636}" type="pres">
      <dgm:prSet presAssocID="{DC76FD33-72A1-42A4-8877-5BF4303A4498}" presName="parentText" presStyleLbl="node1" presStyleIdx="2" presStyleCnt="3">
        <dgm:presLayoutVars>
          <dgm:chMax val="0"/>
          <dgm:bulletEnabled val="1"/>
        </dgm:presLayoutVars>
      </dgm:prSet>
      <dgm:spPr/>
    </dgm:pt>
  </dgm:ptLst>
  <dgm:cxnLst>
    <dgm:cxn modelId="{C7E1611A-001E-4A6E-9A59-C5B60D952467}" type="presOf" srcId="{DC76FD33-72A1-42A4-8877-5BF4303A4498}" destId="{8C4DC0BA-4658-4F9B-AB4B-3509CE16B636}" srcOrd="0" destOrd="0" presId="urn:microsoft.com/office/officeart/2005/8/layout/vList2"/>
    <dgm:cxn modelId="{9C385D37-6AA2-4704-980C-30CDA44504D4}" type="presOf" srcId="{818910E6-95BE-487A-84E6-68AED57A5946}" destId="{ACC588BA-22E5-43C4-86EE-D7F0FAE82882}" srcOrd="0" destOrd="0" presId="urn:microsoft.com/office/officeart/2005/8/layout/vList2"/>
    <dgm:cxn modelId="{7DE18A41-8D2D-46BC-91A0-2E1384540A2A}" srcId="{8BE9E97D-1963-4002-972D-0575383D95DE}" destId="{818910E6-95BE-487A-84E6-68AED57A5946}" srcOrd="0" destOrd="0" parTransId="{2B14B3BA-4268-43C0-9D84-37991D8EE0E2}" sibTransId="{25A4F0AC-C3B7-42F9-9200-9EE6F7D84229}"/>
    <dgm:cxn modelId="{140C6644-0395-47D3-8805-87C4B6FE9104}" type="presOf" srcId="{8BE9E97D-1963-4002-972D-0575383D95DE}" destId="{A635138A-0C9D-4136-BAE2-05BF3CCB3D79}" srcOrd="0" destOrd="0" presId="urn:microsoft.com/office/officeart/2005/8/layout/vList2"/>
    <dgm:cxn modelId="{C33F9F69-380F-4731-8EA6-AF7B0363C7B8}" srcId="{8BE9E97D-1963-4002-972D-0575383D95DE}" destId="{DC76FD33-72A1-42A4-8877-5BF4303A4498}" srcOrd="2" destOrd="0" parTransId="{0F154B82-A796-449D-AB80-78B3E6D8230D}" sibTransId="{D2C0DC62-E454-4752-900B-7A807555E09E}"/>
    <dgm:cxn modelId="{8576F54D-5E95-41A5-B120-3B993E5D7A17}" type="presOf" srcId="{AB470268-F6D2-457B-BA94-8F6CBD75E3ED}" destId="{574046AB-203E-49DE-B866-303DE033A406}" srcOrd="0" destOrd="0" presId="urn:microsoft.com/office/officeart/2005/8/layout/vList2"/>
    <dgm:cxn modelId="{E68792B1-8A69-405D-9D92-4E7F93F32CD3}" srcId="{8BE9E97D-1963-4002-972D-0575383D95DE}" destId="{AB470268-F6D2-457B-BA94-8F6CBD75E3ED}" srcOrd="1" destOrd="0" parTransId="{401675AF-0035-4A01-B2B9-328DE228D198}" sibTransId="{0BAAC142-327D-4D55-8FC1-81651E0D9595}"/>
    <dgm:cxn modelId="{72EBD98A-758A-4AA7-AD31-C97D23FA2C50}" type="presParOf" srcId="{A635138A-0C9D-4136-BAE2-05BF3CCB3D79}" destId="{ACC588BA-22E5-43C4-86EE-D7F0FAE82882}" srcOrd="0" destOrd="0" presId="urn:microsoft.com/office/officeart/2005/8/layout/vList2"/>
    <dgm:cxn modelId="{19101D25-16CA-4841-9FD6-4BA9909B2EB2}" type="presParOf" srcId="{A635138A-0C9D-4136-BAE2-05BF3CCB3D79}" destId="{0DB15BD1-0DEE-4DF3-8F17-1C03FD3A9104}" srcOrd="1" destOrd="0" presId="urn:microsoft.com/office/officeart/2005/8/layout/vList2"/>
    <dgm:cxn modelId="{76FF3D96-7919-4FFE-B79F-8E9C0274E36B}" type="presParOf" srcId="{A635138A-0C9D-4136-BAE2-05BF3CCB3D79}" destId="{574046AB-203E-49DE-B866-303DE033A406}" srcOrd="2" destOrd="0" presId="urn:microsoft.com/office/officeart/2005/8/layout/vList2"/>
    <dgm:cxn modelId="{8A432E67-7E6B-448D-A6A0-A9B58149DB42}" type="presParOf" srcId="{A635138A-0C9D-4136-BAE2-05BF3CCB3D79}" destId="{F040534D-D02B-4154-95A3-6AB2320D82AD}" srcOrd="3" destOrd="0" presId="urn:microsoft.com/office/officeart/2005/8/layout/vList2"/>
    <dgm:cxn modelId="{73F27D15-568F-459A-882D-EC8BF1B5D524}" type="presParOf" srcId="{A635138A-0C9D-4136-BAE2-05BF3CCB3D79}" destId="{8C4DC0BA-4658-4F9B-AB4B-3509CE16B636}"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E47A165-A961-40E6-9A3A-FE448E587AAB}"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14533240-27B6-4B8D-AA94-4324EB8D8057}">
      <dgm:prSet/>
      <dgm:spPr/>
      <dgm:t>
        <a:bodyPr/>
        <a:lstStyle/>
        <a:p>
          <a:r>
            <a:rPr lang="en-US"/>
            <a:t>Example</a:t>
          </a:r>
        </a:p>
      </dgm:t>
    </dgm:pt>
    <dgm:pt modelId="{39774E77-71BE-49EA-AEED-C4AB19FB5E48}" type="parTrans" cxnId="{78E06302-9535-45D5-B3E1-94468819582D}">
      <dgm:prSet/>
      <dgm:spPr/>
      <dgm:t>
        <a:bodyPr/>
        <a:lstStyle/>
        <a:p>
          <a:endParaRPr lang="en-US"/>
        </a:p>
      </dgm:t>
    </dgm:pt>
    <dgm:pt modelId="{6F201ECF-2225-45BE-A9B1-CE10E83470C1}" type="sibTrans" cxnId="{78E06302-9535-45D5-B3E1-94468819582D}">
      <dgm:prSet/>
      <dgm:spPr/>
      <dgm:t>
        <a:bodyPr/>
        <a:lstStyle/>
        <a:p>
          <a:endParaRPr lang="en-US"/>
        </a:p>
      </dgm:t>
    </dgm:pt>
    <dgm:pt modelId="{BA0A026F-8F5E-4C40-B298-8EE8D8EC06D4}">
      <dgm:prSet/>
      <dgm:spPr/>
      <dgm:t>
        <a:bodyPr/>
        <a:lstStyle/>
        <a:p>
          <a:r>
            <a:rPr lang="en-US"/>
            <a:t>Level of measurement for BOTH analysis variable: interval or ratio</a:t>
          </a:r>
        </a:p>
      </dgm:t>
    </dgm:pt>
    <dgm:pt modelId="{904048C5-2530-46E5-8D02-4CA2FE2CCFC9}" type="parTrans" cxnId="{1CBA9F4F-192C-411E-9D04-1628C2811224}">
      <dgm:prSet/>
      <dgm:spPr/>
      <dgm:t>
        <a:bodyPr/>
        <a:lstStyle/>
        <a:p>
          <a:endParaRPr lang="en-US"/>
        </a:p>
      </dgm:t>
    </dgm:pt>
    <dgm:pt modelId="{E9527EAF-B678-46A6-9519-454FED75B925}" type="sibTrans" cxnId="{1CBA9F4F-192C-411E-9D04-1628C2811224}">
      <dgm:prSet/>
      <dgm:spPr/>
      <dgm:t>
        <a:bodyPr/>
        <a:lstStyle/>
        <a:p>
          <a:endParaRPr lang="en-US"/>
        </a:p>
      </dgm:t>
    </dgm:pt>
    <dgm:pt modelId="{3A9F7B85-B1AE-4EE3-AAEB-F997838163CC}">
      <dgm:prSet/>
      <dgm:spPr/>
      <dgm:t>
        <a:bodyPr/>
        <a:lstStyle/>
        <a:p>
          <a:r>
            <a:rPr lang="en-US"/>
            <a:t>Association RQ: Does workers’ incomes increase as their ages increase?</a:t>
          </a:r>
        </a:p>
      </dgm:t>
    </dgm:pt>
    <dgm:pt modelId="{693E52AD-4FAC-4746-8F84-76382094B4CF}" type="parTrans" cxnId="{9D2828B0-6A2C-4BBF-8485-9B4FBA810BB7}">
      <dgm:prSet/>
      <dgm:spPr/>
      <dgm:t>
        <a:bodyPr/>
        <a:lstStyle/>
        <a:p>
          <a:endParaRPr lang="en-US"/>
        </a:p>
      </dgm:t>
    </dgm:pt>
    <dgm:pt modelId="{B52E78E7-4F7D-4FC9-88E8-C26BA2904A5B}" type="sibTrans" cxnId="{9D2828B0-6A2C-4BBF-8485-9B4FBA810BB7}">
      <dgm:prSet/>
      <dgm:spPr/>
      <dgm:t>
        <a:bodyPr/>
        <a:lstStyle/>
        <a:p>
          <a:endParaRPr lang="en-US"/>
        </a:p>
      </dgm:t>
    </dgm:pt>
    <dgm:pt modelId="{6853EEE3-547E-445D-A926-49F06FE0C69B}">
      <dgm:prSet/>
      <dgm:spPr/>
      <dgm:t>
        <a:bodyPr/>
        <a:lstStyle/>
        <a:p>
          <a:r>
            <a:rPr lang="en-US"/>
            <a:t>Questionnaire questions: </a:t>
          </a:r>
        </a:p>
      </dgm:t>
    </dgm:pt>
    <dgm:pt modelId="{CFC5EFCD-C095-4136-B5D0-B09E2A9B0CCC}" type="parTrans" cxnId="{2E94121C-6617-4450-83C1-0AED7F467811}">
      <dgm:prSet/>
      <dgm:spPr/>
      <dgm:t>
        <a:bodyPr/>
        <a:lstStyle/>
        <a:p>
          <a:endParaRPr lang="en-US"/>
        </a:p>
      </dgm:t>
    </dgm:pt>
    <dgm:pt modelId="{B181202C-464B-435C-8375-93647D581BF7}" type="sibTrans" cxnId="{2E94121C-6617-4450-83C1-0AED7F467811}">
      <dgm:prSet/>
      <dgm:spPr/>
      <dgm:t>
        <a:bodyPr/>
        <a:lstStyle/>
        <a:p>
          <a:endParaRPr lang="en-US"/>
        </a:p>
      </dgm:t>
    </dgm:pt>
    <dgm:pt modelId="{E6E77AF4-0F37-4A9E-B79C-C294344CFDED}">
      <dgm:prSet/>
      <dgm:spPr/>
      <dgm:t>
        <a:bodyPr/>
        <a:lstStyle/>
        <a:p>
          <a:r>
            <a:rPr lang="en-US"/>
            <a:t>Q1: What’s your age? </a:t>
          </a:r>
        </a:p>
      </dgm:t>
    </dgm:pt>
    <dgm:pt modelId="{53873306-DA9A-46A8-91DE-288E47CE853D}" type="parTrans" cxnId="{CD6A92B5-417F-4F32-A9EB-77E4B1047D38}">
      <dgm:prSet/>
      <dgm:spPr/>
      <dgm:t>
        <a:bodyPr/>
        <a:lstStyle/>
        <a:p>
          <a:endParaRPr lang="en-US"/>
        </a:p>
      </dgm:t>
    </dgm:pt>
    <dgm:pt modelId="{64555472-C4C1-4A39-925E-253DE0172F21}" type="sibTrans" cxnId="{CD6A92B5-417F-4F32-A9EB-77E4B1047D38}">
      <dgm:prSet/>
      <dgm:spPr/>
      <dgm:t>
        <a:bodyPr/>
        <a:lstStyle/>
        <a:p>
          <a:endParaRPr lang="en-US"/>
        </a:p>
      </dgm:t>
    </dgm:pt>
    <dgm:pt modelId="{0D1D66FC-D0F1-42F6-9859-2E2BBE758218}">
      <dgm:prSet/>
      <dgm:spPr/>
      <dgm:t>
        <a:bodyPr/>
        <a:lstStyle/>
        <a:p>
          <a:r>
            <a:rPr lang="en-US"/>
            <a:t>Q2: What’s your income?</a:t>
          </a:r>
        </a:p>
      </dgm:t>
    </dgm:pt>
    <dgm:pt modelId="{0E45E8E2-2533-44F7-8D25-3D3CD2B85078}" type="parTrans" cxnId="{E0B83F84-ECB4-45D9-8D6C-9BF52F2A8EA2}">
      <dgm:prSet/>
      <dgm:spPr/>
      <dgm:t>
        <a:bodyPr/>
        <a:lstStyle/>
        <a:p>
          <a:endParaRPr lang="en-US"/>
        </a:p>
      </dgm:t>
    </dgm:pt>
    <dgm:pt modelId="{6194E02D-1EF5-4641-ADE0-B59AE82F224F}" type="sibTrans" cxnId="{E0B83F84-ECB4-45D9-8D6C-9BF52F2A8EA2}">
      <dgm:prSet/>
      <dgm:spPr/>
      <dgm:t>
        <a:bodyPr/>
        <a:lstStyle/>
        <a:p>
          <a:endParaRPr lang="en-US"/>
        </a:p>
      </dgm:t>
    </dgm:pt>
    <dgm:pt modelId="{F4ED85EC-B266-45F7-A787-5395B27968E1}" type="pres">
      <dgm:prSet presAssocID="{6E47A165-A961-40E6-9A3A-FE448E587AAB}" presName="linear" presStyleCnt="0">
        <dgm:presLayoutVars>
          <dgm:animLvl val="lvl"/>
          <dgm:resizeHandles val="exact"/>
        </dgm:presLayoutVars>
      </dgm:prSet>
      <dgm:spPr/>
    </dgm:pt>
    <dgm:pt modelId="{119DD18C-8A8A-47C9-B2B0-5DAE0A2B4A86}" type="pres">
      <dgm:prSet presAssocID="{14533240-27B6-4B8D-AA94-4324EB8D8057}" presName="parentText" presStyleLbl="node1" presStyleIdx="0" presStyleCnt="2">
        <dgm:presLayoutVars>
          <dgm:chMax val="0"/>
          <dgm:bulletEnabled val="1"/>
        </dgm:presLayoutVars>
      </dgm:prSet>
      <dgm:spPr/>
    </dgm:pt>
    <dgm:pt modelId="{53CF77A4-E2A7-4FFC-8836-0CD6F71EEF8F}" type="pres">
      <dgm:prSet presAssocID="{14533240-27B6-4B8D-AA94-4324EB8D8057}" presName="childText" presStyleLbl="revTx" presStyleIdx="0" presStyleCnt="2">
        <dgm:presLayoutVars>
          <dgm:bulletEnabled val="1"/>
        </dgm:presLayoutVars>
      </dgm:prSet>
      <dgm:spPr/>
    </dgm:pt>
    <dgm:pt modelId="{CBE85C05-F2FE-41D4-BB4E-B53769AB84FD}" type="pres">
      <dgm:prSet presAssocID="{6853EEE3-547E-445D-A926-49F06FE0C69B}" presName="parentText" presStyleLbl="node1" presStyleIdx="1" presStyleCnt="2">
        <dgm:presLayoutVars>
          <dgm:chMax val="0"/>
          <dgm:bulletEnabled val="1"/>
        </dgm:presLayoutVars>
      </dgm:prSet>
      <dgm:spPr/>
    </dgm:pt>
    <dgm:pt modelId="{189F0F4F-F146-42DF-BB70-7261E9106FC0}" type="pres">
      <dgm:prSet presAssocID="{6853EEE3-547E-445D-A926-49F06FE0C69B}" presName="childText" presStyleLbl="revTx" presStyleIdx="1" presStyleCnt="2">
        <dgm:presLayoutVars>
          <dgm:bulletEnabled val="1"/>
        </dgm:presLayoutVars>
      </dgm:prSet>
      <dgm:spPr/>
    </dgm:pt>
  </dgm:ptLst>
  <dgm:cxnLst>
    <dgm:cxn modelId="{78E06302-9535-45D5-B3E1-94468819582D}" srcId="{6E47A165-A961-40E6-9A3A-FE448E587AAB}" destId="{14533240-27B6-4B8D-AA94-4324EB8D8057}" srcOrd="0" destOrd="0" parTransId="{39774E77-71BE-49EA-AEED-C4AB19FB5E48}" sibTransId="{6F201ECF-2225-45BE-A9B1-CE10E83470C1}"/>
    <dgm:cxn modelId="{858D120B-C24B-4057-A5C7-899C1801F8EA}" type="presOf" srcId="{0D1D66FC-D0F1-42F6-9859-2E2BBE758218}" destId="{189F0F4F-F146-42DF-BB70-7261E9106FC0}" srcOrd="0" destOrd="1" presId="urn:microsoft.com/office/officeart/2005/8/layout/vList2"/>
    <dgm:cxn modelId="{951FA11A-4AEC-4CFB-B1F8-646A1064D2EF}" type="presOf" srcId="{3A9F7B85-B1AE-4EE3-AAEB-F997838163CC}" destId="{53CF77A4-E2A7-4FFC-8836-0CD6F71EEF8F}" srcOrd="0" destOrd="1" presId="urn:microsoft.com/office/officeart/2005/8/layout/vList2"/>
    <dgm:cxn modelId="{2E94121C-6617-4450-83C1-0AED7F467811}" srcId="{6E47A165-A961-40E6-9A3A-FE448E587AAB}" destId="{6853EEE3-547E-445D-A926-49F06FE0C69B}" srcOrd="1" destOrd="0" parTransId="{CFC5EFCD-C095-4136-B5D0-B09E2A9B0CCC}" sibTransId="{B181202C-464B-435C-8375-93647D581BF7}"/>
    <dgm:cxn modelId="{1CBA9F4F-192C-411E-9D04-1628C2811224}" srcId="{14533240-27B6-4B8D-AA94-4324EB8D8057}" destId="{BA0A026F-8F5E-4C40-B298-8EE8D8EC06D4}" srcOrd="0" destOrd="0" parTransId="{904048C5-2530-46E5-8D02-4CA2FE2CCFC9}" sibTransId="{E9527EAF-B678-46A6-9519-454FED75B925}"/>
    <dgm:cxn modelId="{C16B8172-330B-4405-863A-72252F0C5B72}" type="presOf" srcId="{BA0A026F-8F5E-4C40-B298-8EE8D8EC06D4}" destId="{53CF77A4-E2A7-4FFC-8836-0CD6F71EEF8F}" srcOrd="0" destOrd="0" presId="urn:microsoft.com/office/officeart/2005/8/layout/vList2"/>
    <dgm:cxn modelId="{B96C1F75-B5BA-4BBB-9BAA-D66BDACF7308}" type="presOf" srcId="{6853EEE3-547E-445D-A926-49F06FE0C69B}" destId="{CBE85C05-F2FE-41D4-BB4E-B53769AB84FD}" srcOrd="0" destOrd="0" presId="urn:microsoft.com/office/officeart/2005/8/layout/vList2"/>
    <dgm:cxn modelId="{E0B83F84-ECB4-45D9-8D6C-9BF52F2A8EA2}" srcId="{6853EEE3-547E-445D-A926-49F06FE0C69B}" destId="{0D1D66FC-D0F1-42F6-9859-2E2BBE758218}" srcOrd="1" destOrd="0" parTransId="{0E45E8E2-2533-44F7-8D25-3D3CD2B85078}" sibTransId="{6194E02D-1EF5-4641-ADE0-B59AE82F224F}"/>
    <dgm:cxn modelId="{9D2828B0-6A2C-4BBF-8485-9B4FBA810BB7}" srcId="{14533240-27B6-4B8D-AA94-4324EB8D8057}" destId="{3A9F7B85-B1AE-4EE3-AAEB-F997838163CC}" srcOrd="1" destOrd="0" parTransId="{693E52AD-4FAC-4746-8F84-76382094B4CF}" sibTransId="{B52E78E7-4F7D-4FC9-88E8-C26BA2904A5B}"/>
    <dgm:cxn modelId="{CD6A92B5-417F-4F32-A9EB-77E4B1047D38}" srcId="{6853EEE3-547E-445D-A926-49F06FE0C69B}" destId="{E6E77AF4-0F37-4A9E-B79C-C294344CFDED}" srcOrd="0" destOrd="0" parTransId="{53873306-DA9A-46A8-91DE-288E47CE853D}" sibTransId="{64555472-C4C1-4A39-925E-253DE0172F21}"/>
    <dgm:cxn modelId="{7DCA5EC1-9E13-414B-8D1F-C99F4C76290B}" type="presOf" srcId="{14533240-27B6-4B8D-AA94-4324EB8D8057}" destId="{119DD18C-8A8A-47C9-B2B0-5DAE0A2B4A86}" srcOrd="0" destOrd="0" presId="urn:microsoft.com/office/officeart/2005/8/layout/vList2"/>
    <dgm:cxn modelId="{5AE84BD0-6FCA-4CB4-83E4-21A250DF2C07}" type="presOf" srcId="{6E47A165-A961-40E6-9A3A-FE448E587AAB}" destId="{F4ED85EC-B266-45F7-A787-5395B27968E1}" srcOrd="0" destOrd="0" presId="urn:microsoft.com/office/officeart/2005/8/layout/vList2"/>
    <dgm:cxn modelId="{479C84DA-3652-4166-ABA8-01CAB6D115A8}" type="presOf" srcId="{E6E77AF4-0F37-4A9E-B79C-C294344CFDED}" destId="{189F0F4F-F146-42DF-BB70-7261E9106FC0}" srcOrd="0" destOrd="0" presId="urn:microsoft.com/office/officeart/2005/8/layout/vList2"/>
    <dgm:cxn modelId="{E0BE197A-8888-4423-8C18-EF1246400229}" type="presParOf" srcId="{F4ED85EC-B266-45F7-A787-5395B27968E1}" destId="{119DD18C-8A8A-47C9-B2B0-5DAE0A2B4A86}" srcOrd="0" destOrd="0" presId="urn:microsoft.com/office/officeart/2005/8/layout/vList2"/>
    <dgm:cxn modelId="{C47F2D08-F405-49ED-81B1-BD106C844A49}" type="presParOf" srcId="{F4ED85EC-B266-45F7-A787-5395B27968E1}" destId="{53CF77A4-E2A7-4FFC-8836-0CD6F71EEF8F}" srcOrd="1" destOrd="0" presId="urn:microsoft.com/office/officeart/2005/8/layout/vList2"/>
    <dgm:cxn modelId="{B1F01E00-61F8-49FB-A0C9-461DFCABC606}" type="presParOf" srcId="{F4ED85EC-B266-45F7-A787-5395B27968E1}" destId="{CBE85C05-F2FE-41D4-BB4E-B53769AB84FD}" srcOrd="2" destOrd="0" presId="urn:microsoft.com/office/officeart/2005/8/layout/vList2"/>
    <dgm:cxn modelId="{50676DDB-43AC-4707-8742-D9F0AA28C681}" type="presParOf" srcId="{F4ED85EC-B266-45F7-A787-5395B27968E1}" destId="{189F0F4F-F146-42DF-BB70-7261E9106FC0}" srcOrd="3"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03796D1-B18F-4BB7-B0EE-9025A542A3E7}" type="doc">
      <dgm:prSet loTypeId="urn:microsoft.com/office/officeart/2018/2/layout/IconVerticalSolidList" loCatId="icon" qsTypeId="urn:microsoft.com/office/officeart/2005/8/quickstyle/simple1" qsCatId="simple" csTypeId="urn:microsoft.com/office/officeart/2018/5/colors/Iconchunking_neutralbg_accent4_2" csCatId="accent4" phldr="1"/>
      <dgm:spPr/>
      <dgm:t>
        <a:bodyPr/>
        <a:lstStyle/>
        <a:p>
          <a:endParaRPr lang="en-US"/>
        </a:p>
      </dgm:t>
    </dgm:pt>
    <dgm:pt modelId="{13E04124-7912-479D-AB19-25AA98D23C8F}">
      <dgm:prSet/>
      <dgm:spPr/>
      <dgm:t>
        <a:bodyPr/>
        <a:lstStyle/>
        <a:p>
          <a:pPr>
            <a:lnSpc>
              <a:spcPct val="100000"/>
            </a:lnSpc>
          </a:pPr>
          <a:r>
            <a:rPr lang="en-US"/>
            <a:t>Discuss three writing standards that a report should meet if it is to communicate effectively with readers </a:t>
          </a:r>
        </a:p>
      </dgm:t>
    </dgm:pt>
    <dgm:pt modelId="{6739DB82-9440-4E64-9B25-129CD2DFE4D5}" type="parTrans" cxnId="{7DF79CF9-FF4F-4CE9-B574-749C62E46409}">
      <dgm:prSet/>
      <dgm:spPr/>
      <dgm:t>
        <a:bodyPr/>
        <a:lstStyle/>
        <a:p>
          <a:endParaRPr lang="en-US"/>
        </a:p>
      </dgm:t>
    </dgm:pt>
    <dgm:pt modelId="{6496E061-EC5C-4A08-869D-51C0464D3D9D}" type="sibTrans" cxnId="{7DF79CF9-FF4F-4CE9-B574-749C62E46409}">
      <dgm:prSet/>
      <dgm:spPr/>
      <dgm:t>
        <a:bodyPr/>
        <a:lstStyle/>
        <a:p>
          <a:endParaRPr lang="en-US"/>
        </a:p>
      </dgm:t>
    </dgm:pt>
    <dgm:pt modelId="{51719A7D-42FD-4E50-B024-3F87A2E2BB1D}">
      <dgm:prSet/>
      <dgm:spPr/>
      <dgm:t>
        <a:bodyPr/>
        <a:lstStyle/>
        <a:p>
          <a:pPr>
            <a:lnSpc>
              <a:spcPct val="100000"/>
            </a:lnSpc>
          </a:pPr>
          <a:r>
            <a:rPr lang="en-US"/>
            <a:t>Outline the main elements that make up a standard research report</a:t>
          </a:r>
        </a:p>
      </dgm:t>
    </dgm:pt>
    <dgm:pt modelId="{26990B17-282D-47F8-B246-A806E994B616}" type="parTrans" cxnId="{56B248BA-D6E5-4210-98D0-64B12DC788ED}">
      <dgm:prSet/>
      <dgm:spPr/>
      <dgm:t>
        <a:bodyPr/>
        <a:lstStyle/>
        <a:p>
          <a:endParaRPr lang="en-US"/>
        </a:p>
      </dgm:t>
    </dgm:pt>
    <dgm:pt modelId="{03BBAB1D-C0A9-4C31-BE2D-508F0F899052}" type="sibTrans" cxnId="{56B248BA-D6E5-4210-98D0-64B12DC788ED}">
      <dgm:prSet/>
      <dgm:spPr/>
      <dgm:t>
        <a:bodyPr/>
        <a:lstStyle/>
        <a:p>
          <a:endParaRPr lang="en-US"/>
        </a:p>
      </dgm:t>
    </dgm:pt>
    <dgm:pt modelId="{1F1A791A-6EF2-40A4-B21F-A440B855638B}">
      <dgm:prSet/>
      <dgm:spPr/>
      <dgm:t>
        <a:bodyPr/>
        <a:lstStyle/>
        <a:p>
          <a:pPr>
            <a:lnSpc>
              <a:spcPct val="100000"/>
            </a:lnSpc>
          </a:pPr>
          <a:r>
            <a:rPr lang="en-US"/>
            <a:t>Explain the kind of info contained in the executive summary </a:t>
          </a:r>
        </a:p>
      </dgm:t>
    </dgm:pt>
    <dgm:pt modelId="{36E83CCE-332F-41FA-BF53-7352CCD5E8DF}" type="parTrans" cxnId="{FCDFD548-E22D-4832-81E8-14B5E7B2C704}">
      <dgm:prSet/>
      <dgm:spPr/>
      <dgm:t>
        <a:bodyPr/>
        <a:lstStyle/>
        <a:p>
          <a:endParaRPr lang="en-US"/>
        </a:p>
      </dgm:t>
    </dgm:pt>
    <dgm:pt modelId="{02C06950-5A58-4FBC-9ECE-26BD6A207D48}" type="sibTrans" cxnId="{FCDFD548-E22D-4832-81E8-14B5E7B2C704}">
      <dgm:prSet/>
      <dgm:spPr/>
      <dgm:t>
        <a:bodyPr/>
        <a:lstStyle/>
        <a:p>
          <a:endParaRPr lang="en-US"/>
        </a:p>
      </dgm:t>
    </dgm:pt>
    <dgm:pt modelId="{714654E2-4A56-467E-B44D-126BBFD78109}" type="pres">
      <dgm:prSet presAssocID="{003796D1-B18F-4BB7-B0EE-9025A542A3E7}" presName="root" presStyleCnt="0">
        <dgm:presLayoutVars>
          <dgm:dir/>
          <dgm:resizeHandles val="exact"/>
        </dgm:presLayoutVars>
      </dgm:prSet>
      <dgm:spPr/>
    </dgm:pt>
    <dgm:pt modelId="{3039D7A1-C7BA-4512-8532-06B11BE533D8}" type="pres">
      <dgm:prSet presAssocID="{13E04124-7912-479D-AB19-25AA98D23C8F}" presName="compNode" presStyleCnt="0"/>
      <dgm:spPr/>
    </dgm:pt>
    <dgm:pt modelId="{5B75908E-DD63-49CA-BDC0-772E63EDD287}" type="pres">
      <dgm:prSet presAssocID="{13E04124-7912-479D-AB19-25AA98D23C8F}" presName="bgRect" presStyleLbl="bgShp" presStyleIdx="0" presStyleCnt="3"/>
      <dgm:spPr/>
    </dgm:pt>
    <dgm:pt modelId="{2488EEAE-71A2-4109-BF68-CBA592368D4C}" type="pres">
      <dgm:prSet presAssocID="{13E04124-7912-479D-AB19-25AA98D23C8F}"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encil"/>
        </a:ext>
      </dgm:extLst>
    </dgm:pt>
    <dgm:pt modelId="{0BB194E1-B2B5-49BD-970B-A34A1BDF3F28}" type="pres">
      <dgm:prSet presAssocID="{13E04124-7912-479D-AB19-25AA98D23C8F}" presName="spaceRect" presStyleCnt="0"/>
      <dgm:spPr/>
    </dgm:pt>
    <dgm:pt modelId="{EFEAE509-1385-49E9-B40B-BA5EC53F965D}" type="pres">
      <dgm:prSet presAssocID="{13E04124-7912-479D-AB19-25AA98D23C8F}" presName="parTx" presStyleLbl="revTx" presStyleIdx="0" presStyleCnt="3">
        <dgm:presLayoutVars>
          <dgm:chMax val="0"/>
          <dgm:chPref val="0"/>
        </dgm:presLayoutVars>
      </dgm:prSet>
      <dgm:spPr/>
    </dgm:pt>
    <dgm:pt modelId="{17643888-44AB-4F66-BA3F-F7F9B6E4CBD6}" type="pres">
      <dgm:prSet presAssocID="{6496E061-EC5C-4A08-869D-51C0464D3D9D}" presName="sibTrans" presStyleCnt="0"/>
      <dgm:spPr/>
    </dgm:pt>
    <dgm:pt modelId="{955F5E6B-FED0-4503-8882-E9EBEFB08295}" type="pres">
      <dgm:prSet presAssocID="{51719A7D-42FD-4E50-B024-3F87A2E2BB1D}" presName="compNode" presStyleCnt="0"/>
      <dgm:spPr/>
    </dgm:pt>
    <dgm:pt modelId="{7A9A1CC9-D83E-4446-B243-3AC5D2325F12}" type="pres">
      <dgm:prSet presAssocID="{51719A7D-42FD-4E50-B024-3F87A2E2BB1D}" presName="bgRect" presStyleLbl="bgShp" presStyleIdx="1" presStyleCnt="3"/>
      <dgm:spPr/>
    </dgm:pt>
    <dgm:pt modelId="{111558B0-6B56-4458-9EE4-6CD7E45932C5}" type="pres">
      <dgm:prSet presAssocID="{51719A7D-42FD-4E50-B024-3F87A2E2BB1D}"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 List"/>
        </a:ext>
      </dgm:extLst>
    </dgm:pt>
    <dgm:pt modelId="{C5EED205-670E-4E46-BB1A-0CFD39E28FAA}" type="pres">
      <dgm:prSet presAssocID="{51719A7D-42FD-4E50-B024-3F87A2E2BB1D}" presName="spaceRect" presStyleCnt="0"/>
      <dgm:spPr/>
    </dgm:pt>
    <dgm:pt modelId="{96A42470-68FF-4AB9-AE39-8F970794CF68}" type="pres">
      <dgm:prSet presAssocID="{51719A7D-42FD-4E50-B024-3F87A2E2BB1D}" presName="parTx" presStyleLbl="revTx" presStyleIdx="1" presStyleCnt="3">
        <dgm:presLayoutVars>
          <dgm:chMax val="0"/>
          <dgm:chPref val="0"/>
        </dgm:presLayoutVars>
      </dgm:prSet>
      <dgm:spPr/>
    </dgm:pt>
    <dgm:pt modelId="{ACDD4DBF-E2E1-4E70-9824-38E2D98834CE}" type="pres">
      <dgm:prSet presAssocID="{03BBAB1D-C0A9-4C31-BE2D-508F0F899052}" presName="sibTrans" presStyleCnt="0"/>
      <dgm:spPr/>
    </dgm:pt>
    <dgm:pt modelId="{84CB325C-4548-4476-84F0-13578768C083}" type="pres">
      <dgm:prSet presAssocID="{1F1A791A-6EF2-40A4-B21F-A440B855638B}" presName="compNode" presStyleCnt="0"/>
      <dgm:spPr/>
    </dgm:pt>
    <dgm:pt modelId="{2BC579E9-277A-4245-831E-CB33BD64094C}" type="pres">
      <dgm:prSet presAssocID="{1F1A791A-6EF2-40A4-B21F-A440B855638B}" presName="bgRect" presStyleLbl="bgShp" presStyleIdx="2" presStyleCnt="3"/>
      <dgm:spPr/>
    </dgm:pt>
    <dgm:pt modelId="{E4B8082E-C112-4282-94BA-405D6EEB02E0}" type="pres">
      <dgm:prSet presAssocID="{1F1A791A-6EF2-40A4-B21F-A440B855638B}"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Teacher"/>
        </a:ext>
      </dgm:extLst>
    </dgm:pt>
    <dgm:pt modelId="{1299BF5C-20C0-45AD-BEF3-6B17EBFF92C6}" type="pres">
      <dgm:prSet presAssocID="{1F1A791A-6EF2-40A4-B21F-A440B855638B}" presName="spaceRect" presStyleCnt="0"/>
      <dgm:spPr/>
    </dgm:pt>
    <dgm:pt modelId="{DD728631-D7CC-47DD-940A-D633CB91014B}" type="pres">
      <dgm:prSet presAssocID="{1F1A791A-6EF2-40A4-B21F-A440B855638B}" presName="parTx" presStyleLbl="revTx" presStyleIdx="2" presStyleCnt="3">
        <dgm:presLayoutVars>
          <dgm:chMax val="0"/>
          <dgm:chPref val="0"/>
        </dgm:presLayoutVars>
      </dgm:prSet>
      <dgm:spPr/>
    </dgm:pt>
  </dgm:ptLst>
  <dgm:cxnLst>
    <dgm:cxn modelId="{C59C6712-42B2-4DAD-ABDF-C69B73004643}" type="presOf" srcId="{003796D1-B18F-4BB7-B0EE-9025A542A3E7}" destId="{714654E2-4A56-467E-B44D-126BBFD78109}" srcOrd="0" destOrd="0" presId="urn:microsoft.com/office/officeart/2018/2/layout/IconVerticalSolidList"/>
    <dgm:cxn modelId="{81EF8314-4C4C-4136-8C3E-3C56BBCB0206}" type="presOf" srcId="{13E04124-7912-479D-AB19-25AA98D23C8F}" destId="{EFEAE509-1385-49E9-B40B-BA5EC53F965D}" srcOrd="0" destOrd="0" presId="urn:microsoft.com/office/officeart/2018/2/layout/IconVerticalSolidList"/>
    <dgm:cxn modelId="{FCDFD548-E22D-4832-81E8-14B5E7B2C704}" srcId="{003796D1-B18F-4BB7-B0EE-9025A542A3E7}" destId="{1F1A791A-6EF2-40A4-B21F-A440B855638B}" srcOrd="2" destOrd="0" parTransId="{36E83CCE-332F-41FA-BF53-7352CCD5E8DF}" sibTransId="{02C06950-5A58-4FBC-9ECE-26BD6A207D48}"/>
    <dgm:cxn modelId="{CB114A4C-C491-4816-86F4-70C531EDE1CA}" type="presOf" srcId="{51719A7D-42FD-4E50-B024-3F87A2E2BB1D}" destId="{96A42470-68FF-4AB9-AE39-8F970794CF68}" srcOrd="0" destOrd="0" presId="urn:microsoft.com/office/officeart/2018/2/layout/IconVerticalSolidList"/>
    <dgm:cxn modelId="{56B248BA-D6E5-4210-98D0-64B12DC788ED}" srcId="{003796D1-B18F-4BB7-B0EE-9025A542A3E7}" destId="{51719A7D-42FD-4E50-B024-3F87A2E2BB1D}" srcOrd="1" destOrd="0" parTransId="{26990B17-282D-47F8-B246-A806E994B616}" sibTransId="{03BBAB1D-C0A9-4C31-BE2D-508F0F899052}"/>
    <dgm:cxn modelId="{40A46ABE-37D5-4024-9F32-DCDB04934280}" type="presOf" srcId="{1F1A791A-6EF2-40A4-B21F-A440B855638B}" destId="{DD728631-D7CC-47DD-940A-D633CB91014B}" srcOrd="0" destOrd="0" presId="urn:microsoft.com/office/officeart/2018/2/layout/IconVerticalSolidList"/>
    <dgm:cxn modelId="{7DF79CF9-FF4F-4CE9-B574-749C62E46409}" srcId="{003796D1-B18F-4BB7-B0EE-9025A542A3E7}" destId="{13E04124-7912-479D-AB19-25AA98D23C8F}" srcOrd="0" destOrd="0" parTransId="{6739DB82-9440-4E64-9B25-129CD2DFE4D5}" sibTransId="{6496E061-EC5C-4A08-869D-51C0464D3D9D}"/>
    <dgm:cxn modelId="{CBA63C25-1D3F-4456-9F5A-6829552EAC4C}" type="presParOf" srcId="{714654E2-4A56-467E-B44D-126BBFD78109}" destId="{3039D7A1-C7BA-4512-8532-06B11BE533D8}" srcOrd="0" destOrd="0" presId="urn:microsoft.com/office/officeart/2018/2/layout/IconVerticalSolidList"/>
    <dgm:cxn modelId="{5D0EAC13-5AFC-406A-89BC-9714EEF794A3}" type="presParOf" srcId="{3039D7A1-C7BA-4512-8532-06B11BE533D8}" destId="{5B75908E-DD63-49CA-BDC0-772E63EDD287}" srcOrd="0" destOrd="0" presId="urn:microsoft.com/office/officeart/2018/2/layout/IconVerticalSolidList"/>
    <dgm:cxn modelId="{8495B2F3-1546-418F-A606-DBC1945492C2}" type="presParOf" srcId="{3039D7A1-C7BA-4512-8532-06B11BE533D8}" destId="{2488EEAE-71A2-4109-BF68-CBA592368D4C}" srcOrd="1" destOrd="0" presId="urn:microsoft.com/office/officeart/2018/2/layout/IconVerticalSolidList"/>
    <dgm:cxn modelId="{05180D15-9455-4291-B519-3BBDD237261F}" type="presParOf" srcId="{3039D7A1-C7BA-4512-8532-06B11BE533D8}" destId="{0BB194E1-B2B5-49BD-970B-A34A1BDF3F28}" srcOrd="2" destOrd="0" presId="urn:microsoft.com/office/officeart/2018/2/layout/IconVerticalSolidList"/>
    <dgm:cxn modelId="{17CA5F0B-38C6-44E5-9C58-9CB9B763FBA9}" type="presParOf" srcId="{3039D7A1-C7BA-4512-8532-06B11BE533D8}" destId="{EFEAE509-1385-49E9-B40B-BA5EC53F965D}" srcOrd="3" destOrd="0" presId="urn:microsoft.com/office/officeart/2018/2/layout/IconVerticalSolidList"/>
    <dgm:cxn modelId="{973B99FA-1A97-4DED-8599-C4ECEC61EC1D}" type="presParOf" srcId="{714654E2-4A56-467E-B44D-126BBFD78109}" destId="{17643888-44AB-4F66-BA3F-F7F9B6E4CBD6}" srcOrd="1" destOrd="0" presId="urn:microsoft.com/office/officeart/2018/2/layout/IconVerticalSolidList"/>
    <dgm:cxn modelId="{856FC915-5303-4DAE-A362-46C4992DC27D}" type="presParOf" srcId="{714654E2-4A56-467E-B44D-126BBFD78109}" destId="{955F5E6B-FED0-4503-8882-E9EBEFB08295}" srcOrd="2" destOrd="0" presId="urn:microsoft.com/office/officeart/2018/2/layout/IconVerticalSolidList"/>
    <dgm:cxn modelId="{05CA9449-59A8-46FF-8610-FC433EDEDFA9}" type="presParOf" srcId="{955F5E6B-FED0-4503-8882-E9EBEFB08295}" destId="{7A9A1CC9-D83E-4446-B243-3AC5D2325F12}" srcOrd="0" destOrd="0" presId="urn:microsoft.com/office/officeart/2018/2/layout/IconVerticalSolidList"/>
    <dgm:cxn modelId="{5BACB0EC-13AB-4735-9F3A-0766C1DD8A5B}" type="presParOf" srcId="{955F5E6B-FED0-4503-8882-E9EBEFB08295}" destId="{111558B0-6B56-4458-9EE4-6CD7E45932C5}" srcOrd="1" destOrd="0" presId="urn:microsoft.com/office/officeart/2018/2/layout/IconVerticalSolidList"/>
    <dgm:cxn modelId="{3B5EC1C4-940F-44AD-A35A-31E5A74BCF86}" type="presParOf" srcId="{955F5E6B-FED0-4503-8882-E9EBEFB08295}" destId="{C5EED205-670E-4E46-BB1A-0CFD39E28FAA}" srcOrd="2" destOrd="0" presId="urn:microsoft.com/office/officeart/2018/2/layout/IconVerticalSolidList"/>
    <dgm:cxn modelId="{6EA46AD0-8991-4A3B-A7B5-07BDEDE6701F}" type="presParOf" srcId="{955F5E6B-FED0-4503-8882-E9EBEFB08295}" destId="{96A42470-68FF-4AB9-AE39-8F970794CF68}" srcOrd="3" destOrd="0" presId="urn:microsoft.com/office/officeart/2018/2/layout/IconVerticalSolidList"/>
    <dgm:cxn modelId="{311762A5-6091-40FF-B9FF-6E104D8812EA}" type="presParOf" srcId="{714654E2-4A56-467E-B44D-126BBFD78109}" destId="{ACDD4DBF-E2E1-4E70-9824-38E2D98834CE}" srcOrd="3" destOrd="0" presId="urn:microsoft.com/office/officeart/2018/2/layout/IconVerticalSolidList"/>
    <dgm:cxn modelId="{75C2D6A1-4710-4286-9B39-1B655C830C80}" type="presParOf" srcId="{714654E2-4A56-467E-B44D-126BBFD78109}" destId="{84CB325C-4548-4476-84F0-13578768C083}" srcOrd="4" destOrd="0" presId="urn:microsoft.com/office/officeart/2018/2/layout/IconVerticalSolidList"/>
    <dgm:cxn modelId="{2CADBD0B-EE28-4DA4-B7C9-0CD713E81E50}" type="presParOf" srcId="{84CB325C-4548-4476-84F0-13578768C083}" destId="{2BC579E9-277A-4245-831E-CB33BD64094C}" srcOrd="0" destOrd="0" presId="urn:microsoft.com/office/officeart/2018/2/layout/IconVerticalSolidList"/>
    <dgm:cxn modelId="{526E1254-77E6-4B68-89BC-00A3913BEDF5}" type="presParOf" srcId="{84CB325C-4548-4476-84F0-13578768C083}" destId="{E4B8082E-C112-4282-94BA-405D6EEB02E0}" srcOrd="1" destOrd="0" presId="urn:microsoft.com/office/officeart/2018/2/layout/IconVerticalSolidList"/>
    <dgm:cxn modelId="{C180A28E-33A3-4582-B74F-AADAE00F40B0}" type="presParOf" srcId="{84CB325C-4548-4476-84F0-13578768C083}" destId="{1299BF5C-20C0-45AD-BEF3-6B17EBFF92C6}" srcOrd="2" destOrd="0" presId="urn:microsoft.com/office/officeart/2018/2/layout/IconVerticalSolidList"/>
    <dgm:cxn modelId="{986B7BED-D211-455D-B335-F8DD7BBAF9F0}" type="presParOf" srcId="{84CB325C-4548-4476-84F0-13578768C083}" destId="{DD728631-D7CC-47DD-940A-D633CB91014B}"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261DC7D-3C4E-43DD-B5B0-4E0BB4D15B21}"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BC1A2BF3-2ADC-4785-A5E3-A909F35563F6}">
      <dgm:prSet/>
      <dgm:spPr/>
      <dgm:t>
        <a:bodyPr/>
        <a:lstStyle/>
        <a:p>
          <a:r>
            <a:rPr lang="en-US" dirty="0"/>
            <a:t>Completeness: The degree to which the report provides all the info readers need in language they understand</a:t>
          </a:r>
        </a:p>
      </dgm:t>
    </dgm:pt>
    <dgm:pt modelId="{B96CE975-3D41-4FEF-848B-38EF997ADA5F}" type="parTrans" cxnId="{EEAA8E74-55BC-412F-8006-C2D64E368169}">
      <dgm:prSet/>
      <dgm:spPr/>
      <dgm:t>
        <a:bodyPr/>
        <a:lstStyle/>
        <a:p>
          <a:endParaRPr lang="en-US"/>
        </a:p>
      </dgm:t>
    </dgm:pt>
    <dgm:pt modelId="{6922A189-5531-4E22-9E6E-72DBA78D98D2}" type="sibTrans" cxnId="{EEAA8E74-55BC-412F-8006-C2D64E368169}">
      <dgm:prSet/>
      <dgm:spPr/>
      <dgm:t>
        <a:bodyPr/>
        <a:lstStyle/>
        <a:p>
          <a:endParaRPr lang="en-US"/>
        </a:p>
      </dgm:t>
    </dgm:pt>
    <dgm:pt modelId="{E6CD6E3D-DF2E-467D-9071-4221A4EDE07D}">
      <dgm:prSet/>
      <dgm:spPr/>
      <dgm:t>
        <a:bodyPr/>
        <a:lstStyle/>
        <a:p>
          <a:r>
            <a:rPr lang="en-US"/>
            <a:t>A written report must be complete… without being too complete. The trick is to determine what really matters and what ought to be shifted to an appendix or left out entirely (caution).</a:t>
          </a:r>
        </a:p>
      </dgm:t>
    </dgm:pt>
    <dgm:pt modelId="{22380C5F-F34A-4E38-A9CD-11F8660D782A}" type="parTrans" cxnId="{12AFA76A-A482-4FEB-9DC5-324B2607E043}">
      <dgm:prSet/>
      <dgm:spPr/>
      <dgm:t>
        <a:bodyPr/>
        <a:lstStyle/>
        <a:p>
          <a:endParaRPr lang="en-US"/>
        </a:p>
      </dgm:t>
    </dgm:pt>
    <dgm:pt modelId="{DC9FDF8E-946E-4872-BEDB-07C599EE877C}" type="sibTrans" cxnId="{12AFA76A-A482-4FEB-9DC5-324B2607E043}">
      <dgm:prSet/>
      <dgm:spPr/>
      <dgm:t>
        <a:bodyPr/>
        <a:lstStyle/>
        <a:p>
          <a:endParaRPr lang="en-US"/>
        </a:p>
      </dgm:t>
    </dgm:pt>
    <dgm:pt modelId="{FDD8AF1E-B9FB-49D0-BBFF-BBA2159E21A1}" type="pres">
      <dgm:prSet presAssocID="{E261DC7D-3C4E-43DD-B5B0-4E0BB4D15B21}" presName="root" presStyleCnt="0">
        <dgm:presLayoutVars>
          <dgm:dir/>
          <dgm:resizeHandles val="exact"/>
        </dgm:presLayoutVars>
      </dgm:prSet>
      <dgm:spPr/>
    </dgm:pt>
    <dgm:pt modelId="{9DBA2259-441D-47C2-881D-16287558FBE3}" type="pres">
      <dgm:prSet presAssocID="{BC1A2BF3-2ADC-4785-A5E3-A909F35563F6}" presName="compNode" presStyleCnt="0"/>
      <dgm:spPr/>
    </dgm:pt>
    <dgm:pt modelId="{70257F59-450D-4CD6-8ED9-5483F08E6DED}" type="pres">
      <dgm:prSet presAssocID="{BC1A2BF3-2ADC-4785-A5E3-A909F35563F6}" presName="bgRect" presStyleLbl="bgShp" presStyleIdx="0" presStyleCnt="2"/>
      <dgm:spPr/>
    </dgm:pt>
    <dgm:pt modelId="{E57E57C2-183F-4C80-9709-B3135E35681A}" type="pres">
      <dgm:prSet presAssocID="{BC1A2BF3-2ADC-4785-A5E3-A909F35563F6}"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esentation with Checklist"/>
        </a:ext>
      </dgm:extLst>
    </dgm:pt>
    <dgm:pt modelId="{64BA8C41-9B9A-4FFD-9A90-4AB3813FBCC6}" type="pres">
      <dgm:prSet presAssocID="{BC1A2BF3-2ADC-4785-A5E3-A909F35563F6}" presName="spaceRect" presStyleCnt="0"/>
      <dgm:spPr/>
    </dgm:pt>
    <dgm:pt modelId="{2F9AA7D9-CBDE-4B14-9E31-A739E358F327}" type="pres">
      <dgm:prSet presAssocID="{BC1A2BF3-2ADC-4785-A5E3-A909F35563F6}" presName="parTx" presStyleLbl="revTx" presStyleIdx="0" presStyleCnt="2">
        <dgm:presLayoutVars>
          <dgm:chMax val="0"/>
          <dgm:chPref val="0"/>
        </dgm:presLayoutVars>
      </dgm:prSet>
      <dgm:spPr/>
    </dgm:pt>
    <dgm:pt modelId="{3A648EBF-76A6-4A26-AE61-7F1B0BF68480}" type="pres">
      <dgm:prSet presAssocID="{6922A189-5531-4E22-9E6E-72DBA78D98D2}" presName="sibTrans" presStyleCnt="0"/>
      <dgm:spPr/>
    </dgm:pt>
    <dgm:pt modelId="{68B48AA8-BE5E-4972-8E49-61490B34A3C2}" type="pres">
      <dgm:prSet presAssocID="{E6CD6E3D-DF2E-467D-9071-4221A4EDE07D}" presName="compNode" presStyleCnt="0"/>
      <dgm:spPr/>
    </dgm:pt>
    <dgm:pt modelId="{874B60C8-2A8E-4D58-A2ED-517663EE8E1B}" type="pres">
      <dgm:prSet presAssocID="{E6CD6E3D-DF2E-467D-9071-4221A4EDE07D}" presName="bgRect" presStyleLbl="bgShp" presStyleIdx="1" presStyleCnt="2"/>
      <dgm:spPr/>
    </dgm:pt>
    <dgm:pt modelId="{8698C902-D49F-464F-AF86-829B06AFA5C9}" type="pres">
      <dgm:prSet presAssocID="{E6CD6E3D-DF2E-467D-9071-4221A4EDE07D}"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laying Cards"/>
        </a:ext>
      </dgm:extLst>
    </dgm:pt>
    <dgm:pt modelId="{AEF7B48F-DC1F-4EFB-81BF-9FB62542545E}" type="pres">
      <dgm:prSet presAssocID="{E6CD6E3D-DF2E-467D-9071-4221A4EDE07D}" presName="spaceRect" presStyleCnt="0"/>
      <dgm:spPr/>
    </dgm:pt>
    <dgm:pt modelId="{3B34112E-C9D9-4937-AAA9-BD7EF6E8840B}" type="pres">
      <dgm:prSet presAssocID="{E6CD6E3D-DF2E-467D-9071-4221A4EDE07D}" presName="parTx" presStyleLbl="revTx" presStyleIdx="1" presStyleCnt="2">
        <dgm:presLayoutVars>
          <dgm:chMax val="0"/>
          <dgm:chPref val="0"/>
        </dgm:presLayoutVars>
      </dgm:prSet>
      <dgm:spPr/>
    </dgm:pt>
  </dgm:ptLst>
  <dgm:cxnLst>
    <dgm:cxn modelId="{12AFA76A-A482-4FEB-9DC5-324B2607E043}" srcId="{E261DC7D-3C4E-43DD-B5B0-4E0BB4D15B21}" destId="{E6CD6E3D-DF2E-467D-9071-4221A4EDE07D}" srcOrd="1" destOrd="0" parTransId="{22380C5F-F34A-4E38-A9CD-11F8660D782A}" sibTransId="{DC9FDF8E-946E-4872-BEDB-07C599EE877C}"/>
    <dgm:cxn modelId="{EEAA8E74-55BC-412F-8006-C2D64E368169}" srcId="{E261DC7D-3C4E-43DD-B5B0-4E0BB4D15B21}" destId="{BC1A2BF3-2ADC-4785-A5E3-A909F35563F6}" srcOrd="0" destOrd="0" parTransId="{B96CE975-3D41-4FEF-848B-38EF997ADA5F}" sibTransId="{6922A189-5531-4E22-9E6E-72DBA78D98D2}"/>
    <dgm:cxn modelId="{299E399E-C5E4-459D-8C41-B1B822B9B351}" type="presOf" srcId="{E261DC7D-3C4E-43DD-B5B0-4E0BB4D15B21}" destId="{FDD8AF1E-B9FB-49D0-BBFF-BBA2159E21A1}" srcOrd="0" destOrd="0" presId="urn:microsoft.com/office/officeart/2018/2/layout/IconVerticalSolidList"/>
    <dgm:cxn modelId="{B6112AC1-B1E3-4DB1-927A-44E3E30BFD48}" type="presOf" srcId="{BC1A2BF3-2ADC-4785-A5E3-A909F35563F6}" destId="{2F9AA7D9-CBDE-4B14-9E31-A739E358F327}" srcOrd="0" destOrd="0" presId="urn:microsoft.com/office/officeart/2018/2/layout/IconVerticalSolidList"/>
    <dgm:cxn modelId="{C06A93D1-17AB-45C5-88EE-30498933B96E}" type="presOf" srcId="{E6CD6E3D-DF2E-467D-9071-4221A4EDE07D}" destId="{3B34112E-C9D9-4937-AAA9-BD7EF6E8840B}" srcOrd="0" destOrd="0" presId="urn:microsoft.com/office/officeart/2018/2/layout/IconVerticalSolidList"/>
    <dgm:cxn modelId="{A3172363-E1B2-4DDB-BA96-190CE30A7A29}" type="presParOf" srcId="{FDD8AF1E-B9FB-49D0-BBFF-BBA2159E21A1}" destId="{9DBA2259-441D-47C2-881D-16287558FBE3}" srcOrd="0" destOrd="0" presId="urn:microsoft.com/office/officeart/2018/2/layout/IconVerticalSolidList"/>
    <dgm:cxn modelId="{5843E335-C244-4B4B-B243-BEFFFF27704B}" type="presParOf" srcId="{9DBA2259-441D-47C2-881D-16287558FBE3}" destId="{70257F59-450D-4CD6-8ED9-5483F08E6DED}" srcOrd="0" destOrd="0" presId="urn:microsoft.com/office/officeart/2018/2/layout/IconVerticalSolidList"/>
    <dgm:cxn modelId="{9D41A80F-190F-4CE3-B372-96C2AF4EC88B}" type="presParOf" srcId="{9DBA2259-441D-47C2-881D-16287558FBE3}" destId="{E57E57C2-183F-4C80-9709-B3135E35681A}" srcOrd="1" destOrd="0" presId="urn:microsoft.com/office/officeart/2018/2/layout/IconVerticalSolidList"/>
    <dgm:cxn modelId="{597C929D-0107-4D34-B682-F58B8BEBA3FB}" type="presParOf" srcId="{9DBA2259-441D-47C2-881D-16287558FBE3}" destId="{64BA8C41-9B9A-4FFD-9A90-4AB3813FBCC6}" srcOrd="2" destOrd="0" presId="urn:microsoft.com/office/officeart/2018/2/layout/IconVerticalSolidList"/>
    <dgm:cxn modelId="{AD79BCCC-A1EE-47FD-BC89-33674261B243}" type="presParOf" srcId="{9DBA2259-441D-47C2-881D-16287558FBE3}" destId="{2F9AA7D9-CBDE-4B14-9E31-A739E358F327}" srcOrd="3" destOrd="0" presId="urn:microsoft.com/office/officeart/2018/2/layout/IconVerticalSolidList"/>
    <dgm:cxn modelId="{340DD9D6-EF24-4141-8F18-B0DA88D29BB0}" type="presParOf" srcId="{FDD8AF1E-B9FB-49D0-BBFF-BBA2159E21A1}" destId="{3A648EBF-76A6-4A26-AE61-7F1B0BF68480}" srcOrd="1" destOrd="0" presId="urn:microsoft.com/office/officeart/2018/2/layout/IconVerticalSolidList"/>
    <dgm:cxn modelId="{3B239EA5-B8EA-4992-8725-20944455348A}" type="presParOf" srcId="{FDD8AF1E-B9FB-49D0-BBFF-BBA2159E21A1}" destId="{68B48AA8-BE5E-4972-8E49-61490B34A3C2}" srcOrd="2" destOrd="0" presId="urn:microsoft.com/office/officeart/2018/2/layout/IconVerticalSolidList"/>
    <dgm:cxn modelId="{0A2380C8-2509-4CE7-B8F8-5B7054DB5EE0}" type="presParOf" srcId="{68B48AA8-BE5E-4972-8E49-61490B34A3C2}" destId="{874B60C8-2A8E-4D58-A2ED-517663EE8E1B}" srcOrd="0" destOrd="0" presId="urn:microsoft.com/office/officeart/2018/2/layout/IconVerticalSolidList"/>
    <dgm:cxn modelId="{6E53E659-1EBB-4037-B77D-A4CE727CA16F}" type="presParOf" srcId="{68B48AA8-BE5E-4972-8E49-61490B34A3C2}" destId="{8698C902-D49F-464F-AF86-829B06AFA5C9}" srcOrd="1" destOrd="0" presId="urn:microsoft.com/office/officeart/2018/2/layout/IconVerticalSolidList"/>
    <dgm:cxn modelId="{FEE6D8AC-E77C-438B-9AA6-7717EA2C50AF}" type="presParOf" srcId="{68B48AA8-BE5E-4972-8E49-61490B34A3C2}" destId="{AEF7B48F-DC1F-4EFB-81BF-9FB62542545E}" srcOrd="2" destOrd="0" presId="urn:microsoft.com/office/officeart/2018/2/layout/IconVerticalSolidList"/>
    <dgm:cxn modelId="{BBCEE462-1CE0-47CB-BF9D-9576D22FD66B}" type="presParOf" srcId="{68B48AA8-BE5E-4972-8E49-61490B34A3C2}" destId="{3B34112E-C9D9-4937-AAA9-BD7EF6E8840B}"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8806B76-E82F-42C7-B484-11A38CC01411}"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833F9D86-9545-4DCB-8F48-7529374AAD0E}">
      <dgm:prSet/>
      <dgm:spPr/>
      <dgm:t>
        <a:bodyPr/>
        <a:lstStyle/>
        <a:p>
          <a:r>
            <a:rPr lang="en-US" dirty="0"/>
            <a:t>Sign-up for presentation day</a:t>
          </a:r>
        </a:p>
      </dgm:t>
    </dgm:pt>
    <dgm:pt modelId="{122E4580-B272-4C86-9119-5CD7C3507AEE}" type="parTrans" cxnId="{614BC0F1-B0E1-4EC7-A25F-5ED3346D8AFE}">
      <dgm:prSet/>
      <dgm:spPr/>
      <dgm:t>
        <a:bodyPr/>
        <a:lstStyle/>
        <a:p>
          <a:endParaRPr lang="en-US"/>
        </a:p>
      </dgm:t>
    </dgm:pt>
    <dgm:pt modelId="{08CE2326-5E5E-489B-BD4B-99210E183503}" type="sibTrans" cxnId="{614BC0F1-B0E1-4EC7-A25F-5ED3346D8AFE}">
      <dgm:prSet/>
      <dgm:spPr/>
      <dgm:t>
        <a:bodyPr/>
        <a:lstStyle/>
        <a:p>
          <a:endParaRPr lang="en-US"/>
        </a:p>
      </dgm:t>
    </dgm:pt>
    <dgm:pt modelId="{3E01C7F9-9D61-4045-A472-3FEEC4E22CB1}">
      <dgm:prSet/>
      <dgm:spPr/>
      <dgm:t>
        <a:bodyPr/>
        <a:lstStyle/>
        <a:p>
          <a:r>
            <a:rPr lang="en-US"/>
            <a:t>Start initial data analysis</a:t>
          </a:r>
        </a:p>
      </dgm:t>
    </dgm:pt>
    <dgm:pt modelId="{6EEFD8EB-0DB6-49DD-8854-F2A28792A4E0}" type="parTrans" cxnId="{B713F932-422D-4E3F-ABA4-0E62D296112D}">
      <dgm:prSet/>
      <dgm:spPr/>
      <dgm:t>
        <a:bodyPr/>
        <a:lstStyle/>
        <a:p>
          <a:endParaRPr lang="en-US"/>
        </a:p>
      </dgm:t>
    </dgm:pt>
    <dgm:pt modelId="{EBAA6199-966B-41FB-8279-85D963EF81E7}" type="sibTrans" cxnId="{B713F932-422D-4E3F-ABA4-0E62D296112D}">
      <dgm:prSet/>
      <dgm:spPr/>
      <dgm:t>
        <a:bodyPr/>
        <a:lstStyle/>
        <a:p>
          <a:endParaRPr lang="en-US"/>
        </a:p>
      </dgm:t>
    </dgm:pt>
    <dgm:pt modelId="{D806175F-16CD-47B5-BB8F-AFF66CBC00D2}" type="pres">
      <dgm:prSet presAssocID="{B8806B76-E82F-42C7-B484-11A38CC01411}" presName="root" presStyleCnt="0">
        <dgm:presLayoutVars>
          <dgm:dir/>
          <dgm:resizeHandles val="exact"/>
        </dgm:presLayoutVars>
      </dgm:prSet>
      <dgm:spPr/>
    </dgm:pt>
    <dgm:pt modelId="{0AB1840A-57EA-4AC3-838E-88F76CE2CFB4}" type="pres">
      <dgm:prSet presAssocID="{833F9D86-9545-4DCB-8F48-7529374AAD0E}" presName="compNode" presStyleCnt="0"/>
      <dgm:spPr/>
    </dgm:pt>
    <dgm:pt modelId="{8140D8F2-11FA-404A-932A-B4160F6D01FD}" type="pres">
      <dgm:prSet presAssocID="{833F9D86-9545-4DCB-8F48-7529374AAD0E}"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ign"/>
        </a:ext>
      </dgm:extLst>
    </dgm:pt>
    <dgm:pt modelId="{A6FB5485-C703-411A-8FE8-F441FA4FB2FC}" type="pres">
      <dgm:prSet presAssocID="{833F9D86-9545-4DCB-8F48-7529374AAD0E}" presName="spaceRect" presStyleCnt="0"/>
      <dgm:spPr/>
    </dgm:pt>
    <dgm:pt modelId="{2AC9F352-C1D2-4BF7-8886-A767EFC5CC4E}" type="pres">
      <dgm:prSet presAssocID="{833F9D86-9545-4DCB-8F48-7529374AAD0E}" presName="textRect" presStyleLbl="revTx" presStyleIdx="0" presStyleCnt="2">
        <dgm:presLayoutVars>
          <dgm:chMax val="1"/>
          <dgm:chPref val="1"/>
        </dgm:presLayoutVars>
      </dgm:prSet>
      <dgm:spPr/>
    </dgm:pt>
    <dgm:pt modelId="{B1ABC081-264B-48D7-969B-247D84398845}" type="pres">
      <dgm:prSet presAssocID="{08CE2326-5E5E-489B-BD4B-99210E183503}" presName="sibTrans" presStyleCnt="0"/>
      <dgm:spPr/>
    </dgm:pt>
    <dgm:pt modelId="{A2084FA7-1DC3-4FAF-949C-BEECDDBC12DD}" type="pres">
      <dgm:prSet presAssocID="{3E01C7F9-9D61-4045-A472-3FEEC4E22CB1}" presName="compNode" presStyleCnt="0"/>
      <dgm:spPr/>
    </dgm:pt>
    <dgm:pt modelId="{883D6CD0-E902-4C5A-8CAB-64B187181241}" type="pres">
      <dgm:prSet presAssocID="{3E01C7F9-9D61-4045-A472-3FEEC4E22CB1}"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ar chart"/>
        </a:ext>
      </dgm:extLst>
    </dgm:pt>
    <dgm:pt modelId="{808237BE-33B5-49C9-B1BF-274C99A68D91}" type="pres">
      <dgm:prSet presAssocID="{3E01C7F9-9D61-4045-A472-3FEEC4E22CB1}" presName="spaceRect" presStyleCnt="0"/>
      <dgm:spPr/>
    </dgm:pt>
    <dgm:pt modelId="{8322B0F9-4BBF-4256-8F06-9A911BB509E6}" type="pres">
      <dgm:prSet presAssocID="{3E01C7F9-9D61-4045-A472-3FEEC4E22CB1}" presName="textRect" presStyleLbl="revTx" presStyleIdx="1" presStyleCnt="2">
        <dgm:presLayoutVars>
          <dgm:chMax val="1"/>
          <dgm:chPref val="1"/>
        </dgm:presLayoutVars>
      </dgm:prSet>
      <dgm:spPr/>
    </dgm:pt>
  </dgm:ptLst>
  <dgm:cxnLst>
    <dgm:cxn modelId="{B713F932-422D-4E3F-ABA4-0E62D296112D}" srcId="{B8806B76-E82F-42C7-B484-11A38CC01411}" destId="{3E01C7F9-9D61-4045-A472-3FEEC4E22CB1}" srcOrd="1" destOrd="0" parTransId="{6EEFD8EB-0DB6-49DD-8854-F2A28792A4E0}" sibTransId="{EBAA6199-966B-41FB-8279-85D963EF81E7}"/>
    <dgm:cxn modelId="{18F7046A-C4DD-4D1B-BC35-3AD28E5DFD71}" type="presOf" srcId="{B8806B76-E82F-42C7-B484-11A38CC01411}" destId="{D806175F-16CD-47B5-BB8F-AFF66CBC00D2}" srcOrd="0" destOrd="0" presId="urn:microsoft.com/office/officeart/2018/2/layout/IconLabelList"/>
    <dgm:cxn modelId="{8D4067AF-C88F-4DBD-A13D-246D92B69D19}" type="presOf" srcId="{833F9D86-9545-4DCB-8F48-7529374AAD0E}" destId="{2AC9F352-C1D2-4BF7-8886-A767EFC5CC4E}" srcOrd="0" destOrd="0" presId="urn:microsoft.com/office/officeart/2018/2/layout/IconLabelList"/>
    <dgm:cxn modelId="{91F5D6E2-155F-49D1-AF03-58DAE6E10AE4}" type="presOf" srcId="{3E01C7F9-9D61-4045-A472-3FEEC4E22CB1}" destId="{8322B0F9-4BBF-4256-8F06-9A911BB509E6}" srcOrd="0" destOrd="0" presId="urn:microsoft.com/office/officeart/2018/2/layout/IconLabelList"/>
    <dgm:cxn modelId="{614BC0F1-B0E1-4EC7-A25F-5ED3346D8AFE}" srcId="{B8806B76-E82F-42C7-B484-11A38CC01411}" destId="{833F9D86-9545-4DCB-8F48-7529374AAD0E}" srcOrd="0" destOrd="0" parTransId="{122E4580-B272-4C86-9119-5CD7C3507AEE}" sibTransId="{08CE2326-5E5E-489B-BD4B-99210E183503}"/>
    <dgm:cxn modelId="{08E0CCFB-655D-420A-B9BB-54CC1C2F761B}" type="presParOf" srcId="{D806175F-16CD-47B5-BB8F-AFF66CBC00D2}" destId="{0AB1840A-57EA-4AC3-838E-88F76CE2CFB4}" srcOrd="0" destOrd="0" presId="urn:microsoft.com/office/officeart/2018/2/layout/IconLabelList"/>
    <dgm:cxn modelId="{4039EA40-1C20-4B4D-9914-9AC7A986C020}" type="presParOf" srcId="{0AB1840A-57EA-4AC3-838E-88F76CE2CFB4}" destId="{8140D8F2-11FA-404A-932A-B4160F6D01FD}" srcOrd="0" destOrd="0" presId="urn:microsoft.com/office/officeart/2018/2/layout/IconLabelList"/>
    <dgm:cxn modelId="{E8C0FDB8-C069-4DD5-AF0B-A05E8E9968F6}" type="presParOf" srcId="{0AB1840A-57EA-4AC3-838E-88F76CE2CFB4}" destId="{A6FB5485-C703-411A-8FE8-F441FA4FB2FC}" srcOrd="1" destOrd="0" presId="urn:microsoft.com/office/officeart/2018/2/layout/IconLabelList"/>
    <dgm:cxn modelId="{6D0CFA3A-13BE-4180-894B-A2B413CDBB32}" type="presParOf" srcId="{0AB1840A-57EA-4AC3-838E-88F76CE2CFB4}" destId="{2AC9F352-C1D2-4BF7-8886-A767EFC5CC4E}" srcOrd="2" destOrd="0" presId="urn:microsoft.com/office/officeart/2018/2/layout/IconLabelList"/>
    <dgm:cxn modelId="{8A5AB8B6-C852-4E9A-BD5F-AD26E7C230D4}" type="presParOf" srcId="{D806175F-16CD-47B5-BB8F-AFF66CBC00D2}" destId="{B1ABC081-264B-48D7-969B-247D84398845}" srcOrd="1" destOrd="0" presId="urn:microsoft.com/office/officeart/2018/2/layout/IconLabelList"/>
    <dgm:cxn modelId="{8ADC5110-6B07-49C3-9F74-08A47F01370B}" type="presParOf" srcId="{D806175F-16CD-47B5-BB8F-AFF66CBC00D2}" destId="{A2084FA7-1DC3-4FAF-949C-BEECDDBC12DD}" srcOrd="2" destOrd="0" presId="urn:microsoft.com/office/officeart/2018/2/layout/IconLabelList"/>
    <dgm:cxn modelId="{1CED6D6D-4EA6-4D75-906A-C9CF28B97ED7}" type="presParOf" srcId="{A2084FA7-1DC3-4FAF-949C-BEECDDBC12DD}" destId="{883D6CD0-E902-4C5A-8CAB-64B187181241}" srcOrd="0" destOrd="0" presId="urn:microsoft.com/office/officeart/2018/2/layout/IconLabelList"/>
    <dgm:cxn modelId="{4AF95FB5-FE25-4E8B-9EC6-A537D71C5ED9}" type="presParOf" srcId="{A2084FA7-1DC3-4FAF-949C-BEECDDBC12DD}" destId="{808237BE-33B5-49C9-B1BF-274C99A68D91}" srcOrd="1" destOrd="0" presId="urn:microsoft.com/office/officeart/2018/2/layout/IconLabelList"/>
    <dgm:cxn modelId="{5D5BBAE9-DA03-411A-BB68-4F99D31866B7}" type="presParOf" srcId="{A2084FA7-1DC3-4FAF-949C-BEECDDBC12DD}" destId="{8322B0F9-4BBF-4256-8F06-9A911BB509E6}"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CC588BA-22E5-43C4-86EE-D7F0FAE82882}">
      <dsp:nvSpPr>
        <dsp:cNvPr id="0" name=""/>
        <dsp:cNvSpPr/>
      </dsp:nvSpPr>
      <dsp:spPr>
        <a:xfrm>
          <a:off x="0" y="31563"/>
          <a:ext cx="10515600" cy="119925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0" tIns="190500" rIns="190500" bIns="190500" numCol="1" spcCol="1270" anchor="ctr" anchorCtr="0">
          <a:noAutofit/>
        </a:bodyPr>
        <a:lstStyle/>
        <a:p>
          <a:pPr marL="0" lvl="0" indent="0" algn="l" defTabSz="2222500">
            <a:lnSpc>
              <a:spcPct val="90000"/>
            </a:lnSpc>
            <a:spcBef>
              <a:spcPct val="0"/>
            </a:spcBef>
            <a:spcAft>
              <a:spcPct val="35000"/>
            </a:spcAft>
            <a:buNone/>
          </a:pPr>
          <a:r>
            <a:rPr lang="en-US" sz="5000" kern="1200"/>
            <a:t>Descriptive RQ</a:t>
          </a:r>
        </a:p>
      </dsp:txBody>
      <dsp:txXfrm>
        <a:off x="58543" y="90106"/>
        <a:ext cx="10398514" cy="1082164"/>
      </dsp:txXfrm>
    </dsp:sp>
    <dsp:sp modelId="{574046AB-203E-49DE-B866-303DE033A406}">
      <dsp:nvSpPr>
        <dsp:cNvPr id="0" name=""/>
        <dsp:cNvSpPr/>
      </dsp:nvSpPr>
      <dsp:spPr>
        <a:xfrm>
          <a:off x="0" y="1374813"/>
          <a:ext cx="10515600" cy="1199250"/>
        </a:xfrm>
        <a:prstGeom prst="roundRec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0" tIns="190500" rIns="190500" bIns="190500" numCol="1" spcCol="1270" anchor="ctr" anchorCtr="0">
          <a:noAutofit/>
        </a:bodyPr>
        <a:lstStyle/>
        <a:p>
          <a:pPr marL="0" lvl="0" indent="0" algn="l" defTabSz="2222500">
            <a:lnSpc>
              <a:spcPct val="90000"/>
            </a:lnSpc>
            <a:spcBef>
              <a:spcPct val="0"/>
            </a:spcBef>
            <a:spcAft>
              <a:spcPct val="35000"/>
            </a:spcAft>
            <a:buNone/>
          </a:pPr>
          <a:r>
            <a:rPr lang="en-US" sz="5000" kern="1200"/>
            <a:t>Difference RQ</a:t>
          </a:r>
        </a:p>
      </dsp:txBody>
      <dsp:txXfrm>
        <a:off x="58543" y="1433356"/>
        <a:ext cx="10398514" cy="1082164"/>
      </dsp:txXfrm>
    </dsp:sp>
    <dsp:sp modelId="{8C4DC0BA-4658-4F9B-AB4B-3509CE16B636}">
      <dsp:nvSpPr>
        <dsp:cNvPr id="0" name=""/>
        <dsp:cNvSpPr/>
      </dsp:nvSpPr>
      <dsp:spPr>
        <a:xfrm>
          <a:off x="0" y="2718063"/>
          <a:ext cx="10515600" cy="1199250"/>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0" tIns="190500" rIns="190500" bIns="190500" numCol="1" spcCol="1270" anchor="ctr" anchorCtr="0">
          <a:noAutofit/>
        </a:bodyPr>
        <a:lstStyle/>
        <a:p>
          <a:pPr marL="0" lvl="0" indent="0" algn="l" defTabSz="2222500">
            <a:lnSpc>
              <a:spcPct val="90000"/>
            </a:lnSpc>
            <a:spcBef>
              <a:spcPct val="0"/>
            </a:spcBef>
            <a:spcAft>
              <a:spcPct val="35000"/>
            </a:spcAft>
            <a:buNone/>
          </a:pPr>
          <a:r>
            <a:rPr lang="en-US" sz="5000" kern="1200"/>
            <a:t>Association RQ: Correlation</a:t>
          </a:r>
        </a:p>
      </dsp:txBody>
      <dsp:txXfrm>
        <a:off x="58543" y="2776606"/>
        <a:ext cx="10398514" cy="108216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9DD18C-8A8A-47C9-B2B0-5DAE0A2B4A86}">
      <dsp:nvSpPr>
        <dsp:cNvPr id="0" name=""/>
        <dsp:cNvSpPr/>
      </dsp:nvSpPr>
      <dsp:spPr>
        <a:xfrm>
          <a:off x="0" y="20325"/>
          <a:ext cx="5744684" cy="839474"/>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a:t>Example</a:t>
          </a:r>
        </a:p>
      </dsp:txBody>
      <dsp:txXfrm>
        <a:off x="40980" y="61305"/>
        <a:ext cx="5662724" cy="757514"/>
      </dsp:txXfrm>
    </dsp:sp>
    <dsp:sp modelId="{53CF77A4-E2A7-4FFC-8836-0CD6F71EEF8F}">
      <dsp:nvSpPr>
        <dsp:cNvPr id="0" name=""/>
        <dsp:cNvSpPr/>
      </dsp:nvSpPr>
      <dsp:spPr>
        <a:xfrm>
          <a:off x="0" y="859800"/>
          <a:ext cx="5744684" cy="2064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2394" tIns="44450" rIns="248920" bIns="44450" numCol="1" spcCol="1270" anchor="t" anchorCtr="0">
          <a:noAutofit/>
        </a:bodyPr>
        <a:lstStyle/>
        <a:p>
          <a:pPr marL="228600" lvl="1" indent="-228600" algn="l" defTabSz="1200150">
            <a:lnSpc>
              <a:spcPct val="90000"/>
            </a:lnSpc>
            <a:spcBef>
              <a:spcPct val="0"/>
            </a:spcBef>
            <a:spcAft>
              <a:spcPct val="20000"/>
            </a:spcAft>
            <a:buChar char="•"/>
          </a:pPr>
          <a:r>
            <a:rPr lang="en-US" sz="2700" kern="1200"/>
            <a:t>Level of measurement for BOTH analysis variable: interval or ratio</a:t>
          </a:r>
        </a:p>
        <a:p>
          <a:pPr marL="228600" lvl="1" indent="-228600" algn="l" defTabSz="1200150">
            <a:lnSpc>
              <a:spcPct val="90000"/>
            </a:lnSpc>
            <a:spcBef>
              <a:spcPct val="0"/>
            </a:spcBef>
            <a:spcAft>
              <a:spcPct val="20000"/>
            </a:spcAft>
            <a:buChar char="•"/>
          </a:pPr>
          <a:r>
            <a:rPr lang="en-US" sz="2700" kern="1200"/>
            <a:t>Association RQ: Does workers’ incomes increase as their ages increase?</a:t>
          </a:r>
        </a:p>
      </dsp:txBody>
      <dsp:txXfrm>
        <a:off x="0" y="859800"/>
        <a:ext cx="5744684" cy="2064825"/>
      </dsp:txXfrm>
    </dsp:sp>
    <dsp:sp modelId="{CBE85C05-F2FE-41D4-BB4E-B53769AB84FD}">
      <dsp:nvSpPr>
        <dsp:cNvPr id="0" name=""/>
        <dsp:cNvSpPr/>
      </dsp:nvSpPr>
      <dsp:spPr>
        <a:xfrm>
          <a:off x="0" y="2924625"/>
          <a:ext cx="5744684" cy="839474"/>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a:t>Questionnaire questions: </a:t>
          </a:r>
        </a:p>
      </dsp:txBody>
      <dsp:txXfrm>
        <a:off x="40980" y="2965605"/>
        <a:ext cx="5662724" cy="757514"/>
      </dsp:txXfrm>
    </dsp:sp>
    <dsp:sp modelId="{189F0F4F-F146-42DF-BB70-7261E9106FC0}">
      <dsp:nvSpPr>
        <dsp:cNvPr id="0" name=""/>
        <dsp:cNvSpPr/>
      </dsp:nvSpPr>
      <dsp:spPr>
        <a:xfrm>
          <a:off x="0" y="3764100"/>
          <a:ext cx="5744684" cy="9418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2394" tIns="44450" rIns="248920" bIns="44450" numCol="1" spcCol="1270" anchor="t" anchorCtr="0">
          <a:noAutofit/>
        </a:bodyPr>
        <a:lstStyle/>
        <a:p>
          <a:pPr marL="228600" lvl="1" indent="-228600" algn="l" defTabSz="1200150">
            <a:lnSpc>
              <a:spcPct val="90000"/>
            </a:lnSpc>
            <a:spcBef>
              <a:spcPct val="0"/>
            </a:spcBef>
            <a:spcAft>
              <a:spcPct val="20000"/>
            </a:spcAft>
            <a:buChar char="•"/>
          </a:pPr>
          <a:r>
            <a:rPr lang="en-US" sz="2700" kern="1200"/>
            <a:t>Q1: What’s your age? </a:t>
          </a:r>
        </a:p>
        <a:p>
          <a:pPr marL="228600" lvl="1" indent="-228600" algn="l" defTabSz="1200150">
            <a:lnSpc>
              <a:spcPct val="90000"/>
            </a:lnSpc>
            <a:spcBef>
              <a:spcPct val="0"/>
            </a:spcBef>
            <a:spcAft>
              <a:spcPct val="20000"/>
            </a:spcAft>
            <a:buChar char="•"/>
          </a:pPr>
          <a:r>
            <a:rPr lang="en-US" sz="2700" kern="1200"/>
            <a:t>Q2: What’s your income?</a:t>
          </a:r>
        </a:p>
      </dsp:txBody>
      <dsp:txXfrm>
        <a:off x="0" y="3764100"/>
        <a:ext cx="5744684" cy="94185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75908E-DD63-49CA-BDC0-772E63EDD287}">
      <dsp:nvSpPr>
        <dsp:cNvPr id="0" name=""/>
        <dsp:cNvSpPr/>
      </dsp:nvSpPr>
      <dsp:spPr>
        <a:xfrm>
          <a:off x="0" y="671"/>
          <a:ext cx="6263640" cy="157238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488EEAE-71A2-4109-BF68-CBA592368D4C}">
      <dsp:nvSpPr>
        <dsp:cNvPr id="0" name=""/>
        <dsp:cNvSpPr/>
      </dsp:nvSpPr>
      <dsp:spPr>
        <a:xfrm>
          <a:off x="475646" y="354458"/>
          <a:ext cx="864811" cy="86481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FEAE509-1385-49E9-B40B-BA5EC53F965D}">
      <dsp:nvSpPr>
        <dsp:cNvPr id="0" name=""/>
        <dsp:cNvSpPr/>
      </dsp:nvSpPr>
      <dsp:spPr>
        <a:xfrm>
          <a:off x="1816103" y="671"/>
          <a:ext cx="4447536" cy="15723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6411" tIns="166411" rIns="166411" bIns="166411" numCol="1" spcCol="1270" anchor="ctr" anchorCtr="0">
          <a:noAutofit/>
        </a:bodyPr>
        <a:lstStyle/>
        <a:p>
          <a:pPr marL="0" lvl="0" indent="0" algn="l" defTabSz="889000">
            <a:lnSpc>
              <a:spcPct val="100000"/>
            </a:lnSpc>
            <a:spcBef>
              <a:spcPct val="0"/>
            </a:spcBef>
            <a:spcAft>
              <a:spcPct val="35000"/>
            </a:spcAft>
            <a:buNone/>
          </a:pPr>
          <a:r>
            <a:rPr lang="en-US" sz="2000" kern="1200"/>
            <a:t>Discuss three writing standards that a report should meet if it is to communicate effectively with readers </a:t>
          </a:r>
        </a:p>
      </dsp:txBody>
      <dsp:txXfrm>
        <a:off x="1816103" y="671"/>
        <a:ext cx="4447536" cy="1572384"/>
      </dsp:txXfrm>
    </dsp:sp>
    <dsp:sp modelId="{7A9A1CC9-D83E-4446-B243-3AC5D2325F12}">
      <dsp:nvSpPr>
        <dsp:cNvPr id="0" name=""/>
        <dsp:cNvSpPr/>
      </dsp:nvSpPr>
      <dsp:spPr>
        <a:xfrm>
          <a:off x="0" y="1966151"/>
          <a:ext cx="6263640" cy="157238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11558B0-6B56-4458-9EE4-6CD7E45932C5}">
      <dsp:nvSpPr>
        <dsp:cNvPr id="0" name=""/>
        <dsp:cNvSpPr/>
      </dsp:nvSpPr>
      <dsp:spPr>
        <a:xfrm>
          <a:off x="475646" y="2319938"/>
          <a:ext cx="864811" cy="86481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6A42470-68FF-4AB9-AE39-8F970794CF68}">
      <dsp:nvSpPr>
        <dsp:cNvPr id="0" name=""/>
        <dsp:cNvSpPr/>
      </dsp:nvSpPr>
      <dsp:spPr>
        <a:xfrm>
          <a:off x="1816103" y="1966151"/>
          <a:ext cx="4447536" cy="15723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6411" tIns="166411" rIns="166411" bIns="166411" numCol="1" spcCol="1270" anchor="ctr" anchorCtr="0">
          <a:noAutofit/>
        </a:bodyPr>
        <a:lstStyle/>
        <a:p>
          <a:pPr marL="0" lvl="0" indent="0" algn="l" defTabSz="889000">
            <a:lnSpc>
              <a:spcPct val="100000"/>
            </a:lnSpc>
            <a:spcBef>
              <a:spcPct val="0"/>
            </a:spcBef>
            <a:spcAft>
              <a:spcPct val="35000"/>
            </a:spcAft>
            <a:buNone/>
          </a:pPr>
          <a:r>
            <a:rPr lang="en-US" sz="2000" kern="1200"/>
            <a:t>Outline the main elements that make up a standard research report</a:t>
          </a:r>
        </a:p>
      </dsp:txBody>
      <dsp:txXfrm>
        <a:off x="1816103" y="1966151"/>
        <a:ext cx="4447536" cy="1572384"/>
      </dsp:txXfrm>
    </dsp:sp>
    <dsp:sp modelId="{2BC579E9-277A-4245-831E-CB33BD64094C}">
      <dsp:nvSpPr>
        <dsp:cNvPr id="0" name=""/>
        <dsp:cNvSpPr/>
      </dsp:nvSpPr>
      <dsp:spPr>
        <a:xfrm>
          <a:off x="0" y="3931632"/>
          <a:ext cx="6263640" cy="157238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4B8082E-C112-4282-94BA-405D6EEB02E0}">
      <dsp:nvSpPr>
        <dsp:cNvPr id="0" name=""/>
        <dsp:cNvSpPr/>
      </dsp:nvSpPr>
      <dsp:spPr>
        <a:xfrm>
          <a:off x="475646" y="4285418"/>
          <a:ext cx="864811" cy="86481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D728631-D7CC-47DD-940A-D633CB91014B}">
      <dsp:nvSpPr>
        <dsp:cNvPr id="0" name=""/>
        <dsp:cNvSpPr/>
      </dsp:nvSpPr>
      <dsp:spPr>
        <a:xfrm>
          <a:off x="1816103" y="3931632"/>
          <a:ext cx="4447536" cy="15723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6411" tIns="166411" rIns="166411" bIns="166411" numCol="1" spcCol="1270" anchor="ctr" anchorCtr="0">
          <a:noAutofit/>
        </a:bodyPr>
        <a:lstStyle/>
        <a:p>
          <a:pPr marL="0" lvl="0" indent="0" algn="l" defTabSz="889000">
            <a:lnSpc>
              <a:spcPct val="100000"/>
            </a:lnSpc>
            <a:spcBef>
              <a:spcPct val="0"/>
            </a:spcBef>
            <a:spcAft>
              <a:spcPct val="35000"/>
            </a:spcAft>
            <a:buNone/>
          </a:pPr>
          <a:r>
            <a:rPr lang="en-US" sz="2000" kern="1200"/>
            <a:t>Explain the kind of info contained in the executive summary </a:t>
          </a:r>
        </a:p>
      </dsp:txBody>
      <dsp:txXfrm>
        <a:off x="1816103" y="3931632"/>
        <a:ext cx="4447536" cy="157238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0257F59-450D-4CD6-8ED9-5483F08E6DED}">
      <dsp:nvSpPr>
        <dsp:cNvPr id="0" name=""/>
        <dsp:cNvSpPr/>
      </dsp:nvSpPr>
      <dsp:spPr>
        <a:xfrm>
          <a:off x="0" y="708097"/>
          <a:ext cx="10515600" cy="1307257"/>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57E57C2-183F-4C80-9709-B3135E35681A}">
      <dsp:nvSpPr>
        <dsp:cNvPr id="0" name=""/>
        <dsp:cNvSpPr/>
      </dsp:nvSpPr>
      <dsp:spPr>
        <a:xfrm>
          <a:off x="395445" y="1002230"/>
          <a:ext cx="718991" cy="71899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F9AA7D9-CBDE-4B14-9E31-A739E358F327}">
      <dsp:nvSpPr>
        <dsp:cNvPr id="0" name=""/>
        <dsp:cNvSpPr/>
      </dsp:nvSpPr>
      <dsp:spPr>
        <a:xfrm>
          <a:off x="1509882" y="708097"/>
          <a:ext cx="9005717" cy="1307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351" tIns="138351" rIns="138351" bIns="138351" numCol="1" spcCol="1270" anchor="ctr" anchorCtr="0">
          <a:noAutofit/>
        </a:bodyPr>
        <a:lstStyle/>
        <a:p>
          <a:pPr marL="0" lvl="0" indent="0" algn="l" defTabSz="1066800">
            <a:lnSpc>
              <a:spcPct val="90000"/>
            </a:lnSpc>
            <a:spcBef>
              <a:spcPct val="0"/>
            </a:spcBef>
            <a:spcAft>
              <a:spcPct val="35000"/>
            </a:spcAft>
            <a:buNone/>
          </a:pPr>
          <a:r>
            <a:rPr lang="en-US" sz="2400" kern="1200" dirty="0"/>
            <a:t>Completeness: The degree to which the report provides all the info readers need in language they understand</a:t>
          </a:r>
        </a:p>
      </dsp:txBody>
      <dsp:txXfrm>
        <a:off x="1509882" y="708097"/>
        <a:ext cx="9005717" cy="1307257"/>
      </dsp:txXfrm>
    </dsp:sp>
    <dsp:sp modelId="{874B60C8-2A8E-4D58-A2ED-517663EE8E1B}">
      <dsp:nvSpPr>
        <dsp:cNvPr id="0" name=""/>
        <dsp:cNvSpPr/>
      </dsp:nvSpPr>
      <dsp:spPr>
        <a:xfrm>
          <a:off x="0" y="2342169"/>
          <a:ext cx="10515600" cy="1307257"/>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698C902-D49F-464F-AF86-829B06AFA5C9}">
      <dsp:nvSpPr>
        <dsp:cNvPr id="0" name=""/>
        <dsp:cNvSpPr/>
      </dsp:nvSpPr>
      <dsp:spPr>
        <a:xfrm>
          <a:off x="395445" y="2636302"/>
          <a:ext cx="718991" cy="71899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B34112E-C9D9-4937-AAA9-BD7EF6E8840B}">
      <dsp:nvSpPr>
        <dsp:cNvPr id="0" name=""/>
        <dsp:cNvSpPr/>
      </dsp:nvSpPr>
      <dsp:spPr>
        <a:xfrm>
          <a:off x="1509882" y="2342169"/>
          <a:ext cx="9005717" cy="1307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351" tIns="138351" rIns="138351" bIns="138351" numCol="1" spcCol="1270" anchor="ctr" anchorCtr="0">
          <a:noAutofit/>
        </a:bodyPr>
        <a:lstStyle/>
        <a:p>
          <a:pPr marL="0" lvl="0" indent="0" algn="l" defTabSz="1066800">
            <a:lnSpc>
              <a:spcPct val="90000"/>
            </a:lnSpc>
            <a:spcBef>
              <a:spcPct val="0"/>
            </a:spcBef>
            <a:spcAft>
              <a:spcPct val="35000"/>
            </a:spcAft>
            <a:buNone/>
          </a:pPr>
          <a:r>
            <a:rPr lang="en-US" sz="2400" kern="1200"/>
            <a:t>A written report must be complete… without being too complete. The trick is to determine what really matters and what ought to be shifted to an appendix or left out entirely (caution).</a:t>
          </a:r>
        </a:p>
      </dsp:txBody>
      <dsp:txXfrm>
        <a:off x="1509882" y="2342169"/>
        <a:ext cx="9005717" cy="130725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40D8F2-11FA-404A-932A-B4160F6D01FD}">
      <dsp:nvSpPr>
        <dsp:cNvPr id="0" name=""/>
        <dsp:cNvSpPr/>
      </dsp:nvSpPr>
      <dsp:spPr>
        <a:xfrm>
          <a:off x="1747800" y="407356"/>
          <a:ext cx="1944000" cy="1944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AC9F352-C1D2-4BF7-8886-A767EFC5CC4E}">
      <dsp:nvSpPr>
        <dsp:cNvPr id="0" name=""/>
        <dsp:cNvSpPr/>
      </dsp:nvSpPr>
      <dsp:spPr>
        <a:xfrm>
          <a:off x="559800" y="2821519"/>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89050">
            <a:lnSpc>
              <a:spcPct val="90000"/>
            </a:lnSpc>
            <a:spcBef>
              <a:spcPct val="0"/>
            </a:spcBef>
            <a:spcAft>
              <a:spcPct val="35000"/>
            </a:spcAft>
            <a:buNone/>
          </a:pPr>
          <a:r>
            <a:rPr lang="en-US" sz="2900" kern="1200" dirty="0"/>
            <a:t>Sign-up for presentation day</a:t>
          </a:r>
        </a:p>
      </dsp:txBody>
      <dsp:txXfrm>
        <a:off x="559800" y="2821519"/>
        <a:ext cx="4320000" cy="720000"/>
      </dsp:txXfrm>
    </dsp:sp>
    <dsp:sp modelId="{883D6CD0-E902-4C5A-8CAB-64B187181241}">
      <dsp:nvSpPr>
        <dsp:cNvPr id="0" name=""/>
        <dsp:cNvSpPr/>
      </dsp:nvSpPr>
      <dsp:spPr>
        <a:xfrm>
          <a:off x="6823800" y="407356"/>
          <a:ext cx="1944000" cy="1944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322B0F9-4BBF-4256-8F06-9A911BB509E6}">
      <dsp:nvSpPr>
        <dsp:cNvPr id="0" name=""/>
        <dsp:cNvSpPr/>
      </dsp:nvSpPr>
      <dsp:spPr>
        <a:xfrm>
          <a:off x="5635800" y="2821519"/>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89050">
            <a:lnSpc>
              <a:spcPct val="90000"/>
            </a:lnSpc>
            <a:spcBef>
              <a:spcPct val="0"/>
            </a:spcBef>
            <a:spcAft>
              <a:spcPct val="35000"/>
            </a:spcAft>
            <a:buNone/>
          </a:pPr>
          <a:r>
            <a:rPr lang="en-US" sz="2900" kern="1200"/>
            <a:t>Start initial data analysis</a:t>
          </a:r>
        </a:p>
      </dsp:txBody>
      <dsp:txXfrm>
        <a:off x="5635800" y="2821519"/>
        <a:ext cx="4320000" cy="72000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A2E547D-1406-4A6F-8F93-E441204CE6E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6667F8A-B889-49B3-AC77-5DDF11A08AF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3B2889B-A0AC-4482-8592-5C96F2309420}" type="datetimeFigureOut">
              <a:rPr lang="en-US" smtClean="0"/>
              <a:t>4/2/2023</a:t>
            </a:fld>
            <a:endParaRPr lang="en-US"/>
          </a:p>
        </p:txBody>
      </p:sp>
      <p:sp>
        <p:nvSpPr>
          <p:cNvPr id="4" name="Footer Placeholder 3">
            <a:extLst>
              <a:ext uri="{FF2B5EF4-FFF2-40B4-BE49-F238E27FC236}">
                <a16:creationId xmlns:a16="http://schemas.microsoft.com/office/drawing/2014/main" id="{567AFD4F-C0E7-421C-AF77-6F9CC963C9C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074AB9F-6726-4FB1-8769-82E23336CEB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D529299-61FF-4B93-ADA6-2FD5975D62F6}" type="slidenum">
              <a:rPr lang="en-US" smtClean="0"/>
              <a:t>‹#›</a:t>
            </a:fld>
            <a:endParaRPr lang="en-US"/>
          </a:p>
        </p:txBody>
      </p:sp>
    </p:spTree>
    <p:extLst>
      <p:ext uri="{BB962C8B-B14F-4D97-AF65-F5344CB8AC3E}">
        <p14:creationId xmlns:p14="http://schemas.microsoft.com/office/powerpoint/2010/main" val="1416270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0EB223-FFC0-462A-A3B8-EAA7CE0F8CBD}" type="datetimeFigureOut">
              <a:rPr lang="en-US" smtClean="0"/>
              <a:t>4/2/2023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849E9A-41F7-4779-A581-48A7C374A227}" type="slidenum">
              <a:rPr lang="en-US" smtClean="0"/>
              <a:t>‹#›</a:t>
            </a:fld>
            <a:endParaRPr lang="en-US" dirty="0"/>
          </a:p>
        </p:txBody>
      </p:sp>
    </p:spTree>
    <p:extLst>
      <p:ext uri="{BB962C8B-B14F-4D97-AF65-F5344CB8AC3E}">
        <p14:creationId xmlns:p14="http://schemas.microsoft.com/office/powerpoint/2010/main" val="11555188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3" Type="http://schemas.openxmlformats.org/officeDocument/2006/relationships/hyperlink" Target="https://www.investopedia.com/terms/i/investment.asp" TargetMode="External"/><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bg1"/>
                </a:solidFill>
              </a:rPr>
              <a:t>Get some candies</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1</a:t>
            </a:fld>
            <a:endParaRPr lang="en-US" dirty="0"/>
          </a:p>
        </p:txBody>
      </p:sp>
    </p:spTree>
    <p:extLst>
      <p:ext uri="{BB962C8B-B14F-4D97-AF65-F5344CB8AC3E}">
        <p14:creationId xmlns:p14="http://schemas.microsoft.com/office/powerpoint/2010/main" val="9528821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type of association is this?</a:t>
            </a:r>
          </a:p>
        </p:txBody>
      </p:sp>
      <p:sp>
        <p:nvSpPr>
          <p:cNvPr id="4" name="Slide Number Placeholder 3"/>
          <p:cNvSpPr>
            <a:spLocks noGrp="1"/>
          </p:cNvSpPr>
          <p:nvPr>
            <p:ph type="sldNum" sz="quarter" idx="5"/>
          </p:nvPr>
        </p:nvSpPr>
        <p:spPr/>
        <p:txBody>
          <a:bodyPr/>
          <a:lstStyle/>
          <a:p>
            <a:fld id="{BC849E9A-41F7-4779-A581-48A7C374A227}" type="slidenum">
              <a:rPr lang="en-US" smtClean="0"/>
              <a:t>11</a:t>
            </a:fld>
            <a:endParaRPr lang="en-US" dirty="0"/>
          </a:p>
        </p:txBody>
      </p:sp>
    </p:spTree>
    <p:extLst>
      <p:ext uri="{BB962C8B-B14F-4D97-AF65-F5344CB8AC3E}">
        <p14:creationId xmlns:p14="http://schemas.microsoft.com/office/powerpoint/2010/main" val="29568276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Which plot do you think has a stronger association? (Left one) </a:t>
            </a:r>
          </a:p>
        </p:txBody>
      </p:sp>
      <p:sp>
        <p:nvSpPr>
          <p:cNvPr id="4" name="Slide Number Placeholder 3"/>
          <p:cNvSpPr>
            <a:spLocks noGrp="1"/>
          </p:cNvSpPr>
          <p:nvPr>
            <p:ph type="sldNum" sz="quarter" idx="5"/>
          </p:nvPr>
        </p:nvSpPr>
        <p:spPr/>
        <p:txBody>
          <a:bodyPr/>
          <a:lstStyle/>
          <a:p>
            <a:fld id="{BC849E9A-41F7-4779-A581-48A7C374A227}" type="slidenum">
              <a:rPr lang="en-US" smtClean="0"/>
              <a:t>13</a:t>
            </a:fld>
            <a:endParaRPr lang="en-US" dirty="0"/>
          </a:p>
        </p:txBody>
      </p:sp>
    </p:spTree>
    <p:extLst>
      <p:ext uri="{BB962C8B-B14F-4D97-AF65-F5344CB8AC3E}">
        <p14:creationId xmlns:p14="http://schemas.microsoft.com/office/powerpoint/2010/main" val="32770156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we’ve discussed so far is just linear relationship or linear association between satisfaction and laptop cost. </a:t>
            </a:r>
            <a:br>
              <a:rPr lang="en-US" dirty="0"/>
            </a:br>
            <a:r>
              <a:rPr lang="en-US" dirty="0"/>
              <a:t>But this relationship could also be non-linear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Advanced statistical procedures are required to analyze this kind of relationship</a:t>
            </a:r>
            <a:endParaRPr lang="en-US" sz="1800" dirty="0">
              <a:effectLst/>
              <a:latin typeface="New York"/>
              <a:ea typeface="Times New Roman" panose="02020603050405020304" pitchFamily="18"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14</a:t>
            </a:fld>
            <a:endParaRPr lang="en-US" dirty="0"/>
          </a:p>
        </p:txBody>
      </p:sp>
    </p:spTree>
    <p:extLst>
      <p:ext uri="{BB962C8B-B14F-4D97-AF65-F5344CB8AC3E}">
        <p14:creationId xmlns:p14="http://schemas.microsoft.com/office/powerpoint/2010/main" val="34202901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0"/>
              </a:spcBef>
              <a:spcAft>
                <a:spcPts val="0"/>
              </a:spcAft>
              <a:buNone/>
            </a:pPr>
            <a:r>
              <a:rPr lang="en-US" dirty="0"/>
              <a:t>Interpret the first example for students </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15</a:t>
            </a:fld>
            <a:endParaRPr lang="en-US" dirty="0"/>
          </a:p>
        </p:txBody>
      </p:sp>
    </p:spTree>
    <p:extLst>
      <p:ext uri="{BB962C8B-B14F-4D97-AF65-F5344CB8AC3E}">
        <p14:creationId xmlns:p14="http://schemas.microsoft.com/office/powerpoint/2010/main" val="22806470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 students answer </a:t>
            </a:r>
          </a:p>
          <a:p>
            <a:endParaRPr lang="en-US" dirty="0"/>
          </a:p>
          <a:p>
            <a:r>
              <a:rPr lang="en-US" dirty="0"/>
              <a:t>I hope by now you understand how to interpret your result to answer association questions. </a:t>
            </a:r>
          </a:p>
        </p:txBody>
      </p:sp>
      <p:sp>
        <p:nvSpPr>
          <p:cNvPr id="4" name="Slide Number Placeholder 3"/>
          <p:cNvSpPr>
            <a:spLocks noGrp="1"/>
          </p:cNvSpPr>
          <p:nvPr>
            <p:ph type="sldNum" sz="quarter" idx="5"/>
          </p:nvPr>
        </p:nvSpPr>
        <p:spPr/>
        <p:txBody>
          <a:bodyPr/>
          <a:lstStyle/>
          <a:p>
            <a:fld id="{BC849E9A-41F7-4779-A581-48A7C374A227}" type="slidenum">
              <a:rPr lang="en-US" smtClean="0"/>
              <a:t>16</a:t>
            </a:fld>
            <a:endParaRPr lang="en-US" dirty="0"/>
          </a:p>
        </p:txBody>
      </p:sp>
    </p:spTree>
    <p:extLst>
      <p:ext uri="{BB962C8B-B14F-4D97-AF65-F5344CB8AC3E}">
        <p14:creationId xmlns:p14="http://schemas.microsoft.com/office/powerpoint/2010/main" val="15611551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Back to the project, </a:t>
            </a:r>
          </a:p>
          <a:p>
            <a:r>
              <a:rPr lang="en-US" dirty="0"/>
              <a:t>If your </a:t>
            </a:r>
            <a:r>
              <a:rPr lang="en-US" dirty="0" err="1"/>
              <a:t>RQ</a:t>
            </a:r>
            <a:r>
              <a:rPr lang="en-US" dirty="0"/>
              <a:t> is does workers’ incomes increase as their ages increase? </a:t>
            </a:r>
          </a:p>
          <a:p>
            <a:r>
              <a:rPr lang="en-US" dirty="0"/>
              <a:t>Then, your questionnaire questions should be what’s your age and what’s your income? </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17</a:t>
            </a:fld>
            <a:endParaRPr lang="en-US" dirty="0"/>
          </a:p>
        </p:txBody>
      </p:sp>
    </p:spTree>
    <p:extLst>
      <p:ext uri="{BB962C8B-B14F-4D97-AF65-F5344CB8AC3E}">
        <p14:creationId xmlns:p14="http://schemas.microsoft.com/office/powerpoint/2010/main" val="1363809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then, after running your analysis you find that your correlation coefficient is 0.8 </a:t>
            </a:r>
          </a:p>
          <a:p>
            <a:r>
              <a:rPr lang="en-US" dirty="0"/>
              <a:t>Your conclusion would be…</a:t>
            </a:r>
          </a:p>
          <a:p>
            <a:endParaRPr lang="en-US" dirty="0"/>
          </a:p>
          <a:p>
            <a:r>
              <a:rPr lang="en-US" dirty="0"/>
              <a:t>Here are some examples for correlation visualization </a:t>
            </a:r>
          </a:p>
          <a:p>
            <a:endParaRPr lang="en-US" dirty="0"/>
          </a:p>
          <a:p>
            <a:r>
              <a:rPr lang="en-US" dirty="0"/>
              <a:t>Notice that we do not claim that higher age causes higher income or vice versa, because correlation does not mean causation. </a:t>
            </a:r>
          </a:p>
          <a:p>
            <a:r>
              <a:rPr lang="en-US" dirty="0"/>
              <a:t>Does anybody remember what the other two conditions to establish causality besides correlation?</a:t>
            </a:r>
          </a:p>
          <a:p>
            <a:endParaRPr lang="en-US" dirty="0"/>
          </a:p>
          <a:p>
            <a:r>
              <a:rPr lang="en-US" dirty="0"/>
              <a:t>Go to Word docs (correlation)</a:t>
            </a:r>
          </a:p>
          <a:p>
            <a:endParaRPr lang="en-US" dirty="0"/>
          </a:p>
          <a:p>
            <a:r>
              <a:rPr lang="en-US" dirty="0"/>
              <a:t>Then go to excel to do analysis</a:t>
            </a:r>
          </a:p>
          <a:p>
            <a:r>
              <a:rPr lang="en-US" dirty="0"/>
              <a:t>Then to R for visualization </a:t>
            </a:r>
          </a:p>
          <a:p>
            <a:endParaRPr lang="en-US" dirty="0"/>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18</a:t>
            </a:fld>
            <a:endParaRPr lang="en-US" dirty="0"/>
          </a:p>
        </p:txBody>
      </p:sp>
    </p:spTree>
    <p:extLst>
      <p:ext uri="{BB962C8B-B14F-4D97-AF65-F5344CB8AC3E}">
        <p14:creationId xmlns:p14="http://schemas.microsoft.com/office/powerpoint/2010/main" val="30362392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 will cover chapter 20 which I’ll say less cognitively demanding</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19</a:t>
            </a:fld>
            <a:endParaRPr lang="en-US" dirty="0"/>
          </a:p>
        </p:txBody>
      </p:sp>
    </p:spTree>
    <p:extLst>
      <p:ext uri="{BB962C8B-B14F-4D97-AF65-F5344CB8AC3E}">
        <p14:creationId xmlns:p14="http://schemas.microsoft.com/office/powerpoint/2010/main" val="9308794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overall learning objectives</a:t>
            </a:r>
          </a:p>
        </p:txBody>
      </p:sp>
      <p:sp>
        <p:nvSpPr>
          <p:cNvPr id="4" name="Slide Number Placeholder 3"/>
          <p:cNvSpPr>
            <a:spLocks noGrp="1"/>
          </p:cNvSpPr>
          <p:nvPr>
            <p:ph type="sldNum" sz="quarter" idx="5"/>
          </p:nvPr>
        </p:nvSpPr>
        <p:spPr/>
        <p:txBody>
          <a:bodyPr/>
          <a:lstStyle/>
          <a:p>
            <a:fld id="{BC849E9A-41F7-4779-A581-48A7C374A227}" type="slidenum">
              <a:rPr lang="en-US" smtClean="0"/>
              <a:t>20</a:t>
            </a:fld>
            <a:endParaRPr lang="en-US" dirty="0"/>
          </a:p>
        </p:txBody>
      </p:sp>
    </p:spTree>
    <p:extLst>
      <p:ext uri="{BB962C8B-B14F-4D97-AF65-F5344CB8AC3E}">
        <p14:creationId xmlns:p14="http://schemas.microsoft.com/office/powerpoint/2010/main" val="206985496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Written report is all about how you communicate your result with your audience. </a:t>
            </a:r>
            <a:br>
              <a:rPr lang="en-US" dirty="0"/>
            </a:br>
            <a:r>
              <a:rPr lang="en-US" dirty="0"/>
              <a:t>Even if you run all kinds of fancy tests, if you cannot relay the results or be able to interpret and communicate them with your boss. Then, you can appear like you did nothing right?</a:t>
            </a:r>
          </a:p>
          <a:p>
            <a:r>
              <a:rPr lang="en-US" dirty="0"/>
              <a:t>A near-perfect research can get lost in the clutter of a poorly written report</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21</a:t>
            </a:fld>
            <a:endParaRPr lang="en-US" dirty="0"/>
          </a:p>
        </p:txBody>
      </p:sp>
    </p:spTree>
    <p:extLst>
      <p:ext uri="{BB962C8B-B14F-4D97-AF65-F5344CB8AC3E}">
        <p14:creationId xmlns:p14="http://schemas.microsoft.com/office/powerpoint/2010/main" val="27560219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2</a:t>
            </a:fld>
            <a:endParaRPr lang="en-US" dirty="0"/>
          </a:p>
        </p:txBody>
      </p:sp>
    </p:spTree>
    <p:extLst>
      <p:ext uri="{BB962C8B-B14F-4D97-AF65-F5344CB8AC3E}">
        <p14:creationId xmlns:p14="http://schemas.microsoft.com/office/powerpoint/2010/main" val="429039970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However, there is also the paradox of completeness </a:t>
            </a:r>
          </a:p>
          <a:p>
            <a:r>
              <a:rPr lang="en-US" dirty="0"/>
              <a:t>People who are involved in the analysis process usually want to be as complete as possible because they have done so much works that they want to show off how much work they have done. However, they can also run the risk of being too complete, that might stray their audience from the important message or takeaways. </a:t>
            </a:r>
          </a:p>
          <a:p>
            <a:r>
              <a:rPr lang="en-US" dirty="0"/>
              <a:t>On the other hand, people can also be deceiving that they can strategically omit stuffs, tests that did not fall into their prediction can be an example. In this case, you as a co-worker or co-researcher need to step up and encourage completeness. </a:t>
            </a:r>
          </a:p>
        </p:txBody>
      </p:sp>
      <p:sp>
        <p:nvSpPr>
          <p:cNvPr id="4" name="Slide Number Placeholder 3"/>
          <p:cNvSpPr>
            <a:spLocks noGrp="1"/>
          </p:cNvSpPr>
          <p:nvPr>
            <p:ph type="sldNum" sz="quarter" idx="5"/>
          </p:nvPr>
        </p:nvSpPr>
        <p:spPr/>
        <p:txBody>
          <a:bodyPr/>
          <a:lstStyle/>
          <a:p>
            <a:fld id="{BC849E9A-41F7-4779-A581-48A7C374A227}" type="slidenum">
              <a:rPr lang="en-US" smtClean="0"/>
              <a:t>22</a:t>
            </a:fld>
            <a:endParaRPr lang="en-US" dirty="0"/>
          </a:p>
        </p:txBody>
      </p:sp>
    </p:spTree>
    <p:extLst>
      <p:ext uri="{BB962C8B-B14F-4D97-AF65-F5344CB8AC3E}">
        <p14:creationId xmlns:p14="http://schemas.microsoft.com/office/powerpoint/2010/main" val="327557481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just don’t want to be deceiving or report incorrect information. </a:t>
            </a:r>
          </a:p>
          <a:p>
            <a:r>
              <a:rPr lang="en-US" dirty="0"/>
              <a:t>If you have two wrong datasets or data analyses, it doesn’t mean after averaging them you have a correct one. </a:t>
            </a:r>
          </a:p>
        </p:txBody>
      </p:sp>
      <p:sp>
        <p:nvSpPr>
          <p:cNvPr id="4" name="Slide Number Placeholder 3"/>
          <p:cNvSpPr>
            <a:spLocks noGrp="1"/>
          </p:cNvSpPr>
          <p:nvPr>
            <p:ph type="sldNum" sz="quarter" idx="5"/>
          </p:nvPr>
        </p:nvSpPr>
        <p:spPr/>
        <p:txBody>
          <a:bodyPr/>
          <a:lstStyle/>
          <a:p>
            <a:fld id="{BC849E9A-41F7-4779-A581-48A7C374A227}" type="slidenum">
              <a:rPr lang="en-US" smtClean="0"/>
              <a:t>23</a:t>
            </a:fld>
            <a:endParaRPr lang="en-US" dirty="0"/>
          </a:p>
        </p:txBody>
      </p:sp>
    </p:spTree>
    <p:extLst>
      <p:ext uri="{BB962C8B-B14F-4D97-AF65-F5344CB8AC3E}">
        <p14:creationId xmlns:p14="http://schemas.microsoft.com/office/powerpoint/2010/main" val="348669560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examples of inaccuracy </a:t>
            </a:r>
          </a:p>
          <a:p>
            <a:r>
              <a:rPr lang="en-US" dirty="0"/>
              <a:t>You can refer to them when you do your project report </a:t>
            </a:r>
          </a:p>
        </p:txBody>
      </p:sp>
      <p:sp>
        <p:nvSpPr>
          <p:cNvPr id="4" name="Slide Number Placeholder 3"/>
          <p:cNvSpPr>
            <a:spLocks noGrp="1"/>
          </p:cNvSpPr>
          <p:nvPr>
            <p:ph type="sldNum" sz="quarter" idx="5"/>
          </p:nvPr>
        </p:nvSpPr>
        <p:spPr/>
        <p:txBody>
          <a:bodyPr/>
          <a:lstStyle/>
          <a:p>
            <a:fld id="{BC849E9A-41F7-4779-A581-48A7C374A227}" type="slidenum">
              <a:rPr lang="en-US" smtClean="0"/>
              <a:t>24</a:t>
            </a:fld>
            <a:endParaRPr lang="en-US" dirty="0"/>
          </a:p>
        </p:txBody>
      </p:sp>
    </p:spTree>
    <p:extLst>
      <p:ext uri="{BB962C8B-B14F-4D97-AF65-F5344CB8AC3E}">
        <p14:creationId xmlns:p14="http://schemas.microsoft.com/office/powerpoint/2010/main" val="180330378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also want clarity in your report. It just means you need to clearly communicate the results and the next step to your managers. </a:t>
            </a:r>
          </a:p>
          <a:p>
            <a:r>
              <a:rPr lang="en-US" dirty="0"/>
              <a:t>Remember the whole purpose of your research is find evidence that support an alternative as the best option to take. </a:t>
            </a:r>
          </a:p>
        </p:txBody>
      </p:sp>
      <p:sp>
        <p:nvSpPr>
          <p:cNvPr id="4" name="Slide Number Placeholder 3"/>
          <p:cNvSpPr>
            <a:spLocks noGrp="1"/>
          </p:cNvSpPr>
          <p:nvPr>
            <p:ph type="sldNum" sz="quarter" idx="5"/>
          </p:nvPr>
        </p:nvSpPr>
        <p:spPr/>
        <p:txBody>
          <a:bodyPr/>
          <a:lstStyle/>
          <a:p>
            <a:fld id="{BC849E9A-41F7-4779-A581-48A7C374A227}" type="slidenum">
              <a:rPr lang="en-US" smtClean="0"/>
              <a:t>25</a:t>
            </a:fld>
            <a:endParaRPr lang="en-US" dirty="0"/>
          </a:p>
        </p:txBody>
      </p:sp>
    </p:spTree>
    <p:extLst>
      <p:ext uri="{BB962C8B-B14F-4D97-AF65-F5344CB8AC3E}">
        <p14:creationId xmlns:p14="http://schemas.microsoft.com/office/powerpoint/2010/main" val="5506117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Clarity can be achieved by </a:t>
            </a:r>
          </a:p>
        </p:txBody>
      </p:sp>
      <p:sp>
        <p:nvSpPr>
          <p:cNvPr id="4" name="Slide Number Placeholder 3"/>
          <p:cNvSpPr>
            <a:spLocks noGrp="1"/>
          </p:cNvSpPr>
          <p:nvPr>
            <p:ph type="sldNum" sz="quarter" idx="5"/>
          </p:nvPr>
        </p:nvSpPr>
        <p:spPr/>
        <p:txBody>
          <a:bodyPr/>
          <a:lstStyle/>
          <a:p>
            <a:fld id="{BC849E9A-41F7-4779-A581-48A7C374A227}" type="slidenum">
              <a:rPr lang="en-US" smtClean="0"/>
              <a:t>26</a:t>
            </a:fld>
            <a:endParaRPr lang="en-US" dirty="0"/>
          </a:p>
        </p:txBody>
      </p:sp>
    </p:spTree>
    <p:extLst>
      <p:ext uri="{BB962C8B-B14F-4D97-AF65-F5344CB8AC3E}">
        <p14:creationId xmlns:p14="http://schemas.microsoft.com/office/powerpoint/2010/main" val="240370405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a formal written research report outline. You can review these slides later. </a:t>
            </a:r>
          </a:p>
          <a:p>
            <a:r>
              <a:rPr lang="en-US" dirty="0"/>
              <a:t>However, in this class I do not need you to write pages long of report. </a:t>
            </a:r>
          </a:p>
          <a:p>
            <a:r>
              <a:rPr lang="en-US" dirty="0"/>
              <a:t>The example here is the report outline in your textbook. Our expected format would be similar, but with some differences </a:t>
            </a:r>
          </a:p>
          <a:p>
            <a:r>
              <a:rPr lang="en-US" dirty="0"/>
              <a:t>Hence, you should not consult this slide for your report, but the project report guideline </a:t>
            </a:r>
          </a:p>
          <a:p>
            <a:endParaRPr lang="en-US" dirty="0"/>
          </a:p>
          <a:p>
            <a:r>
              <a:rPr lang="en-US" dirty="0"/>
              <a:t>If you can open an example of final report. We can go over my expectation together </a:t>
            </a:r>
          </a:p>
          <a:p>
            <a:endParaRPr lang="en-US" dirty="0"/>
          </a:p>
          <a:p>
            <a:r>
              <a:rPr lang="en-US" dirty="0"/>
              <a:t>Report Guideline: https://github.com/mikenguyen13/mar4050_F21/blob/master/project_assignment/written_report/Project%20Report%20Guideline.pdf</a:t>
            </a:r>
          </a:p>
          <a:p>
            <a:r>
              <a:rPr lang="en-US" dirty="0"/>
              <a:t>Example: https://github.com/mikenguyen13/mar4050_F21/blob/master/project_assignment/written_report/example1%20SlideDoc%20research%20report.pdf</a:t>
            </a:r>
          </a:p>
        </p:txBody>
      </p:sp>
      <p:sp>
        <p:nvSpPr>
          <p:cNvPr id="4" name="Slide Number Placeholder 3"/>
          <p:cNvSpPr>
            <a:spLocks noGrp="1"/>
          </p:cNvSpPr>
          <p:nvPr>
            <p:ph type="sldNum" sz="quarter" idx="5"/>
          </p:nvPr>
        </p:nvSpPr>
        <p:spPr/>
        <p:txBody>
          <a:bodyPr/>
          <a:lstStyle/>
          <a:p>
            <a:fld id="{BC849E9A-41F7-4779-A581-48A7C374A227}" type="slidenum">
              <a:rPr lang="en-US" smtClean="0"/>
              <a:t>28</a:t>
            </a:fld>
            <a:endParaRPr lang="en-US" dirty="0"/>
          </a:p>
        </p:txBody>
      </p:sp>
    </p:spTree>
    <p:extLst>
      <p:ext uri="{BB962C8B-B14F-4D97-AF65-F5344CB8AC3E}">
        <p14:creationId xmlns:p14="http://schemas.microsoft.com/office/powerpoint/2010/main" val="308396940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the most important part of the report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Think about what you would most want to communicate about he project if you only had 60 seconds to do so.</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29</a:t>
            </a:fld>
            <a:endParaRPr lang="en-US" dirty="0"/>
          </a:p>
        </p:txBody>
      </p:sp>
    </p:spTree>
    <p:extLst>
      <p:ext uri="{BB962C8B-B14F-4D97-AF65-F5344CB8AC3E}">
        <p14:creationId xmlns:p14="http://schemas.microsoft.com/office/powerpoint/2010/main" val="216702540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 over the mid-semester evaluation if have time </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35</a:t>
            </a:fld>
            <a:endParaRPr lang="en-US" dirty="0"/>
          </a:p>
        </p:txBody>
      </p:sp>
    </p:spTree>
    <p:extLst>
      <p:ext uri="{BB962C8B-B14F-4D97-AF65-F5344CB8AC3E}">
        <p14:creationId xmlns:p14="http://schemas.microsoft.com/office/powerpoint/2010/main" val="388376143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 </a:t>
            </a:r>
            <a:r>
              <a:rPr lang="en-US"/>
              <a:t>to assignment 7 </a:t>
            </a:r>
          </a:p>
          <a:p>
            <a:endParaRPr lang="en-US"/>
          </a:p>
        </p:txBody>
      </p:sp>
      <p:sp>
        <p:nvSpPr>
          <p:cNvPr id="4" name="Slide Number Placeholder 3"/>
          <p:cNvSpPr>
            <a:spLocks noGrp="1"/>
          </p:cNvSpPr>
          <p:nvPr>
            <p:ph type="sldNum" sz="quarter" idx="5"/>
          </p:nvPr>
        </p:nvSpPr>
        <p:spPr/>
        <p:txBody>
          <a:bodyPr/>
          <a:lstStyle/>
          <a:p>
            <a:fld id="{BC849E9A-41F7-4779-A581-48A7C374A227}" type="slidenum">
              <a:rPr lang="en-US" smtClean="0"/>
              <a:t>36</a:t>
            </a:fld>
            <a:endParaRPr lang="en-US" dirty="0"/>
          </a:p>
        </p:txBody>
      </p:sp>
    </p:spTree>
    <p:extLst>
      <p:ext uri="{BB962C8B-B14F-4D97-AF65-F5344CB8AC3E}">
        <p14:creationId xmlns:p14="http://schemas.microsoft.com/office/powerpoint/2010/main" val="82228489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 </a:t>
            </a:r>
            <a:r>
              <a:rPr lang="en-US" b="0" i="0" dirty="0">
                <a:solidFill>
                  <a:srgbClr val="111111"/>
                </a:solidFill>
                <a:effectLst/>
                <a:latin typeface="SourceSansPro"/>
              </a:rPr>
              <a:t>Critical mass is the point at which a growing company becomes self-sustaining and no longer needs additional </a:t>
            </a:r>
            <a:r>
              <a:rPr lang="en-US" b="0" i="0" u="sng" dirty="0">
                <a:solidFill>
                  <a:srgbClr val="2C40D0"/>
                </a:solidFill>
                <a:effectLst/>
                <a:latin typeface="SourceSansPro"/>
                <a:hlinkClick r:id="rId3"/>
              </a:rPr>
              <a:t>investment</a:t>
            </a:r>
            <a:r>
              <a:rPr lang="en-US" b="0" i="0" dirty="0">
                <a:solidFill>
                  <a:srgbClr val="111111"/>
                </a:solidFill>
                <a:effectLst/>
                <a:latin typeface="SourceSansPro"/>
              </a:rPr>
              <a:t> to remain economically viable</a:t>
            </a:r>
          </a:p>
          <a:p>
            <a:r>
              <a:rPr lang="en-US" b="0" i="0" dirty="0">
                <a:solidFill>
                  <a:srgbClr val="202124"/>
                </a:solidFill>
                <a:effectLst/>
                <a:latin typeface="Roboto" panose="02000000000000000000" pitchFamily="2" charset="0"/>
              </a:rPr>
              <a:t>A Turning Point is a critical time in </a:t>
            </a:r>
            <a:r>
              <a:rPr lang="en-US" b="1" i="0" dirty="0">
                <a:solidFill>
                  <a:srgbClr val="202124"/>
                </a:solidFill>
                <a:effectLst/>
                <a:latin typeface="Roboto" panose="02000000000000000000" pitchFamily="2" charset="0"/>
              </a:rPr>
              <a:t>your life where big decisions could lead to big change</a:t>
            </a:r>
            <a:r>
              <a:rPr lang="en-US" b="0" i="0" dirty="0">
                <a:solidFill>
                  <a:srgbClr val="202124"/>
                </a:solidFill>
                <a:effectLst/>
                <a:latin typeface="Roboto" panose="02000000000000000000" pitchFamily="2" charset="0"/>
              </a:rPr>
              <a:t>, both in work and in life</a:t>
            </a:r>
          </a:p>
          <a:p>
            <a:endParaRPr lang="en-US" b="0" i="0" dirty="0">
              <a:solidFill>
                <a:srgbClr val="202124"/>
              </a:solidFill>
              <a:effectLst/>
              <a:latin typeface="Roboto" panose="02000000000000000000" pitchFamily="2" charset="0"/>
            </a:endParaRPr>
          </a:p>
          <a:p>
            <a:endParaRPr lang="en-US" b="0" i="0" dirty="0">
              <a:solidFill>
                <a:srgbClr val="4D5156"/>
              </a:solidFill>
              <a:effectLst/>
              <a:latin typeface="Roboto" panose="020000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model illustrates a phenomenon known as self-organized criticality. The world is filled with sand organized in columns. Falling sand stacks on top of the sand that is already there. Eventually a column will fall over because it gets too high, and the sand will spill into the surrounding area. This is called a cascade. When a falling column causes other columns to fall, the series of cascades is called an avalanche. The size of an avalanche is the number of cascades that occur from one grain of sand falling.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graph illustrates the relationship between the logarithm of the size of cascades and the logarithm of the frequency of their occurrence. Per </a:t>
            </a:r>
            <a:r>
              <a:rPr lang="en-US" dirty="0" err="1"/>
              <a:t>Bak</a:t>
            </a:r>
            <a:r>
              <a:rPr lang="en-US" dirty="0"/>
              <a:t> and others pointed out that in this model this graph would eventually become a straight line. A straight line on a log-log graph is indicative of a power law, which means that the relationship between the x and y axes is of the form y = </a:t>
            </a:r>
            <a:r>
              <a:rPr lang="en-US" dirty="0" err="1"/>
              <a:t>A^Bx</a:t>
            </a:r>
            <a:r>
              <a:rPr lang="en-US" dirty="0"/>
              <a:t>. The fact that this power law occurs regardless of the starting circumstances and despite the fact that the process is random is what Per </a:t>
            </a:r>
            <a:r>
              <a:rPr lang="en-US" dirty="0" err="1"/>
              <a:t>Bak</a:t>
            </a:r>
            <a:r>
              <a:rPr lang="en-US" dirty="0"/>
              <a:t> called self-organized criticality. </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C849E9A-41F7-4779-A581-48A7C374A22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623325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3</a:t>
            </a:fld>
            <a:endParaRPr lang="en-US" dirty="0"/>
          </a:p>
        </p:txBody>
      </p:sp>
    </p:spTree>
    <p:extLst>
      <p:ext uri="{BB962C8B-B14F-4D97-AF65-F5344CB8AC3E}">
        <p14:creationId xmlns:p14="http://schemas.microsoft.com/office/powerpoint/2010/main" val="39413267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4</a:t>
            </a:fld>
            <a:endParaRPr lang="en-US" dirty="0"/>
          </a:p>
        </p:txBody>
      </p:sp>
    </p:spTree>
    <p:extLst>
      <p:ext uri="{BB962C8B-B14F-4D97-AF65-F5344CB8AC3E}">
        <p14:creationId xmlns:p14="http://schemas.microsoft.com/office/powerpoint/2010/main" val="7870296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endParaRPr lang="en-US" dirty="0"/>
              </a:p>
              <a:p>
                <a:r>
                  <a:rPr lang="en-US" dirty="0"/>
                  <a:t>DISCUSSION CASE #7 Be prepared to show your work on the whiteboard in class and to explain what the answers mean?</a:t>
                </a:r>
              </a:p>
              <a:p>
                <a:endParaRPr lang="en-US" dirty="0"/>
              </a:p>
              <a:p>
                <a:pPr marL="0" lvl="0" indent="0" algn="l" rtl="0">
                  <a:spcBef>
                    <a:spcPts val="0"/>
                  </a:spcBef>
                  <a:spcAft>
                    <a:spcPts val="0"/>
                  </a:spcAft>
                  <a:buSzPts val="1100"/>
                  <a:buNone/>
                </a:pPr>
                <a:r>
                  <a:rPr lang="en-US" b="0" dirty="0">
                    <a:latin typeface="Arial"/>
                    <a:ea typeface="Arial"/>
                    <a:cs typeface="Arial"/>
                    <a:sym typeface="Arial"/>
                  </a:rPr>
                  <a:t>Hint</a:t>
                </a:r>
                <a:r>
                  <a:rPr lang="en-US" dirty="0">
                    <a:latin typeface="Arial"/>
                    <a:ea typeface="Arial"/>
                    <a:cs typeface="Arial"/>
                    <a:sym typeface="Arial"/>
                  </a:rPr>
                  <a:t>: </a:t>
                </a:r>
              </a:p>
              <a:p>
                <a:pPr lvl="0"/>
                <a:r>
                  <a:rPr lang="en-US" dirty="0"/>
                  <a:t>For percentage, : </a:t>
                </a:r>
                <a14:m>
                  <m:oMath xmlns:m="http://schemas.openxmlformats.org/officeDocument/2006/math">
                    <m:r>
                      <a:rPr lang="en-US" b="0" i="1" smtClean="0">
                        <a:latin typeface="Cambria Math" panose="02040503050406030204" pitchFamily="18" charset="0"/>
                      </a:rPr>
                      <m:t>𝑝</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𝑐𝑟𝑖𝑡𝑖𝑐𝑎𝑙</m:t>
                        </m:r>
                      </m:sub>
                    </m:sSub>
                    <m:r>
                      <a:rPr lang="en-US" b="0" i="1" smtClean="0">
                        <a:latin typeface="Cambria Math" panose="02040503050406030204" pitchFamily="18" charset="0"/>
                      </a:rPr>
                      <m:t> ∗</m:t>
                    </m:r>
                    <m:r>
                      <a:rPr lang="en-US" b="0" i="1" smtClean="0">
                        <a:latin typeface="Cambria Math" panose="02040503050406030204" pitchFamily="18" charset="0"/>
                      </a:rPr>
                      <m:t>𝑆𝐸</m:t>
                    </m:r>
                  </m:oMath>
                </a14:m>
                <a:endParaRPr lang="en-US" dirty="0"/>
              </a:p>
              <a:p>
                <a:pPr marL="0" indent="0">
                  <a:spcBef>
                    <a:spcPts val="0"/>
                  </a:spcBef>
                  <a:buSzPts val="1100"/>
                  <a:buNone/>
                </a:pPr>
                <a:r>
                  <a:rPr lang="en-US" dirty="0"/>
                  <a:t>	 Standard error =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𝑝</m:t>
                    </m:r>
                    <m:r>
                      <a:rPr lang="en-US" b="0" i="1" smtClean="0">
                        <a:latin typeface="Cambria Math" panose="02040503050406030204" pitchFamily="18" charset="0"/>
                      </a:rPr>
                      <m:t>∗</m:t>
                    </m:r>
                    <m:r>
                      <a:rPr lang="en-US" b="0" i="1" smtClean="0">
                        <a:latin typeface="Cambria Math" panose="02040503050406030204" pitchFamily="18" charset="0"/>
                      </a:rPr>
                      <m:t>𝑞</m:t>
                    </m:r>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m:t>
                    </m:r>
                  </m:oMath>
                </a14:m>
                <a:r>
                  <a:rPr lang="en-US" dirty="0"/>
                  <a:t> where p = 1- q</a:t>
                </a:r>
              </a:p>
              <a:p>
                <a:pPr marL="0" lvl="0" indent="0" algn="l" rtl="0">
                  <a:spcBef>
                    <a:spcPts val="0"/>
                  </a:spcBef>
                  <a:spcAft>
                    <a:spcPts val="0"/>
                  </a:spcAft>
                  <a:buSzPts val="1100"/>
                  <a:buNone/>
                </a:pPr>
                <a:endParaRPr lang="en-US" dirty="0"/>
              </a:p>
              <a:p>
                <a:pPr marL="0" indent="0">
                  <a:spcBef>
                    <a:spcPts val="0"/>
                  </a:spcBef>
                  <a:buSzPts val="1100"/>
                  <a:buNone/>
                </a:pPr>
                <a:r>
                  <a:rPr lang="en-US" dirty="0"/>
                  <a:t>For mean, :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𝑥</m:t>
                        </m:r>
                      </m:e>
                    </m:acc>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𝑡</m:t>
                        </m:r>
                      </m:e>
                      <m:sub>
                        <m:d>
                          <m:dPr>
                            <m:begChr m:val="{"/>
                            <m:endChr m:val="}"/>
                            <m:ctrlPr>
                              <a:rPr lang="en-US" b="0" i="1" dirty="0" smtClean="0">
                                <a:latin typeface="Cambria Math" panose="02040503050406030204" pitchFamily="18" charset="0"/>
                              </a:rPr>
                            </m:ctrlPr>
                          </m:dPr>
                          <m:e>
                            <m:r>
                              <a:rPr lang="en-US" b="0" i="1" dirty="0" smtClean="0">
                                <a:latin typeface="Cambria Math" panose="02040503050406030204" pitchFamily="18" charset="0"/>
                              </a:rPr>
                              <m:t>𝑐𝑟𝑖𝑡𝑖𝑐𝑎𝑙</m:t>
                            </m:r>
                          </m:e>
                        </m:d>
                      </m:sub>
                    </m:sSub>
                    <m:r>
                      <a:rPr lang="en-US" b="0" i="1" dirty="0" smtClean="0">
                        <a:latin typeface="Cambria Math" panose="02040503050406030204" pitchFamily="18" charset="0"/>
                      </a:rPr>
                      <m:t> ∗</m:t>
                    </m:r>
                    <m:r>
                      <a:rPr lang="en-US" b="0" i="1" dirty="0" smtClean="0">
                        <a:latin typeface="Cambria Math" panose="02040503050406030204" pitchFamily="18" charset="0"/>
                      </a:rPr>
                      <m:t>𝑆𝐸</m:t>
                    </m:r>
                  </m:oMath>
                </a14:m>
                <a:endParaRPr lang="en-US" dirty="0"/>
              </a:p>
              <a:p>
                <a:pPr marL="0" lvl="0" indent="0" algn="l" rtl="0">
                  <a:spcBef>
                    <a:spcPts val="0"/>
                  </a:spcBef>
                  <a:spcAft>
                    <a:spcPts val="0"/>
                  </a:spcAft>
                  <a:buSzPts val="1100"/>
                  <a:buNone/>
                </a:pPr>
                <a:endParaRPr lang="en-US" dirty="0"/>
              </a:p>
              <a:p>
                <a:pPr marL="0" lvl="0" indent="0" algn="l" rtl="0">
                  <a:spcBef>
                    <a:spcPts val="0"/>
                  </a:spcBef>
                  <a:spcAft>
                    <a:spcPts val="0"/>
                  </a:spcAft>
                  <a:buSzPts val="1100"/>
                  <a:buNone/>
                </a:pPr>
                <a:r>
                  <a:rPr lang="en-US" dirty="0"/>
                  <a:t>	 Standard error =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𝑆𝐷</m:t>
                        </m:r>
                      </m:num>
                      <m:den>
                        <m:r>
                          <a:rPr lang="en-US" b="0" i="1" smtClean="0">
                            <a:latin typeface="Cambria Math" panose="02040503050406030204" pitchFamily="18" charset="0"/>
                          </a:rPr>
                          <m:t>√</m:t>
                        </m:r>
                        <m:r>
                          <a:rPr lang="en-US" b="0" i="1" smtClean="0">
                            <a:latin typeface="Cambria Math" panose="02040503050406030204" pitchFamily="18" charset="0"/>
                          </a:rPr>
                          <m:t>𝑛</m:t>
                        </m:r>
                      </m:den>
                    </m:f>
                  </m:oMath>
                </a14:m>
                <a:endParaRPr lang="en-US" dirty="0"/>
              </a:p>
            </p:txBody>
          </p:sp>
        </mc:Choice>
        <mc:Fallback xmlns="">
          <p:sp>
            <p:nvSpPr>
              <p:cNvPr id="3" name="Notes Placeholder 2"/>
              <p:cNvSpPr>
                <a:spLocks noGrp="1"/>
              </p:cNvSpPr>
              <p:nvPr>
                <p:ph type="body" idx="1"/>
              </p:nvPr>
            </p:nvSpPr>
            <p:spPr/>
            <p:txBody>
              <a:bodyPr/>
              <a:lstStyle/>
              <a:p>
                <a:endParaRPr lang="en-US" dirty="0"/>
              </a:p>
              <a:p>
                <a:r>
                  <a:rPr lang="en-US" dirty="0"/>
                  <a:t>DISCUSSION CASE #7 Be prepared to show your work on the whiteboard in class and to explain what the answers mean?</a:t>
                </a:r>
              </a:p>
              <a:p>
                <a:endParaRPr lang="en-US" dirty="0"/>
              </a:p>
              <a:p>
                <a:pPr marL="0" lvl="0" indent="0" algn="l" rtl="0">
                  <a:spcBef>
                    <a:spcPts val="0"/>
                  </a:spcBef>
                  <a:spcAft>
                    <a:spcPts val="0"/>
                  </a:spcAft>
                  <a:buSzPts val="1100"/>
                  <a:buNone/>
                </a:pPr>
                <a:r>
                  <a:rPr lang="en-US" b="0" dirty="0">
                    <a:latin typeface="Arial"/>
                    <a:ea typeface="Arial"/>
                    <a:cs typeface="Arial"/>
                    <a:sym typeface="Arial"/>
                  </a:rPr>
                  <a:t>Hint</a:t>
                </a:r>
                <a:r>
                  <a:rPr lang="en-US" dirty="0">
                    <a:latin typeface="Arial"/>
                    <a:ea typeface="Arial"/>
                    <a:cs typeface="Arial"/>
                    <a:sym typeface="Arial"/>
                  </a:rPr>
                  <a:t>: </a:t>
                </a:r>
              </a:p>
              <a:p>
                <a:pPr lvl="0"/>
                <a:r>
                  <a:rPr lang="en-US" dirty="0"/>
                  <a:t>For percentage, : </a:t>
                </a:r>
                <a:r>
                  <a:rPr lang="en-US" b="0" i="0">
                    <a:latin typeface="Cambria Math" panose="02040503050406030204" pitchFamily="18" charset="0"/>
                  </a:rPr>
                  <a:t>𝑝±𝑡_𝑐𝑟𝑖𝑡𝑖𝑐𝑎𝑙  ∗𝑆𝐸</a:t>
                </a:r>
                <a:endParaRPr lang="en-US" dirty="0"/>
              </a:p>
              <a:p>
                <a:pPr marL="0" indent="0">
                  <a:spcBef>
                    <a:spcPts val="0"/>
                  </a:spcBef>
                  <a:buSzPts val="1100"/>
                  <a:buNone/>
                </a:pPr>
                <a:r>
                  <a:rPr lang="en-US" dirty="0"/>
                  <a:t>	 Standard error = </a:t>
                </a:r>
                <a:r>
                  <a:rPr lang="en-US" b="0" i="0">
                    <a:latin typeface="Cambria Math" panose="02040503050406030204" pitchFamily="18" charset="0"/>
                  </a:rPr>
                  <a:t>√(𝑝∗𝑞/𝑛)</a:t>
                </a:r>
                <a:r>
                  <a:rPr lang="en-US" dirty="0"/>
                  <a:t> where p = 1- q</a:t>
                </a:r>
              </a:p>
              <a:p>
                <a:pPr marL="0" lvl="0" indent="0" algn="l" rtl="0">
                  <a:spcBef>
                    <a:spcPts val="0"/>
                  </a:spcBef>
                  <a:spcAft>
                    <a:spcPts val="0"/>
                  </a:spcAft>
                  <a:buSzPts val="1100"/>
                  <a:buNone/>
                </a:pPr>
                <a:endParaRPr lang="en-US" dirty="0"/>
              </a:p>
              <a:p>
                <a:pPr marL="0" indent="0">
                  <a:spcBef>
                    <a:spcPts val="0"/>
                  </a:spcBef>
                  <a:buSzPts val="1100"/>
                  <a:buNone/>
                </a:pPr>
                <a:r>
                  <a:rPr lang="en-US" dirty="0"/>
                  <a:t>For mean, : </a:t>
                </a:r>
                <a:r>
                  <a:rPr lang="en-US" b="0" i="0">
                    <a:latin typeface="Cambria Math" panose="02040503050406030204" pitchFamily="18" charset="0"/>
                  </a:rPr>
                  <a:t>𝑥 ̅</a:t>
                </a:r>
                <a:r>
                  <a:rPr lang="en-US" b="0" i="0" dirty="0">
                    <a:latin typeface="Cambria Math" panose="02040503050406030204" pitchFamily="18" charset="0"/>
                  </a:rPr>
                  <a:t>±𝑡_{𝑐𝑟𝑖𝑡𝑖𝑐𝑎𝑙}   ∗𝑆𝐸</a:t>
                </a:r>
                <a:endParaRPr lang="en-US" dirty="0"/>
              </a:p>
              <a:p>
                <a:pPr marL="0" lvl="0" indent="0" algn="l" rtl="0">
                  <a:spcBef>
                    <a:spcPts val="0"/>
                  </a:spcBef>
                  <a:spcAft>
                    <a:spcPts val="0"/>
                  </a:spcAft>
                  <a:buSzPts val="1100"/>
                  <a:buNone/>
                </a:pPr>
                <a:endParaRPr lang="en-US" dirty="0"/>
              </a:p>
              <a:p>
                <a:pPr marL="0" lvl="0" indent="0" algn="l" rtl="0">
                  <a:spcBef>
                    <a:spcPts val="0"/>
                  </a:spcBef>
                  <a:spcAft>
                    <a:spcPts val="0"/>
                  </a:spcAft>
                  <a:buSzPts val="1100"/>
                  <a:buNone/>
                </a:pPr>
                <a:r>
                  <a:rPr lang="en-US" dirty="0"/>
                  <a:t>	 Standard error = </a:t>
                </a:r>
                <a:r>
                  <a:rPr lang="en-US" b="0" i="0">
                    <a:latin typeface="Cambria Math" panose="02040503050406030204" pitchFamily="18" charset="0"/>
                  </a:rPr>
                  <a:t>𝑆𝐷/(√𝑛)</a:t>
                </a:r>
                <a:endParaRPr lang="en-US" dirty="0"/>
              </a:p>
            </p:txBody>
          </p:sp>
        </mc:Fallback>
      </mc:AlternateContent>
      <p:sp>
        <p:nvSpPr>
          <p:cNvPr id="4" name="Slide Number Placeholder 3"/>
          <p:cNvSpPr>
            <a:spLocks noGrp="1"/>
          </p:cNvSpPr>
          <p:nvPr>
            <p:ph type="sldNum" sz="quarter" idx="5"/>
          </p:nvPr>
        </p:nvSpPr>
        <p:spPr/>
        <p:txBody>
          <a:bodyPr/>
          <a:lstStyle/>
          <a:p>
            <a:fld id="{BC849E9A-41F7-4779-A581-48A7C374A227}" type="slidenum">
              <a:rPr lang="en-US" smtClean="0"/>
              <a:t>5</a:t>
            </a:fld>
            <a:endParaRPr lang="en-US" dirty="0"/>
          </a:p>
        </p:txBody>
      </p:sp>
    </p:spTree>
    <p:extLst>
      <p:ext uri="{BB962C8B-B14F-4D97-AF65-F5344CB8AC3E}">
        <p14:creationId xmlns:p14="http://schemas.microsoft.com/office/powerpoint/2010/main" val="25980269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already covered descriptive </a:t>
            </a:r>
            <a:r>
              <a:rPr lang="en-US" dirty="0" err="1"/>
              <a:t>RQ</a:t>
            </a:r>
            <a:r>
              <a:rPr lang="en-US" dirty="0"/>
              <a:t>, in which we do some descriptive analyses regarding a variable. </a:t>
            </a:r>
          </a:p>
          <a:p>
            <a:r>
              <a:rPr lang="en-US" dirty="0"/>
              <a:t>It can be categorical or continuous </a:t>
            </a:r>
          </a:p>
          <a:p>
            <a:r>
              <a:rPr lang="en-US" dirty="0"/>
              <a:t>Then, we also covered difference </a:t>
            </a:r>
            <a:r>
              <a:rPr lang="en-US" dirty="0" err="1"/>
              <a:t>RQ</a:t>
            </a:r>
            <a:r>
              <a:rPr lang="en-US" dirty="0"/>
              <a:t>, in which the difference variable has to be categorical and analysis variable is continuous </a:t>
            </a:r>
          </a:p>
          <a:p>
            <a:r>
              <a:rPr lang="en-US" dirty="0"/>
              <a:t>Association </a:t>
            </a:r>
            <a:r>
              <a:rPr lang="en-US" dirty="0" err="1"/>
              <a:t>RQ</a:t>
            </a:r>
            <a:r>
              <a:rPr lang="en-US" dirty="0"/>
              <a:t> is between 2 continuous variables. </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7</a:t>
            </a:fld>
            <a:endParaRPr lang="en-US" dirty="0"/>
          </a:p>
        </p:txBody>
      </p:sp>
    </p:spTree>
    <p:extLst>
      <p:ext uri="{BB962C8B-B14F-4D97-AF65-F5344CB8AC3E}">
        <p14:creationId xmlns:p14="http://schemas.microsoft.com/office/powerpoint/2010/main" val="2550561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will go into detail for the last question </a:t>
            </a:r>
          </a:p>
        </p:txBody>
      </p:sp>
      <p:sp>
        <p:nvSpPr>
          <p:cNvPr id="4" name="Slide Number Placeholder 3"/>
          <p:cNvSpPr>
            <a:spLocks noGrp="1"/>
          </p:cNvSpPr>
          <p:nvPr>
            <p:ph type="sldNum" sz="quarter" idx="5"/>
          </p:nvPr>
        </p:nvSpPr>
        <p:spPr/>
        <p:txBody>
          <a:bodyPr/>
          <a:lstStyle/>
          <a:p>
            <a:fld id="{BC849E9A-41F7-4779-A581-48A7C374A227}" type="slidenum">
              <a:rPr lang="en-US" smtClean="0"/>
              <a:t>8</a:t>
            </a:fld>
            <a:endParaRPr lang="en-US" dirty="0"/>
          </a:p>
        </p:txBody>
      </p:sp>
    </p:spTree>
    <p:extLst>
      <p:ext uri="{BB962C8B-B14F-4D97-AF65-F5344CB8AC3E}">
        <p14:creationId xmlns:p14="http://schemas.microsoft.com/office/powerpoint/2010/main" val="26600114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do you think  What type of association is this?</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9</a:t>
            </a:fld>
            <a:endParaRPr lang="en-US" dirty="0"/>
          </a:p>
        </p:txBody>
      </p:sp>
    </p:spTree>
    <p:extLst>
      <p:ext uri="{BB962C8B-B14F-4D97-AF65-F5344CB8AC3E}">
        <p14:creationId xmlns:p14="http://schemas.microsoft.com/office/powerpoint/2010/main" val="41437709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Negative association </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10</a:t>
            </a:fld>
            <a:endParaRPr lang="en-US" dirty="0"/>
          </a:p>
        </p:txBody>
      </p:sp>
    </p:spTree>
    <p:extLst>
      <p:ext uri="{BB962C8B-B14F-4D97-AF65-F5344CB8AC3E}">
        <p14:creationId xmlns:p14="http://schemas.microsoft.com/office/powerpoint/2010/main" val="16966380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718B7-7F68-4CC9-8291-332587FA31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81D6BB-0446-49E8-8677-EADF274E95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35AEE24-534A-40F1-99E4-00B7D5FD9124}"/>
              </a:ext>
            </a:extLst>
          </p:cNvPr>
          <p:cNvSpPr>
            <a:spLocks noGrp="1"/>
          </p:cNvSpPr>
          <p:nvPr>
            <p:ph type="dt" sz="half" idx="10"/>
          </p:nvPr>
        </p:nvSpPr>
        <p:spPr/>
        <p:txBody>
          <a:bodyPr/>
          <a:lstStyle/>
          <a:p>
            <a:fld id="{DECF21A4-E71B-4D3A-AF45-E989C23A7BB1}" type="datetimeFigureOut">
              <a:rPr lang="en-US" smtClean="0"/>
              <a:t>4/2/2023</a:t>
            </a:fld>
            <a:endParaRPr lang="en-US" dirty="0"/>
          </a:p>
        </p:txBody>
      </p:sp>
      <p:sp>
        <p:nvSpPr>
          <p:cNvPr id="5" name="Footer Placeholder 4">
            <a:extLst>
              <a:ext uri="{FF2B5EF4-FFF2-40B4-BE49-F238E27FC236}">
                <a16:creationId xmlns:a16="http://schemas.microsoft.com/office/drawing/2014/main" id="{CD594011-48FF-493D-8286-F62D3455253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880EFCD-7E72-4882-86DC-2F371D7D9516}"/>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152813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47D73-EDDA-49A6-BA12-1CA980DA9B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189B82E-4CA1-47A5-B133-FBD4D8A8398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8A267F-D142-4D04-9F03-6CB099E6FA32}"/>
              </a:ext>
            </a:extLst>
          </p:cNvPr>
          <p:cNvSpPr>
            <a:spLocks noGrp="1"/>
          </p:cNvSpPr>
          <p:nvPr>
            <p:ph type="dt" sz="half" idx="10"/>
          </p:nvPr>
        </p:nvSpPr>
        <p:spPr/>
        <p:txBody>
          <a:bodyPr/>
          <a:lstStyle/>
          <a:p>
            <a:fld id="{DECF21A4-E71B-4D3A-AF45-E989C23A7BB1}" type="datetimeFigureOut">
              <a:rPr lang="en-US" smtClean="0"/>
              <a:t>4/2/2023</a:t>
            </a:fld>
            <a:endParaRPr lang="en-US" dirty="0"/>
          </a:p>
        </p:txBody>
      </p:sp>
      <p:sp>
        <p:nvSpPr>
          <p:cNvPr id="5" name="Footer Placeholder 4">
            <a:extLst>
              <a:ext uri="{FF2B5EF4-FFF2-40B4-BE49-F238E27FC236}">
                <a16:creationId xmlns:a16="http://schemas.microsoft.com/office/drawing/2014/main" id="{705127CA-154D-4E90-B776-A2EE71F78D2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D5F0BA5-F4EE-4282-B111-76B869BE267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067408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256E92A-52E0-4710-BDEF-0A153468540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7A240E1-5EB0-47FD-AA37-BF945D136C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A14243-F1E4-487A-ABEC-30516A01DF2B}"/>
              </a:ext>
            </a:extLst>
          </p:cNvPr>
          <p:cNvSpPr>
            <a:spLocks noGrp="1"/>
          </p:cNvSpPr>
          <p:nvPr>
            <p:ph type="dt" sz="half" idx="10"/>
          </p:nvPr>
        </p:nvSpPr>
        <p:spPr/>
        <p:txBody>
          <a:bodyPr/>
          <a:lstStyle/>
          <a:p>
            <a:fld id="{DECF21A4-E71B-4D3A-AF45-E989C23A7BB1}" type="datetimeFigureOut">
              <a:rPr lang="en-US" smtClean="0"/>
              <a:t>4/2/2023</a:t>
            </a:fld>
            <a:endParaRPr lang="en-US" dirty="0"/>
          </a:p>
        </p:txBody>
      </p:sp>
      <p:sp>
        <p:nvSpPr>
          <p:cNvPr id="5" name="Footer Placeholder 4">
            <a:extLst>
              <a:ext uri="{FF2B5EF4-FFF2-40B4-BE49-F238E27FC236}">
                <a16:creationId xmlns:a16="http://schemas.microsoft.com/office/drawing/2014/main" id="{AC358244-98FD-472D-AB8C-075F71C10BF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4998D5A-820D-4519-967F-33320971CBAB}"/>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4024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334F3-0709-471B-A734-C4B404F55B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795016-AF78-4708-9C5F-21110C197B0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AEA2D1-B124-4454-AFDC-EA60A14BA121}"/>
              </a:ext>
            </a:extLst>
          </p:cNvPr>
          <p:cNvSpPr>
            <a:spLocks noGrp="1"/>
          </p:cNvSpPr>
          <p:nvPr>
            <p:ph type="dt" sz="half" idx="10"/>
          </p:nvPr>
        </p:nvSpPr>
        <p:spPr/>
        <p:txBody>
          <a:bodyPr/>
          <a:lstStyle/>
          <a:p>
            <a:fld id="{DECF21A4-E71B-4D3A-AF45-E989C23A7BB1}" type="datetimeFigureOut">
              <a:rPr lang="en-US" smtClean="0"/>
              <a:t>4/2/2023</a:t>
            </a:fld>
            <a:endParaRPr lang="en-US" dirty="0"/>
          </a:p>
        </p:txBody>
      </p:sp>
      <p:sp>
        <p:nvSpPr>
          <p:cNvPr id="5" name="Footer Placeholder 4">
            <a:extLst>
              <a:ext uri="{FF2B5EF4-FFF2-40B4-BE49-F238E27FC236}">
                <a16:creationId xmlns:a16="http://schemas.microsoft.com/office/drawing/2014/main" id="{B4F58000-F9D7-4A53-A6C5-E5E8154226B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0D22AAD-0D08-4F47-8D5A-EFE29017E8D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213046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36159-1280-4EE9-96D3-A56BD582661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BA27A78-1874-488A-B215-7D763D3381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84BB3D1-3138-4B69-BF5D-4B1A213451CA}"/>
              </a:ext>
            </a:extLst>
          </p:cNvPr>
          <p:cNvSpPr>
            <a:spLocks noGrp="1"/>
          </p:cNvSpPr>
          <p:nvPr>
            <p:ph type="dt" sz="half" idx="10"/>
          </p:nvPr>
        </p:nvSpPr>
        <p:spPr/>
        <p:txBody>
          <a:bodyPr/>
          <a:lstStyle/>
          <a:p>
            <a:fld id="{DECF21A4-E71B-4D3A-AF45-E989C23A7BB1}" type="datetimeFigureOut">
              <a:rPr lang="en-US" smtClean="0"/>
              <a:t>4/2/2023</a:t>
            </a:fld>
            <a:endParaRPr lang="en-US" dirty="0"/>
          </a:p>
        </p:txBody>
      </p:sp>
      <p:sp>
        <p:nvSpPr>
          <p:cNvPr id="5" name="Footer Placeholder 4">
            <a:extLst>
              <a:ext uri="{FF2B5EF4-FFF2-40B4-BE49-F238E27FC236}">
                <a16:creationId xmlns:a16="http://schemas.microsoft.com/office/drawing/2014/main" id="{0EFF90C5-31F4-4A22-AC00-3FB5ED291B2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51F787E-B946-4091-ABC6-F9DB06BBEE3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272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CAA11-CC97-44E5-AE4D-808FD741A06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3AB6CB-9460-4BCA-86C5-5F26357AB80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FAB0F6-401D-4BAF-A300-65AD684DF96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561BBA-B185-4B45-B152-3D320E15F550}"/>
              </a:ext>
            </a:extLst>
          </p:cNvPr>
          <p:cNvSpPr>
            <a:spLocks noGrp="1"/>
          </p:cNvSpPr>
          <p:nvPr>
            <p:ph type="dt" sz="half" idx="10"/>
          </p:nvPr>
        </p:nvSpPr>
        <p:spPr/>
        <p:txBody>
          <a:bodyPr/>
          <a:lstStyle/>
          <a:p>
            <a:fld id="{DECF21A4-E71B-4D3A-AF45-E989C23A7BB1}" type="datetimeFigureOut">
              <a:rPr lang="en-US" smtClean="0"/>
              <a:t>4/2/2023</a:t>
            </a:fld>
            <a:endParaRPr lang="en-US" dirty="0"/>
          </a:p>
        </p:txBody>
      </p:sp>
      <p:sp>
        <p:nvSpPr>
          <p:cNvPr id="6" name="Footer Placeholder 5">
            <a:extLst>
              <a:ext uri="{FF2B5EF4-FFF2-40B4-BE49-F238E27FC236}">
                <a16:creationId xmlns:a16="http://schemas.microsoft.com/office/drawing/2014/main" id="{D61CD760-96AC-4821-A56B-0B805F2FAD4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F750665-D5B5-4D0B-B2F0-CB6B027CDEC7}"/>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1380615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A47C3-C498-415A-A057-E19BCEB5F28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BF6677F-2712-4810-A3AA-56FA75386D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871B54A-6775-4978-8E19-32694C9B5E3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DBA1303-B245-476D-BD02-A4E4A359F6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E8E898F-5B79-46F1-89C1-F827997CC48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B417A4D-2EC9-4294-BFF4-EAE22EE1099A}"/>
              </a:ext>
            </a:extLst>
          </p:cNvPr>
          <p:cNvSpPr>
            <a:spLocks noGrp="1"/>
          </p:cNvSpPr>
          <p:nvPr>
            <p:ph type="dt" sz="half" idx="10"/>
          </p:nvPr>
        </p:nvSpPr>
        <p:spPr/>
        <p:txBody>
          <a:bodyPr/>
          <a:lstStyle/>
          <a:p>
            <a:fld id="{DECF21A4-E71B-4D3A-AF45-E989C23A7BB1}" type="datetimeFigureOut">
              <a:rPr lang="en-US" smtClean="0"/>
              <a:t>4/2/2023</a:t>
            </a:fld>
            <a:endParaRPr lang="en-US" dirty="0"/>
          </a:p>
        </p:txBody>
      </p:sp>
      <p:sp>
        <p:nvSpPr>
          <p:cNvPr id="8" name="Footer Placeholder 7">
            <a:extLst>
              <a:ext uri="{FF2B5EF4-FFF2-40B4-BE49-F238E27FC236}">
                <a16:creationId xmlns:a16="http://schemas.microsoft.com/office/drawing/2014/main" id="{6150E317-3602-42A1-BB7F-0184072E8D5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50CE2C97-E26C-4A8B-93A0-B01E2C7F4522}"/>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2258698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F68FC-5755-447A-8D7F-9ADED3E994A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AB50287-81AA-46CA-8CB3-53A7F8313741}"/>
              </a:ext>
            </a:extLst>
          </p:cNvPr>
          <p:cNvSpPr>
            <a:spLocks noGrp="1"/>
          </p:cNvSpPr>
          <p:nvPr>
            <p:ph type="dt" sz="half" idx="10"/>
          </p:nvPr>
        </p:nvSpPr>
        <p:spPr/>
        <p:txBody>
          <a:bodyPr/>
          <a:lstStyle/>
          <a:p>
            <a:fld id="{DECF21A4-E71B-4D3A-AF45-E989C23A7BB1}" type="datetimeFigureOut">
              <a:rPr lang="en-US" smtClean="0"/>
              <a:t>4/2/2023</a:t>
            </a:fld>
            <a:endParaRPr lang="en-US" dirty="0"/>
          </a:p>
        </p:txBody>
      </p:sp>
      <p:sp>
        <p:nvSpPr>
          <p:cNvPr id="4" name="Footer Placeholder 3">
            <a:extLst>
              <a:ext uri="{FF2B5EF4-FFF2-40B4-BE49-F238E27FC236}">
                <a16:creationId xmlns:a16="http://schemas.microsoft.com/office/drawing/2014/main" id="{2F1BA4AA-02C9-459E-9362-3DA60E3B5972}"/>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B2A2C8F-DBB4-4235-A67E-FB4039D9AA2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068395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6ACAA5-F8E7-46E9-8BA7-A510948B62CC}"/>
              </a:ext>
            </a:extLst>
          </p:cNvPr>
          <p:cNvSpPr>
            <a:spLocks noGrp="1"/>
          </p:cNvSpPr>
          <p:nvPr>
            <p:ph type="dt" sz="half" idx="10"/>
          </p:nvPr>
        </p:nvSpPr>
        <p:spPr/>
        <p:txBody>
          <a:bodyPr/>
          <a:lstStyle/>
          <a:p>
            <a:fld id="{DECF21A4-E71B-4D3A-AF45-E989C23A7BB1}" type="datetimeFigureOut">
              <a:rPr lang="en-US" smtClean="0"/>
              <a:t>4/2/2023</a:t>
            </a:fld>
            <a:endParaRPr lang="en-US" dirty="0"/>
          </a:p>
        </p:txBody>
      </p:sp>
      <p:sp>
        <p:nvSpPr>
          <p:cNvPr id="3" name="Footer Placeholder 2">
            <a:extLst>
              <a:ext uri="{FF2B5EF4-FFF2-40B4-BE49-F238E27FC236}">
                <a16:creationId xmlns:a16="http://schemas.microsoft.com/office/drawing/2014/main" id="{D1F2DEE8-5654-4DCA-A8D0-D883E52B6FBC}"/>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0B179A5-4329-4057-9DEB-5B6E3AD1183F}"/>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621790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1DA80-336B-4DBB-91A1-6E3E4B3C20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840D456-F0A3-4789-A310-A23F01B2EC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B8A8B05-7071-44D4-80F7-3E8191C9A4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D8562E-E6F1-449B-909C-98426BA86B36}"/>
              </a:ext>
            </a:extLst>
          </p:cNvPr>
          <p:cNvSpPr>
            <a:spLocks noGrp="1"/>
          </p:cNvSpPr>
          <p:nvPr>
            <p:ph type="dt" sz="half" idx="10"/>
          </p:nvPr>
        </p:nvSpPr>
        <p:spPr/>
        <p:txBody>
          <a:bodyPr/>
          <a:lstStyle/>
          <a:p>
            <a:fld id="{DECF21A4-E71B-4D3A-AF45-E989C23A7BB1}" type="datetimeFigureOut">
              <a:rPr lang="en-US" smtClean="0"/>
              <a:t>4/2/2023</a:t>
            </a:fld>
            <a:endParaRPr lang="en-US" dirty="0"/>
          </a:p>
        </p:txBody>
      </p:sp>
      <p:sp>
        <p:nvSpPr>
          <p:cNvPr id="6" name="Footer Placeholder 5">
            <a:extLst>
              <a:ext uri="{FF2B5EF4-FFF2-40B4-BE49-F238E27FC236}">
                <a16:creationId xmlns:a16="http://schemas.microsoft.com/office/drawing/2014/main" id="{7EB47A9A-FB08-407B-A73A-0AC513F0FD5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BFF841F-796A-4FE6-B5E0-C8A4986793EE}"/>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84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474D-6779-4C23-BD3C-82F5DC3E3E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21096C-E430-49C7-A801-21C0BD95DC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0024828F-334F-4A50-850D-10684F2452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3293F4-2B70-4BB5-A982-219E4133E251}"/>
              </a:ext>
            </a:extLst>
          </p:cNvPr>
          <p:cNvSpPr>
            <a:spLocks noGrp="1"/>
          </p:cNvSpPr>
          <p:nvPr>
            <p:ph type="dt" sz="half" idx="10"/>
          </p:nvPr>
        </p:nvSpPr>
        <p:spPr/>
        <p:txBody>
          <a:bodyPr/>
          <a:lstStyle/>
          <a:p>
            <a:fld id="{DECF21A4-E71B-4D3A-AF45-E989C23A7BB1}" type="datetimeFigureOut">
              <a:rPr lang="en-US" smtClean="0"/>
              <a:t>4/2/2023</a:t>
            </a:fld>
            <a:endParaRPr lang="en-US" dirty="0"/>
          </a:p>
        </p:txBody>
      </p:sp>
      <p:sp>
        <p:nvSpPr>
          <p:cNvPr id="6" name="Footer Placeholder 5">
            <a:extLst>
              <a:ext uri="{FF2B5EF4-FFF2-40B4-BE49-F238E27FC236}">
                <a16:creationId xmlns:a16="http://schemas.microsoft.com/office/drawing/2014/main" id="{C4F9A86F-B378-4759-B50E-2E0BFAE6246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0A95BDC-FC58-4638-AA59-A3DA9931FD3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790833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80BC3B-525F-4038-9330-0729879F91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9629186-93D7-46FA-AE02-36D9426043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BF1CEB-0530-4996-BAEF-2E6A04DAD6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CF21A4-E71B-4D3A-AF45-E989C23A7BB1}" type="datetimeFigureOut">
              <a:rPr lang="en-US" smtClean="0"/>
              <a:t>4/2/2023</a:t>
            </a:fld>
            <a:endParaRPr lang="en-US" dirty="0"/>
          </a:p>
        </p:txBody>
      </p:sp>
      <p:sp>
        <p:nvSpPr>
          <p:cNvPr id="5" name="Footer Placeholder 4">
            <a:extLst>
              <a:ext uri="{FF2B5EF4-FFF2-40B4-BE49-F238E27FC236}">
                <a16:creationId xmlns:a16="http://schemas.microsoft.com/office/drawing/2014/main" id="{C8DCFF3D-7353-4B4D-9E75-FA835E06E7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F382C8D6-8B0B-4982-9EE4-AA823C69C3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AF1B4E-90EC-4A51-B6E5-B702C054ECB0}" type="slidenum">
              <a:rPr lang="en-US" smtClean="0"/>
              <a:t>‹#›</a:t>
            </a:fld>
            <a:endParaRPr lang="en-US" dirty="0"/>
          </a:p>
        </p:txBody>
      </p:sp>
    </p:spTree>
    <p:extLst>
      <p:ext uri="{BB962C8B-B14F-4D97-AF65-F5344CB8AC3E}">
        <p14:creationId xmlns:p14="http://schemas.microsoft.com/office/powerpoint/2010/main" val="40106040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5.emf"/></Relationships>
</file>

<file path=ppt/slides/_rels/slide14.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17.jpeg"/><Relationship Id="rId7" Type="http://schemas.openxmlformats.org/officeDocument/2006/relationships/diagramColors" Target="../diagrams/colors2.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image" Target="../media/image6.sv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31.gif"/><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hyperlink" Target="https://creativecommons.org/licenses/by-sa/3.0/" TargetMode="External"/><Relationship Id="rId4" Type="http://schemas.openxmlformats.org/officeDocument/2006/relationships/hyperlink" Target="http://stats.stackexchange.com/questions/423/what-is-your-favorite-data-analysis-cartoon" TargetMode="Externa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3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0.jpg"/><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hyperlink" Target="https://snowbrains.com/backcountry-skier-triggers-avalanche-near-splains-gulch/" TargetMode="External"/><Relationship Id="rId5" Type="http://schemas.openxmlformats.org/officeDocument/2006/relationships/image" Target="../media/image41.jpg"/><Relationship Id="rId4" Type="http://schemas.openxmlformats.org/officeDocument/2006/relationships/hyperlink" Target="https://www.slideshare.net/bleongcw/barcamp-football-talk/3-Self_Organized_Criticality_SOC_The"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svg"/><Relationship Id="rId7"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 Id="rId9" Type="http://schemas.openxmlformats.org/officeDocument/2006/relationships/image" Target="../media/image10.svg"/></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CEB41C5C-0F34-4DDA-9D7C-5E717F35F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384" y="303591"/>
            <a:ext cx="4334256" cy="5896743"/>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32CE884-45D5-4033-A0DD-9CAD158E175E}"/>
              </a:ext>
            </a:extLst>
          </p:cNvPr>
          <p:cNvSpPr>
            <a:spLocks noGrp="1"/>
          </p:cNvSpPr>
          <p:nvPr>
            <p:ph type="title"/>
          </p:nvPr>
        </p:nvSpPr>
        <p:spPr>
          <a:xfrm>
            <a:off x="594360" y="640263"/>
            <a:ext cx="3822192" cy="1344975"/>
          </a:xfrm>
        </p:spPr>
        <p:txBody>
          <a:bodyPr>
            <a:normAutofit/>
          </a:bodyPr>
          <a:lstStyle/>
          <a:p>
            <a:r>
              <a:rPr lang="en-US" sz="3600">
                <a:solidFill>
                  <a:schemeClr val="bg1"/>
                </a:solidFill>
              </a:rPr>
              <a:t>Happy Monday</a:t>
            </a:r>
          </a:p>
        </p:txBody>
      </p:sp>
      <p:cxnSp>
        <p:nvCxnSpPr>
          <p:cNvPr id="75" name="Straight Connector 74">
            <a:extLst>
              <a:ext uri="{FF2B5EF4-FFF2-40B4-BE49-F238E27FC236}">
                <a16:creationId xmlns:a16="http://schemas.microsoft.com/office/drawing/2014/main" id="{57E1E5E6-F385-4E9C-B201-BA5BDE5CAD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04088" y="2050687"/>
            <a:ext cx="3685032" cy="0"/>
          </a:xfrm>
          <a:prstGeom prst="line">
            <a:avLst/>
          </a:prstGeom>
          <a:ln w="22225">
            <a:solidFill>
              <a:srgbClr val="E7E6E6"/>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52447F68-1FDA-4D73-8327-DB8F977D0AAE}"/>
              </a:ext>
            </a:extLst>
          </p:cNvPr>
          <p:cNvSpPr>
            <a:spLocks noGrp="1"/>
          </p:cNvSpPr>
          <p:nvPr>
            <p:ph idx="1"/>
          </p:nvPr>
        </p:nvSpPr>
        <p:spPr>
          <a:xfrm>
            <a:off x="593610" y="2121763"/>
            <a:ext cx="3822192" cy="3773010"/>
          </a:xfrm>
        </p:spPr>
        <p:txBody>
          <a:bodyPr>
            <a:normAutofit/>
          </a:bodyPr>
          <a:lstStyle/>
          <a:p>
            <a:pPr marL="0" indent="0">
              <a:buNone/>
            </a:pPr>
            <a:r>
              <a:rPr lang="en-US" sz="2000" dirty="0">
                <a:solidFill>
                  <a:schemeClr val="bg1"/>
                </a:solidFill>
              </a:rPr>
              <a:t>Name tag </a:t>
            </a:r>
          </a:p>
          <a:p>
            <a:pPr marL="0" indent="0">
              <a:buNone/>
            </a:pPr>
            <a:r>
              <a:rPr lang="en-US" sz="2000" dirty="0">
                <a:solidFill>
                  <a:schemeClr val="bg1"/>
                </a:solidFill>
              </a:rPr>
              <a:t>Check-in</a:t>
            </a:r>
          </a:p>
        </p:txBody>
      </p:sp>
      <p:pic>
        <p:nvPicPr>
          <p:cNvPr id="1028" name="Picture 4" descr="Happy Monday GIFs - 58 Funny Animated Images For Free">
            <a:extLst>
              <a:ext uri="{FF2B5EF4-FFF2-40B4-BE49-F238E27FC236}">
                <a16:creationId xmlns:a16="http://schemas.microsoft.com/office/drawing/2014/main" id="{50F000D2-8F86-4367-9AC5-B5E21A0D2A7F}"/>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tretch>
            <a:fillRect/>
          </a:stretch>
        </p:blipFill>
        <p:spPr bwMode="auto">
          <a:xfrm>
            <a:off x="5110716" y="1491386"/>
            <a:ext cx="6596652" cy="37197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52087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5C0FAF8-3E14-4241-A057-7A38139984FB}"/>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5600" kern="1200">
                <a:solidFill>
                  <a:schemeClr val="tx1"/>
                </a:solidFill>
                <a:latin typeface="+mj-lt"/>
                <a:ea typeface="+mj-ea"/>
                <a:cs typeface="+mj-cs"/>
              </a:rPr>
              <a:t>Scatterplot</a:t>
            </a:r>
          </a:p>
        </p:txBody>
      </p:sp>
      <p:sp>
        <p:nvSpPr>
          <p:cNvPr id="11"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BBC0F387-9E49-47E8-B126-136C74F308D0}"/>
              </a:ext>
            </a:extLst>
          </p:cNvPr>
          <p:cNvPicPr/>
          <p:nvPr/>
        </p:nvPicPr>
        <p:blipFill>
          <a:blip r:embed="rId3"/>
          <a:stretch>
            <a:fillRect/>
          </a:stretch>
        </p:blipFill>
        <p:spPr>
          <a:xfrm>
            <a:off x="4654296" y="1187444"/>
            <a:ext cx="7214616" cy="4455680"/>
          </a:xfrm>
          <a:prstGeom prst="rect">
            <a:avLst/>
          </a:prstGeom>
        </p:spPr>
      </p:pic>
    </p:spTree>
    <p:extLst>
      <p:ext uri="{BB962C8B-B14F-4D97-AF65-F5344CB8AC3E}">
        <p14:creationId xmlns:p14="http://schemas.microsoft.com/office/powerpoint/2010/main" val="30378055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656BDED-D8B7-4969-A6B7-24E69D84EA27}"/>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5600" kern="1200">
                <a:solidFill>
                  <a:schemeClr val="tx1"/>
                </a:solidFill>
                <a:latin typeface="+mj-lt"/>
                <a:ea typeface="+mj-ea"/>
                <a:cs typeface="+mj-cs"/>
              </a:rPr>
              <a:t>Scatterplot</a:t>
            </a:r>
          </a:p>
        </p:txBody>
      </p:sp>
      <p:sp>
        <p:nvSpPr>
          <p:cNvPr id="11"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CFFF1D49-F12C-4DA5-BBD5-67FBACDD3A30}"/>
              </a:ext>
            </a:extLst>
          </p:cNvPr>
          <p:cNvPicPr/>
          <p:nvPr/>
        </p:nvPicPr>
        <p:blipFill>
          <a:blip r:embed="rId3"/>
          <a:stretch>
            <a:fillRect/>
          </a:stretch>
        </p:blipFill>
        <p:spPr>
          <a:xfrm>
            <a:off x="4654296" y="1201238"/>
            <a:ext cx="7214616" cy="4428091"/>
          </a:xfrm>
          <a:prstGeom prst="rect">
            <a:avLst/>
          </a:prstGeom>
        </p:spPr>
      </p:pic>
    </p:spTree>
    <p:extLst>
      <p:ext uri="{BB962C8B-B14F-4D97-AF65-F5344CB8AC3E}">
        <p14:creationId xmlns:p14="http://schemas.microsoft.com/office/powerpoint/2010/main" val="34604759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C5979D2-E0DB-4054-B727-96162185AC39}"/>
              </a:ext>
            </a:extLst>
          </p:cNvPr>
          <p:cNvSpPr>
            <a:spLocks noGrp="1"/>
          </p:cNvSpPr>
          <p:nvPr>
            <p:ph type="title"/>
          </p:nvPr>
        </p:nvSpPr>
        <p:spPr>
          <a:xfrm>
            <a:off x="841248" y="548640"/>
            <a:ext cx="3600860" cy="5431536"/>
          </a:xfrm>
        </p:spPr>
        <p:txBody>
          <a:bodyPr>
            <a:normAutofit/>
          </a:bodyPr>
          <a:lstStyle/>
          <a:p>
            <a:r>
              <a:rPr lang="en-US" sz="5400"/>
              <a:t>Correlation </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BE1127C-405F-4D8D-9FA6-BAB948DF4D82}"/>
              </a:ext>
            </a:extLst>
          </p:cNvPr>
          <p:cNvSpPr>
            <a:spLocks noGrp="1"/>
          </p:cNvSpPr>
          <p:nvPr>
            <p:ph idx="1"/>
          </p:nvPr>
        </p:nvSpPr>
        <p:spPr>
          <a:xfrm>
            <a:off x="5126418" y="552091"/>
            <a:ext cx="6224335" cy="5431536"/>
          </a:xfrm>
        </p:spPr>
        <p:txBody>
          <a:bodyPr anchor="ctr">
            <a:normAutofit/>
          </a:bodyPr>
          <a:lstStyle/>
          <a:p>
            <a:pPr marL="0" indent="0">
              <a:buNone/>
            </a:pPr>
            <a:r>
              <a:rPr lang="en-US" sz="2200"/>
              <a:t>Range of the correlation coefficient:</a:t>
            </a:r>
          </a:p>
          <a:p>
            <a:r>
              <a:rPr lang="en-US" sz="2200"/>
              <a:t>correlation can range from -1.0 to +1.0</a:t>
            </a:r>
          </a:p>
          <a:p>
            <a:r>
              <a:rPr lang="en-US" sz="2200"/>
              <a:t>a correlation close to 0 means there is no association</a:t>
            </a:r>
          </a:p>
          <a:p>
            <a:endParaRPr lang="en-US" sz="2200"/>
          </a:p>
        </p:txBody>
      </p:sp>
    </p:spTree>
    <p:extLst>
      <p:ext uri="{BB962C8B-B14F-4D97-AF65-F5344CB8AC3E}">
        <p14:creationId xmlns:p14="http://schemas.microsoft.com/office/powerpoint/2010/main" val="19794456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4879EFC-8E62-4E00-973C-C45EE9EC6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8AB67CD-FD93-4E67-82C1-CF1EC22E88C9}"/>
              </a:ext>
            </a:extLst>
          </p:cNvPr>
          <p:cNvSpPr>
            <a:spLocks noGrp="1"/>
          </p:cNvSpPr>
          <p:nvPr>
            <p:ph type="title"/>
          </p:nvPr>
        </p:nvSpPr>
        <p:spPr>
          <a:xfrm>
            <a:off x="638881" y="457200"/>
            <a:ext cx="10909640" cy="1368614"/>
          </a:xfrm>
        </p:spPr>
        <p:txBody>
          <a:bodyPr vert="horz" lIns="91440" tIns="45720" rIns="91440" bIns="45720" rtlCol="0" anchor="ctr">
            <a:normAutofit/>
          </a:bodyPr>
          <a:lstStyle/>
          <a:p>
            <a:pPr algn="ctr"/>
            <a:r>
              <a:rPr lang="en-US" sz="6600"/>
              <a:t>Strength of association </a:t>
            </a:r>
          </a:p>
        </p:txBody>
      </p:sp>
      <p:sp>
        <p:nvSpPr>
          <p:cNvPr id="12" name="sketch line">
            <a:extLst>
              <a:ext uri="{FF2B5EF4-FFF2-40B4-BE49-F238E27FC236}">
                <a16:creationId xmlns:a16="http://schemas.microsoft.com/office/drawing/2014/main" id="{D6A9C53F-5F90-40A5-8C85-5412D39C8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0080" y="1850683"/>
            <a:ext cx="3291840" cy="18288"/>
          </a:xfrm>
          <a:custGeom>
            <a:avLst/>
            <a:gdLst>
              <a:gd name="connsiteX0" fmla="*/ 0 w 3291840"/>
              <a:gd name="connsiteY0" fmla="*/ 0 h 18288"/>
              <a:gd name="connsiteX1" fmla="*/ 658368 w 3291840"/>
              <a:gd name="connsiteY1" fmla="*/ 0 h 18288"/>
              <a:gd name="connsiteX2" fmla="*/ 1283818 w 3291840"/>
              <a:gd name="connsiteY2" fmla="*/ 0 h 18288"/>
              <a:gd name="connsiteX3" fmla="*/ 1909267 w 3291840"/>
              <a:gd name="connsiteY3" fmla="*/ 0 h 18288"/>
              <a:gd name="connsiteX4" fmla="*/ 2633472 w 3291840"/>
              <a:gd name="connsiteY4" fmla="*/ 0 h 18288"/>
              <a:gd name="connsiteX5" fmla="*/ 3291840 w 3291840"/>
              <a:gd name="connsiteY5" fmla="*/ 0 h 18288"/>
              <a:gd name="connsiteX6" fmla="*/ 3291840 w 3291840"/>
              <a:gd name="connsiteY6" fmla="*/ 18288 h 18288"/>
              <a:gd name="connsiteX7" fmla="*/ 2633472 w 3291840"/>
              <a:gd name="connsiteY7" fmla="*/ 18288 h 18288"/>
              <a:gd name="connsiteX8" fmla="*/ 2073859 w 3291840"/>
              <a:gd name="connsiteY8" fmla="*/ 18288 h 18288"/>
              <a:gd name="connsiteX9" fmla="*/ 1448410 w 3291840"/>
              <a:gd name="connsiteY9" fmla="*/ 18288 h 18288"/>
              <a:gd name="connsiteX10" fmla="*/ 822960 w 3291840"/>
              <a:gd name="connsiteY10" fmla="*/ 18288 h 18288"/>
              <a:gd name="connsiteX11" fmla="*/ 0 w 3291840"/>
              <a:gd name="connsiteY11" fmla="*/ 18288 h 18288"/>
              <a:gd name="connsiteX12" fmla="*/ 0 w 329184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91840" h="18288" fill="none" extrusionOk="0">
                <a:moveTo>
                  <a:pt x="0" y="0"/>
                </a:moveTo>
                <a:cubicBezTo>
                  <a:pt x="173077" y="-20031"/>
                  <a:pt x="443104" y="6424"/>
                  <a:pt x="658368" y="0"/>
                </a:cubicBezTo>
                <a:cubicBezTo>
                  <a:pt x="873632" y="-6424"/>
                  <a:pt x="1034028" y="11764"/>
                  <a:pt x="1283818" y="0"/>
                </a:cubicBezTo>
                <a:cubicBezTo>
                  <a:pt x="1533608" y="-11764"/>
                  <a:pt x="1691227" y="-30112"/>
                  <a:pt x="1909267" y="0"/>
                </a:cubicBezTo>
                <a:cubicBezTo>
                  <a:pt x="2127307" y="30112"/>
                  <a:pt x="2272465" y="-18735"/>
                  <a:pt x="2633472" y="0"/>
                </a:cubicBezTo>
                <a:cubicBezTo>
                  <a:pt x="2994479" y="18735"/>
                  <a:pt x="3023324" y="-32030"/>
                  <a:pt x="3291840" y="0"/>
                </a:cubicBezTo>
                <a:cubicBezTo>
                  <a:pt x="3291406" y="7551"/>
                  <a:pt x="3291373" y="9822"/>
                  <a:pt x="3291840" y="18288"/>
                </a:cubicBezTo>
                <a:cubicBezTo>
                  <a:pt x="3048445" y="38989"/>
                  <a:pt x="2846548" y="-14400"/>
                  <a:pt x="2633472" y="18288"/>
                </a:cubicBezTo>
                <a:cubicBezTo>
                  <a:pt x="2420396" y="50976"/>
                  <a:pt x="2304099" y="6336"/>
                  <a:pt x="2073859" y="18288"/>
                </a:cubicBezTo>
                <a:cubicBezTo>
                  <a:pt x="1843619" y="30240"/>
                  <a:pt x="1706926" y="10778"/>
                  <a:pt x="1448410" y="18288"/>
                </a:cubicBezTo>
                <a:cubicBezTo>
                  <a:pt x="1189894" y="25798"/>
                  <a:pt x="1002278" y="8992"/>
                  <a:pt x="822960" y="18288"/>
                </a:cubicBezTo>
                <a:cubicBezTo>
                  <a:pt x="643642" y="27585"/>
                  <a:pt x="307039" y="38051"/>
                  <a:pt x="0" y="18288"/>
                </a:cubicBezTo>
                <a:cubicBezTo>
                  <a:pt x="60" y="11696"/>
                  <a:pt x="66" y="3758"/>
                  <a:pt x="0" y="0"/>
                </a:cubicBezTo>
                <a:close/>
              </a:path>
              <a:path w="3291840" h="18288" stroke="0" extrusionOk="0">
                <a:moveTo>
                  <a:pt x="0" y="0"/>
                </a:moveTo>
                <a:cubicBezTo>
                  <a:pt x="195850" y="28018"/>
                  <a:pt x="434891" y="17390"/>
                  <a:pt x="592531" y="0"/>
                </a:cubicBezTo>
                <a:cubicBezTo>
                  <a:pt x="750171" y="-17390"/>
                  <a:pt x="1018709" y="32200"/>
                  <a:pt x="1316736" y="0"/>
                </a:cubicBezTo>
                <a:cubicBezTo>
                  <a:pt x="1614763" y="-32200"/>
                  <a:pt x="1696480" y="-11367"/>
                  <a:pt x="1876349" y="0"/>
                </a:cubicBezTo>
                <a:cubicBezTo>
                  <a:pt x="2056218" y="11367"/>
                  <a:pt x="2193364" y="13433"/>
                  <a:pt x="2435962" y="0"/>
                </a:cubicBezTo>
                <a:cubicBezTo>
                  <a:pt x="2678560" y="-13433"/>
                  <a:pt x="3010901" y="-42367"/>
                  <a:pt x="3291840" y="0"/>
                </a:cubicBezTo>
                <a:cubicBezTo>
                  <a:pt x="3291758" y="4406"/>
                  <a:pt x="3291751" y="9982"/>
                  <a:pt x="3291840" y="18288"/>
                </a:cubicBezTo>
                <a:cubicBezTo>
                  <a:pt x="3108993" y="14228"/>
                  <a:pt x="2952658" y="46900"/>
                  <a:pt x="2666390" y="18288"/>
                </a:cubicBezTo>
                <a:cubicBezTo>
                  <a:pt x="2380122" y="-10324"/>
                  <a:pt x="2263855" y="41055"/>
                  <a:pt x="2040941" y="18288"/>
                </a:cubicBezTo>
                <a:cubicBezTo>
                  <a:pt x="1818027" y="-4479"/>
                  <a:pt x="1675097" y="6509"/>
                  <a:pt x="1415491" y="18288"/>
                </a:cubicBezTo>
                <a:cubicBezTo>
                  <a:pt x="1155885" y="30068"/>
                  <a:pt x="852976" y="36210"/>
                  <a:pt x="691286" y="18288"/>
                </a:cubicBezTo>
                <a:cubicBezTo>
                  <a:pt x="529596" y="366"/>
                  <a:pt x="187183" y="13912"/>
                  <a:pt x="0" y="18288"/>
                </a:cubicBezTo>
                <a:cubicBezTo>
                  <a:pt x="189" y="14288"/>
                  <a:pt x="-703" y="374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2FB731AA-C038-4B3D-ADB2-4602D10B4553}"/>
              </a:ext>
            </a:extLst>
          </p:cNvPr>
          <p:cNvPicPr/>
          <p:nvPr/>
        </p:nvPicPr>
        <p:blipFill>
          <a:blip r:embed="rId3"/>
          <a:stretch>
            <a:fillRect/>
          </a:stretch>
        </p:blipFill>
        <p:spPr>
          <a:xfrm>
            <a:off x="320040" y="2688982"/>
            <a:ext cx="5614416" cy="3513051"/>
          </a:xfrm>
          <a:prstGeom prst="rect">
            <a:avLst/>
          </a:prstGeom>
        </p:spPr>
      </p:pic>
      <p:pic>
        <p:nvPicPr>
          <p:cNvPr id="5" name="Picture 4">
            <a:extLst>
              <a:ext uri="{FF2B5EF4-FFF2-40B4-BE49-F238E27FC236}">
                <a16:creationId xmlns:a16="http://schemas.microsoft.com/office/drawing/2014/main" id="{1AC4F508-D522-4A70-9A0B-94DB0E0C5BC8}"/>
              </a:ext>
            </a:extLst>
          </p:cNvPr>
          <p:cNvPicPr/>
          <p:nvPr/>
        </p:nvPicPr>
        <p:blipFill>
          <a:blip r:embed="rId4"/>
          <a:stretch>
            <a:fillRect/>
          </a:stretch>
        </p:blipFill>
        <p:spPr>
          <a:xfrm>
            <a:off x="6254496" y="2705147"/>
            <a:ext cx="5614416" cy="3480722"/>
          </a:xfrm>
          <a:prstGeom prst="rect">
            <a:avLst/>
          </a:prstGeom>
        </p:spPr>
      </p:pic>
    </p:spTree>
    <p:extLst>
      <p:ext uri="{BB962C8B-B14F-4D97-AF65-F5344CB8AC3E}">
        <p14:creationId xmlns:p14="http://schemas.microsoft.com/office/powerpoint/2010/main" val="25174786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B0557FB-3664-4D85-AEB8-8ED4C3438D71}"/>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5600" kern="1200">
                <a:solidFill>
                  <a:schemeClr val="tx1"/>
                </a:solidFill>
                <a:latin typeface="+mj-lt"/>
                <a:ea typeface="+mj-ea"/>
                <a:cs typeface="+mj-cs"/>
              </a:rPr>
              <a:t>Nonlinear relationship</a:t>
            </a:r>
          </a:p>
        </p:txBody>
      </p:sp>
      <p:sp>
        <p:nvSpPr>
          <p:cNvPr id="11"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8A7A8AE6-12B6-4E96-BE27-C304DB8B0F3D}"/>
              </a:ext>
            </a:extLst>
          </p:cNvPr>
          <p:cNvPicPr/>
          <p:nvPr/>
        </p:nvPicPr>
        <p:blipFill>
          <a:blip r:embed="rId3"/>
          <a:stretch>
            <a:fillRect/>
          </a:stretch>
        </p:blipFill>
        <p:spPr>
          <a:xfrm>
            <a:off x="4654296" y="1138827"/>
            <a:ext cx="7214616" cy="4552913"/>
          </a:xfrm>
          <a:prstGeom prst="rect">
            <a:avLst/>
          </a:prstGeom>
        </p:spPr>
      </p:pic>
    </p:spTree>
    <p:extLst>
      <p:ext uri="{BB962C8B-B14F-4D97-AF65-F5344CB8AC3E}">
        <p14:creationId xmlns:p14="http://schemas.microsoft.com/office/powerpoint/2010/main" val="3190503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A1260A1-C055-40EB-95B2-2E108A465750}"/>
              </a:ext>
            </a:extLst>
          </p:cNvPr>
          <p:cNvSpPr>
            <a:spLocks noGrp="1"/>
          </p:cNvSpPr>
          <p:nvPr>
            <p:ph type="title"/>
          </p:nvPr>
        </p:nvSpPr>
        <p:spPr>
          <a:xfrm>
            <a:off x="841248" y="548640"/>
            <a:ext cx="3600860" cy="5431536"/>
          </a:xfrm>
        </p:spPr>
        <p:txBody>
          <a:bodyPr>
            <a:normAutofit/>
          </a:bodyPr>
          <a:lstStyle/>
          <a:p>
            <a:r>
              <a:rPr lang="en-US" sz="4600" dirty="0"/>
              <a:t>Interpretating Correlations</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77C485F-33B1-4697-9FD8-4F59A334A2BD}"/>
              </a:ext>
            </a:extLst>
          </p:cNvPr>
          <p:cNvSpPr>
            <a:spLocks noGrp="1"/>
          </p:cNvSpPr>
          <p:nvPr>
            <p:ph idx="1"/>
          </p:nvPr>
        </p:nvSpPr>
        <p:spPr>
          <a:xfrm>
            <a:off x="5126418" y="552091"/>
            <a:ext cx="6224335" cy="5431536"/>
          </a:xfrm>
        </p:spPr>
        <p:txBody>
          <a:bodyPr anchor="ctr">
            <a:normAutofit/>
          </a:bodyPr>
          <a:lstStyle/>
          <a:p>
            <a:pPr marL="0" indent="0">
              <a:buNone/>
            </a:pPr>
            <a:r>
              <a:rPr lang="en-US" sz="2200" dirty="0">
                <a:latin typeface="Calibri" panose="020F0502020204030204" pitchFamily="34" charset="0"/>
                <a:ea typeface="Times New Roman" panose="02020603050405020304" pitchFamily="18" charset="0"/>
                <a:cs typeface="Times New Roman" panose="02020603050405020304" pitchFamily="18" charset="0"/>
              </a:rPr>
              <a:t>C</a:t>
            </a:r>
            <a:r>
              <a:rPr lang="en-US" sz="2200" dirty="0">
                <a:effectLst/>
                <a:latin typeface="Calibri" panose="020F0502020204030204" pitchFamily="34" charset="0"/>
                <a:ea typeface="Times New Roman" panose="02020603050405020304" pitchFamily="18" charset="0"/>
                <a:cs typeface="Times New Roman" panose="02020603050405020304" pitchFamily="18" charset="0"/>
              </a:rPr>
              <a:t>orrelation between income and fast-food consumption</a:t>
            </a:r>
          </a:p>
          <a:p>
            <a:r>
              <a:rPr lang="pt-BR" sz="2200" dirty="0">
                <a:effectLst/>
                <a:latin typeface="Calibri" panose="020F0502020204030204" pitchFamily="34" charset="0"/>
                <a:ea typeface="Times New Roman" panose="02020603050405020304" pitchFamily="18" charset="0"/>
                <a:cs typeface="Times New Roman" panose="02020603050405020304" pitchFamily="18" charset="0"/>
              </a:rPr>
              <a:t>r = .44</a:t>
            </a:r>
          </a:p>
          <a:p>
            <a:r>
              <a:rPr lang="pt-BR" sz="2200" dirty="0">
                <a:effectLst/>
                <a:latin typeface="Calibri" panose="020F0502020204030204" pitchFamily="34" charset="0"/>
                <a:ea typeface="Times New Roman" panose="02020603050405020304" pitchFamily="18" charset="0"/>
                <a:cs typeface="Times New Roman" panose="02020603050405020304" pitchFamily="18" charset="0"/>
              </a:rPr>
              <a:t>r = -.52</a:t>
            </a:r>
          </a:p>
          <a:p>
            <a:r>
              <a:rPr lang="pt-BR" sz="2200" dirty="0">
                <a:effectLst/>
                <a:latin typeface="Calibri" panose="020F0502020204030204" pitchFamily="34" charset="0"/>
                <a:ea typeface="Times New Roman" panose="02020603050405020304" pitchFamily="18" charset="0"/>
                <a:cs typeface="Times New Roman" panose="02020603050405020304" pitchFamily="18" charset="0"/>
              </a:rPr>
              <a:t>r = .06</a:t>
            </a:r>
          </a:p>
          <a:p>
            <a:pPr marL="0" indent="0">
              <a:buNone/>
            </a:pPr>
            <a:r>
              <a:rPr lang="en-US" sz="2200" dirty="0">
                <a:latin typeface="Calibri" panose="020F0502020204030204" pitchFamily="34" charset="0"/>
                <a:ea typeface="Times New Roman" panose="02020603050405020304" pitchFamily="18" charset="0"/>
                <a:cs typeface="Times New Roman" panose="02020603050405020304" pitchFamily="18" charset="0"/>
              </a:rPr>
              <a:t>Conventional scale: </a:t>
            </a:r>
          </a:p>
          <a:p>
            <a:r>
              <a:rPr lang="en-US" sz="2200" dirty="0">
                <a:effectLst/>
                <a:latin typeface="Calibri" panose="020F0502020204030204" pitchFamily="34" charset="0"/>
                <a:ea typeface="Times New Roman" panose="02020603050405020304" pitchFamily="18" charset="0"/>
                <a:cs typeface="Times New Roman" panose="02020603050405020304" pitchFamily="18" charset="0"/>
              </a:rPr>
              <a:t>&gt; |0.8| high correlation</a:t>
            </a:r>
          </a:p>
          <a:p>
            <a:r>
              <a:rPr lang="en-US" sz="2200" dirty="0">
                <a:effectLst/>
                <a:latin typeface="Calibri" panose="020F0502020204030204" pitchFamily="34" charset="0"/>
                <a:ea typeface="Times New Roman" panose="02020603050405020304" pitchFamily="18" charset="0"/>
                <a:cs typeface="Times New Roman" panose="02020603050405020304" pitchFamily="18" charset="0"/>
              </a:rPr>
              <a:t>&gt; |0.3|&amp; &lt;|0.8| moderate correlation</a:t>
            </a:r>
          </a:p>
          <a:p>
            <a:r>
              <a:rPr lang="en-US" sz="2200" dirty="0">
                <a:effectLst/>
                <a:latin typeface="Calibri" panose="020F0502020204030204" pitchFamily="34" charset="0"/>
                <a:ea typeface="Times New Roman" panose="02020603050405020304" pitchFamily="18" charset="0"/>
                <a:cs typeface="Times New Roman" panose="02020603050405020304" pitchFamily="18" charset="0"/>
              </a:rPr>
              <a:t>&lt;|0.3| low correlation </a:t>
            </a:r>
          </a:p>
          <a:p>
            <a:pPr marL="0" indent="0">
              <a:buNone/>
            </a:pPr>
            <a:endParaRPr lang="en-US" sz="22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sz="2200" dirty="0"/>
          </a:p>
        </p:txBody>
      </p:sp>
    </p:spTree>
    <p:extLst>
      <p:ext uri="{BB962C8B-B14F-4D97-AF65-F5344CB8AC3E}">
        <p14:creationId xmlns:p14="http://schemas.microsoft.com/office/powerpoint/2010/main" val="34767987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0905462-992E-47D5-95A4-C6CCD5C760E1}"/>
              </a:ext>
            </a:extLst>
          </p:cNvPr>
          <p:cNvSpPr>
            <a:spLocks noGrp="1"/>
          </p:cNvSpPr>
          <p:nvPr>
            <p:ph type="title"/>
          </p:nvPr>
        </p:nvSpPr>
        <p:spPr>
          <a:xfrm>
            <a:off x="841248" y="548640"/>
            <a:ext cx="3600860" cy="5431536"/>
          </a:xfrm>
        </p:spPr>
        <p:txBody>
          <a:bodyPr>
            <a:normAutofit/>
          </a:bodyPr>
          <a:lstStyle/>
          <a:p>
            <a:r>
              <a:rPr lang="en-US" sz="4600"/>
              <a:t>Interpretating Correlations</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F01E876-5DC7-48D8-B0ED-EF8A2417A99E}"/>
              </a:ext>
            </a:extLst>
          </p:cNvPr>
          <p:cNvSpPr>
            <a:spLocks noGrp="1"/>
          </p:cNvSpPr>
          <p:nvPr>
            <p:ph idx="1"/>
          </p:nvPr>
        </p:nvSpPr>
        <p:spPr>
          <a:xfrm>
            <a:off x="5126418" y="552091"/>
            <a:ext cx="6224335" cy="5431536"/>
          </a:xfrm>
        </p:spPr>
        <p:txBody>
          <a:bodyPr anchor="ctr">
            <a:normAutofit/>
          </a:bodyPr>
          <a:lstStyle/>
          <a:p>
            <a:pPr marL="0" indent="0">
              <a:buNone/>
            </a:pPr>
            <a:r>
              <a:rPr lang="en-US" sz="2200" dirty="0"/>
              <a:t>Correlation between age and number of days per year out of town </a:t>
            </a:r>
            <a:endParaRPr lang="pt-BR" sz="2200" dirty="0"/>
          </a:p>
          <a:p>
            <a:r>
              <a:rPr lang="pt-BR" sz="2200" dirty="0"/>
              <a:t>r = -.55</a:t>
            </a:r>
          </a:p>
          <a:p>
            <a:r>
              <a:rPr lang="pt-BR" sz="2200" dirty="0"/>
              <a:t>r = .04</a:t>
            </a:r>
          </a:p>
          <a:p>
            <a:r>
              <a:rPr lang="pt-BR" sz="2200" dirty="0"/>
              <a:t>r = .61</a:t>
            </a:r>
          </a:p>
          <a:p>
            <a:pPr marL="0" indent="0">
              <a:buNone/>
            </a:pPr>
            <a:endParaRPr lang="en-US" sz="2200" dirty="0"/>
          </a:p>
        </p:txBody>
      </p:sp>
    </p:spTree>
    <p:extLst>
      <p:ext uri="{BB962C8B-B14F-4D97-AF65-F5344CB8AC3E}">
        <p14:creationId xmlns:p14="http://schemas.microsoft.com/office/powerpoint/2010/main" val="34618107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5E6CFF1-2F42-4E10-9A97-F116F46F53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C33853E1-AD94-4DC1-B4B8-0C06016BC7B8}"/>
              </a:ext>
            </a:extLst>
          </p:cNvPr>
          <p:cNvPicPr>
            <a:picLocks noChangeAspect="1"/>
          </p:cNvPicPr>
          <p:nvPr/>
        </p:nvPicPr>
        <p:blipFill rotWithShape="1">
          <a:blip r:embed="rId3">
            <a:alphaModFix amt="35000"/>
          </a:blip>
          <a:srcRect t="4463" b="14310"/>
          <a:stretch/>
        </p:blipFill>
        <p:spPr>
          <a:xfrm>
            <a:off x="20" y="1"/>
            <a:ext cx="12191980" cy="6857999"/>
          </a:xfrm>
          <a:prstGeom prst="rect">
            <a:avLst/>
          </a:prstGeom>
        </p:spPr>
      </p:pic>
      <p:sp>
        <p:nvSpPr>
          <p:cNvPr id="2" name="Title 1">
            <a:extLst>
              <a:ext uri="{FF2B5EF4-FFF2-40B4-BE49-F238E27FC236}">
                <a16:creationId xmlns:a16="http://schemas.microsoft.com/office/drawing/2014/main" id="{ADDFA5F8-DDD2-4337-9D56-BFE698954576}"/>
              </a:ext>
            </a:extLst>
          </p:cNvPr>
          <p:cNvSpPr>
            <a:spLocks noGrp="1"/>
          </p:cNvSpPr>
          <p:nvPr>
            <p:ph type="title"/>
          </p:nvPr>
        </p:nvSpPr>
        <p:spPr>
          <a:xfrm>
            <a:off x="838201" y="1065862"/>
            <a:ext cx="3313164" cy="4726276"/>
          </a:xfrm>
        </p:spPr>
        <p:txBody>
          <a:bodyPr>
            <a:normAutofit/>
          </a:bodyPr>
          <a:lstStyle/>
          <a:p>
            <a:pPr algn="r"/>
            <a:r>
              <a:rPr lang="en-US" sz="4000">
                <a:solidFill>
                  <a:srgbClr val="FFFFFF"/>
                </a:solidFill>
              </a:rPr>
              <a:t>Correlation test</a:t>
            </a:r>
          </a:p>
        </p:txBody>
      </p:sp>
      <p:cxnSp>
        <p:nvCxnSpPr>
          <p:cNvPr id="12" name="Straight Connector 11">
            <a:extLst>
              <a:ext uri="{FF2B5EF4-FFF2-40B4-BE49-F238E27FC236}">
                <a16:creationId xmlns:a16="http://schemas.microsoft.com/office/drawing/2014/main" id="{67182200-4859-4C8D-BCBB-55B245C28B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3372" y="2286000"/>
            <a:ext cx="0" cy="228600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graphicFrame>
        <p:nvGraphicFramePr>
          <p:cNvPr id="13" name="Content Placeholder 2">
            <a:extLst>
              <a:ext uri="{FF2B5EF4-FFF2-40B4-BE49-F238E27FC236}">
                <a16:creationId xmlns:a16="http://schemas.microsoft.com/office/drawing/2014/main" id="{A84B8ABC-4264-4C3C-93EF-DB495E9FC622}"/>
              </a:ext>
            </a:extLst>
          </p:cNvPr>
          <p:cNvGraphicFramePr>
            <a:graphicFrameLocks noGrp="1"/>
          </p:cNvGraphicFramePr>
          <p:nvPr>
            <p:ph idx="1"/>
            <p:extLst>
              <p:ext uri="{D42A27DB-BD31-4B8C-83A1-F6EECF244321}">
                <p14:modId xmlns:p14="http://schemas.microsoft.com/office/powerpoint/2010/main" val="654774346"/>
              </p:ext>
            </p:extLst>
          </p:nvPr>
        </p:nvGraphicFramePr>
        <p:xfrm>
          <a:off x="5155379" y="1065862"/>
          <a:ext cx="5744685" cy="472627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567095940"/>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graphicEl>
                                              <a:dgm id="{119DD18C-8A8A-47C9-B2B0-5DAE0A2B4A86}"/>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graphicEl>
                                              <a:dgm id="{53CF77A4-E2A7-4FFC-8836-0CD6F71EEF8F}"/>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graphicEl>
                                              <a:dgm id="{CBE85C05-F2FE-41D4-BB4E-B53769AB84FD}"/>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graphicEl>
                                              <a:dgm id="{189F0F4F-F146-42DF-BB70-7261E9106FC0}"/>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3" grpId="0">
        <p:bldSub>
          <a:bldDgm bld="one"/>
        </p:bldSub>
      </p:bldGraphic>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D75A5B51-0925-4835-8511-A0DD17EAA9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35404FF-96FA-416D-BA0B-C9678688A19E}"/>
              </a:ext>
            </a:extLst>
          </p:cNvPr>
          <p:cNvSpPr>
            <a:spLocks noGrp="1"/>
          </p:cNvSpPr>
          <p:nvPr>
            <p:ph type="title"/>
          </p:nvPr>
        </p:nvSpPr>
        <p:spPr>
          <a:xfrm>
            <a:off x="612648" y="365125"/>
            <a:ext cx="5295015" cy="2063808"/>
          </a:xfrm>
        </p:spPr>
        <p:txBody>
          <a:bodyPr vert="horz" lIns="91440" tIns="45720" rIns="91440" bIns="45720" rtlCol="0" anchor="b">
            <a:normAutofit/>
          </a:bodyPr>
          <a:lstStyle/>
          <a:p>
            <a:r>
              <a:rPr lang="en-US" sz="5400"/>
              <a:t>Correlation visualization</a:t>
            </a:r>
          </a:p>
        </p:txBody>
      </p:sp>
      <p:sp>
        <p:nvSpPr>
          <p:cNvPr id="15" name="Sketch line">
            <a:extLst>
              <a:ext uri="{FF2B5EF4-FFF2-40B4-BE49-F238E27FC236}">
                <a16:creationId xmlns:a16="http://schemas.microsoft.com/office/drawing/2014/main" id="{5CDFD20D-8E4F-4E3A-AF87-93F23E0D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2650181"/>
            <a:ext cx="4343400" cy="18288"/>
          </a:xfrm>
          <a:custGeom>
            <a:avLst/>
            <a:gdLst>
              <a:gd name="connsiteX0" fmla="*/ 0 w 4343400"/>
              <a:gd name="connsiteY0" fmla="*/ 0 h 18288"/>
              <a:gd name="connsiteX1" fmla="*/ 577052 w 4343400"/>
              <a:gd name="connsiteY1" fmla="*/ 0 h 18288"/>
              <a:gd name="connsiteX2" fmla="*/ 1067235 w 4343400"/>
              <a:gd name="connsiteY2" fmla="*/ 0 h 18288"/>
              <a:gd name="connsiteX3" fmla="*/ 1600853 w 4343400"/>
              <a:gd name="connsiteY3" fmla="*/ 0 h 18288"/>
              <a:gd name="connsiteX4" fmla="*/ 2264773 w 4343400"/>
              <a:gd name="connsiteY4" fmla="*/ 0 h 18288"/>
              <a:gd name="connsiteX5" fmla="*/ 2841825 w 4343400"/>
              <a:gd name="connsiteY5" fmla="*/ 0 h 18288"/>
              <a:gd name="connsiteX6" fmla="*/ 3375442 w 4343400"/>
              <a:gd name="connsiteY6" fmla="*/ 0 h 18288"/>
              <a:gd name="connsiteX7" fmla="*/ 4343400 w 4343400"/>
              <a:gd name="connsiteY7" fmla="*/ 0 h 18288"/>
              <a:gd name="connsiteX8" fmla="*/ 4343400 w 4343400"/>
              <a:gd name="connsiteY8" fmla="*/ 18288 h 18288"/>
              <a:gd name="connsiteX9" fmla="*/ 3722914 w 4343400"/>
              <a:gd name="connsiteY9" fmla="*/ 18288 h 18288"/>
              <a:gd name="connsiteX10" fmla="*/ 3189297 w 4343400"/>
              <a:gd name="connsiteY10" fmla="*/ 18288 h 18288"/>
              <a:gd name="connsiteX11" fmla="*/ 2481943 w 4343400"/>
              <a:gd name="connsiteY11" fmla="*/ 18288 h 18288"/>
              <a:gd name="connsiteX12" fmla="*/ 1904891 w 4343400"/>
              <a:gd name="connsiteY12" fmla="*/ 18288 h 18288"/>
              <a:gd name="connsiteX13" fmla="*/ 1414707 w 4343400"/>
              <a:gd name="connsiteY13" fmla="*/ 18288 h 18288"/>
              <a:gd name="connsiteX14" fmla="*/ 750788 w 4343400"/>
              <a:gd name="connsiteY14" fmla="*/ 18288 h 18288"/>
              <a:gd name="connsiteX15" fmla="*/ 0 w 4343400"/>
              <a:gd name="connsiteY15" fmla="*/ 18288 h 18288"/>
              <a:gd name="connsiteX16" fmla="*/ 0 w 43434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343400" h="18288" fill="none" extrusionOk="0">
                <a:moveTo>
                  <a:pt x="0" y="0"/>
                </a:moveTo>
                <a:cubicBezTo>
                  <a:pt x="233209" y="-19550"/>
                  <a:pt x="330816" y="19068"/>
                  <a:pt x="577052" y="0"/>
                </a:cubicBezTo>
                <a:cubicBezTo>
                  <a:pt x="823288" y="-19068"/>
                  <a:pt x="875077" y="10360"/>
                  <a:pt x="1067235" y="0"/>
                </a:cubicBezTo>
                <a:cubicBezTo>
                  <a:pt x="1259393" y="-10360"/>
                  <a:pt x="1410699" y="2939"/>
                  <a:pt x="1600853" y="0"/>
                </a:cubicBezTo>
                <a:cubicBezTo>
                  <a:pt x="1791007" y="-2939"/>
                  <a:pt x="2101644" y="-26225"/>
                  <a:pt x="2264773" y="0"/>
                </a:cubicBezTo>
                <a:cubicBezTo>
                  <a:pt x="2427902" y="26225"/>
                  <a:pt x="2690426" y="-27726"/>
                  <a:pt x="2841825" y="0"/>
                </a:cubicBezTo>
                <a:cubicBezTo>
                  <a:pt x="2993224" y="27726"/>
                  <a:pt x="3172320" y="-18569"/>
                  <a:pt x="3375442" y="0"/>
                </a:cubicBezTo>
                <a:cubicBezTo>
                  <a:pt x="3578564" y="18569"/>
                  <a:pt x="4003119" y="21909"/>
                  <a:pt x="4343400" y="0"/>
                </a:cubicBezTo>
                <a:cubicBezTo>
                  <a:pt x="4343798" y="7429"/>
                  <a:pt x="4343380" y="10822"/>
                  <a:pt x="4343400" y="18288"/>
                </a:cubicBezTo>
                <a:cubicBezTo>
                  <a:pt x="4109047" y="14709"/>
                  <a:pt x="3996986" y="7919"/>
                  <a:pt x="3722914" y="18288"/>
                </a:cubicBezTo>
                <a:cubicBezTo>
                  <a:pt x="3448842" y="28657"/>
                  <a:pt x="3340973" y="29252"/>
                  <a:pt x="3189297" y="18288"/>
                </a:cubicBezTo>
                <a:cubicBezTo>
                  <a:pt x="3037621" y="7324"/>
                  <a:pt x="2636891" y="-9539"/>
                  <a:pt x="2481943" y="18288"/>
                </a:cubicBezTo>
                <a:cubicBezTo>
                  <a:pt x="2326995" y="46115"/>
                  <a:pt x="2131632" y="740"/>
                  <a:pt x="1904891" y="18288"/>
                </a:cubicBezTo>
                <a:cubicBezTo>
                  <a:pt x="1678150" y="35836"/>
                  <a:pt x="1575362" y="-3381"/>
                  <a:pt x="1414707" y="18288"/>
                </a:cubicBezTo>
                <a:cubicBezTo>
                  <a:pt x="1254052" y="39957"/>
                  <a:pt x="1051093" y="-335"/>
                  <a:pt x="750788" y="18288"/>
                </a:cubicBezTo>
                <a:cubicBezTo>
                  <a:pt x="450483" y="36911"/>
                  <a:pt x="293781" y="22900"/>
                  <a:pt x="0" y="18288"/>
                </a:cubicBezTo>
                <a:cubicBezTo>
                  <a:pt x="-591" y="13205"/>
                  <a:pt x="-663" y="6329"/>
                  <a:pt x="0" y="0"/>
                </a:cubicBezTo>
                <a:close/>
              </a:path>
              <a:path w="4343400" h="18288" stroke="0" extrusionOk="0">
                <a:moveTo>
                  <a:pt x="0" y="0"/>
                </a:moveTo>
                <a:cubicBezTo>
                  <a:pt x="212719" y="-28531"/>
                  <a:pt x="340561" y="-1164"/>
                  <a:pt x="577052" y="0"/>
                </a:cubicBezTo>
                <a:cubicBezTo>
                  <a:pt x="813543" y="1164"/>
                  <a:pt x="866967" y="-9376"/>
                  <a:pt x="1067235" y="0"/>
                </a:cubicBezTo>
                <a:cubicBezTo>
                  <a:pt x="1267503" y="9376"/>
                  <a:pt x="1485778" y="-20470"/>
                  <a:pt x="1774589" y="0"/>
                </a:cubicBezTo>
                <a:cubicBezTo>
                  <a:pt x="2063400" y="20470"/>
                  <a:pt x="2090152" y="-14502"/>
                  <a:pt x="2351641" y="0"/>
                </a:cubicBezTo>
                <a:cubicBezTo>
                  <a:pt x="2613130" y="14502"/>
                  <a:pt x="2802864" y="19125"/>
                  <a:pt x="2928693" y="0"/>
                </a:cubicBezTo>
                <a:cubicBezTo>
                  <a:pt x="3054522" y="-19125"/>
                  <a:pt x="3482611" y="-2038"/>
                  <a:pt x="3636046" y="0"/>
                </a:cubicBezTo>
                <a:cubicBezTo>
                  <a:pt x="3789481" y="2038"/>
                  <a:pt x="4012363" y="973"/>
                  <a:pt x="4343400" y="0"/>
                </a:cubicBezTo>
                <a:cubicBezTo>
                  <a:pt x="4342514" y="5429"/>
                  <a:pt x="4344221" y="14046"/>
                  <a:pt x="4343400" y="18288"/>
                </a:cubicBezTo>
                <a:cubicBezTo>
                  <a:pt x="4078870" y="-6138"/>
                  <a:pt x="4015967" y="29658"/>
                  <a:pt x="3809782" y="18288"/>
                </a:cubicBezTo>
                <a:cubicBezTo>
                  <a:pt x="3603597" y="6918"/>
                  <a:pt x="3495552" y="24439"/>
                  <a:pt x="3189297" y="18288"/>
                </a:cubicBezTo>
                <a:cubicBezTo>
                  <a:pt x="2883042" y="12137"/>
                  <a:pt x="2850610" y="32583"/>
                  <a:pt x="2568811" y="18288"/>
                </a:cubicBezTo>
                <a:cubicBezTo>
                  <a:pt x="2287012" y="3993"/>
                  <a:pt x="2279820" y="23580"/>
                  <a:pt x="1991759" y="18288"/>
                </a:cubicBezTo>
                <a:cubicBezTo>
                  <a:pt x="1703698" y="12996"/>
                  <a:pt x="1616455" y="23157"/>
                  <a:pt x="1284405" y="18288"/>
                </a:cubicBezTo>
                <a:cubicBezTo>
                  <a:pt x="952355" y="13419"/>
                  <a:pt x="783530" y="16053"/>
                  <a:pt x="577052" y="18288"/>
                </a:cubicBezTo>
                <a:cubicBezTo>
                  <a:pt x="370574" y="20523"/>
                  <a:pt x="173929" y="5195"/>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Google Shape;107;p17">
            <a:extLst>
              <a:ext uri="{FF2B5EF4-FFF2-40B4-BE49-F238E27FC236}">
                <a16:creationId xmlns:a16="http://schemas.microsoft.com/office/drawing/2014/main" id="{ECE26569-4275-4C4D-A3B8-3792AD496FB4}"/>
              </a:ext>
            </a:extLst>
          </p:cNvPr>
          <p:cNvSpPr txBox="1"/>
          <p:nvPr/>
        </p:nvSpPr>
        <p:spPr>
          <a:xfrm>
            <a:off x="612648" y="2908005"/>
            <a:ext cx="5295015" cy="3268957"/>
          </a:xfrm>
          <a:prstGeom prst="rect">
            <a:avLst/>
          </a:prstGeom>
        </p:spPr>
        <p:txBody>
          <a:bodyPr spcFirstLastPara="1" vert="horz" lIns="91440" tIns="45720" rIns="91440" bIns="45720" rtlCol="0" anchorCtr="0">
            <a:normAutofit/>
          </a:bodyPr>
          <a:lstStyle/>
          <a:p>
            <a:pPr marR="0" lvl="0">
              <a:lnSpc>
                <a:spcPct val="90000"/>
              </a:lnSpc>
              <a:spcBef>
                <a:spcPts val="0"/>
              </a:spcBef>
              <a:spcAft>
                <a:spcPts val="600"/>
              </a:spcAft>
            </a:pPr>
            <a:r>
              <a:rPr lang="en-US" sz="2200" dirty="0"/>
              <a:t>If income and age correlation coefficient is 0.8. </a:t>
            </a:r>
          </a:p>
          <a:p>
            <a:pPr marR="0" lvl="0">
              <a:lnSpc>
                <a:spcPct val="90000"/>
              </a:lnSpc>
              <a:spcBef>
                <a:spcPts val="0"/>
              </a:spcBef>
              <a:spcAft>
                <a:spcPts val="600"/>
              </a:spcAft>
            </a:pPr>
            <a:r>
              <a:rPr lang="en-US" sz="2200" b="1" dirty="0"/>
              <a:t>Conclusion: </a:t>
            </a:r>
            <a:r>
              <a:rPr lang="en-US" sz="2200" dirty="0"/>
              <a:t>We would claim that income is </a:t>
            </a:r>
            <a:r>
              <a:rPr lang="en-US" sz="2200" b="1" dirty="0"/>
              <a:t>highly and positively </a:t>
            </a:r>
            <a:r>
              <a:rPr lang="en-US" sz="2200" dirty="0"/>
              <a:t>correlated with age, when age increases the income increases.</a:t>
            </a:r>
            <a:endParaRPr lang="en-US" sz="2200" b="0" dirty="0">
              <a:sym typeface="Arial"/>
            </a:endParaRPr>
          </a:p>
        </p:txBody>
      </p:sp>
      <p:pic>
        <p:nvPicPr>
          <p:cNvPr id="8" name="Google Shape;111;p17">
            <a:extLst>
              <a:ext uri="{FF2B5EF4-FFF2-40B4-BE49-F238E27FC236}">
                <a16:creationId xmlns:a16="http://schemas.microsoft.com/office/drawing/2014/main" id="{C3B63095-37C5-4E4E-8F73-E6C9E8074C22}"/>
              </a:ext>
            </a:extLst>
          </p:cNvPr>
          <p:cNvPicPr preferRelativeResize="0"/>
          <p:nvPr/>
        </p:nvPicPr>
        <p:blipFill>
          <a:blip r:embed="rId3"/>
          <a:stretch>
            <a:fillRect/>
          </a:stretch>
        </p:blipFill>
        <p:spPr>
          <a:xfrm>
            <a:off x="6745863" y="423767"/>
            <a:ext cx="1266360" cy="2644616"/>
          </a:xfrm>
          <a:prstGeom prst="rect">
            <a:avLst/>
          </a:prstGeom>
          <a:noFill/>
        </p:spPr>
      </p:pic>
      <p:pic>
        <p:nvPicPr>
          <p:cNvPr id="7" name="Google Shape;110;p17">
            <a:extLst>
              <a:ext uri="{FF2B5EF4-FFF2-40B4-BE49-F238E27FC236}">
                <a16:creationId xmlns:a16="http://schemas.microsoft.com/office/drawing/2014/main" id="{5F7B6131-BE02-4CEB-B12B-50C7B6DCFE28}"/>
              </a:ext>
            </a:extLst>
          </p:cNvPr>
          <p:cNvPicPr preferRelativeResize="0"/>
          <p:nvPr/>
        </p:nvPicPr>
        <p:blipFill>
          <a:blip r:embed="rId4"/>
          <a:stretch>
            <a:fillRect/>
          </a:stretch>
        </p:blipFill>
        <p:spPr>
          <a:xfrm>
            <a:off x="8814985" y="783894"/>
            <a:ext cx="3054047" cy="2185742"/>
          </a:xfrm>
          <a:prstGeom prst="rect">
            <a:avLst/>
          </a:prstGeom>
          <a:noFill/>
        </p:spPr>
      </p:pic>
      <p:pic>
        <p:nvPicPr>
          <p:cNvPr id="6" name="Google Shape;109;p17">
            <a:extLst>
              <a:ext uri="{FF2B5EF4-FFF2-40B4-BE49-F238E27FC236}">
                <a16:creationId xmlns:a16="http://schemas.microsoft.com/office/drawing/2014/main" id="{5E851EB9-2681-400B-96FA-E53A12AF4659}"/>
              </a:ext>
            </a:extLst>
          </p:cNvPr>
          <p:cNvPicPr preferRelativeResize="0"/>
          <p:nvPr/>
        </p:nvPicPr>
        <p:blipFill>
          <a:blip r:embed="rId5"/>
          <a:stretch>
            <a:fillRect/>
          </a:stretch>
        </p:blipFill>
        <p:spPr>
          <a:xfrm>
            <a:off x="7447822" y="3167130"/>
            <a:ext cx="4081825" cy="2750705"/>
          </a:xfrm>
          <a:prstGeom prst="rect">
            <a:avLst/>
          </a:prstGeom>
          <a:noFill/>
        </p:spPr>
      </p:pic>
      <p:sp>
        <p:nvSpPr>
          <p:cNvPr id="5" name="Google Shape;108;p17">
            <a:extLst>
              <a:ext uri="{FF2B5EF4-FFF2-40B4-BE49-F238E27FC236}">
                <a16:creationId xmlns:a16="http://schemas.microsoft.com/office/drawing/2014/main" id="{65BA68C1-F5BA-4627-8932-08018F90B098}"/>
              </a:ext>
            </a:extLst>
          </p:cNvPr>
          <p:cNvSpPr txBox="1"/>
          <p:nvPr/>
        </p:nvSpPr>
        <p:spPr>
          <a:xfrm>
            <a:off x="8495067" y="5987006"/>
            <a:ext cx="3693885" cy="6735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600"/>
              </a:spcAft>
              <a:buNone/>
            </a:pPr>
            <a:r>
              <a:rPr lang="en-US" sz="2500" dirty="0"/>
              <a:t>X-axis: income </a:t>
            </a:r>
          </a:p>
          <a:p>
            <a:pPr marL="0" marR="0" lvl="0" indent="0" algn="l" rtl="0">
              <a:spcBef>
                <a:spcPts val="0"/>
              </a:spcBef>
              <a:spcAft>
                <a:spcPts val="600"/>
              </a:spcAft>
              <a:buNone/>
            </a:pPr>
            <a:r>
              <a:rPr lang="en-US" sz="2500" dirty="0"/>
              <a:t>Y-axis: age</a:t>
            </a:r>
            <a:endParaRPr lang="en-US" sz="2500" b="0" dirty="0">
              <a:latin typeface="Arial"/>
              <a:ea typeface="Arial"/>
              <a:cs typeface="Arial"/>
              <a:sym typeface="Arial"/>
            </a:endParaRPr>
          </a:p>
        </p:txBody>
      </p:sp>
    </p:spTree>
    <p:extLst>
      <p:ext uri="{BB962C8B-B14F-4D97-AF65-F5344CB8AC3E}">
        <p14:creationId xmlns:p14="http://schemas.microsoft.com/office/powerpoint/2010/main" val="1481401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1AC0E-7195-4ACF-AA0A-5E2923A987F7}"/>
              </a:ext>
            </a:extLst>
          </p:cNvPr>
          <p:cNvSpPr>
            <a:spLocks noGrp="1"/>
          </p:cNvSpPr>
          <p:nvPr>
            <p:ph type="ctrTitle"/>
          </p:nvPr>
        </p:nvSpPr>
        <p:spPr>
          <a:xfrm>
            <a:off x="4654295" y="4522156"/>
            <a:ext cx="5609222" cy="1363215"/>
          </a:xfrm>
        </p:spPr>
        <p:txBody>
          <a:bodyPr anchor="t">
            <a:normAutofit/>
          </a:bodyPr>
          <a:lstStyle/>
          <a:p>
            <a:pPr algn="l"/>
            <a:r>
              <a:rPr lang="en-US" sz="4100">
                <a:latin typeface="Franklin Gothic Book" panose="020B0503020102020204" pitchFamily="34" charset="0"/>
                <a:cs typeface="Segoe UI" panose="020B0502040204020203" pitchFamily="34" charset="0"/>
              </a:rPr>
              <a:t>Chapter 20: The Written Research Report</a:t>
            </a:r>
          </a:p>
        </p:txBody>
      </p:sp>
      <p:sp>
        <p:nvSpPr>
          <p:cNvPr id="16" name="Freeform: Shape 15">
            <a:extLst>
              <a:ext uri="{FF2B5EF4-FFF2-40B4-BE49-F238E27FC236}">
                <a16:creationId xmlns:a16="http://schemas.microsoft.com/office/drawing/2014/main" id="{F6E384F5-137A-40B1-97F0-694CC6ECD5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122218"/>
            <a:ext cx="3730752" cy="4735782"/>
          </a:xfrm>
          <a:custGeom>
            <a:avLst/>
            <a:gdLst>
              <a:gd name="connsiteX0" fmla="*/ 640080 w 3730752"/>
              <a:gd name="connsiteY0" fmla="*/ 0 h 4735782"/>
              <a:gd name="connsiteX1" fmla="*/ 3730752 w 3730752"/>
              <a:gd name="connsiteY1" fmla="*/ 3090672 h 4735782"/>
              <a:gd name="connsiteX2" fmla="*/ 3357725 w 3730752"/>
              <a:gd name="connsiteY2" fmla="*/ 4563870 h 4735782"/>
              <a:gd name="connsiteX3" fmla="*/ 3253285 w 3730752"/>
              <a:gd name="connsiteY3" fmla="*/ 4735782 h 4735782"/>
              <a:gd name="connsiteX4" fmla="*/ 0 w 3730752"/>
              <a:gd name="connsiteY4" fmla="*/ 4735782 h 4735782"/>
              <a:gd name="connsiteX5" fmla="*/ 0 w 3730752"/>
              <a:gd name="connsiteY5" fmla="*/ 67215 h 4735782"/>
              <a:gd name="connsiteX6" fmla="*/ 17202 w 3730752"/>
              <a:gd name="connsiteY6" fmla="*/ 62792 h 4735782"/>
              <a:gd name="connsiteX7" fmla="*/ 640080 w 3730752"/>
              <a:gd name="connsiteY7" fmla="*/ 0 h 4735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30752" h="4735782">
                <a:moveTo>
                  <a:pt x="640080" y="0"/>
                </a:moveTo>
                <a:cubicBezTo>
                  <a:pt x="2347011" y="0"/>
                  <a:pt x="3730752" y="1383741"/>
                  <a:pt x="3730752" y="3090672"/>
                </a:cubicBezTo>
                <a:cubicBezTo>
                  <a:pt x="3730752" y="3624088"/>
                  <a:pt x="3595621" y="4125943"/>
                  <a:pt x="3357725" y="4563870"/>
                </a:cubicBezTo>
                <a:lnTo>
                  <a:pt x="3253285" y="4735782"/>
                </a:lnTo>
                <a:lnTo>
                  <a:pt x="0" y="4735782"/>
                </a:lnTo>
                <a:lnTo>
                  <a:pt x="0" y="67215"/>
                </a:lnTo>
                <a:lnTo>
                  <a:pt x="17202" y="62792"/>
                </a:lnTo>
                <a:cubicBezTo>
                  <a:pt x="218397" y="21621"/>
                  <a:pt x="426714" y="0"/>
                  <a:pt x="640080"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Freeform: Shape 17">
            <a:extLst>
              <a:ext uri="{FF2B5EF4-FFF2-40B4-BE49-F238E27FC236}">
                <a16:creationId xmlns:a16="http://schemas.microsoft.com/office/drawing/2014/main" id="{EBA87361-6D30-46E4-834B-719CF59055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8332"/>
            <a:ext cx="3564638" cy="4569668"/>
          </a:xfrm>
          <a:custGeom>
            <a:avLst/>
            <a:gdLst>
              <a:gd name="connsiteX0" fmla="*/ 640080 w 3564638"/>
              <a:gd name="connsiteY0" fmla="*/ 0 h 4569668"/>
              <a:gd name="connsiteX1" fmla="*/ 3564638 w 3564638"/>
              <a:gd name="connsiteY1" fmla="*/ 2924558 h 4569668"/>
              <a:gd name="connsiteX2" fmla="*/ 3065170 w 3564638"/>
              <a:gd name="connsiteY2" fmla="*/ 4559707 h 4569668"/>
              <a:gd name="connsiteX3" fmla="*/ 3057720 w 3564638"/>
              <a:gd name="connsiteY3" fmla="*/ 4569668 h 4569668"/>
              <a:gd name="connsiteX4" fmla="*/ 0 w 3564638"/>
              <a:gd name="connsiteY4" fmla="*/ 4569668 h 4569668"/>
              <a:gd name="connsiteX5" fmla="*/ 0 w 3564638"/>
              <a:gd name="connsiteY5" fmla="*/ 72448 h 4569668"/>
              <a:gd name="connsiteX6" fmla="*/ 50679 w 3564638"/>
              <a:gd name="connsiteY6" fmla="*/ 59417 h 4569668"/>
              <a:gd name="connsiteX7" fmla="*/ 640080 w 3564638"/>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64638" h="4569668">
                <a:moveTo>
                  <a:pt x="640080" y="0"/>
                </a:moveTo>
                <a:cubicBezTo>
                  <a:pt x="2255269" y="0"/>
                  <a:pt x="3564638" y="1309369"/>
                  <a:pt x="3564638" y="2924558"/>
                </a:cubicBezTo>
                <a:cubicBezTo>
                  <a:pt x="3564638" y="3530254"/>
                  <a:pt x="3380508" y="4092944"/>
                  <a:pt x="3065170" y="4559707"/>
                </a:cubicBezTo>
                <a:lnTo>
                  <a:pt x="3057720" y="4569668"/>
                </a:lnTo>
                <a:lnTo>
                  <a:pt x="0" y="4569668"/>
                </a:lnTo>
                <a:lnTo>
                  <a:pt x="0" y="72448"/>
                </a:lnTo>
                <a:lnTo>
                  <a:pt x="50679" y="59417"/>
                </a:lnTo>
                <a:cubicBezTo>
                  <a:pt x="241061" y="20459"/>
                  <a:pt x="438181" y="0"/>
                  <a:pt x="64008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Freeform: Shape 19">
            <a:extLst>
              <a:ext uri="{FF2B5EF4-FFF2-40B4-BE49-F238E27FC236}">
                <a16:creationId xmlns:a16="http://schemas.microsoft.com/office/drawing/2014/main" id="{9DBC4630-03DA-474F-BBCB-BA3AE6B31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1982" y="-4332"/>
            <a:ext cx="4242816" cy="2454158"/>
          </a:xfrm>
          <a:custGeom>
            <a:avLst/>
            <a:gdLst>
              <a:gd name="connsiteX0" fmla="*/ 28633 w 4242816"/>
              <a:gd name="connsiteY0" fmla="*/ 0 h 2454158"/>
              <a:gd name="connsiteX1" fmla="*/ 4214183 w 4242816"/>
              <a:gd name="connsiteY1" fmla="*/ 0 h 2454158"/>
              <a:gd name="connsiteX2" fmla="*/ 4231864 w 4242816"/>
              <a:gd name="connsiteY2" fmla="*/ 115848 h 2454158"/>
              <a:gd name="connsiteX3" fmla="*/ 4242816 w 4242816"/>
              <a:gd name="connsiteY3" fmla="*/ 332750 h 2454158"/>
              <a:gd name="connsiteX4" fmla="*/ 2121408 w 4242816"/>
              <a:gd name="connsiteY4" fmla="*/ 2454158 h 2454158"/>
              <a:gd name="connsiteX5" fmla="*/ 0 w 4242816"/>
              <a:gd name="connsiteY5" fmla="*/ 332750 h 2454158"/>
              <a:gd name="connsiteX6" fmla="*/ 10953 w 4242816"/>
              <a:gd name="connsiteY6" fmla="*/ 115848 h 2454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42816" h="2454158">
                <a:moveTo>
                  <a:pt x="28633" y="0"/>
                </a:moveTo>
                <a:lnTo>
                  <a:pt x="4214183" y="0"/>
                </a:lnTo>
                <a:lnTo>
                  <a:pt x="4231864" y="115848"/>
                </a:lnTo>
                <a:cubicBezTo>
                  <a:pt x="4239106" y="187164"/>
                  <a:pt x="4242816" y="259524"/>
                  <a:pt x="4242816" y="332750"/>
                </a:cubicBezTo>
                <a:cubicBezTo>
                  <a:pt x="4242816" y="1504371"/>
                  <a:pt x="3293029" y="2454158"/>
                  <a:pt x="2121408" y="2454158"/>
                </a:cubicBezTo>
                <a:cubicBezTo>
                  <a:pt x="949787" y="2454158"/>
                  <a:pt x="0" y="1504371"/>
                  <a:pt x="0" y="332750"/>
                </a:cubicBezTo>
                <a:cubicBezTo>
                  <a:pt x="0" y="259524"/>
                  <a:pt x="3710" y="187164"/>
                  <a:pt x="10953" y="115848"/>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 name="Freeform: Shape 21">
            <a:extLst>
              <a:ext uri="{FF2B5EF4-FFF2-40B4-BE49-F238E27FC236}">
                <a16:creationId xmlns:a16="http://schemas.microsoft.com/office/drawing/2014/main" id="{D89DB1C0-FEEC-4CB6-88B2-F9C5562E09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6574" y="0"/>
            <a:ext cx="3913632" cy="2285234"/>
          </a:xfrm>
          <a:custGeom>
            <a:avLst/>
            <a:gdLst>
              <a:gd name="connsiteX0" fmla="*/ 29691 w 3913632"/>
              <a:gd name="connsiteY0" fmla="*/ 0 h 2285234"/>
              <a:gd name="connsiteX1" fmla="*/ 3883942 w 3913632"/>
              <a:gd name="connsiteY1" fmla="*/ 0 h 2285234"/>
              <a:gd name="connsiteX2" fmla="*/ 3903529 w 3913632"/>
              <a:gd name="connsiteY2" fmla="*/ 128345 h 2285234"/>
              <a:gd name="connsiteX3" fmla="*/ 3913632 w 3913632"/>
              <a:gd name="connsiteY3" fmla="*/ 328418 h 2285234"/>
              <a:gd name="connsiteX4" fmla="*/ 1956816 w 3913632"/>
              <a:gd name="connsiteY4" fmla="*/ 2285234 h 2285234"/>
              <a:gd name="connsiteX5" fmla="*/ 0 w 3913632"/>
              <a:gd name="connsiteY5" fmla="*/ 328418 h 2285234"/>
              <a:gd name="connsiteX6" fmla="*/ 10103 w 3913632"/>
              <a:gd name="connsiteY6" fmla="*/ 128345 h 22852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13632" h="2285234">
                <a:moveTo>
                  <a:pt x="29691" y="0"/>
                </a:moveTo>
                <a:lnTo>
                  <a:pt x="3883942" y="0"/>
                </a:lnTo>
                <a:lnTo>
                  <a:pt x="3903529" y="128345"/>
                </a:lnTo>
                <a:cubicBezTo>
                  <a:pt x="3910210" y="194127"/>
                  <a:pt x="3913632" y="260873"/>
                  <a:pt x="3913632" y="328418"/>
                </a:cubicBezTo>
                <a:cubicBezTo>
                  <a:pt x="3913632" y="1409138"/>
                  <a:pt x="3037536" y="2285234"/>
                  <a:pt x="1956816" y="2285234"/>
                </a:cubicBezTo>
                <a:cubicBezTo>
                  <a:pt x="876096" y="2285234"/>
                  <a:pt x="0" y="1409138"/>
                  <a:pt x="0" y="328418"/>
                </a:cubicBezTo>
                <a:cubicBezTo>
                  <a:pt x="0" y="260873"/>
                  <a:pt x="3422" y="194127"/>
                  <a:pt x="10103" y="128345"/>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1" name="Graphic 10" descr="Books on Shelf">
            <a:extLst>
              <a:ext uri="{FF2B5EF4-FFF2-40B4-BE49-F238E27FC236}">
                <a16:creationId xmlns:a16="http://schemas.microsoft.com/office/drawing/2014/main" id="{18A239E6-97C0-4A74-8E7A-C9FD39A8C92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385250" y="164573"/>
            <a:ext cx="1636279" cy="1636279"/>
          </a:xfrm>
          <a:prstGeom prst="rect">
            <a:avLst/>
          </a:prstGeom>
        </p:spPr>
      </p:pic>
      <p:sp>
        <p:nvSpPr>
          <p:cNvPr id="24" name="Oval 23">
            <a:extLst>
              <a:ext uri="{FF2B5EF4-FFF2-40B4-BE49-F238E27FC236}">
                <a16:creationId xmlns:a16="http://schemas.microsoft.com/office/drawing/2014/main" id="{78418A25-6EAC-4140-BFE6-284E1925B5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3117" y="615908"/>
            <a:ext cx="3182112" cy="3182112"/>
          </a:xfrm>
          <a:prstGeom prst="ellipse">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 name="Oval 25">
            <a:extLst>
              <a:ext uri="{FF2B5EF4-FFF2-40B4-BE49-F238E27FC236}">
                <a16:creationId xmlns:a16="http://schemas.microsoft.com/office/drawing/2014/main" id="{08163D1C-ED91-4D5F-A33B-CF1256B27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67709" y="780500"/>
            <a:ext cx="2852928" cy="285292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Graphic 6" descr="Blackboard">
            <a:extLst>
              <a:ext uri="{FF2B5EF4-FFF2-40B4-BE49-F238E27FC236}">
                <a16:creationId xmlns:a16="http://schemas.microsoft.com/office/drawing/2014/main" id="{2696A1A4-8E43-47F6-A6DC-A9ADAB053D8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980302" y="1293093"/>
            <a:ext cx="1827742" cy="1827742"/>
          </a:xfrm>
          <a:prstGeom prst="rect">
            <a:avLst/>
          </a:prstGeom>
        </p:spPr>
      </p:pic>
      <p:pic>
        <p:nvPicPr>
          <p:cNvPr id="9" name="Graphic 8" descr="Open Book">
            <a:extLst>
              <a:ext uri="{FF2B5EF4-FFF2-40B4-BE49-F238E27FC236}">
                <a16:creationId xmlns:a16="http://schemas.microsoft.com/office/drawing/2014/main" id="{93E427C7-0218-4592-82DA-2431E4BF875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30924" y="3621724"/>
            <a:ext cx="2594886" cy="2594886"/>
          </a:xfrm>
          <a:prstGeom prst="rect">
            <a:avLst/>
          </a:prstGeom>
        </p:spPr>
      </p:pic>
      <p:sp>
        <p:nvSpPr>
          <p:cNvPr id="28" name="Freeform: Shape 27">
            <a:extLst>
              <a:ext uri="{FF2B5EF4-FFF2-40B4-BE49-F238E27FC236}">
                <a16:creationId xmlns:a16="http://schemas.microsoft.com/office/drawing/2014/main" id="{31103AB2-C090-458F-B752-294F23AFA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52568" y="-4331"/>
            <a:ext cx="3439432" cy="3785157"/>
          </a:xfrm>
          <a:custGeom>
            <a:avLst/>
            <a:gdLst>
              <a:gd name="connsiteX0" fmla="*/ 198262 w 3439432"/>
              <a:gd name="connsiteY0" fmla="*/ 0 h 3785157"/>
              <a:gd name="connsiteX1" fmla="*/ 3439432 w 3439432"/>
              <a:gd name="connsiteY1" fmla="*/ 0 h 3785157"/>
              <a:gd name="connsiteX2" fmla="*/ 3439432 w 3439432"/>
              <a:gd name="connsiteY2" fmla="*/ 3697836 h 3785157"/>
              <a:gd name="connsiteX3" fmla="*/ 3318024 w 3439432"/>
              <a:gd name="connsiteY3" fmla="*/ 3729054 h 3785157"/>
              <a:gd name="connsiteX4" fmla="*/ 2761488 w 3439432"/>
              <a:gd name="connsiteY4" fmla="*/ 3785157 h 3785157"/>
              <a:gd name="connsiteX5" fmla="*/ 0 w 3439432"/>
              <a:gd name="connsiteY5" fmla="*/ 1023669 h 3785157"/>
              <a:gd name="connsiteX6" fmla="*/ 124151 w 3439432"/>
              <a:gd name="connsiteY6" fmla="*/ 202487 h 3785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39432" h="3785157">
                <a:moveTo>
                  <a:pt x="198262" y="0"/>
                </a:moveTo>
                <a:lnTo>
                  <a:pt x="3439432" y="0"/>
                </a:lnTo>
                <a:lnTo>
                  <a:pt x="3439432" y="3697836"/>
                </a:lnTo>
                <a:lnTo>
                  <a:pt x="3318024" y="3729054"/>
                </a:lnTo>
                <a:cubicBezTo>
                  <a:pt x="3138258" y="3765839"/>
                  <a:pt x="2952129" y="3785157"/>
                  <a:pt x="2761488" y="3785157"/>
                </a:cubicBezTo>
                <a:cubicBezTo>
                  <a:pt x="1236360" y="3785157"/>
                  <a:pt x="0" y="2548797"/>
                  <a:pt x="0" y="1023669"/>
                </a:cubicBezTo>
                <a:cubicBezTo>
                  <a:pt x="0" y="737708"/>
                  <a:pt x="43466" y="461898"/>
                  <a:pt x="124151" y="202487"/>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0" name="Freeform: Shape 29">
            <a:extLst>
              <a:ext uri="{FF2B5EF4-FFF2-40B4-BE49-F238E27FC236}">
                <a16:creationId xmlns:a16="http://schemas.microsoft.com/office/drawing/2014/main" id="{83D471F3-782A-4BA1-9CAB-FF5CDF0A75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8761" y="-4332"/>
            <a:ext cx="3273238" cy="3618965"/>
          </a:xfrm>
          <a:custGeom>
            <a:avLst/>
            <a:gdLst>
              <a:gd name="connsiteX0" fmla="*/ 210437 w 3273238"/>
              <a:gd name="connsiteY0" fmla="*/ 0 h 3618965"/>
              <a:gd name="connsiteX1" fmla="*/ 3273238 w 3273238"/>
              <a:gd name="connsiteY1" fmla="*/ 0 h 3618965"/>
              <a:gd name="connsiteX2" fmla="*/ 3273238 w 3273238"/>
              <a:gd name="connsiteY2" fmla="*/ 3526409 h 3618965"/>
              <a:gd name="connsiteX3" fmla="*/ 3118338 w 3273238"/>
              <a:gd name="connsiteY3" fmla="*/ 3566238 h 3618965"/>
              <a:gd name="connsiteX4" fmla="*/ 2595295 w 3273238"/>
              <a:gd name="connsiteY4" fmla="*/ 3618965 h 3618965"/>
              <a:gd name="connsiteX5" fmla="*/ 0 w 3273238"/>
              <a:gd name="connsiteY5" fmla="*/ 1023670 h 3618965"/>
              <a:gd name="connsiteX6" fmla="*/ 203951 w 3273238"/>
              <a:gd name="connsiteY6" fmla="*/ 13464 h 3618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73238" h="3618965">
                <a:moveTo>
                  <a:pt x="210437" y="0"/>
                </a:moveTo>
                <a:lnTo>
                  <a:pt x="3273238" y="0"/>
                </a:lnTo>
                <a:lnTo>
                  <a:pt x="3273238" y="3526409"/>
                </a:lnTo>
                <a:lnTo>
                  <a:pt x="3118338" y="3566238"/>
                </a:lnTo>
                <a:cubicBezTo>
                  <a:pt x="2949390" y="3600810"/>
                  <a:pt x="2774463" y="3618965"/>
                  <a:pt x="2595295" y="3618965"/>
                </a:cubicBezTo>
                <a:cubicBezTo>
                  <a:pt x="1161953" y="3618965"/>
                  <a:pt x="0" y="2457012"/>
                  <a:pt x="0" y="1023670"/>
                </a:cubicBezTo>
                <a:cubicBezTo>
                  <a:pt x="0" y="665335"/>
                  <a:pt x="72622" y="323961"/>
                  <a:pt x="203951" y="13464"/>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Graphic 4" descr="Chat">
            <a:extLst>
              <a:ext uri="{FF2B5EF4-FFF2-40B4-BE49-F238E27FC236}">
                <a16:creationId xmlns:a16="http://schemas.microsoft.com/office/drawing/2014/main" id="{EB71843F-0A0B-4317-B205-4B0A0B97C0FD}"/>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725024" y="327889"/>
            <a:ext cx="2260711" cy="2260711"/>
          </a:xfrm>
          <a:prstGeom prst="rect">
            <a:avLst/>
          </a:prstGeom>
        </p:spPr>
      </p:pic>
    </p:spTree>
    <p:extLst>
      <p:ext uri="{BB962C8B-B14F-4D97-AF65-F5344CB8AC3E}">
        <p14:creationId xmlns:p14="http://schemas.microsoft.com/office/powerpoint/2010/main" val="2802779732"/>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9B34B83-E717-47BB-BBB2-8B0F8368DC9C}"/>
              </a:ext>
            </a:extLst>
          </p:cNvPr>
          <p:cNvSpPr>
            <a:spLocks noGrp="1"/>
          </p:cNvSpPr>
          <p:nvPr>
            <p:ph type="title"/>
          </p:nvPr>
        </p:nvSpPr>
        <p:spPr>
          <a:xfrm>
            <a:off x="5297762" y="329184"/>
            <a:ext cx="6251110" cy="1783080"/>
          </a:xfrm>
        </p:spPr>
        <p:txBody>
          <a:bodyPr anchor="b">
            <a:normAutofit/>
          </a:bodyPr>
          <a:lstStyle/>
          <a:p>
            <a:r>
              <a:rPr lang="en-US" sz="5400"/>
              <a:t>iClicker Question</a:t>
            </a:r>
          </a:p>
        </p:txBody>
      </p:sp>
      <p:pic>
        <p:nvPicPr>
          <p:cNvPr id="5" name="Picture 4" descr="Question mark on green pastel background">
            <a:extLst>
              <a:ext uri="{FF2B5EF4-FFF2-40B4-BE49-F238E27FC236}">
                <a16:creationId xmlns:a16="http://schemas.microsoft.com/office/drawing/2014/main" id="{D03875CB-A54E-4F7B-9248-DC1DF5159465}"/>
              </a:ext>
            </a:extLst>
          </p:cNvPr>
          <p:cNvPicPr>
            <a:picLocks noChangeAspect="1"/>
          </p:cNvPicPr>
          <p:nvPr/>
        </p:nvPicPr>
        <p:blipFill rotWithShape="1">
          <a:blip r:embed="rId3"/>
          <a:srcRect l="44529" r="4537"/>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1"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ADFCD0F-7DFA-4F6D-99F6-272EFCCBC541}"/>
              </a:ext>
            </a:extLst>
          </p:cNvPr>
          <p:cNvSpPr>
            <a:spLocks noGrp="1"/>
          </p:cNvSpPr>
          <p:nvPr>
            <p:ph idx="1"/>
          </p:nvPr>
        </p:nvSpPr>
        <p:spPr>
          <a:xfrm>
            <a:off x="5297762" y="2706624"/>
            <a:ext cx="6251110" cy="3483864"/>
          </a:xfrm>
        </p:spPr>
        <p:txBody>
          <a:bodyPr>
            <a:normAutofit/>
          </a:bodyPr>
          <a:lstStyle/>
          <a:p>
            <a:pPr marL="0" indent="0">
              <a:buNone/>
            </a:pPr>
            <a:r>
              <a:rPr lang="en-US" sz="2200" dirty="0"/>
              <a:t>The null hypothesis of the F-test for 2 variances is </a:t>
            </a:r>
          </a:p>
          <a:p>
            <a:pPr marL="514350" indent="-514350">
              <a:buFont typeface="+mj-lt"/>
              <a:buAutoNum type="alphaUcPeriod"/>
            </a:pPr>
            <a:r>
              <a:rPr lang="en-US" sz="2200" dirty="0"/>
              <a:t>Two samples’ variances are equal </a:t>
            </a:r>
          </a:p>
          <a:p>
            <a:pPr marL="514350" indent="-514350">
              <a:buFont typeface="+mj-lt"/>
              <a:buAutoNum type="alphaUcPeriod"/>
            </a:pPr>
            <a:r>
              <a:rPr lang="en-US" sz="2200" dirty="0"/>
              <a:t>Two samples’ variances are not equal</a:t>
            </a:r>
          </a:p>
          <a:p>
            <a:pPr marL="514350" indent="-514350">
              <a:buFont typeface="+mj-lt"/>
              <a:buAutoNum type="alphaUcPeriod"/>
            </a:pPr>
            <a:r>
              <a:rPr lang="en-US" sz="2200" dirty="0"/>
              <a:t>One sample’s variance is less than the other’s variance </a:t>
            </a:r>
          </a:p>
          <a:p>
            <a:pPr marL="514350" indent="-514350">
              <a:buFont typeface="+mj-lt"/>
              <a:buAutoNum type="alphaUcPeriod"/>
            </a:pPr>
            <a:r>
              <a:rPr lang="en-US" sz="2200" dirty="0"/>
              <a:t>All of the above</a:t>
            </a:r>
          </a:p>
        </p:txBody>
      </p:sp>
    </p:spTree>
    <p:extLst>
      <p:ext uri="{BB962C8B-B14F-4D97-AF65-F5344CB8AC3E}">
        <p14:creationId xmlns:p14="http://schemas.microsoft.com/office/powerpoint/2010/main" val="27455398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9">
            <a:extLst>
              <a:ext uri="{FF2B5EF4-FFF2-40B4-BE49-F238E27FC236}">
                <a16:creationId xmlns:a16="http://schemas.microsoft.com/office/drawing/2014/main" id="{DCC231C8-C761-4B31-9B1C-C6D19248C6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C0CD6FF-0A62-4155-AA0D-7CFC00F7C35E}"/>
              </a:ext>
            </a:extLst>
          </p:cNvPr>
          <p:cNvSpPr>
            <a:spLocks noGrp="1"/>
          </p:cNvSpPr>
          <p:nvPr>
            <p:ph type="title"/>
          </p:nvPr>
        </p:nvSpPr>
        <p:spPr>
          <a:xfrm>
            <a:off x="838200" y="557189"/>
            <a:ext cx="3374136" cy="5567891"/>
          </a:xfrm>
        </p:spPr>
        <p:txBody>
          <a:bodyPr>
            <a:normAutofit/>
          </a:bodyPr>
          <a:lstStyle/>
          <a:p>
            <a:r>
              <a:rPr lang="en-US" sz="5200"/>
              <a:t>Learning Objectives</a:t>
            </a:r>
          </a:p>
        </p:txBody>
      </p:sp>
      <p:graphicFrame>
        <p:nvGraphicFramePr>
          <p:cNvPr id="5" name="Content Placeholder 2">
            <a:extLst>
              <a:ext uri="{FF2B5EF4-FFF2-40B4-BE49-F238E27FC236}">
                <a16:creationId xmlns:a16="http://schemas.microsoft.com/office/drawing/2014/main" id="{806BC981-6D5F-4395-852A-E400330ECC27}"/>
              </a:ext>
            </a:extLst>
          </p:cNvPr>
          <p:cNvGraphicFramePr>
            <a:graphicFrameLocks noGrp="1"/>
          </p:cNvGraphicFramePr>
          <p:nvPr>
            <p:ph idx="1"/>
            <p:extLst>
              <p:ext uri="{D42A27DB-BD31-4B8C-83A1-F6EECF244321}">
                <p14:modId xmlns:p14="http://schemas.microsoft.com/office/powerpoint/2010/main" val="1066066323"/>
              </p:ext>
            </p:extLst>
          </p:nvPr>
        </p:nvGraphicFramePr>
        <p:xfrm>
          <a:off x="5093208" y="620392"/>
          <a:ext cx="6263640" cy="55046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07028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graphicEl>
                                              <a:dgm id="{5B75908E-DD63-49CA-BDC0-772E63EDD287}"/>
                                            </p:graphic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graphicEl>
                                              <a:dgm id="{2488EEAE-71A2-4109-BF68-CBA592368D4C}"/>
                                            </p:graphic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graphicEl>
                                              <a:dgm id="{EFEAE509-1385-49E9-B40B-BA5EC53F965D}"/>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graphicEl>
                                              <a:dgm id="{7A9A1CC9-D83E-4446-B243-3AC5D2325F12}"/>
                                            </p:graphic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graphicEl>
                                              <a:dgm id="{111558B0-6B56-4458-9EE4-6CD7E45932C5}"/>
                                            </p:graphic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graphicEl>
                                              <a:dgm id="{96A42470-68FF-4AB9-AE39-8F970794CF68}"/>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graphicEl>
                                              <a:dgm id="{E4B8082E-C112-4282-94BA-405D6EEB02E0}"/>
                                            </p:graphic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
                                            <p:graphicEl>
                                              <a:dgm id="{2BC579E9-277A-4245-831E-CB33BD64094C}"/>
                                            </p:graphic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
                                            <p:graphicEl>
                                              <a:dgm id="{DD728631-D7CC-47DD-940A-D633CB91014B}"/>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Dgm bld="one"/>
        </p:bldSub>
      </p:bldGraphic>
    </p:bld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0395EF7-691F-4543-B164-045635EAEAD6}"/>
              </a:ext>
            </a:extLst>
          </p:cNvPr>
          <p:cNvSpPr>
            <a:spLocks noGrp="1"/>
          </p:cNvSpPr>
          <p:nvPr>
            <p:ph type="title"/>
          </p:nvPr>
        </p:nvSpPr>
        <p:spPr>
          <a:xfrm>
            <a:off x="686834" y="1153572"/>
            <a:ext cx="3200400" cy="4461163"/>
          </a:xfrm>
        </p:spPr>
        <p:txBody>
          <a:bodyPr>
            <a:normAutofit/>
          </a:bodyPr>
          <a:lstStyle/>
          <a:p>
            <a:r>
              <a:rPr lang="en-US">
                <a:solidFill>
                  <a:srgbClr val="FFFFFF"/>
                </a:solidFill>
              </a:rPr>
              <a:t>The Written Research Report</a:t>
            </a:r>
          </a:p>
        </p:txBody>
      </p:sp>
      <p:sp>
        <p:nvSpPr>
          <p:cNvPr id="18"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48666236-531F-4BDE-9CCE-A0770ACA67CE}"/>
              </a:ext>
            </a:extLst>
          </p:cNvPr>
          <p:cNvSpPr>
            <a:spLocks noGrp="1"/>
          </p:cNvSpPr>
          <p:nvPr>
            <p:ph idx="1"/>
          </p:nvPr>
        </p:nvSpPr>
        <p:spPr>
          <a:xfrm>
            <a:off x="4447308" y="591344"/>
            <a:ext cx="6906491" cy="5585619"/>
          </a:xfrm>
        </p:spPr>
        <p:txBody>
          <a:bodyPr anchor="ctr">
            <a:normAutofit/>
          </a:bodyPr>
          <a:lstStyle/>
          <a:p>
            <a:r>
              <a:rPr lang="en-US" dirty="0"/>
              <a:t>Research reports are evaluated based on one fundamental issue: How well do they communicate with the reader? </a:t>
            </a:r>
          </a:p>
          <a:p>
            <a:pPr lvl="1"/>
            <a:r>
              <a:rPr lang="en-US" dirty="0"/>
              <a:t>Near-perfect research can get lost in the clutter of a poorly written report </a:t>
            </a:r>
          </a:p>
        </p:txBody>
      </p:sp>
    </p:spTree>
    <p:extLst>
      <p:ext uri="{BB962C8B-B14F-4D97-AF65-F5344CB8AC3E}">
        <p14:creationId xmlns:p14="http://schemas.microsoft.com/office/powerpoint/2010/main" val="857910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0EA85-15C0-4594-9D8A-8160E304A3F9}"/>
              </a:ext>
            </a:extLst>
          </p:cNvPr>
          <p:cNvSpPr>
            <a:spLocks noGrp="1"/>
          </p:cNvSpPr>
          <p:nvPr>
            <p:ph type="title"/>
          </p:nvPr>
        </p:nvSpPr>
        <p:spPr>
          <a:xfrm>
            <a:off x="841248" y="256032"/>
            <a:ext cx="10506456" cy="1014984"/>
          </a:xfrm>
        </p:spPr>
        <p:txBody>
          <a:bodyPr anchor="b">
            <a:normAutofit/>
          </a:bodyPr>
          <a:lstStyle/>
          <a:p>
            <a:r>
              <a:rPr lang="en-US" dirty="0"/>
              <a:t>The Paradox of Completeness</a:t>
            </a:r>
          </a:p>
        </p:txBody>
      </p:sp>
      <p:graphicFrame>
        <p:nvGraphicFramePr>
          <p:cNvPr id="5" name="Content Placeholder 2">
            <a:extLst>
              <a:ext uri="{FF2B5EF4-FFF2-40B4-BE49-F238E27FC236}">
                <a16:creationId xmlns:a16="http://schemas.microsoft.com/office/drawing/2014/main" id="{D8C7B617-509E-486F-9C68-19CB515B5C44}"/>
              </a:ext>
            </a:extLst>
          </p:cNvPr>
          <p:cNvGraphicFramePr>
            <a:graphicFrameLocks noGrp="1"/>
          </p:cNvGraphicFramePr>
          <p:nvPr>
            <p:ph idx="1"/>
            <p:extLst>
              <p:ext uri="{D42A27DB-BD31-4B8C-83A1-F6EECF244321}">
                <p14:modId xmlns:p14="http://schemas.microsoft.com/office/powerpoint/2010/main" val="860644836"/>
              </p:ext>
            </p:extLst>
          </p:nvPr>
        </p:nvGraphicFramePr>
        <p:xfrm>
          <a:off x="838200" y="1926266"/>
          <a:ext cx="10515600" cy="43575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55553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graphicEl>
                                              <a:dgm id="{E57E57C2-183F-4C80-9709-B3135E35681A}"/>
                                            </p:graphic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graphicEl>
                                              <a:dgm id="{70257F59-450D-4CD6-8ED9-5483F08E6DED}"/>
                                            </p:graphic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graphicEl>
                                              <a:dgm id="{2F9AA7D9-CBDE-4B14-9E31-A739E358F327}"/>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graphicEl>
                                              <a:dgm id="{874B60C8-2A8E-4D58-A2ED-517663EE8E1B}"/>
                                            </p:graphic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graphicEl>
                                              <a:dgm id="{8698C902-D49F-464F-AF86-829B06AFA5C9}"/>
                                            </p:graphic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graphicEl>
                                              <a:dgm id="{3B34112E-C9D9-4937-AAA9-BD7EF6E8840B}"/>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Dgm bld="one"/>
        </p:bldSub>
      </p:bldGraphic>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47A945-015E-419D-82BC-31D4EFA762CA}"/>
              </a:ext>
            </a:extLst>
          </p:cNvPr>
          <p:cNvSpPr>
            <a:spLocks noGrp="1"/>
          </p:cNvSpPr>
          <p:nvPr>
            <p:ph type="title"/>
          </p:nvPr>
        </p:nvSpPr>
        <p:spPr>
          <a:xfrm>
            <a:off x="638881" y="417576"/>
            <a:ext cx="10909640" cy="1249394"/>
          </a:xfrm>
        </p:spPr>
        <p:txBody>
          <a:bodyPr vert="horz" lIns="91440" tIns="45720" rIns="91440" bIns="45720" rtlCol="0" anchor="ctr">
            <a:normAutofit/>
          </a:bodyPr>
          <a:lstStyle/>
          <a:p>
            <a:pPr algn="ctr"/>
            <a:r>
              <a:rPr lang="en-US" sz="6600" kern="1200">
                <a:solidFill>
                  <a:schemeClr val="tx1"/>
                </a:solidFill>
                <a:latin typeface="+mj-lt"/>
                <a:ea typeface="+mj-ea"/>
                <a:cs typeface="+mj-cs"/>
              </a:rPr>
              <a:t>Accuracy</a:t>
            </a:r>
          </a:p>
        </p:txBody>
      </p:sp>
      <p:sp>
        <p:nvSpPr>
          <p:cNvPr id="3" name="Content Placeholder 2">
            <a:extLst>
              <a:ext uri="{FF2B5EF4-FFF2-40B4-BE49-F238E27FC236}">
                <a16:creationId xmlns:a16="http://schemas.microsoft.com/office/drawing/2014/main" id="{52DDCFC8-674F-461A-BCA1-88385B872AB1}"/>
              </a:ext>
            </a:extLst>
          </p:cNvPr>
          <p:cNvSpPr>
            <a:spLocks noGrp="1"/>
          </p:cNvSpPr>
          <p:nvPr>
            <p:ph idx="1"/>
          </p:nvPr>
        </p:nvSpPr>
        <p:spPr>
          <a:xfrm>
            <a:off x="638881" y="1809541"/>
            <a:ext cx="10909643" cy="687406"/>
          </a:xfrm>
        </p:spPr>
        <p:txBody>
          <a:bodyPr vert="horz" lIns="91440" tIns="45720" rIns="91440" bIns="45720" rtlCol="0" anchor="ctr">
            <a:normAutofit/>
          </a:bodyPr>
          <a:lstStyle/>
          <a:p>
            <a:pPr marL="0" indent="0" algn="ctr">
              <a:buNone/>
            </a:pPr>
            <a:r>
              <a:rPr lang="en-US" sz="2400" kern="1200" dirty="0">
                <a:solidFill>
                  <a:schemeClr val="tx1"/>
                </a:solidFill>
                <a:latin typeface="+mn-lt"/>
                <a:ea typeface="+mn-ea"/>
                <a:cs typeface="+mn-cs"/>
              </a:rPr>
              <a:t>The degree to which the reasoning in the report is logical and the information correct</a:t>
            </a:r>
          </a:p>
        </p:txBody>
      </p:sp>
      <p:pic>
        <p:nvPicPr>
          <p:cNvPr id="5" name="Picture 4" descr="Diagram&#10;&#10;Description automatically generated with low confidence">
            <a:extLst>
              <a:ext uri="{FF2B5EF4-FFF2-40B4-BE49-F238E27FC236}">
                <a16:creationId xmlns:a16="http://schemas.microsoft.com/office/drawing/2014/main" id="{C350301E-EC28-47CA-9D54-3630B4A9787B}"/>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330694" y="2633472"/>
            <a:ext cx="11527563" cy="3586353"/>
          </a:xfrm>
          <a:prstGeom prst="rect">
            <a:avLst/>
          </a:prstGeom>
        </p:spPr>
      </p:pic>
      <p:sp>
        <p:nvSpPr>
          <p:cNvPr id="6" name="TextBox 5">
            <a:extLst>
              <a:ext uri="{FF2B5EF4-FFF2-40B4-BE49-F238E27FC236}">
                <a16:creationId xmlns:a16="http://schemas.microsoft.com/office/drawing/2014/main" id="{26287C37-AE88-478D-9DC9-EC0C079F4937}"/>
              </a:ext>
            </a:extLst>
          </p:cNvPr>
          <p:cNvSpPr txBox="1"/>
          <p:nvPr/>
        </p:nvSpPr>
        <p:spPr>
          <a:xfrm>
            <a:off x="9551215" y="6019770"/>
            <a:ext cx="2307042"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4" tooltip="http://stats.stackexchange.com/questions/423/what-is-your-favorite-data-analysis-cartoon">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5" tooltip="https://creativecommons.org/licenses/by-sa/3.0/">
                  <a:extLst>
                    <a:ext uri="{A12FA001-AC4F-418D-AE19-62706E023703}">
                      <ahyp:hlinkClr xmlns:ahyp="http://schemas.microsoft.com/office/drawing/2018/hyperlinkcolor" val="tx"/>
                    </a:ext>
                  </a:extLst>
                </a:hlinkClick>
              </a:rPr>
              <a:t>CC BY-SA</a:t>
            </a:r>
            <a:endParaRPr lang="en-US" sz="700">
              <a:solidFill>
                <a:srgbClr val="FFFFFF"/>
              </a:solidFill>
            </a:endParaRPr>
          </a:p>
        </p:txBody>
      </p:sp>
    </p:spTree>
    <p:extLst>
      <p:ext uri="{BB962C8B-B14F-4D97-AF65-F5344CB8AC3E}">
        <p14:creationId xmlns:p14="http://schemas.microsoft.com/office/powerpoint/2010/main" val="2670494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E1BFA-C5A4-4717-83EA-CE189527A216}"/>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6100" kern="1200">
                <a:solidFill>
                  <a:schemeClr val="tx1"/>
                </a:solidFill>
                <a:latin typeface="+mj-lt"/>
                <a:ea typeface="+mj-ea"/>
                <a:cs typeface="+mj-cs"/>
              </a:rPr>
              <a:t>Examples of Inaccuracy </a:t>
            </a:r>
          </a:p>
        </p:txBody>
      </p:sp>
      <p:graphicFrame>
        <p:nvGraphicFramePr>
          <p:cNvPr id="4" name="Table 4">
            <a:extLst>
              <a:ext uri="{FF2B5EF4-FFF2-40B4-BE49-F238E27FC236}">
                <a16:creationId xmlns:a16="http://schemas.microsoft.com/office/drawing/2014/main" id="{5C4856F1-D753-4660-A522-A164587398C2}"/>
              </a:ext>
            </a:extLst>
          </p:cNvPr>
          <p:cNvGraphicFramePr>
            <a:graphicFrameLocks noGrp="1"/>
          </p:cNvGraphicFramePr>
          <p:nvPr>
            <p:extLst>
              <p:ext uri="{D42A27DB-BD31-4B8C-83A1-F6EECF244321}">
                <p14:modId xmlns:p14="http://schemas.microsoft.com/office/powerpoint/2010/main" val="3305654603"/>
              </p:ext>
            </p:extLst>
          </p:nvPr>
        </p:nvGraphicFramePr>
        <p:xfrm>
          <a:off x="4654296" y="868735"/>
          <a:ext cx="7214617" cy="5093101"/>
        </p:xfrm>
        <a:graphic>
          <a:graphicData uri="http://schemas.openxmlformats.org/drawingml/2006/table">
            <a:tbl>
              <a:tblPr firstRow="1" bandRow="1">
                <a:tableStyleId>{5C22544A-7EE6-4342-B048-85BDC9FD1C3A}</a:tableStyleId>
              </a:tblPr>
              <a:tblGrid>
                <a:gridCol w="3599654">
                  <a:extLst>
                    <a:ext uri="{9D8B030D-6E8A-4147-A177-3AD203B41FA5}">
                      <a16:colId xmlns:a16="http://schemas.microsoft.com/office/drawing/2014/main" val="30780565"/>
                    </a:ext>
                  </a:extLst>
                </a:gridCol>
                <a:gridCol w="3614963">
                  <a:extLst>
                    <a:ext uri="{9D8B030D-6E8A-4147-A177-3AD203B41FA5}">
                      <a16:colId xmlns:a16="http://schemas.microsoft.com/office/drawing/2014/main" val="750130600"/>
                    </a:ext>
                  </a:extLst>
                </a:gridCol>
              </a:tblGrid>
              <a:tr h="35015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Inaccuracy</a:t>
                      </a:r>
                    </a:p>
                  </a:txBody>
                  <a:tcPr marL="79580" marR="79580" marT="39790" marB="39790"/>
                </a:tc>
                <a:tc>
                  <a:txBody>
                    <a:bodyPr/>
                    <a:lstStyle/>
                    <a:p>
                      <a:r>
                        <a:rPr lang="en-US" sz="1600"/>
                        <a:t>Example</a:t>
                      </a:r>
                    </a:p>
                  </a:txBody>
                  <a:tcPr marL="79580" marR="79580" marT="39790" marB="39790"/>
                </a:tc>
                <a:extLst>
                  <a:ext uri="{0D108BD9-81ED-4DB2-BD59-A6C34878D82A}">
                    <a16:rowId xmlns:a16="http://schemas.microsoft.com/office/drawing/2014/main" val="1042820682"/>
                  </a:ext>
                </a:extLst>
              </a:tr>
              <a:tr h="154384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a:t>Simple Errors in Addition or Subtraction </a:t>
                      </a:r>
                    </a:p>
                  </a:txBody>
                  <a:tcPr marL="79580" marR="79580" marT="39790" marB="3979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a:t>“In the US, 14% of the population ahs an elementary school education or less, 51% has attended or graduated form high school, and 16 has attended college.” </a:t>
                      </a:r>
                    </a:p>
                    <a:p>
                      <a:endParaRPr lang="en-US" sz="1600"/>
                    </a:p>
                  </a:txBody>
                  <a:tcPr marL="79580" marR="79580" marT="39790" marB="39790"/>
                </a:tc>
                <a:extLst>
                  <a:ext uri="{0D108BD9-81ED-4DB2-BD59-A6C34878D82A}">
                    <a16:rowId xmlns:a16="http://schemas.microsoft.com/office/drawing/2014/main" val="3670095577"/>
                  </a:ext>
                </a:extLst>
              </a:tr>
              <a:tr h="1066368">
                <a:tc>
                  <a:txBody>
                    <a:bodyPr/>
                    <a:lstStyle/>
                    <a:p>
                      <a:r>
                        <a:rPr lang="en-US" sz="1600" dirty="0"/>
                        <a:t>Confusion between percentages and Percentage Points</a:t>
                      </a:r>
                    </a:p>
                  </a:txBody>
                  <a:tcPr marL="79580" marR="79580" marT="39790" marB="39790"/>
                </a:tc>
                <a:tc>
                  <a:txBody>
                    <a:bodyPr/>
                    <a:lstStyle/>
                    <a:p>
                      <a:r>
                        <a:rPr lang="en-US" sz="1600" dirty="0"/>
                        <a:t>“The company’s profits as a percentage of sales were 6% in 1997 and 8% in 2002. Therefore, they increased only 2% in five years.”</a:t>
                      </a:r>
                    </a:p>
                  </a:txBody>
                  <a:tcPr marL="79580" marR="79580" marT="39790" marB="39790"/>
                </a:tc>
                <a:extLst>
                  <a:ext uri="{0D108BD9-81ED-4DB2-BD59-A6C34878D82A}">
                    <a16:rowId xmlns:a16="http://schemas.microsoft.com/office/drawing/2014/main" val="1736580394"/>
                  </a:ext>
                </a:extLst>
              </a:tr>
              <a:tr h="1066368">
                <a:tc>
                  <a:txBody>
                    <a:bodyPr/>
                    <a:lstStyle/>
                    <a:p>
                      <a:r>
                        <a:rPr lang="en-US" sz="1600" dirty="0"/>
                        <a:t>Inaccuracy Caused by Grammatical Errors</a:t>
                      </a:r>
                    </a:p>
                  </a:txBody>
                  <a:tcPr marL="79580" marR="79580" marT="39790" marB="39790"/>
                </a:tc>
                <a:tc>
                  <a:txBody>
                    <a:bodyPr/>
                    <a:lstStyle/>
                    <a:p>
                      <a:r>
                        <a:rPr lang="en-US" sz="1600" dirty="0"/>
                        <a:t>“The reduction in the government’s price supports for diary products has reduced farm income from $600 million to $800 million per year.”</a:t>
                      </a:r>
                    </a:p>
                  </a:txBody>
                  <a:tcPr marL="79580" marR="79580" marT="39790" marB="39790"/>
                </a:tc>
                <a:extLst>
                  <a:ext uri="{0D108BD9-81ED-4DB2-BD59-A6C34878D82A}">
                    <a16:rowId xmlns:a16="http://schemas.microsoft.com/office/drawing/2014/main" val="3294350358"/>
                  </a:ext>
                </a:extLst>
              </a:tr>
              <a:tr h="1066368">
                <a:tc>
                  <a:txBody>
                    <a:bodyPr/>
                    <a:lstStyle/>
                    <a:p>
                      <a:r>
                        <a:rPr lang="en-US" sz="1600"/>
                        <a:t>Confused Terminology Resulting in Faulty Conclusions</a:t>
                      </a:r>
                    </a:p>
                  </a:txBody>
                  <a:tcPr marL="79580" marR="79580" marT="39790" marB="39790"/>
                </a:tc>
                <a:tc>
                  <a:txBody>
                    <a:bodyPr/>
                    <a:lstStyle/>
                    <a:p>
                      <a:r>
                        <a:rPr lang="en-US" sz="1600" dirty="0"/>
                        <a:t>“The Jones’ household annual income increased from $15,000 in 1976 to $45,000 in 2006, thereby tripling the family’s purchasing power.”</a:t>
                      </a:r>
                    </a:p>
                  </a:txBody>
                  <a:tcPr marL="79580" marR="79580" marT="39790" marB="39790"/>
                </a:tc>
                <a:extLst>
                  <a:ext uri="{0D108BD9-81ED-4DB2-BD59-A6C34878D82A}">
                    <a16:rowId xmlns:a16="http://schemas.microsoft.com/office/drawing/2014/main" val="2374617360"/>
                  </a:ext>
                </a:extLst>
              </a:tr>
            </a:tbl>
          </a:graphicData>
        </a:graphic>
      </p:graphicFrame>
    </p:spTree>
    <p:extLst>
      <p:ext uri="{BB962C8B-B14F-4D97-AF65-F5344CB8AC3E}">
        <p14:creationId xmlns:p14="http://schemas.microsoft.com/office/powerpoint/2010/main" val="10497073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EA8EFA3-A621-4D88-92B2-A484B3EB4511}"/>
              </a:ext>
            </a:extLst>
          </p:cNvPr>
          <p:cNvSpPr>
            <a:spLocks noGrp="1"/>
          </p:cNvSpPr>
          <p:nvPr>
            <p:ph type="title"/>
          </p:nvPr>
        </p:nvSpPr>
        <p:spPr>
          <a:xfrm>
            <a:off x="640080" y="325369"/>
            <a:ext cx="4368602" cy="1956841"/>
          </a:xfrm>
        </p:spPr>
        <p:txBody>
          <a:bodyPr anchor="b">
            <a:normAutofit/>
          </a:bodyPr>
          <a:lstStyle/>
          <a:p>
            <a:r>
              <a:rPr lang="en-US" sz="5400" dirty="0"/>
              <a:t>Clarity</a:t>
            </a:r>
          </a:p>
        </p:txBody>
      </p:sp>
      <p:sp>
        <p:nvSpPr>
          <p:cNvPr id="19"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A22CF55-FE51-4654-BBBB-5DE72B72F89D}"/>
              </a:ext>
            </a:extLst>
          </p:cNvPr>
          <p:cNvSpPr>
            <a:spLocks noGrp="1"/>
          </p:cNvSpPr>
          <p:nvPr>
            <p:ph idx="1"/>
          </p:nvPr>
        </p:nvSpPr>
        <p:spPr>
          <a:xfrm>
            <a:off x="640080" y="2872899"/>
            <a:ext cx="4243589" cy="3320668"/>
          </a:xfrm>
        </p:spPr>
        <p:txBody>
          <a:bodyPr>
            <a:normAutofit/>
          </a:bodyPr>
          <a:lstStyle/>
          <a:p>
            <a:r>
              <a:rPr lang="en-US" sz="2200"/>
              <a:t>The degree to which the phrasing in the report is precise </a:t>
            </a:r>
          </a:p>
        </p:txBody>
      </p:sp>
      <p:pic>
        <p:nvPicPr>
          <p:cNvPr id="12" name="Picture 11" descr="Magnifying glass showing decling performance">
            <a:extLst>
              <a:ext uri="{FF2B5EF4-FFF2-40B4-BE49-F238E27FC236}">
                <a16:creationId xmlns:a16="http://schemas.microsoft.com/office/drawing/2014/main" id="{C9106B42-06ED-4122-A322-618F53AADF33}"/>
              </a:ext>
            </a:extLst>
          </p:cNvPr>
          <p:cNvPicPr>
            <a:picLocks noChangeAspect="1"/>
          </p:cNvPicPr>
          <p:nvPr/>
        </p:nvPicPr>
        <p:blipFill rotWithShape="1">
          <a:blip r:embed="rId3"/>
          <a:srcRect l="1242" r="31804" b="-1"/>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16457906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83A6EB2-B25F-4B43-9EC3-DD3BDF6FB765}"/>
              </a:ext>
            </a:extLst>
          </p:cNvPr>
          <p:cNvSpPr>
            <a:spLocks noGrp="1"/>
          </p:cNvSpPr>
          <p:nvPr>
            <p:ph type="title"/>
          </p:nvPr>
        </p:nvSpPr>
        <p:spPr>
          <a:xfrm>
            <a:off x="630936" y="639520"/>
            <a:ext cx="3429000" cy="1719072"/>
          </a:xfrm>
        </p:spPr>
        <p:txBody>
          <a:bodyPr anchor="b">
            <a:normAutofit/>
          </a:bodyPr>
          <a:lstStyle/>
          <a:p>
            <a:r>
              <a:rPr lang="en-US" sz="4200"/>
              <a:t>How to Achieve Clarity</a:t>
            </a:r>
          </a:p>
        </p:txBody>
      </p:sp>
      <p:sp>
        <p:nvSpPr>
          <p:cNvPr id="11"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E888378-E6D4-4939-8CFF-07BE847F1607}"/>
              </a:ext>
            </a:extLst>
          </p:cNvPr>
          <p:cNvSpPr>
            <a:spLocks noGrp="1"/>
          </p:cNvSpPr>
          <p:nvPr>
            <p:ph idx="1"/>
          </p:nvPr>
        </p:nvSpPr>
        <p:spPr>
          <a:xfrm>
            <a:off x="630936" y="2807208"/>
            <a:ext cx="3429000" cy="3410712"/>
          </a:xfrm>
        </p:spPr>
        <p:txBody>
          <a:bodyPr anchor="t">
            <a:normAutofit/>
          </a:bodyPr>
          <a:lstStyle/>
          <a:p>
            <a:r>
              <a:rPr lang="en-US" sz="2200"/>
              <a:t>Carefully organize your report </a:t>
            </a:r>
          </a:p>
          <a:p>
            <a:r>
              <a:rPr lang="en-US" sz="2200"/>
              <a:t>Write in short sentences and paragraphs </a:t>
            </a:r>
          </a:p>
          <a:p>
            <a:r>
              <a:rPr lang="en-US" sz="2200"/>
              <a:t>Write… rewrite… and rewrite again</a:t>
            </a:r>
          </a:p>
          <a:p>
            <a:r>
              <a:rPr lang="en-US" sz="2200"/>
              <a:t>Shorten the report until every word has purpose </a:t>
            </a:r>
          </a:p>
        </p:txBody>
      </p:sp>
      <p:pic>
        <p:nvPicPr>
          <p:cNvPr id="4" name="Picture 3" descr="A signboard of &quot;No Excessive or Obtuse Verbiage!!!&quot;.">
            <a:extLst>
              <a:ext uri="{FF2B5EF4-FFF2-40B4-BE49-F238E27FC236}">
                <a16:creationId xmlns:a16="http://schemas.microsoft.com/office/drawing/2014/main" id="{A1054E93-6BE6-416B-BC30-3705901B7D60}"/>
              </a:ext>
            </a:extLst>
          </p:cNvPr>
          <p:cNvPicPr>
            <a:picLocks noGrp="1"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rot="21600000">
            <a:off x="5754817" y="640080"/>
            <a:ext cx="4702678" cy="55778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89827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485D97B-8183-481D-A31E-05BD16CA5893}"/>
              </a:ext>
            </a:extLst>
          </p:cNvPr>
          <p:cNvSpPr>
            <a:spLocks noGrp="1"/>
          </p:cNvSpPr>
          <p:nvPr>
            <p:ph type="title"/>
          </p:nvPr>
        </p:nvSpPr>
        <p:spPr>
          <a:xfrm>
            <a:off x="630936" y="639520"/>
            <a:ext cx="3429000" cy="1719072"/>
          </a:xfrm>
        </p:spPr>
        <p:txBody>
          <a:bodyPr vert="horz" lIns="91440" tIns="45720" rIns="91440" bIns="45720" rtlCol="0" anchor="b">
            <a:normAutofit/>
          </a:bodyPr>
          <a:lstStyle/>
          <a:p>
            <a:r>
              <a:rPr lang="en-US" sz="3800"/>
              <a:t>Written Research Report Outline</a:t>
            </a:r>
          </a:p>
        </p:txBody>
      </p:sp>
      <p:sp>
        <p:nvSpPr>
          <p:cNvPr id="12"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8E83124-75B9-466E-B2C7-0579F5728E69}"/>
              </a:ext>
            </a:extLst>
          </p:cNvPr>
          <p:cNvSpPr>
            <a:spLocks noGrp="1"/>
          </p:cNvSpPr>
          <p:nvPr>
            <p:ph idx="1"/>
          </p:nvPr>
        </p:nvSpPr>
        <p:spPr>
          <a:xfrm>
            <a:off x="630936" y="2807208"/>
            <a:ext cx="3429000" cy="3410712"/>
          </a:xfrm>
        </p:spPr>
        <p:txBody>
          <a:bodyPr vert="horz" lIns="91440" tIns="45720" rIns="91440" bIns="45720" rtlCol="0" anchor="t">
            <a:normAutofit/>
          </a:bodyPr>
          <a:lstStyle/>
          <a:p>
            <a:pPr marL="0" indent="0">
              <a:buNone/>
            </a:pPr>
            <a:r>
              <a:rPr lang="en-US" sz="2200" b="1"/>
              <a:t>Completeness</a:t>
            </a:r>
            <a:r>
              <a:rPr lang="en-US" sz="2200"/>
              <a:t> must be balanced against </a:t>
            </a:r>
            <a:r>
              <a:rPr lang="en-US" sz="2200" b="1"/>
              <a:t>Clarity</a:t>
            </a:r>
          </a:p>
        </p:txBody>
      </p:sp>
      <p:pic>
        <p:nvPicPr>
          <p:cNvPr id="5" name="Picture 4" descr="Magnifying glass showing decling performance">
            <a:extLst>
              <a:ext uri="{FF2B5EF4-FFF2-40B4-BE49-F238E27FC236}">
                <a16:creationId xmlns:a16="http://schemas.microsoft.com/office/drawing/2014/main" id="{58D07AC8-91B5-4E58-A8C2-A070B95CB6A5}"/>
              </a:ext>
            </a:extLst>
          </p:cNvPr>
          <p:cNvPicPr>
            <a:picLocks noChangeAspect="1"/>
          </p:cNvPicPr>
          <p:nvPr/>
        </p:nvPicPr>
        <p:blipFill rotWithShape="1">
          <a:blip r:embed="rId2"/>
          <a:srcRect l="1242" r="31805" b="-1"/>
          <a:stretch/>
        </p:blipFill>
        <p:spPr>
          <a:xfrm>
            <a:off x="5308782" y="640080"/>
            <a:ext cx="5594747" cy="5577840"/>
          </a:xfrm>
          <a:prstGeom prst="rect">
            <a:avLst/>
          </a:prstGeom>
        </p:spPr>
      </p:pic>
    </p:spTree>
    <p:extLst>
      <p:ext uri="{BB962C8B-B14F-4D97-AF65-F5344CB8AC3E}">
        <p14:creationId xmlns:p14="http://schemas.microsoft.com/office/powerpoint/2010/main" val="27376324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885A2DD8-4BED-45EA-870C-D86705562649}"/>
              </a:ext>
            </a:extLst>
          </p:cNvPr>
          <p:cNvSpPr>
            <a:spLocks noGrp="1"/>
          </p:cNvSpPr>
          <p:nvPr/>
        </p:nvSpPr>
        <p:spPr bwMode="auto">
          <a:xfrm>
            <a:off x="4776788" y="642938"/>
            <a:ext cx="6780213" cy="5810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342900" indent="-342900" algn="l" rtl="0" eaLnBrk="1" fontAlgn="base" hangingPunct="1">
              <a:spcBef>
                <a:spcPct val="20000"/>
              </a:spcBef>
              <a:spcAft>
                <a:spcPct val="0"/>
              </a:spcAft>
              <a:buChar char="•"/>
              <a:defRPr sz="3600">
                <a:solidFill>
                  <a:schemeClr val="tx1"/>
                </a:solidFill>
                <a:latin typeface="+mj-lt"/>
                <a:ea typeface="ＭＳ Ｐゴシック" pitchFamily="-105" charset="-128"/>
                <a:cs typeface="Times New Roman MT Std"/>
              </a:defRPr>
            </a:lvl1pPr>
            <a:lvl2pPr marL="804672" indent="-347472" algn="l" rtl="0" eaLnBrk="1" fontAlgn="base" hangingPunct="1">
              <a:spcBef>
                <a:spcPct val="20000"/>
              </a:spcBef>
              <a:spcAft>
                <a:spcPct val="0"/>
              </a:spcAft>
              <a:buFont typeface="Arial" panose="020B0604020202020204" pitchFamily="34" charset="0"/>
              <a:buChar char="•"/>
              <a:defRPr sz="3200">
                <a:solidFill>
                  <a:schemeClr val="tx1"/>
                </a:solidFill>
                <a:latin typeface="+mj-lt"/>
                <a:ea typeface="ＭＳ Ｐゴシック" charset="-128"/>
                <a:cs typeface="Times New Roman MT Std"/>
              </a:defRPr>
            </a:lvl2pPr>
            <a:lvl3pPr marL="1188720" indent="-274320" algn="l" rtl="0" eaLnBrk="1" fontAlgn="base" hangingPunct="1">
              <a:spcBef>
                <a:spcPct val="20000"/>
              </a:spcBef>
              <a:spcAft>
                <a:spcPct val="0"/>
              </a:spcAft>
              <a:buChar char="•"/>
              <a:defRPr sz="3000">
                <a:solidFill>
                  <a:schemeClr val="tx1"/>
                </a:solidFill>
                <a:latin typeface="+mj-lt"/>
                <a:ea typeface="ＭＳ Ｐゴシック" charset="-128"/>
                <a:cs typeface="Times New Roman MT Std"/>
              </a:defRPr>
            </a:lvl3pPr>
            <a:lvl4pPr marL="1645920" indent="-274320" algn="l" rtl="0" eaLnBrk="1" fontAlgn="base" hangingPunct="1">
              <a:spcBef>
                <a:spcPct val="20000"/>
              </a:spcBef>
              <a:spcAft>
                <a:spcPct val="0"/>
              </a:spcAft>
              <a:buFont typeface="Arial" panose="020B0604020202020204" pitchFamily="34" charset="0"/>
              <a:buChar char="•"/>
              <a:defRPr sz="2800">
                <a:solidFill>
                  <a:schemeClr val="tx1"/>
                </a:solidFill>
                <a:latin typeface="+mj-lt"/>
                <a:ea typeface="ＭＳ Ｐゴシック" charset="-128"/>
                <a:cs typeface="Times New Roman MT Std"/>
              </a:defRPr>
            </a:lvl4pPr>
            <a:lvl5pPr marL="2057400" indent="-228600" algn="l" rtl="0" eaLnBrk="1" fontAlgn="base" hangingPunct="1">
              <a:spcBef>
                <a:spcPct val="20000"/>
              </a:spcBef>
              <a:spcAft>
                <a:spcPct val="0"/>
              </a:spcAft>
              <a:buFont typeface="Arial" panose="020B0604020202020204" pitchFamily="34" charset="0"/>
              <a:buChar char="•"/>
              <a:defRPr sz="2400">
                <a:solidFill>
                  <a:schemeClr val="tx1"/>
                </a:solidFill>
                <a:latin typeface="+mj-lt"/>
                <a:ea typeface="ＭＳ Ｐゴシック" charset="-128"/>
                <a:cs typeface="Times New Roman MT Std"/>
              </a:defRPr>
            </a:lvl5pPr>
            <a:lvl6pPr marL="2514600" indent="-228600" algn="l" rtl="0" eaLnBrk="1" fontAlgn="base" hangingPunct="1">
              <a:spcBef>
                <a:spcPct val="20000"/>
              </a:spcBef>
              <a:spcAft>
                <a:spcPct val="0"/>
              </a:spcAft>
              <a:buChar char="»"/>
              <a:defRPr sz="1800">
                <a:solidFill>
                  <a:schemeClr val="tx1"/>
                </a:solidFill>
                <a:latin typeface="+mn-lt"/>
                <a:ea typeface="ＭＳ Ｐゴシック" charset="-128"/>
              </a:defRPr>
            </a:lvl6pPr>
            <a:lvl7pPr marL="2971800" indent="-228600" algn="l" rtl="0" eaLnBrk="1" fontAlgn="base" hangingPunct="1">
              <a:spcBef>
                <a:spcPct val="20000"/>
              </a:spcBef>
              <a:spcAft>
                <a:spcPct val="0"/>
              </a:spcAft>
              <a:buChar char="»"/>
              <a:defRPr sz="1800">
                <a:solidFill>
                  <a:schemeClr val="tx1"/>
                </a:solidFill>
                <a:latin typeface="+mn-lt"/>
                <a:ea typeface="ＭＳ Ｐゴシック" charset="-128"/>
              </a:defRPr>
            </a:lvl7pPr>
            <a:lvl8pPr marL="3429000" indent="-228600" algn="l" rtl="0" eaLnBrk="1" fontAlgn="base" hangingPunct="1">
              <a:spcBef>
                <a:spcPct val="20000"/>
              </a:spcBef>
              <a:spcAft>
                <a:spcPct val="0"/>
              </a:spcAft>
              <a:buChar char="»"/>
              <a:defRPr sz="1800">
                <a:solidFill>
                  <a:schemeClr val="tx1"/>
                </a:solidFill>
                <a:latin typeface="+mn-lt"/>
                <a:ea typeface="ＭＳ Ｐゴシック" charset="-128"/>
              </a:defRPr>
            </a:lvl8pPr>
            <a:lvl9pPr marL="3886200" indent="-228600" algn="l" rtl="0" eaLnBrk="1" fontAlgn="base" hangingPunct="1">
              <a:spcBef>
                <a:spcPct val="20000"/>
              </a:spcBef>
              <a:spcAft>
                <a:spcPct val="0"/>
              </a:spcAft>
              <a:buChar char="»"/>
              <a:defRPr sz="1800">
                <a:solidFill>
                  <a:schemeClr val="tx1"/>
                </a:solidFill>
                <a:latin typeface="+mn-lt"/>
                <a:ea typeface="ＭＳ Ｐゴシック" charset="-128"/>
              </a:defRPr>
            </a:lvl9pPr>
          </a:lstStyle>
          <a:p>
            <a:pPr marL="0" indent="0">
              <a:buNone/>
            </a:pPr>
            <a:r>
              <a:rPr lang="en-US" sz="2800" b="1"/>
              <a:t>Exhibit 20.2  </a:t>
            </a:r>
            <a:r>
              <a:rPr lang="en-US" sz="2800"/>
              <a:t>Written Research Report Outline</a:t>
            </a:r>
          </a:p>
        </p:txBody>
      </p:sp>
      <p:sp>
        <p:nvSpPr>
          <p:cNvPr id="5" name="Content Placeholder 3">
            <a:extLst>
              <a:ext uri="{FF2B5EF4-FFF2-40B4-BE49-F238E27FC236}">
                <a16:creationId xmlns:a16="http://schemas.microsoft.com/office/drawing/2014/main" id="{77105516-952B-4344-9814-4CBB1B4C143C}"/>
              </a:ext>
            </a:extLst>
          </p:cNvPr>
          <p:cNvSpPr>
            <a:spLocks noGrp="1"/>
          </p:cNvSpPr>
          <p:nvPr/>
        </p:nvSpPr>
        <p:spPr bwMode="auto">
          <a:xfrm>
            <a:off x="4776788" y="1292225"/>
            <a:ext cx="6780213" cy="4919663"/>
          </a:xfrm>
          <a:prstGeom prst="rect">
            <a:avLst/>
          </a:prstGeom>
          <a:solidFill>
            <a:srgbClr val="DDF0D7"/>
          </a:solidFill>
          <a:ln w="9525">
            <a:noFill/>
            <a:miter lim="800000"/>
            <a:headEnd/>
            <a:tailEnd/>
          </a:ln>
        </p:spPr>
        <p:txBody>
          <a:bodyPr vert="horz" wrap="square" lIns="91440" tIns="45720" rIns="91440" bIns="45720" numCol="1" anchor="t" anchorCtr="0" compatLnSpc="1">
            <a:prstTxWarp prst="textNoShape">
              <a:avLst/>
            </a:prstTxWarp>
            <a:normAutofit/>
          </a:bodyPr>
          <a:lstStyle>
            <a:lvl1pPr marL="342900" indent="-342900" algn="l" rtl="0" eaLnBrk="1" fontAlgn="base" hangingPunct="1">
              <a:spcBef>
                <a:spcPct val="20000"/>
              </a:spcBef>
              <a:spcAft>
                <a:spcPct val="0"/>
              </a:spcAft>
              <a:buChar char="•"/>
              <a:defRPr sz="3600">
                <a:solidFill>
                  <a:schemeClr val="tx1"/>
                </a:solidFill>
                <a:latin typeface="+mj-lt"/>
                <a:ea typeface="ＭＳ Ｐゴシック" pitchFamily="-105" charset="-128"/>
                <a:cs typeface="Times New Roman MT Std"/>
              </a:defRPr>
            </a:lvl1pPr>
            <a:lvl2pPr marL="804672" indent="-347472" algn="l" rtl="0" eaLnBrk="1" fontAlgn="base" hangingPunct="1">
              <a:spcBef>
                <a:spcPct val="20000"/>
              </a:spcBef>
              <a:spcAft>
                <a:spcPct val="0"/>
              </a:spcAft>
              <a:buFont typeface="Arial" panose="020B0604020202020204" pitchFamily="34" charset="0"/>
              <a:buChar char="•"/>
              <a:defRPr sz="3200">
                <a:solidFill>
                  <a:schemeClr val="tx1"/>
                </a:solidFill>
                <a:latin typeface="+mj-lt"/>
                <a:ea typeface="ＭＳ Ｐゴシック" charset="-128"/>
                <a:cs typeface="Times New Roman MT Std"/>
              </a:defRPr>
            </a:lvl2pPr>
            <a:lvl3pPr marL="1188720" indent="-274320" algn="l" rtl="0" eaLnBrk="1" fontAlgn="base" hangingPunct="1">
              <a:spcBef>
                <a:spcPct val="20000"/>
              </a:spcBef>
              <a:spcAft>
                <a:spcPct val="0"/>
              </a:spcAft>
              <a:buChar char="•"/>
              <a:defRPr sz="3000">
                <a:solidFill>
                  <a:schemeClr val="tx1"/>
                </a:solidFill>
                <a:latin typeface="+mj-lt"/>
                <a:ea typeface="ＭＳ Ｐゴシック" charset="-128"/>
                <a:cs typeface="Times New Roman MT Std"/>
              </a:defRPr>
            </a:lvl3pPr>
            <a:lvl4pPr marL="1645920" indent="-274320" algn="l" rtl="0" eaLnBrk="1" fontAlgn="base" hangingPunct="1">
              <a:spcBef>
                <a:spcPct val="20000"/>
              </a:spcBef>
              <a:spcAft>
                <a:spcPct val="0"/>
              </a:spcAft>
              <a:buFont typeface="Arial" panose="020B0604020202020204" pitchFamily="34" charset="0"/>
              <a:buChar char="•"/>
              <a:defRPr sz="2800">
                <a:solidFill>
                  <a:schemeClr val="tx1"/>
                </a:solidFill>
                <a:latin typeface="+mj-lt"/>
                <a:ea typeface="ＭＳ Ｐゴシック" charset="-128"/>
                <a:cs typeface="Times New Roman MT Std"/>
              </a:defRPr>
            </a:lvl4pPr>
            <a:lvl5pPr marL="2057400" indent="-228600" algn="l" rtl="0" eaLnBrk="1" fontAlgn="base" hangingPunct="1">
              <a:spcBef>
                <a:spcPct val="20000"/>
              </a:spcBef>
              <a:spcAft>
                <a:spcPct val="0"/>
              </a:spcAft>
              <a:buFont typeface="Arial" panose="020B0604020202020204" pitchFamily="34" charset="0"/>
              <a:buChar char="•"/>
              <a:defRPr sz="2400">
                <a:solidFill>
                  <a:schemeClr val="tx1"/>
                </a:solidFill>
                <a:latin typeface="+mj-lt"/>
                <a:ea typeface="ＭＳ Ｐゴシック" charset="-128"/>
                <a:cs typeface="Times New Roman MT Std"/>
              </a:defRPr>
            </a:lvl5pPr>
            <a:lvl6pPr marL="2514600" indent="-228600" algn="l" rtl="0" eaLnBrk="1" fontAlgn="base" hangingPunct="1">
              <a:spcBef>
                <a:spcPct val="20000"/>
              </a:spcBef>
              <a:spcAft>
                <a:spcPct val="0"/>
              </a:spcAft>
              <a:buChar char="»"/>
              <a:defRPr sz="1800">
                <a:solidFill>
                  <a:schemeClr val="tx1"/>
                </a:solidFill>
                <a:latin typeface="+mn-lt"/>
                <a:ea typeface="ＭＳ Ｐゴシック" charset="-128"/>
              </a:defRPr>
            </a:lvl6pPr>
            <a:lvl7pPr marL="2971800" indent="-228600" algn="l" rtl="0" eaLnBrk="1" fontAlgn="base" hangingPunct="1">
              <a:spcBef>
                <a:spcPct val="20000"/>
              </a:spcBef>
              <a:spcAft>
                <a:spcPct val="0"/>
              </a:spcAft>
              <a:buChar char="»"/>
              <a:defRPr sz="1800">
                <a:solidFill>
                  <a:schemeClr val="tx1"/>
                </a:solidFill>
                <a:latin typeface="+mn-lt"/>
                <a:ea typeface="ＭＳ Ｐゴシック" charset="-128"/>
              </a:defRPr>
            </a:lvl7pPr>
            <a:lvl8pPr marL="3429000" indent="-228600" algn="l" rtl="0" eaLnBrk="1" fontAlgn="base" hangingPunct="1">
              <a:spcBef>
                <a:spcPct val="20000"/>
              </a:spcBef>
              <a:spcAft>
                <a:spcPct val="0"/>
              </a:spcAft>
              <a:buChar char="»"/>
              <a:defRPr sz="1800">
                <a:solidFill>
                  <a:schemeClr val="tx1"/>
                </a:solidFill>
                <a:latin typeface="+mn-lt"/>
                <a:ea typeface="ＭＳ Ｐゴシック" charset="-128"/>
              </a:defRPr>
            </a:lvl8pPr>
            <a:lvl9pPr marL="3886200" indent="-228600" algn="l" rtl="0" eaLnBrk="1" fontAlgn="base" hangingPunct="1">
              <a:spcBef>
                <a:spcPct val="20000"/>
              </a:spcBef>
              <a:spcAft>
                <a:spcPct val="0"/>
              </a:spcAft>
              <a:buChar char="»"/>
              <a:defRPr sz="1800">
                <a:solidFill>
                  <a:schemeClr val="tx1"/>
                </a:solidFill>
                <a:latin typeface="+mn-lt"/>
                <a:ea typeface="ＭＳ Ｐゴシック" charset="-128"/>
              </a:defRPr>
            </a:lvl9pPr>
          </a:lstStyle>
          <a:p>
            <a:pPr marL="457200" indent="-457200">
              <a:lnSpc>
                <a:spcPct val="90000"/>
              </a:lnSpc>
              <a:spcBef>
                <a:spcPts val="200"/>
              </a:spcBef>
              <a:buAutoNum type="alphaUcParenBoth"/>
            </a:pPr>
            <a:r>
              <a:rPr lang="en-US" sz="1800"/>
              <a:t>Title page</a:t>
            </a:r>
          </a:p>
          <a:p>
            <a:pPr marL="457200" indent="-457200">
              <a:lnSpc>
                <a:spcPct val="90000"/>
              </a:lnSpc>
              <a:spcBef>
                <a:spcPts val="200"/>
              </a:spcBef>
              <a:buAutoNum type="alphaUcParenBoth"/>
            </a:pPr>
            <a:r>
              <a:rPr lang="en-US" sz="1800"/>
              <a:t>Table of contents</a:t>
            </a:r>
          </a:p>
          <a:p>
            <a:pPr marL="457200" indent="-457200">
              <a:lnSpc>
                <a:spcPct val="90000"/>
              </a:lnSpc>
              <a:spcBef>
                <a:spcPts val="200"/>
              </a:spcBef>
              <a:buAutoNum type="alphaUcParenBoth"/>
            </a:pPr>
            <a:r>
              <a:rPr lang="en-US" sz="1800"/>
              <a:t>Executive summary</a:t>
            </a:r>
          </a:p>
          <a:p>
            <a:pPr marL="457200" indent="-457200">
              <a:lnSpc>
                <a:spcPct val="90000"/>
              </a:lnSpc>
              <a:spcBef>
                <a:spcPts val="200"/>
              </a:spcBef>
              <a:buAutoNum type="alphaUcParenBoth"/>
            </a:pPr>
            <a:r>
              <a:rPr lang="en-US" sz="1800"/>
              <a:t>Introduction</a:t>
            </a:r>
          </a:p>
          <a:p>
            <a:pPr marL="457200" indent="-457200">
              <a:lnSpc>
                <a:spcPct val="90000"/>
              </a:lnSpc>
              <a:spcBef>
                <a:spcPts val="200"/>
              </a:spcBef>
              <a:buAutoNum type="alphaUcParenBoth"/>
            </a:pPr>
            <a:r>
              <a:rPr lang="en-US" sz="1800"/>
              <a:t>Method</a:t>
            </a:r>
          </a:p>
          <a:p>
            <a:pPr marL="457200" indent="-457200">
              <a:lnSpc>
                <a:spcPct val="90000"/>
              </a:lnSpc>
              <a:spcBef>
                <a:spcPts val="200"/>
              </a:spcBef>
              <a:buAutoNum type="alphaUcParenBoth"/>
            </a:pPr>
            <a:r>
              <a:rPr lang="en-US" sz="1800"/>
              <a:t>Results</a:t>
            </a:r>
          </a:p>
          <a:p>
            <a:pPr marL="822960" lvl="1" indent="-274320">
              <a:lnSpc>
                <a:spcPct val="90000"/>
              </a:lnSpc>
              <a:spcBef>
                <a:spcPts val="200"/>
              </a:spcBef>
              <a:buFont typeface="+mj-lt"/>
              <a:buAutoNum type="alphaLcPeriod"/>
            </a:pPr>
            <a:r>
              <a:rPr lang="en-US" sz="1800"/>
              <a:t>Research Findings</a:t>
            </a:r>
          </a:p>
          <a:p>
            <a:pPr marL="822960" lvl="1" indent="-274320">
              <a:lnSpc>
                <a:spcPct val="90000"/>
              </a:lnSpc>
              <a:spcBef>
                <a:spcPts val="200"/>
              </a:spcBef>
              <a:buFont typeface="+mj-lt"/>
              <a:buAutoNum type="alphaLcPeriod"/>
            </a:pPr>
            <a:r>
              <a:rPr lang="en-US" sz="1800"/>
              <a:t>Limitations</a:t>
            </a:r>
          </a:p>
          <a:p>
            <a:pPr marL="457200" indent="-457200">
              <a:lnSpc>
                <a:spcPct val="90000"/>
              </a:lnSpc>
              <a:spcBef>
                <a:spcPts val="200"/>
              </a:spcBef>
              <a:buAutoNum type="alphaUcParenBoth"/>
            </a:pPr>
            <a:r>
              <a:rPr lang="en-US" sz="1800"/>
              <a:t>Conclusions and recommendations</a:t>
            </a:r>
          </a:p>
          <a:p>
            <a:pPr marL="457200" indent="-457200">
              <a:lnSpc>
                <a:spcPct val="90000"/>
              </a:lnSpc>
              <a:spcBef>
                <a:spcPts val="200"/>
              </a:spcBef>
              <a:buAutoNum type="alphaUcParenBoth"/>
            </a:pPr>
            <a:r>
              <a:rPr lang="en-US" sz="1800"/>
              <a:t>Appendices</a:t>
            </a:r>
          </a:p>
          <a:p>
            <a:pPr marL="822960" lvl="1" indent="-274320">
              <a:lnSpc>
                <a:spcPct val="90000"/>
              </a:lnSpc>
              <a:spcBef>
                <a:spcPts val="200"/>
              </a:spcBef>
              <a:buFont typeface="+mj-lt"/>
              <a:buAutoNum type="alphaLcPeriod"/>
            </a:pPr>
            <a:r>
              <a:rPr lang="en-US" sz="1800"/>
              <a:t>Copies of data collection forms</a:t>
            </a:r>
          </a:p>
          <a:p>
            <a:pPr marL="822960" lvl="1" indent="-274320">
              <a:lnSpc>
                <a:spcPct val="90000"/>
              </a:lnSpc>
              <a:spcBef>
                <a:spcPts val="200"/>
              </a:spcBef>
              <a:buFont typeface="+mj-lt"/>
              <a:buAutoNum type="alphaLcPeriod"/>
            </a:pPr>
            <a:r>
              <a:rPr lang="en-US" sz="1800"/>
              <a:t>Data collection forms with univariate results</a:t>
            </a:r>
          </a:p>
          <a:p>
            <a:pPr marL="822960" lvl="1" indent="-274320">
              <a:lnSpc>
                <a:spcPct val="90000"/>
              </a:lnSpc>
              <a:spcBef>
                <a:spcPts val="200"/>
              </a:spcBef>
              <a:buFont typeface="+mj-lt"/>
              <a:buAutoNum type="alphaLcPeriod"/>
            </a:pPr>
            <a:r>
              <a:rPr lang="en-US" sz="1800"/>
              <a:t>Codebook</a:t>
            </a:r>
          </a:p>
          <a:p>
            <a:pPr marL="822960" lvl="1" indent="-274320">
              <a:lnSpc>
                <a:spcPct val="90000"/>
              </a:lnSpc>
              <a:spcBef>
                <a:spcPts val="200"/>
              </a:spcBef>
              <a:buFont typeface="+mj-lt"/>
              <a:buAutoNum type="alphaLcPeriod"/>
            </a:pPr>
            <a:r>
              <a:rPr lang="en-US" sz="1800"/>
              <a:t>Technical appendix (if necessary)</a:t>
            </a:r>
          </a:p>
          <a:p>
            <a:pPr marL="822960" lvl="1" indent="-274320">
              <a:lnSpc>
                <a:spcPct val="90000"/>
              </a:lnSpc>
              <a:spcBef>
                <a:spcPts val="200"/>
              </a:spcBef>
              <a:buFont typeface="+mj-lt"/>
              <a:buAutoNum type="alphaLcPeriod"/>
            </a:pPr>
            <a:r>
              <a:rPr lang="en-US" sz="1800"/>
              <a:t>Exhibits not included in the body (if necessary)</a:t>
            </a:r>
          </a:p>
          <a:p>
            <a:pPr marL="822960" lvl="1" indent="-274320">
              <a:lnSpc>
                <a:spcPct val="90000"/>
              </a:lnSpc>
              <a:spcBef>
                <a:spcPts val="200"/>
              </a:spcBef>
              <a:buFont typeface="+mj-lt"/>
              <a:buAutoNum type="alphaLcPeriod"/>
            </a:pPr>
            <a:r>
              <a:rPr lang="nn-NO" sz="1800"/>
              <a:t>Data file for archival storage</a:t>
            </a:r>
          </a:p>
          <a:p>
            <a:pPr marL="822960" lvl="1" indent="-274320">
              <a:lnSpc>
                <a:spcPct val="90000"/>
              </a:lnSpc>
              <a:spcBef>
                <a:spcPts val="200"/>
              </a:spcBef>
              <a:buFont typeface="+mj-lt"/>
              <a:buAutoNum type="alphaLcPeriod"/>
            </a:pPr>
            <a:r>
              <a:rPr lang="en-US" sz="1800"/>
              <a:t>Bibliography</a:t>
            </a:r>
          </a:p>
        </p:txBody>
      </p:sp>
      <p:sp>
        <p:nvSpPr>
          <p:cNvPr id="2" name="Title 1">
            <a:extLst>
              <a:ext uri="{FF2B5EF4-FFF2-40B4-BE49-F238E27FC236}">
                <a16:creationId xmlns:a16="http://schemas.microsoft.com/office/drawing/2014/main" id="{7F76135C-E0B5-48C6-A89F-77F0A577C4C3}"/>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latin typeface="+mj-lt"/>
                <a:ea typeface="+mj-ea"/>
                <a:cs typeface="+mj-cs"/>
              </a:rPr>
              <a:t>Written Research Report Outline</a:t>
            </a:r>
          </a:p>
        </p:txBody>
      </p:sp>
    </p:spTree>
    <p:extLst>
      <p:ext uri="{BB962C8B-B14F-4D97-AF65-F5344CB8AC3E}">
        <p14:creationId xmlns:p14="http://schemas.microsoft.com/office/powerpoint/2010/main" val="13643948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05CBC3C-2E5A-4839-8B9B-2E5A6ADF0F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0">
            <a:extLst>
              <a:ext uri="{FF2B5EF4-FFF2-40B4-BE49-F238E27FC236}">
                <a16:creationId xmlns:a16="http://schemas.microsoft.com/office/drawing/2014/main" id="{827FF362-FC97-4BF5-949B-D4ADFA26E4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888549">
            <a:off x="-1059473" y="-1108988"/>
            <a:ext cx="7179830" cy="5226565"/>
          </a:xfrm>
          <a:custGeom>
            <a:avLst/>
            <a:gdLst>
              <a:gd name="connsiteX0" fmla="*/ 5217841 w 7179830"/>
              <a:gd name="connsiteY0" fmla="*/ 464824 h 5226565"/>
              <a:gd name="connsiteX1" fmla="*/ 5222490 w 7179830"/>
              <a:gd name="connsiteY1" fmla="*/ 464289 h 5226565"/>
              <a:gd name="connsiteX2" fmla="*/ 5216768 w 7179830"/>
              <a:gd name="connsiteY2" fmla="*/ 463394 h 5226565"/>
              <a:gd name="connsiteX3" fmla="*/ 5217841 w 7179830"/>
              <a:gd name="connsiteY3" fmla="*/ 464824 h 5226565"/>
              <a:gd name="connsiteX4" fmla="*/ 4945201 w 7179830"/>
              <a:gd name="connsiteY4" fmla="*/ 5226565 h 5226565"/>
              <a:gd name="connsiteX5" fmla="*/ 140449 w 7179830"/>
              <a:gd name="connsiteY5" fmla="*/ 2240811 h 5226565"/>
              <a:gd name="connsiteX6" fmla="*/ 232913 w 7179830"/>
              <a:gd name="connsiteY6" fmla="*/ 2052782 h 5226565"/>
              <a:gd name="connsiteX7" fmla="*/ 375714 w 7179830"/>
              <a:gd name="connsiteY7" fmla="*/ 1803205 h 5226565"/>
              <a:gd name="connsiteX8" fmla="*/ 1512756 w 7179830"/>
              <a:gd name="connsiteY8" fmla="*/ 638448 h 5226565"/>
              <a:gd name="connsiteX9" fmla="*/ 2902095 w 7179830"/>
              <a:gd name="connsiteY9" fmla="*/ 120440 h 5226565"/>
              <a:gd name="connsiteX10" fmla="*/ 2848453 w 7179830"/>
              <a:gd name="connsiteY10" fmla="*/ 125626 h 5226565"/>
              <a:gd name="connsiteX11" fmla="*/ 1837830 w 7179830"/>
              <a:gd name="connsiteY11" fmla="*/ 426203 h 5226565"/>
              <a:gd name="connsiteX12" fmla="*/ 214608 w 7179830"/>
              <a:gd name="connsiteY12" fmla="*/ 1882239 h 5226565"/>
              <a:gd name="connsiteX13" fmla="*/ 91317 w 7179830"/>
              <a:gd name="connsiteY13" fmla="*/ 2123701 h 5226565"/>
              <a:gd name="connsiteX14" fmla="*/ 64092 w 7179830"/>
              <a:gd name="connsiteY14" fmla="*/ 2193361 h 5226565"/>
              <a:gd name="connsiteX15" fmla="*/ 0 w 7179830"/>
              <a:gd name="connsiteY15" fmla="*/ 2153533 h 5226565"/>
              <a:gd name="connsiteX16" fmla="*/ 42834 w 7179830"/>
              <a:gd name="connsiteY16" fmla="*/ 2047277 h 5226565"/>
              <a:gd name="connsiteX17" fmla="*/ 923582 w 7179830"/>
              <a:gd name="connsiteY17" fmla="*/ 915600 h 5226565"/>
              <a:gd name="connsiteX18" fmla="*/ 2686989 w 7179830"/>
              <a:gd name="connsiteY18" fmla="*/ 73950 h 5226565"/>
              <a:gd name="connsiteX19" fmla="*/ 3059983 w 7179830"/>
              <a:gd name="connsiteY19" fmla="*/ 20308 h 5226565"/>
              <a:gd name="connsiteX20" fmla="*/ 3454435 w 7179830"/>
              <a:gd name="connsiteY20" fmla="*/ 1176 h 5226565"/>
              <a:gd name="connsiteX21" fmla="*/ 3923806 w 7179830"/>
              <a:gd name="connsiteY21" fmla="*/ 49990 h 5226565"/>
              <a:gd name="connsiteX22" fmla="*/ 5350874 w 7179830"/>
              <a:gd name="connsiteY22" fmla="*/ 426917 h 5226565"/>
              <a:gd name="connsiteX23" fmla="*/ 6607360 w 7179830"/>
              <a:gd name="connsiteY23" fmla="*/ 1075097 h 5226565"/>
              <a:gd name="connsiteX24" fmla="*/ 7110534 w 7179830"/>
              <a:gd name="connsiteY24" fmla="*/ 1541421 h 5226565"/>
              <a:gd name="connsiteX25" fmla="*/ 7179830 w 7179830"/>
              <a:gd name="connsiteY25" fmla="*/ 1630542 h 5226565"/>
              <a:gd name="connsiteX26" fmla="*/ 7136295 w 7179830"/>
              <a:gd name="connsiteY26" fmla="*/ 1700600 h 5226565"/>
              <a:gd name="connsiteX27" fmla="*/ 7131140 w 7179830"/>
              <a:gd name="connsiteY27" fmla="*/ 1693045 h 5226565"/>
              <a:gd name="connsiteX28" fmla="*/ 6577499 w 7179830"/>
              <a:gd name="connsiteY28" fmla="*/ 1148230 h 5226565"/>
              <a:gd name="connsiteX29" fmla="*/ 5494816 w 7179830"/>
              <a:gd name="connsiteY29" fmla="*/ 563527 h 5226565"/>
              <a:gd name="connsiteX30" fmla="*/ 5366967 w 7179830"/>
              <a:gd name="connsiteY30" fmla="*/ 514176 h 5226565"/>
              <a:gd name="connsiteX31" fmla="*/ 5244661 w 7179830"/>
              <a:gd name="connsiteY31" fmla="*/ 470725 h 5226565"/>
              <a:gd name="connsiteX32" fmla="*/ 5904822 w 7179830"/>
              <a:gd name="connsiteY32" fmla="*/ 815468 h 5226565"/>
              <a:gd name="connsiteX33" fmla="*/ 7015222 w 7179830"/>
              <a:gd name="connsiteY33" fmla="*/ 1815185 h 5226565"/>
              <a:gd name="connsiteX34" fmla="*/ 7040454 w 7179830"/>
              <a:gd name="connsiteY34" fmla="*/ 1854830 h 5226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7179830" h="5226565">
                <a:moveTo>
                  <a:pt x="5217841" y="464824"/>
                </a:moveTo>
                <a:lnTo>
                  <a:pt x="5222490" y="464289"/>
                </a:lnTo>
                <a:lnTo>
                  <a:pt x="5216768" y="463394"/>
                </a:lnTo>
                <a:cubicBezTo>
                  <a:pt x="5216768" y="463394"/>
                  <a:pt x="5216768" y="464646"/>
                  <a:pt x="5217841" y="464824"/>
                </a:cubicBezTo>
                <a:close/>
                <a:moveTo>
                  <a:pt x="4945201" y="5226565"/>
                </a:moveTo>
                <a:lnTo>
                  <a:pt x="140449" y="2240811"/>
                </a:lnTo>
                <a:lnTo>
                  <a:pt x="232913" y="2052782"/>
                </a:lnTo>
                <a:cubicBezTo>
                  <a:pt x="277693" y="1968290"/>
                  <a:pt x="325201" y="1885054"/>
                  <a:pt x="375714" y="1803205"/>
                </a:cubicBezTo>
                <a:cubicBezTo>
                  <a:pt x="667528" y="1329721"/>
                  <a:pt x="1039629" y="935091"/>
                  <a:pt x="1512756" y="638448"/>
                </a:cubicBezTo>
                <a:cubicBezTo>
                  <a:pt x="1939392" y="370950"/>
                  <a:pt x="2405724" y="210560"/>
                  <a:pt x="2902095" y="120440"/>
                </a:cubicBezTo>
                <a:cubicBezTo>
                  <a:pt x="2884054" y="118134"/>
                  <a:pt x="2865727" y="119904"/>
                  <a:pt x="2848453" y="125626"/>
                </a:cubicBezTo>
                <a:cubicBezTo>
                  <a:pt x="2498704" y="175943"/>
                  <a:pt x="2158217" y="277201"/>
                  <a:pt x="1837830" y="426203"/>
                </a:cubicBezTo>
                <a:cubicBezTo>
                  <a:pt x="1147094" y="744660"/>
                  <a:pt x="593502" y="1217071"/>
                  <a:pt x="214608" y="1882239"/>
                </a:cubicBezTo>
                <a:cubicBezTo>
                  <a:pt x="169441" y="1960776"/>
                  <a:pt x="128308" y="2041369"/>
                  <a:pt x="91317" y="2123701"/>
                </a:cubicBezTo>
                <a:lnTo>
                  <a:pt x="64092" y="2193361"/>
                </a:lnTo>
                <a:lnTo>
                  <a:pt x="0" y="2153533"/>
                </a:lnTo>
                <a:lnTo>
                  <a:pt x="42834" y="2047277"/>
                </a:lnTo>
                <a:cubicBezTo>
                  <a:pt x="241792" y="1615775"/>
                  <a:pt x="541268" y="1241591"/>
                  <a:pt x="923582" y="915600"/>
                </a:cubicBezTo>
                <a:cubicBezTo>
                  <a:pt x="1435331" y="478415"/>
                  <a:pt x="2028081" y="205375"/>
                  <a:pt x="2686989" y="73950"/>
                </a:cubicBezTo>
                <a:cubicBezTo>
                  <a:pt x="2810367" y="49274"/>
                  <a:pt x="2934818" y="32466"/>
                  <a:pt x="3059983" y="20308"/>
                </a:cubicBezTo>
                <a:cubicBezTo>
                  <a:pt x="3185149" y="8148"/>
                  <a:pt x="3308706" y="2963"/>
                  <a:pt x="3454435" y="1176"/>
                </a:cubicBezTo>
                <a:cubicBezTo>
                  <a:pt x="3599805" y="-5977"/>
                  <a:pt x="3761985" y="20665"/>
                  <a:pt x="3923806" y="49990"/>
                </a:cubicBezTo>
                <a:cubicBezTo>
                  <a:pt x="4409449" y="137964"/>
                  <a:pt x="4886867" y="257228"/>
                  <a:pt x="5350874" y="426917"/>
                </a:cubicBezTo>
                <a:cubicBezTo>
                  <a:pt x="5797001" y="589991"/>
                  <a:pt x="6223101" y="792223"/>
                  <a:pt x="6607360" y="1075097"/>
                </a:cubicBezTo>
                <a:cubicBezTo>
                  <a:pt x="6794438" y="1212779"/>
                  <a:pt x="6965102" y="1365689"/>
                  <a:pt x="7110534" y="1541421"/>
                </a:cubicBezTo>
                <a:lnTo>
                  <a:pt x="7179830" y="1630542"/>
                </a:lnTo>
                <a:lnTo>
                  <a:pt x="7136295" y="1700600"/>
                </a:lnTo>
                <a:lnTo>
                  <a:pt x="7131140" y="1693045"/>
                </a:lnTo>
                <a:cubicBezTo>
                  <a:pt x="6977874" y="1483026"/>
                  <a:pt x="6788448" y="1305671"/>
                  <a:pt x="6577499" y="1148230"/>
                </a:cubicBezTo>
                <a:cubicBezTo>
                  <a:pt x="6245452" y="900401"/>
                  <a:pt x="5878538" y="716408"/>
                  <a:pt x="5494816" y="563527"/>
                </a:cubicBezTo>
                <a:cubicBezTo>
                  <a:pt x="5452491" y="546487"/>
                  <a:pt x="5409881" y="530036"/>
                  <a:pt x="5366967" y="514176"/>
                </a:cubicBezTo>
                <a:cubicBezTo>
                  <a:pt x="5326377" y="499156"/>
                  <a:pt x="5285430" y="485210"/>
                  <a:pt x="5244661" y="470725"/>
                </a:cubicBezTo>
                <a:cubicBezTo>
                  <a:pt x="5471517" y="572127"/>
                  <a:pt x="5691970" y="687263"/>
                  <a:pt x="5904822" y="815468"/>
                </a:cubicBezTo>
                <a:cubicBezTo>
                  <a:pt x="6336645" y="1080104"/>
                  <a:pt x="6718758" y="1400351"/>
                  <a:pt x="7015222" y="1815185"/>
                </a:cubicBezTo>
                <a:lnTo>
                  <a:pt x="7040454" y="1854830"/>
                </a:lnTo>
                <a:close/>
              </a:path>
            </a:pathLst>
          </a:custGeom>
          <a:solidFill>
            <a:schemeClr val="accent2"/>
          </a:solidFill>
          <a:ln w="12700"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648D088D-8982-4730-A465-49EA99E63138}"/>
              </a:ext>
            </a:extLst>
          </p:cNvPr>
          <p:cNvSpPr>
            <a:spLocks noGrp="1"/>
          </p:cNvSpPr>
          <p:nvPr>
            <p:ph type="title"/>
          </p:nvPr>
        </p:nvSpPr>
        <p:spPr>
          <a:xfrm>
            <a:off x="841246" y="673770"/>
            <a:ext cx="3644489" cy="2414488"/>
          </a:xfrm>
        </p:spPr>
        <p:txBody>
          <a:bodyPr vert="horz" lIns="91440" tIns="45720" rIns="91440" bIns="45720" rtlCol="0" anchor="t">
            <a:normAutofit/>
          </a:bodyPr>
          <a:lstStyle/>
          <a:p>
            <a:r>
              <a:rPr lang="en-US" sz="5400" kern="1200">
                <a:solidFill>
                  <a:srgbClr val="FFFFFF"/>
                </a:solidFill>
                <a:latin typeface="+mj-lt"/>
                <a:ea typeface="+mj-ea"/>
                <a:cs typeface="+mj-cs"/>
              </a:rPr>
              <a:t>Executive Summary</a:t>
            </a:r>
          </a:p>
        </p:txBody>
      </p:sp>
      <p:sp>
        <p:nvSpPr>
          <p:cNvPr id="4" name="Content Placeholder 3">
            <a:extLst>
              <a:ext uri="{FF2B5EF4-FFF2-40B4-BE49-F238E27FC236}">
                <a16:creationId xmlns:a16="http://schemas.microsoft.com/office/drawing/2014/main" id="{F591C470-B10D-4A6E-81C3-738F8869CA50}"/>
              </a:ext>
            </a:extLst>
          </p:cNvPr>
          <p:cNvSpPr>
            <a:spLocks noGrp="1"/>
          </p:cNvSpPr>
          <p:nvPr/>
        </p:nvSpPr>
        <p:spPr bwMode="auto">
          <a:xfrm>
            <a:off x="6095999" y="882315"/>
            <a:ext cx="5254754" cy="5294647"/>
          </a:xfrm>
          <a:prstGeom prst="rect">
            <a:avLst/>
          </a:prstGeom>
        </p:spPr>
        <p:txBody>
          <a:bodyPr vert="horz" lIns="91440" tIns="45720" rIns="91440" bIns="45720" numCol="1" rtlCol="0" anchorCtr="0" compatLnSpc="1">
            <a:prstTxWarp prst="textNoShape">
              <a:avLst/>
            </a:prstTxWarp>
            <a:normAutofit/>
          </a:bodyPr>
          <a:lstStyle>
            <a:lvl1pPr marL="342900" indent="-342900" algn="l" rtl="0" eaLnBrk="1" fontAlgn="base" hangingPunct="1">
              <a:spcBef>
                <a:spcPct val="20000"/>
              </a:spcBef>
              <a:spcAft>
                <a:spcPct val="0"/>
              </a:spcAft>
              <a:buChar char="•"/>
              <a:defRPr sz="3600">
                <a:solidFill>
                  <a:schemeClr val="tx1"/>
                </a:solidFill>
                <a:latin typeface="+mj-lt"/>
                <a:ea typeface="ＭＳ Ｐゴシック" pitchFamily="-105" charset="-128"/>
                <a:cs typeface="Times New Roman MT Std"/>
              </a:defRPr>
            </a:lvl1pPr>
            <a:lvl2pPr marL="804672" indent="-347472" algn="l" rtl="0" eaLnBrk="1" fontAlgn="base" hangingPunct="1">
              <a:spcBef>
                <a:spcPct val="20000"/>
              </a:spcBef>
              <a:spcAft>
                <a:spcPct val="0"/>
              </a:spcAft>
              <a:buFont typeface="Arial" panose="020B0604020202020204" pitchFamily="34" charset="0"/>
              <a:buChar char="•"/>
              <a:defRPr sz="3200">
                <a:solidFill>
                  <a:schemeClr val="tx1"/>
                </a:solidFill>
                <a:latin typeface="+mj-lt"/>
                <a:ea typeface="ＭＳ Ｐゴシック" charset="-128"/>
                <a:cs typeface="Times New Roman MT Std"/>
              </a:defRPr>
            </a:lvl2pPr>
            <a:lvl3pPr marL="1188720" indent="-274320" algn="l" rtl="0" eaLnBrk="1" fontAlgn="base" hangingPunct="1">
              <a:spcBef>
                <a:spcPct val="20000"/>
              </a:spcBef>
              <a:spcAft>
                <a:spcPct val="0"/>
              </a:spcAft>
              <a:buChar char="•"/>
              <a:defRPr sz="3000">
                <a:solidFill>
                  <a:schemeClr val="tx1"/>
                </a:solidFill>
                <a:latin typeface="+mj-lt"/>
                <a:ea typeface="ＭＳ Ｐゴシック" charset="-128"/>
                <a:cs typeface="Times New Roman MT Std"/>
              </a:defRPr>
            </a:lvl3pPr>
            <a:lvl4pPr marL="1645920" indent="-274320" algn="l" rtl="0" eaLnBrk="1" fontAlgn="base" hangingPunct="1">
              <a:spcBef>
                <a:spcPct val="20000"/>
              </a:spcBef>
              <a:spcAft>
                <a:spcPct val="0"/>
              </a:spcAft>
              <a:buFont typeface="Arial" panose="020B0604020202020204" pitchFamily="34" charset="0"/>
              <a:buChar char="•"/>
              <a:defRPr sz="2800">
                <a:solidFill>
                  <a:schemeClr val="tx1"/>
                </a:solidFill>
                <a:latin typeface="+mj-lt"/>
                <a:ea typeface="ＭＳ Ｐゴシック" charset="-128"/>
                <a:cs typeface="Times New Roman MT Std"/>
              </a:defRPr>
            </a:lvl4pPr>
            <a:lvl5pPr marL="2057400" indent="-228600" algn="l" rtl="0" eaLnBrk="1" fontAlgn="base" hangingPunct="1">
              <a:spcBef>
                <a:spcPct val="20000"/>
              </a:spcBef>
              <a:spcAft>
                <a:spcPct val="0"/>
              </a:spcAft>
              <a:buFont typeface="Arial" panose="020B0604020202020204" pitchFamily="34" charset="0"/>
              <a:buChar char="•"/>
              <a:defRPr sz="2400">
                <a:solidFill>
                  <a:schemeClr val="tx1"/>
                </a:solidFill>
                <a:latin typeface="+mj-lt"/>
                <a:ea typeface="ＭＳ Ｐゴシック" charset="-128"/>
                <a:cs typeface="Times New Roman MT Std"/>
              </a:defRPr>
            </a:lvl5pPr>
            <a:lvl6pPr marL="2514600" indent="-228600" algn="l" rtl="0" eaLnBrk="1" fontAlgn="base" hangingPunct="1">
              <a:spcBef>
                <a:spcPct val="20000"/>
              </a:spcBef>
              <a:spcAft>
                <a:spcPct val="0"/>
              </a:spcAft>
              <a:buChar char="»"/>
              <a:defRPr sz="1800">
                <a:solidFill>
                  <a:schemeClr val="tx1"/>
                </a:solidFill>
                <a:latin typeface="+mn-lt"/>
                <a:ea typeface="ＭＳ Ｐゴシック" charset="-128"/>
              </a:defRPr>
            </a:lvl6pPr>
            <a:lvl7pPr marL="2971800" indent="-228600" algn="l" rtl="0" eaLnBrk="1" fontAlgn="base" hangingPunct="1">
              <a:spcBef>
                <a:spcPct val="20000"/>
              </a:spcBef>
              <a:spcAft>
                <a:spcPct val="0"/>
              </a:spcAft>
              <a:buChar char="»"/>
              <a:defRPr sz="1800">
                <a:solidFill>
                  <a:schemeClr val="tx1"/>
                </a:solidFill>
                <a:latin typeface="+mn-lt"/>
                <a:ea typeface="ＭＳ Ｐゴシック" charset="-128"/>
              </a:defRPr>
            </a:lvl7pPr>
            <a:lvl8pPr marL="3429000" indent="-228600" algn="l" rtl="0" eaLnBrk="1" fontAlgn="base" hangingPunct="1">
              <a:spcBef>
                <a:spcPct val="20000"/>
              </a:spcBef>
              <a:spcAft>
                <a:spcPct val="0"/>
              </a:spcAft>
              <a:buChar char="»"/>
              <a:defRPr sz="1800">
                <a:solidFill>
                  <a:schemeClr val="tx1"/>
                </a:solidFill>
                <a:latin typeface="+mn-lt"/>
                <a:ea typeface="ＭＳ Ｐゴシック" charset="-128"/>
              </a:defRPr>
            </a:lvl8pPr>
            <a:lvl9pPr marL="3886200" indent="-228600" algn="l" rtl="0" eaLnBrk="1" fontAlgn="base" hangingPunct="1">
              <a:spcBef>
                <a:spcPct val="20000"/>
              </a:spcBef>
              <a:spcAft>
                <a:spcPct val="0"/>
              </a:spcAft>
              <a:buChar char="»"/>
              <a:defRPr sz="1800">
                <a:solidFill>
                  <a:schemeClr val="tx1"/>
                </a:solidFill>
                <a:latin typeface="+mn-lt"/>
                <a:ea typeface="ＭＳ Ｐゴシック" charset="-128"/>
              </a:defRPr>
            </a:lvl9pPr>
          </a:lstStyle>
          <a:p>
            <a:pPr marL="0" indent="-228600">
              <a:lnSpc>
                <a:spcPct val="90000"/>
              </a:lnSpc>
              <a:spcBef>
                <a:spcPct val="50000"/>
              </a:spcBef>
              <a:buFont typeface="Arial" panose="020B0604020202020204" pitchFamily="34" charset="0"/>
              <a:buChar char="•"/>
              <a:defRPr/>
            </a:pPr>
            <a:r>
              <a:rPr lang="en-US" sz="2200" b="1">
                <a:latin typeface="+mn-lt"/>
                <a:ea typeface="+mn-ea"/>
                <a:cs typeface="+mn-cs"/>
              </a:rPr>
              <a:t>Introduction</a:t>
            </a:r>
          </a:p>
          <a:p>
            <a:pPr marL="0" indent="-228600">
              <a:lnSpc>
                <a:spcPct val="90000"/>
              </a:lnSpc>
              <a:spcBef>
                <a:spcPct val="50000"/>
              </a:spcBef>
              <a:buFont typeface="Arial" panose="020B0604020202020204" pitchFamily="34" charset="0"/>
              <a:buChar char="•"/>
              <a:defRPr/>
            </a:pPr>
            <a:r>
              <a:rPr lang="en-US" sz="2200" b="1">
                <a:latin typeface="+mn-lt"/>
                <a:ea typeface="+mn-ea"/>
                <a:cs typeface="+mn-cs"/>
              </a:rPr>
              <a:t>Results</a:t>
            </a:r>
          </a:p>
          <a:p>
            <a:pPr marL="0" indent="-228600">
              <a:lnSpc>
                <a:spcPct val="90000"/>
              </a:lnSpc>
              <a:spcBef>
                <a:spcPct val="50000"/>
              </a:spcBef>
              <a:buFont typeface="Arial" panose="020B0604020202020204" pitchFamily="34" charset="0"/>
              <a:buChar char="•"/>
              <a:defRPr/>
            </a:pPr>
            <a:r>
              <a:rPr lang="en-US" sz="2200" b="1">
                <a:latin typeface="+mn-lt"/>
                <a:ea typeface="+mn-ea"/>
                <a:cs typeface="+mn-cs"/>
              </a:rPr>
              <a:t>Conclusions</a:t>
            </a:r>
          </a:p>
          <a:p>
            <a:pPr marL="0" indent="-228600">
              <a:lnSpc>
                <a:spcPct val="90000"/>
              </a:lnSpc>
              <a:spcBef>
                <a:spcPct val="50000"/>
              </a:spcBef>
              <a:buFont typeface="Arial" panose="020B0604020202020204" pitchFamily="34" charset="0"/>
              <a:buChar char="•"/>
              <a:defRPr/>
            </a:pPr>
            <a:r>
              <a:rPr lang="en-US" sz="2200" b="1">
                <a:latin typeface="+mn-lt"/>
                <a:ea typeface="+mn-ea"/>
                <a:cs typeface="+mn-cs"/>
              </a:rPr>
              <a:t>Recommendations</a:t>
            </a:r>
            <a:endParaRPr lang="en-US" sz="2200">
              <a:latin typeface="+mn-lt"/>
              <a:ea typeface="+mn-ea"/>
              <a:cs typeface="+mn-cs"/>
            </a:endParaRPr>
          </a:p>
        </p:txBody>
      </p:sp>
    </p:spTree>
    <p:extLst>
      <p:ext uri="{BB962C8B-B14F-4D97-AF65-F5344CB8AC3E}">
        <p14:creationId xmlns:p14="http://schemas.microsoft.com/office/powerpoint/2010/main" val="6458552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9B34B83-E717-47BB-BBB2-8B0F8368DC9C}"/>
              </a:ext>
            </a:extLst>
          </p:cNvPr>
          <p:cNvSpPr>
            <a:spLocks noGrp="1"/>
          </p:cNvSpPr>
          <p:nvPr>
            <p:ph type="title"/>
          </p:nvPr>
        </p:nvSpPr>
        <p:spPr>
          <a:xfrm>
            <a:off x="5297762" y="329184"/>
            <a:ext cx="6251110" cy="1783080"/>
          </a:xfrm>
        </p:spPr>
        <p:txBody>
          <a:bodyPr anchor="b">
            <a:normAutofit/>
          </a:bodyPr>
          <a:lstStyle/>
          <a:p>
            <a:r>
              <a:rPr lang="en-US" sz="5400"/>
              <a:t>iClicker Question</a:t>
            </a:r>
          </a:p>
        </p:txBody>
      </p:sp>
      <p:pic>
        <p:nvPicPr>
          <p:cNvPr id="5" name="Picture 4" descr="Question mark on green pastel background">
            <a:extLst>
              <a:ext uri="{FF2B5EF4-FFF2-40B4-BE49-F238E27FC236}">
                <a16:creationId xmlns:a16="http://schemas.microsoft.com/office/drawing/2014/main" id="{97FEC2B4-6CB1-4585-B6A4-6DBC09E1D1EE}"/>
              </a:ext>
            </a:extLst>
          </p:cNvPr>
          <p:cNvPicPr>
            <a:picLocks noChangeAspect="1"/>
          </p:cNvPicPr>
          <p:nvPr/>
        </p:nvPicPr>
        <p:blipFill rotWithShape="1">
          <a:blip r:embed="rId3"/>
          <a:srcRect l="44529" r="4537"/>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1"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ADFCD0F-7DFA-4F6D-99F6-272EFCCBC541}"/>
              </a:ext>
            </a:extLst>
          </p:cNvPr>
          <p:cNvSpPr>
            <a:spLocks noGrp="1"/>
          </p:cNvSpPr>
          <p:nvPr>
            <p:ph idx="1"/>
          </p:nvPr>
        </p:nvSpPr>
        <p:spPr>
          <a:xfrm>
            <a:off x="5297762" y="2706624"/>
            <a:ext cx="6251110" cy="3483864"/>
          </a:xfrm>
        </p:spPr>
        <p:txBody>
          <a:bodyPr>
            <a:normAutofit/>
          </a:bodyPr>
          <a:lstStyle/>
          <a:p>
            <a:pPr marL="0" indent="0">
              <a:buNone/>
            </a:pPr>
            <a:r>
              <a:rPr lang="en-US" sz="2200" dirty="0"/>
              <a:t>Why do we need to care about the F-test before implementing the 2-sample independent t-test?</a:t>
            </a:r>
          </a:p>
          <a:p>
            <a:pPr marL="514350" indent="-514350">
              <a:buFont typeface="+mj-lt"/>
              <a:buAutoNum type="alphaUcPeriod"/>
            </a:pPr>
            <a:r>
              <a:rPr lang="en-US" sz="2200" dirty="0"/>
              <a:t>Because we want to make sure the two variables’ variances are similar </a:t>
            </a:r>
          </a:p>
          <a:p>
            <a:pPr marL="514350" indent="-514350">
              <a:buFont typeface="+mj-lt"/>
              <a:buAutoNum type="alphaUcPeriod"/>
            </a:pPr>
            <a:r>
              <a:rPr lang="en-US" sz="2200" dirty="0"/>
              <a:t>Because we want to make sure the shape of the two distributions (of the two variables) are similar </a:t>
            </a:r>
          </a:p>
          <a:p>
            <a:pPr marL="514350" indent="-514350">
              <a:buFont typeface="+mj-lt"/>
              <a:buAutoNum type="alphaUcPeriod"/>
            </a:pPr>
            <a:r>
              <a:rPr lang="en-US" sz="2200" dirty="0"/>
              <a:t>Both A and B</a:t>
            </a:r>
          </a:p>
        </p:txBody>
      </p:sp>
    </p:spTree>
    <p:extLst>
      <p:ext uri="{BB962C8B-B14F-4D97-AF65-F5344CB8AC3E}">
        <p14:creationId xmlns:p14="http://schemas.microsoft.com/office/powerpoint/2010/main" val="18815401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05CBC3C-2E5A-4839-8B9B-2E5A6ADF0F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27FF362-FC97-4BF5-949B-D4ADFA26E4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888549">
            <a:off x="-1059473" y="-1108988"/>
            <a:ext cx="7179830" cy="5226565"/>
          </a:xfrm>
          <a:custGeom>
            <a:avLst/>
            <a:gdLst>
              <a:gd name="connsiteX0" fmla="*/ 5217841 w 7179830"/>
              <a:gd name="connsiteY0" fmla="*/ 464824 h 5226565"/>
              <a:gd name="connsiteX1" fmla="*/ 5222490 w 7179830"/>
              <a:gd name="connsiteY1" fmla="*/ 464289 h 5226565"/>
              <a:gd name="connsiteX2" fmla="*/ 5216768 w 7179830"/>
              <a:gd name="connsiteY2" fmla="*/ 463394 h 5226565"/>
              <a:gd name="connsiteX3" fmla="*/ 5217841 w 7179830"/>
              <a:gd name="connsiteY3" fmla="*/ 464824 h 5226565"/>
              <a:gd name="connsiteX4" fmla="*/ 4945201 w 7179830"/>
              <a:gd name="connsiteY4" fmla="*/ 5226565 h 5226565"/>
              <a:gd name="connsiteX5" fmla="*/ 140449 w 7179830"/>
              <a:gd name="connsiteY5" fmla="*/ 2240811 h 5226565"/>
              <a:gd name="connsiteX6" fmla="*/ 232913 w 7179830"/>
              <a:gd name="connsiteY6" fmla="*/ 2052782 h 5226565"/>
              <a:gd name="connsiteX7" fmla="*/ 375714 w 7179830"/>
              <a:gd name="connsiteY7" fmla="*/ 1803205 h 5226565"/>
              <a:gd name="connsiteX8" fmla="*/ 1512756 w 7179830"/>
              <a:gd name="connsiteY8" fmla="*/ 638448 h 5226565"/>
              <a:gd name="connsiteX9" fmla="*/ 2902095 w 7179830"/>
              <a:gd name="connsiteY9" fmla="*/ 120440 h 5226565"/>
              <a:gd name="connsiteX10" fmla="*/ 2848453 w 7179830"/>
              <a:gd name="connsiteY10" fmla="*/ 125626 h 5226565"/>
              <a:gd name="connsiteX11" fmla="*/ 1837830 w 7179830"/>
              <a:gd name="connsiteY11" fmla="*/ 426203 h 5226565"/>
              <a:gd name="connsiteX12" fmla="*/ 214608 w 7179830"/>
              <a:gd name="connsiteY12" fmla="*/ 1882239 h 5226565"/>
              <a:gd name="connsiteX13" fmla="*/ 91317 w 7179830"/>
              <a:gd name="connsiteY13" fmla="*/ 2123701 h 5226565"/>
              <a:gd name="connsiteX14" fmla="*/ 64092 w 7179830"/>
              <a:gd name="connsiteY14" fmla="*/ 2193361 h 5226565"/>
              <a:gd name="connsiteX15" fmla="*/ 0 w 7179830"/>
              <a:gd name="connsiteY15" fmla="*/ 2153533 h 5226565"/>
              <a:gd name="connsiteX16" fmla="*/ 42834 w 7179830"/>
              <a:gd name="connsiteY16" fmla="*/ 2047277 h 5226565"/>
              <a:gd name="connsiteX17" fmla="*/ 923582 w 7179830"/>
              <a:gd name="connsiteY17" fmla="*/ 915600 h 5226565"/>
              <a:gd name="connsiteX18" fmla="*/ 2686989 w 7179830"/>
              <a:gd name="connsiteY18" fmla="*/ 73950 h 5226565"/>
              <a:gd name="connsiteX19" fmla="*/ 3059983 w 7179830"/>
              <a:gd name="connsiteY19" fmla="*/ 20308 h 5226565"/>
              <a:gd name="connsiteX20" fmla="*/ 3454435 w 7179830"/>
              <a:gd name="connsiteY20" fmla="*/ 1176 h 5226565"/>
              <a:gd name="connsiteX21" fmla="*/ 3923806 w 7179830"/>
              <a:gd name="connsiteY21" fmla="*/ 49990 h 5226565"/>
              <a:gd name="connsiteX22" fmla="*/ 5350874 w 7179830"/>
              <a:gd name="connsiteY22" fmla="*/ 426917 h 5226565"/>
              <a:gd name="connsiteX23" fmla="*/ 6607360 w 7179830"/>
              <a:gd name="connsiteY23" fmla="*/ 1075097 h 5226565"/>
              <a:gd name="connsiteX24" fmla="*/ 7110534 w 7179830"/>
              <a:gd name="connsiteY24" fmla="*/ 1541421 h 5226565"/>
              <a:gd name="connsiteX25" fmla="*/ 7179830 w 7179830"/>
              <a:gd name="connsiteY25" fmla="*/ 1630542 h 5226565"/>
              <a:gd name="connsiteX26" fmla="*/ 7136295 w 7179830"/>
              <a:gd name="connsiteY26" fmla="*/ 1700600 h 5226565"/>
              <a:gd name="connsiteX27" fmla="*/ 7131140 w 7179830"/>
              <a:gd name="connsiteY27" fmla="*/ 1693045 h 5226565"/>
              <a:gd name="connsiteX28" fmla="*/ 6577499 w 7179830"/>
              <a:gd name="connsiteY28" fmla="*/ 1148230 h 5226565"/>
              <a:gd name="connsiteX29" fmla="*/ 5494816 w 7179830"/>
              <a:gd name="connsiteY29" fmla="*/ 563527 h 5226565"/>
              <a:gd name="connsiteX30" fmla="*/ 5366967 w 7179830"/>
              <a:gd name="connsiteY30" fmla="*/ 514176 h 5226565"/>
              <a:gd name="connsiteX31" fmla="*/ 5244661 w 7179830"/>
              <a:gd name="connsiteY31" fmla="*/ 470725 h 5226565"/>
              <a:gd name="connsiteX32" fmla="*/ 5904822 w 7179830"/>
              <a:gd name="connsiteY32" fmla="*/ 815468 h 5226565"/>
              <a:gd name="connsiteX33" fmla="*/ 7015222 w 7179830"/>
              <a:gd name="connsiteY33" fmla="*/ 1815185 h 5226565"/>
              <a:gd name="connsiteX34" fmla="*/ 7040454 w 7179830"/>
              <a:gd name="connsiteY34" fmla="*/ 1854830 h 5226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7179830" h="5226565">
                <a:moveTo>
                  <a:pt x="5217841" y="464824"/>
                </a:moveTo>
                <a:lnTo>
                  <a:pt x="5222490" y="464289"/>
                </a:lnTo>
                <a:lnTo>
                  <a:pt x="5216768" y="463394"/>
                </a:lnTo>
                <a:cubicBezTo>
                  <a:pt x="5216768" y="463394"/>
                  <a:pt x="5216768" y="464646"/>
                  <a:pt x="5217841" y="464824"/>
                </a:cubicBezTo>
                <a:close/>
                <a:moveTo>
                  <a:pt x="4945201" y="5226565"/>
                </a:moveTo>
                <a:lnTo>
                  <a:pt x="140449" y="2240811"/>
                </a:lnTo>
                <a:lnTo>
                  <a:pt x="232913" y="2052782"/>
                </a:lnTo>
                <a:cubicBezTo>
                  <a:pt x="277693" y="1968290"/>
                  <a:pt x="325201" y="1885054"/>
                  <a:pt x="375714" y="1803205"/>
                </a:cubicBezTo>
                <a:cubicBezTo>
                  <a:pt x="667528" y="1329721"/>
                  <a:pt x="1039629" y="935091"/>
                  <a:pt x="1512756" y="638448"/>
                </a:cubicBezTo>
                <a:cubicBezTo>
                  <a:pt x="1939392" y="370950"/>
                  <a:pt x="2405724" y="210560"/>
                  <a:pt x="2902095" y="120440"/>
                </a:cubicBezTo>
                <a:cubicBezTo>
                  <a:pt x="2884054" y="118134"/>
                  <a:pt x="2865727" y="119904"/>
                  <a:pt x="2848453" y="125626"/>
                </a:cubicBezTo>
                <a:cubicBezTo>
                  <a:pt x="2498704" y="175943"/>
                  <a:pt x="2158217" y="277201"/>
                  <a:pt x="1837830" y="426203"/>
                </a:cubicBezTo>
                <a:cubicBezTo>
                  <a:pt x="1147094" y="744660"/>
                  <a:pt x="593502" y="1217071"/>
                  <a:pt x="214608" y="1882239"/>
                </a:cubicBezTo>
                <a:cubicBezTo>
                  <a:pt x="169441" y="1960776"/>
                  <a:pt x="128308" y="2041369"/>
                  <a:pt x="91317" y="2123701"/>
                </a:cubicBezTo>
                <a:lnTo>
                  <a:pt x="64092" y="2193361"/>
                </a:lnTo>
                <a:lnTo>
                  <a:pt x="0" y="2153533"/>
                </a:lnTo>
                <a:lnTo>
                  <a:pt x="42834" y="2047277"/>
                </a:lnTo>
                <a:cubicBezTo>
                  <a:pt x="241792" y="1615775"/>
                  <a:pt x="541268" y="1241591"/>
                  <a:pt x="923582" y="915600"/>
                </a:cubicBezTo>
                <a:cubicBezTo>
                  <a:pt x="1435331" y="478415"/>
                  <a:pt x="2028081" y="205375"/>
                  <a:pt x="2686989" y="73950"/>
                </a:cubicBezTo>
                <a:cubicBezTo>
                  <a:pt x="2810367" y="49274"/>
                  <a:pt x="2934818" y="32466"/>
                  <a:pt x="3059983" y="20308"/>
                </a:cubicBezTo>
                <a:cubicBezTo>
                  <a:pt x="3185149" y="8148"/>
                  <a:pt x="3308706" y="2963"/>
                  <a:pt x="3454435" y="1176"/>
                </a:cubicBezTo>
                <a:cubicBezTo>
                  <a:pt x="3599805" y="-5977"/>
                  <a:pt x="3761985" y="20665"/>
                  <a:pt x="3923806" y="49990"/>
                </a:cubicBezTo>
                <a:cubicBezTo>
                  <a:pt x="4409449" y="137964"/>
                  <a:pt x="4886867" y="257228"/>
                  <a:pt x="5350874" y="426917"/>
                </a:cubicBezTo>
                <a:cubicBezTo>
                  <a:pt x="5797001" y="589991"/>
                  <a:pt x="6223101" y="792223"/>
                  <a:pt x="6607360" y="1075097"/>
                </a:cubicBezTo>
                <a:cubicBezTo>
                  <a:pt x="6794438" y="1212779"/>
                  <a:pt x="6965102" y="1365689"/>
                  <a:pt x="7110534" y="1541421"/>
                </a:cubicBezTo>
                <a:lnTo>
                  <a:pt x="7179830" y="1630542"/>
                </a:lnTo>
                <a:lnTo>
                  <a:pt x="7136295" y="1700600"/>
                </a:lnTo>
                <a:lnTo>
                  <a:pt x="7131140" y="1693045"/>
                </a:lnTo>
                <a:cubicBezTo>
                  <a:pt x="6977874" y="1483026"/>
                  <a:pt x="6788448" y="1305671"/>
                  <a:pt x="6577499" y="1148230"/>
                </a:cubicBezTo>
                <a:cubicBezTo>
                  <a:pt x="6245452" y="900401"/>
                  <a:pt x="5878538" y="716408"/>
                  <a:pt x="5494816" y="563527"/>
                </a:cubicBezTo>
                <a:cubicBezTo>
                  <a:pt x="5452491" y="546487"/>
                  <a:pt x="5409881" y="530036"/>
                  <a:pt x="5366967" y="514176"/>
                </a:cubicBezTo>
                <a:cubicBezTo>
                  <a:pt x="5326377" y="499156"/>
                  <a:pt x="5285430" y="485210"/>
                  <a:pt x="5244661" y="470725"/>
                </a:cubicBezTo>
                <a:cubicBezTo>
                  <a:pt x="5471517" y="572127"/>
                  <a:pt x="5691970" y="687263"/>
                  <a:pt x="5904822" y="815468"/>
                </a:cubicBezTo>
                <a:cubicBezTo>
                  <a:pt x="6336645" y="1080104"/>
                  <a:pt x="6718758" y="1400351"/>
                  <a:pt x="7015222" y="1815185"/>
                </a:cubicBezTo>
                <a:lnTo>
                  <a:pt x="7040454" y="1854830"/>
                </a:lnTo>
                <a:close/>
              </a:path>
            </a:pathLst>
          </a:custGeom>
          <a:solidFill>
            <a:schemeClr val="accent2"/>
          </a:solidFill>
          <a:ln w="12700"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F927B2E3-D92D-47EB-991A-FC83001F524F}"/>
              </a:ext>
            </a:extLst>
          </p:cNvPr>
          <p:cNvSpPr>
            <a:spLocks noGrp="1"/>
          </p:cNvSpPr>
          <p:nvPr>
            <p:ph type="title"/>
          </p:nvPr>
        </p:nvSpPr>
        <p:spPr>
          <a:xfrm>
            <a:off x="841246" y="673770"/>
            <a:ext cx="3644489" cy="2414488"/>
          </a:xfrm>
        </p:spPr>
        <p:txBody>
          <a:bodyPr anchor="t">
            <a:normAutofit/>
          </a:bodyPr>
          <a:lstStyle/>
          <a:p>
            <a:r>
              <a:rPr lang="en-US" sz="5400">
                <a:solidFill>
                  <a:srgbClr val="FFFFFF"/>
                </a:solidFill>
              </a:rPr>
              <a:t>Introduction</a:t>
            </a:r>
          </a:p>
        </p:txBody>
      </p:sp>
      <p:sp>
        <p:nvSpPr>
          <p:cNvPr id="3" name="Content Placeholder 2">
            <a:extLst>
              <a:ext uri="{FF2B5EF4-FFF2-40B4-BE49-F238E27FC236}">
                <a16:creationId xmlns:a16="http://schemas.microsoft.com/office/drawing/2014/main" id="{8C7E30AF-E3E7-493A-B3F5-25CF4A626500}"/>
              </a:ext>
            </a:extLst>
          </p:cNvPr>
          <p:cNvSpPr>
            <a:spLocks noGrp="1"/>
          </p:cNvSpPr>
          <p:nvPr>
            <p:ph idx="1"/>
          </p:nvPr>
        </p:nvSpPr>
        <p:spPr>
          <a:xfrm>
            <a:off x="6095999" y="882315"/>
            <a:ext cx="5254754" cy="5294647"/>
          </a:xfrm>
        </p:spPr>
        <p:txBody>
          <a:bodyPr>
            <a:normAutofit/>
          </a:bodyPr>
          <a:lstStyle/>
          <a:p>
            <a:r>
              <a:rPr lang="en-US" sz="2200"/>
              <a:t>The introduction sets up the project by providing background for the project and specifying the decision problem and research problem(s)</a:t>
            </a:r>
          </a:p>
        </p:txBody>
      </p:sp>
    </p:spTree>
    <p:extLst>
      <p:ext uri="{BB962C8B-B14F-4D97-AF65-F5344CB8AC3E}">
        <p14:creationId xmlns:p14="http://schemas.microsoft.com/office/powerpoint/2010/main" val="418128255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05CBC3C-2E5A-4839-8B9B-2E5A6ADF0F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27FF362-FC97-4BF5-949B-D4ADFA26E4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888549">
            <a:off x="-1059473" y="-1108988"/>
            <a:ext cx="7179830" cy="5226565"/>
          </a:xfrm>
          <a:custGeom>
            <a:avLst/>
            <a:gdLst>
              <a:gd name="connsiteX0" fmla="*/ 5217841 w 7179830"/>
              <a:gd name="connsiteY0" fmla="*/ 464824 h 5226565"/>
              <a:gd name="connsiteX1" fmla="*/ 5222490 w 7179830"/>
              <a:gd name="connsiteY1" fmla="*/ 464289 h 5226565"/>
              <a:gd name="connsiteX2" fmla="*/ 5216768 w 7179830"/>
              <a:gd name="connsiteY2" fmla="*/ 463394 h 5226565"/>
              <a:gd name="connsiteX3" fmla="*/ 5217841 w 7179830"/>
              <a:gd name="connsiteY3" fmla="*/ 464824 h 5226565"/>
              <a:gd name="connsiteX4" fmla="*/ 4945201 w 7179830"/>
              <a:gd name="connsiteY4" fmla="*/ 5226565 h 5226565"/>
              <a:gd name="connsiteX5" fmla="*/ 140449 w 7179830"/>
              <a:gd name="connsiteY5" fmla="*/ 2240811 h 5226565"/>
              <a:gd name="connsiteX6" fmla="*/ 232913 w 7179830"/>
              <a:gd name="connsiteY6" fmla="*/ 2052782 h 5226565"/>
              <a:gd name="connsiteX7" fmla="*/ 375714 w 7179830"/>
              <a:gd name="connsiteY7" fmla="*/ 1803205 h 5226565"/>
              <a:gd name="connsiteX8" fmla="*/ 1512756 w 7179830"/>
              <a:gd name="connsiteY8" fmla="*/ 638448 h 5226565"/>
              <a:gd name="connsiteX9" fmla="*/ 2902095 w 7179830"/>
              <a:gd name="connsiteY9" fmla="*/ 120440 h 5226565"/>
              <a:gd name="connsiteX10" fmla="*/ 2848453 w 7179830"/>
              <a:gd name="connsiteY10" fmla="*/ 125626 h 5226565"/>
              <a:gd name="connsiteX11" fmla="*/ 1837830 w 7179830"/>
              <a:gd name="connsiteY11" fmla="*/ 426203 h 5226565"/>
              <a:gd name="connsiteX12" fmla="*/ 214608 w 7179830"/>
              <a:gd name="connsiteY12" fmla="*/ 1882239 h 5226565"/>
              <a:gd name="connsiteX13" fmla="*/ 91317 w 7179830"/>
              <a:gd name="connsiteY13" fmla="*/ 2123701 h 5226565"/>
              <a:gd name="connsiteX14" fmla="*/ 64092 w 7179830"/>
              <a:gd name="connsiteY14" fmla="*/ 2193361 h 5226565"/>
              <a:gd name="connsiteX15" fmla="*/ 0 w 7179830"/>
              <a:gd name="connsiteY15" fmla="*/ 2153533 h 5226565"/>
              <a:gd name="connsiteX16" fmla="*/ 42834 w 7179830"/>
              <a:gd name="connsiteY16" fmla="*/ 2047277 h 5226565"/>
              <a:gd name="connsiteX17" fmla="*/ 923582 w 7179830"/>
              <a:gd name="connsiteY17" fmla="*/ 915600 h 5226565"/>
              <a:gd name="connsiteX18" fmla="*/ 2686989 w 7179830"/>
              <a:gd name="connsiteY18" fmla="*/ 73950 h 5226565"/>
              <a:gd name="connsiteX19" fmla="*/ 3059983 w 7179830"/>
              <a:gd name="connsiteY19" fmla="*/ 20308 h 5226565"/>
              <a:gd name="connsiteX20" fmla="*/ 3454435 w 7179830"/>
              <a:gd name="connsiteY20" fmla="*/ 1176 h 5226565"/>
              <a:gd name="connsiteX21" fmla="*/ 3923806 w 7179830"/>
              <a:gd name="connsiteY21" fmla="*/ 49990 h 5226565"/>
              <a:gd name="connsiteX22" fmla="*/ 5350874 w 7179830"/>
              <a:gd name="connsiteY22" fmla="*/ 426917 h 5226565"/>
              <a:gd name="connsiteX23" fmla="*/ 6607360 w 7179830"/>
              <a:gd name="connsiteY23" fmla="*/ 1075097 h 5226565"/>
              <a:gd name="connsiteX24" fmla="*/ 7110534 w 7179830"/>
              <a:gd name="connsiteY24" fmla="*/ 1541421 h 5226565"/>
              <a:gd name="connsiteX25" fmla="*/ 7179830 w 7179830"/>
              <a:gd name="connsiteY25" fmla="*/ 1630542 h 5226565"/>
              <a:gd name="connsiteX26" fmla="*/ 7136295 w 7179830"/>
              <a:gd name="connsiteY26" fmla="*/ 1700600 h 5226565"/>
              <a:gd name="connsiteX27" fmla="*/ 7131140 w 7179830"/>
              <a:gd name="connsiteY27" fmla="*/ 1693045 h 5226565"/>
              <a:gd name="connsiteX28" fmla="*/ 6577499 w 7179830"/>
              <a:gd name="connsiteY28" fmla="*/ 1148230 h 5226565"/>
              <a:gd name="connsiteX29" fmla="*/ 5494816 w 7179830"/>
              <a:gd name="connsiteY29" fmla="*/ 563527 h 5226565"/>
              <a:gd name="connsiteX30" fmla="*/ 5366967 w 7179830"/>
              <a:gd name="connsiteY30" fmla="*/ 514176 h 5226565"/>
              <a:gd name="connsiteX31" fmla="*/ 5244661 w 7179830"/>
              <a:gd name="connsiteY31" fmla="*/ 470725 h 5226565"/>
              <a:gd name="connsiteX32" fmla="*/ 5904822 w 7179830"/>
              <a:gd name="connsiteY32" fmla="*/ 815468 h 5226565"/>
              <a:gd name="connsiteX33" fmla="*/ 7015222 w 7179830"/>
              <a:gd name="connsiteY33" fmla="*/ 1815185 h 5226565"/>
              <a:gd name="connsiteX34" fmla="*/ 7040454 w 7179830"/>
              <a:gd name="connsiteY34" fmla="*/ 1854830 h 5226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7179830" h="5226565">
                <a:moveTo>
                  <a:pt x="5217841" y="464824"/>
                </a:moveTo>
                <a:lnTo>
                  <a:pt x="5222490" y="464289"/>
                </a:lnTo>
                <a:lnTo>
                  <a:pt x="5216768" y="463394"/>
                </a:lnTo>
                <a:cubicBezTo>
                  <a:pt x="5216768" y="463394"/>
                  <a:pt x="5216768" y="464646"/>
                  <a:pt x="5217841" y="464824"/>
                </a:cubicBezTo>
                <a:close/>
                <a:moveTo>
                  <a:pt x="4945201" y="5226565"/>
                </a:moveTo>
                <a:lnTo>
                  <a:pt x="140449" y="2240811"/>
                </a:lnTo>
                <a:lnTo>
                  <a:pt x="232913" y="2052782"/>
                </a:lnTo>
                <a:cubicBezTo>
                  <a:pt x="277693" y="1968290"/>
                  <a:pt x="325201" y="1885054"/>
                  <a:pt x="375714" y="1803205"/>
                </a:cubicBezTo>
                <a:cubicBezTo>
                  <a:pt x="667528" y="1329721"/>
                  <a:pt x="1039629" y="935091"/>
                  <a:pt x="1512756" y="638448"/>
                </a:cubicBezTo>
                <a:cubicBezTo>
                  <a:pt x="1939392" y="370950"/>
                  <a:pt x="2405724" y="210560"/>
                  <a:pt x="2902095" y="120440"/>
                </a:cubicBezTo>
                <a:cubicBezTo>
                  <a:pt x="2884054" y="118134"/>
                  <a:pt x="2865727" y="119904"/>
                  <a:pt x="2848453" y="125626"/>
                </a:cubicBezTo>
                <a:cubicBezTo>
                  <a:pt x="2498704" y="175943"/>
                  <a:pt x="2158217" y="277201"/>
                  <a:pt x="1837830" y="426203"/>
                </a:cubicBezTo>
                <a:cubicBezTo>
                  <a:pt x="1147094" y="744660"/>
                  <a:pt x="593502" y="1217071"/>
                  <a:pt x="214608" y="1882239"/>
                </a:cubicBezTo>
                <a:cubicBezTo>
                  <a:pt x="169441" y="1960776"/>
                  <a:pt x="128308" y="2041369"/>
                  <a:pt x="91317" y="2123701"/>
                </a:cubicBezTo>
                <a:lnTo>
                  <a:pt x="64092" y="2193361"/>
                </a:lnTo>
                <a:lnTo>
                  <a:pt x="0" y="2153533"/>
                </a:lnTo>
                <a:lnTo>
                  <a:pt x="42834" y="2047277"/>
                </a:lnTo>
                <a:cubicBezTo>
                  <a:pt x="241792" y="1615775"/>
                  <a:pt x="541268" y="1241591"/>
                  <a:pt x="923582" y="915600"/>
                </a:cubicBezTo>
                <a:cubicBezTo>
                  <a:pt x="1435331" y="478415"/>
                  <a:pt x="2028081" y="205375"/>
                  <a:pt x="2686989" y="73950"/>
                </a:cubicBezTo>
                <a:cubicBezTo>
                  <a:pt x="2810367" y="49274"/>
                  <a:pt x="2934818" y="32466"/>
                  <a:pt x="3059983" y="20308"/>
                </a:cubicBezTo>
                <a:cubicBezTo>
                  <a:pt x="3185149" y="8148"/>
                  <a:pt x="3308706" y="2963"/>
                  <a:pt x="3454435" y="1176"/>
                </a:cubicBezTo>
                <a:cubicBezTo>
                  <a:pt x="3599805" y="-5977"/>
                  <a:pt x="3761985" y="20665"/>
                  <a:pt x="3923806" y="49990"/>
                </a:cubicBezTo>
                <a:cubicBezTo>
                  <a:pt x="4409449" y="137964"/>
                  <a:pt x="4886867" y="257228"/>
                  <a:pt x="5350874" y="426917"/>
                </a:cubicBezTo>
                <a:cubicBezTo>
                  <a:pt x="5797001" y="589991"/>
                  <a:pt x="6223101" y="792223"/>
                  <a:pt x="6607360" y="1075097"/>
                </a:cubicBezTo>
                <a:cubicBezTo>
                  <a:pt x="6794438" y="1212779"/>
                  <a:pt x="6965102" y="1365689"/>
                  <a:pt x="7110534" y="1541421"/>
                </a:cubicBezTo>
                <a:lnTo>
                  <a:pt x="7179830" y="1630542"/>
                </a:lnTo>
                <a:lnTo>
                  <a:pt x="7136295" y="1700600"/>
                </a:lnTo>
                <a:lnTo>
                  <a:pt x="7131140" y="1693045"/>
                </a:lnTo>
                <a:cubicBezTo>
                  <a:pt x="6977874" y="1483026"/>
                  <a:pt x="6788448" y="1305671"/>
                  <a:pt x="6577499" y="1148230"/>
                </a:cubicBezTo>
                <a:cubicBezTo>
                  <a:pt x="6245452" y="900401"/>
                  <a:pt x="5878538" y="716408"/>
                  <a:pt x="5494816" y="563527"/>
                </a:cubicBezTo>
                <a:cubicBezTo>
                  <a:pt x="5452491" y="546487"/>
                  <a:pt x="5409881" y="530036"/>
                  <a:pt x="5366967" y="514176"/>
                </a:cubicBezTo>
                <a:cubicBezTo>
                  <a:pt x="5326377" y="499156"/>
                  <a:pt x="5285430" y="485210"/>
                  <a:pt x="5244661" y="470725"/>
                </a:cubicBezTo>
                <a:cubicBezTo>
                  <a:pt x="5471517" y="572127"/>
                  <a:pt x="5691970" y="687263"/>
                  <a:pt x="5904822" y="815468"/>
                </a:cubicBezTo>
                <a:cubicBezTo>
                  <a:pt x="6336645" y="1080104"/>
                  <a:pt x="6718758" y="1400351"/>
                  <a:pt x="7015222" y="1815185"/>
                </a:cubicBezTo>
                <a:lnTo>
                  <a:pt x="7040454" y="1854830"/>
                </a:lnTo>
                <a:close/>
              </a:path>
            </a:pathLst>
          </a:custGeom>
          <a:solidFill>
            <a:schemeClr val="accent2"/>
          </a:solidFill>
          <a:ln w="12700"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B4C96F88-385F-463C-93FA-FD4D6EE2D8CD}"/>
              </a:ext>
            </a:extLst>
          </p:cNvPr>
          <p:cNvSpPr>
            <a:spLocks noGrp="1"/>
          </p:cNvSpPr>
          <p:nvPr>
            <p:ph type="title"/>
          </p:nvPr>
        </p:nvSpPr>
        <p:spPr>
          <a:xfrm>
            <a:off x="841246" y="673770"/>
            <a:ext cx="3644489" cy="2414488"/>
          </a:xfrm>
        </p:spPr>
        <p:txBody>
          <a:bodyPr anchor="t">
            <a:normAutofit/>
          </a:bodyPr>
          <a:lstStyle/>
          <a:p>
            <a:r>
              <a:rPr lang="en-US" sz="5400">
                <a:solidFill>
                  <a:srgbClr val="FFFFFF"/>
                </a:solidFill>
              </a:rPr>
              <a:t>Method</a:t>
            </a:r>
          </a:p>
        </p:txBody>
      </p:sp>
      <p:sp>
        <p:nvSpPr>
          <p:cNvPr id="3" name="Content Placeholder 2">
            <a:extLst>
              <a:ext uri="{FF2B5EF4-FFF2-40B4-BE49-F238E27FC236}">
                <a16:creationId xmlns:a16="http://schemas.microsoft.com/office/drawing/2014/main" id="{8AC023C5-7C7F-4D17-A246-8A8EB7CCD14F}"/>
              </a:ext>
            </a:extLst>
          </p:cNvPr>
          <p:cNvSpPr>
            <a:spLocks noGrp="1"/>
          </p:cNvSpPr>
          <p:nvPr>
            <p:ph idx="1"/>
          </p:nvPr>
        </p:nvSpPr>
        <p:spPr>
          <a:xfrm>
            <a:off x="6095999" y="882315"/>
            <a:ext cx="5254754" cy="5294647"/>
          </a:xfrm>
        </p:spPr>
        <p:txBody>
          <a:bodyPr>
            <a:normAutofit/>
          </a:bodyPr>
          <a:lstStyle/>
          <a:p>
            <a:r>
              <a:rPr lang="en-US" sz="2200"/>
              <a:t>This section is important – and difficult to handle well. You need to provide enough detail so that readers know how you conducted the research but not so much detail that they get lost and lose sight of the bigger story you are telling in the report.</a:t>
            </a:r>
          </a:p>
        </p:txBody>
      </p:sp>
    </p:spTree>
    <p:extLst>
      <p:ext uri="{BB962C8B-B14F-4D97-AF65-F5344CB8AC3E}">
        <p14:creationId xmlns:p14="http://schemas.microsoft.com/office/powerpoint/2010/main" val="109005700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05CBC3C-2E5A-4839-8B9B-2E5A6ADF0F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27FF362-FC97-4BF5-949B-D4ADFA26E4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888549">
            <a:off x="-1059473" y="-1108988"/>
            <a:ext cx="7179830" cy="5226565"/>
          </a:xfrm>
          <a:custGeom>
            <a:avLst/>
            <a:gdLst>
              <a:gd name="connsiteX0" fmla="*/ 5217841 w 7179830"/>
              <a:gd name="connsiteY0" fmla="*/ 464824 h 5226565"/>
              <a:gd name="connsiteX1" fmla="*/ 5222490 w 7179830"/>
              <a:gd name="connsiteY1" fmla="*/ 464289 h 5226565"/>
              <a:gd name="connsiteX2" fmla="*/ 5216768 w 7179830"/>
              <a:gd name="connsiteY2" fmla="*/ 463394 h 5226565"/>
              <a:gd name="connsiteX3" fmla="*/ 5217841 w 7179830"/>
              <a:gd name="connsiteY3" fmla="*/ 464824 h 5226565"/>
              <a:gd name="connsiteX4" fmla="*/ 4945201 w 7179830"/>
              <a:gd name="connsiteY4" fmla="*/ 5226565 h 5226565"/>
              <a:gd name="connsiteX5" fmla="*/ 140449 w 7179830"/>
              <a:gd name="connsiteY5" fmla="*/ 2240811 h 5226565"/>
              <a:gd name="connsiteX6" fmla="*/ 232913 w 7179830"/>
              <a:gd name="connsiteY6" fmla="*/ 2052782 h 5226565"/>
              <a:gd name="connsiteX7" fmla="*/ 375714 w 7179830"/>
              <a:gd name="connsiteY7" fmla="*/ 1803205 h 5226565"/>
              <a:gd name="connsiteX8" fmla="*/ 1512756 w 7179830"/>
              <a:gd name="connsiteY8" fmla="*/ 638448 h 5226565"/>
              <a:gd name="connsiteX9" fmla="*/ 2902095 w 7179830"/>
              <a:gd name="connsiteY9" fmla="*/ 120440 h 5226565"/>
              <a:gd name="connsiteX10" fmla="*/ 2848453 w 7179830"/>
              <a:gd name="connsiteY10" fmla="*/ 125626 h 5226565"/>
              <a:gd name="connsiteX11" fmla="*/ 1837830 w 7179830"/>
              <a:gd name="connsiteY11" fmla="*/ 426203 h 5226565"/>
              <a:gd name="connsiteX12" fmla="*/ 214608 w 7179830"/>
              <a:gd name="connsiteY12" fmla="*/ 1882239 h 5226565"/>
              <a:gd name="connsiteX13" fmla="*/ 91317 w 7179830"/>
              <a:gd name="connsiteY13" fmla="*/ 2123701 h 5226565"/>
              <a:gd name="connsiteX14" fmla="*/ 64092 w 7179830"/>
              <a:gd name="connsiteY14" fmla="*/ 2193361 h 5226565"/>
              <a:gd name="connsiteX15" fmla="*/ 0 w 7179830"/>
              <a:gd name="connsiteY15" fmla="*/ 2153533 h 5226565"/>
              <a:gd name="connsiteX16" fmla="*/ 42834 w 7179830"/>
              <a:gd name="connsiteY16" fmla="*/ 2047277 h 5226565"/>
              <a:gd name="connsiteX17" fmla="*/ 923582 w 7179830"/>
              <a:gd name="connsiteY17" fmla="*/ 915600 h 5226565"/>
              <a:gd name="connsiteX18" fmla="*/ 2686989 w 7179830"/>
              <a:gd name="connsiteY18" fmla="*/ 73950 h 5226565"/>
              <a:gd name="connsiteX19" fmla="*/ 3059983 w 7179830"/>
              <a:gd name="connsiteY19" fmla="*/ 20308 h 5226565"/>
              <a:gd name="connsiteX20" fmla="*/ 3454435 w 7179830"/>
              <a:gd name="connsiteY20" fmla="*/ 1176 h 5226565"/>
              <a:gd name="connsiteX21" fmla="*/ 3923806 w 7179830"/>
              <a:gd name="connsiteY21" fmla="*/ 49990 h 5226565"/>
              <a:gd name="connsiteX22" fmla="*/ 5350874 w 7179830"/>
              <a:gd name="connsiteY22" fmla="*/ 426917 h 5226565"/>
              <a:gd name="connsiteX23" fmla="*/ 6607360 w 7179830"/>
              <a:gd name="connsiteY23" fmla="*/ 1075097 h 5226565"/>
              <a:gd name="connsiteX24" fmla="*/ 7110534 w 7179830"/>
              <a:gd name="connsiteY24" fmla="*/ 1541421 h 5226565"/>
              <a:gd name="connsiteX25" fmla="*/ 7179830 w 7179830"/>
              <a:gd name="connsiteY25" fmla="*/ 1630542 h 5226565"/>
              <a:gd name="connsiteX26" fmla="*/ 7136295 w 7179830"/>
              <a:gd name="connsiteY26" fmla="*/ 1700600 h 5226565"/>
              <a:gd name="connsiteX27" fmla="*/ 7131140 w 7179830"/>
              <a:gd name="connsiteY27" fmla="*/ 1693045 h 5226565"/>
              <a:gd name="connsiteX28" fmla="*/ 6577499 w 7179830"/>
              <a:gd name="connsiteY28" fmla="*/ 1148230 h 5226565"/>
              <a:gd name="connsiteX29" fmla="*/ 5494816 w 7179830"/>
              <a:gd name="connsiteY29" fmla="*/ 563527 h 5226565"/>
              <a:gd name="connsiteX30" fmla="*/ 5366967 w 7179830"/>
              <a:gd name="connsiteY30" fmla="*/ 514176 h 5226565"/>
              <a:gd name="connsiteX31" fmla="*/ 5244661 w 7179830"/>
              <a:gd name="connsiteY31" fmla="*/ 470725 h 5226565"/>
              <a:gd name="connsiteX32" fmla="*/ 5904822 w 7179830"/>
              <a:gd name="connsiteY32" fmla="*/ 815468 h 5226565"/>
              <a:gd name="connsiteX33" fmla="*/ 7015222 w 7179830"/>
              <a:gd name="connsiteY33" fmla="*/ 1815185 h 5226565"/>
              <a:gd name="connsiteX34" fmla="*/ 7040454 w 7179830"/>
              <a:gd name="connsiteY34" fmla="*/ 1854830 h 5226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7179830" h="5226565">
                <a:moveTo>
                  <a:pt x="5217841" y="464824"/>
                </a:moveTo>
                <a:lnTo>
                  <a:pt x="5222490" y="464289"/>
                </a:lnTo>
                <a:lnTo>
                  <a:pt x="5216768" y="463394"/>
                </a:lnTo>
                <a:cubicBezTo>
                  <a:pt x="5216768" y="463394"/>
                  <a:pt x="5216768" y="464646"/>
                  <a:pt x="5217841" y="464824"/>
                </a:cubicBezTo>
                <a:close/>
                <a:moveTo>
                  <a:pt x="4945201" y="5226565"/>
                </a:moveTo>
                <a:lnTo>
                  <a:pt x="140449" y="2240811"/>
                </a:lnTo>
                <a:lnTo>
                  <a:pt x="232913" y="2052782"/>
                </a:lnTo>
                <a:cubicBezTo>
                  <a:pt x="277693" y="1968290"/>
                  <a:pt x="325201" y="1885054"/>
                  <a:pt x="375714" y="1803205"/>
                </a:cubicBezTo>
                <a:cubicBezTo>
                  <a:pt x="667528" y="1329721"/>
                  <a:pt x="1039629" y="935091"/>
                  <a:pt x="1512756" y="638448"/>
                </a:cubicBezTo>
                <a:cubicBezTo>
                  <a:pt x="1939392" y="370950"/>
                  <a:pt x="2405724" y="210560"/>
                  <a:pt x="2902095" y="120440"/>
                </a:cubicBezTo>
                <a:cubicBezTo>
                  <a:pt x="2884054" y="118134"/>
                  <a:pt x="2865727" y="119904"/>
                  <a:pt x="2848453" y="125626"/>
                </a:cubicBezTo>
                <a:cubicBezTo>
                  <a:pt x="2498704" y="175943"/>
                  <a:pt x="2158217" y="277201"/>
                  <a:pt x="1837830" y="426203"/>
                </a:cubicBezTo>
                <a:cubicBezTo>
                  <a:pt x="1147094" y="744660"/>
                  <a:pt x="593502" y="1217071"/>
                  <a:pt x="214608" y="1882239"/>
                </a:cubicBezTo>
                <a:cubicBezTo>
                  <a:pt x="169441" y="1960776"/>
                  <a:pt x="128308" y="2041369"/>
                  <a:pt x="91317" y="2123701"/>
                </a:cubicBezTo>
                <a:lnTo>
                  <a:pt x="64092" y="2193361"/>
                </a:lnTo>
                <a:lnTo>
                  <a:pt x="0" y="2153533"/>
                </a:lnTo>
                <a:lnTo>
                  <a:pt x="42834" y="2047277"/>
                </a:lnTo>
                <a:cubicBezTo>
                  <a:pt x="241792" y="1615775"/>
                  <a:pt x="541268" y="1241591"/>
                  <a:pt x="923582" y="915600"/>
                </a:cubicBezTo>
                <a:cubicBezTo>
                  <a:pt x="1435331" y="478415"/>
                  <a:pt x="2028081" y="205375"/>
                  <a:pt x="2686989" y="73950"/>
                </a:cubicBezTo>
                <a:cubicBezTo>
                  <a:pt x="2810367" y="49274"/>
                  <a:pt x="2934818" y="32466"/>
                  <a:pt x="3059983" y="20308"/>
                </a:cubicBezTo>
                <a:cubicBezTo>
                  <a:pt x="3185149" y="8148"/>
                  <a:pt x="3308706" y="2963"/>
                  <a:pt x="3454435" y="1176"/>
                </a:cubicBezTo>
                <a:cubicBezTo>
                  <a:pt x="3599805" y="-5977"/>
                  <a:pt x="3761985" y="20665"/>
                  <a:pt x="3923806" y="49990"/>
                </a:cubicBezTo>
                <a:cubicBezTo>
                  <a:pt x="4409449" y="137964"/>
                  <a:pt x="4886867" y="257228"/>
                  <a:pt x="5350874" y="426917"/>
                </a:cubicBezTo>
                <a:cubicBezTo>
                  <a:pt x="5797001" y="589991"/>
                  <a:pt x="6223101" y="792223"/>
                  <a:pt x="6607360" y="1075097"/>
                </a:cubicBezTo>
                <a:cubicBezTo>
                  <a:pt x="6794438" y="1212779"/>
                  <a:pt x="6965102" y="1365689"/>
                  <a:pt x="7110534" y="1541421"/>
                </a:cubicBezTo>
                <a:lnTo>
                  <a:pt x="7179830" y="1630542"/>
                </a:lnTo>
                <a:lnTo>
                  <a:pt x="7136295" y="1700600"/>
                </a:lnTo>
                <a:lnTo>
                  <a:pt x="7131140" y="1693045"/>
                </a:lnTo>
                <a:cubicBezTo>
                  <a:pt x="6977874" y="1483026"/>
                  <a:pt x="6788448" y="1305671"/>
                  <a:pt x="6577499" y="1148230"/>
                </a:cubicBezTo>
                <a:cubicBezTo>
                  <a:pt x="6245452" y="900401"/>
                  <a:pt x="5878538" y="716408"/>
                  <a:pt x="5494816" y="563527"/>
                </a:cubicBezTo>
                <a:cubicBezTo>
                  <a:pt x="5452491" y="546487"/>
                  <a:pt x="5409881" y="530036"/>
                  <a:pt x="5366967" y="514176"/>
                </a:cubicBezTo>
                <a:cubicBezTo>
                  <a:pt x="5326377" y="499156"/>
                  <a:pt x="5285430" y="485210"/>
                  <a:pt x="5244661" y="470725"/>
                </a:cubicBezTo>
                <a:cubicBezTo>
                  <a:pt x="5471517" y="572127"/>
                  <a:pt x="5691970" y="687263"/>
                  <a:pt x="5904822" y="815468"/>
                </a:cubicBezTo>
                <a:cubicBezTo>
                  <a:pt x="6336645" y="1080104"/>
                  <a:pt x="6718758" y="1400351"/>
                  <a:pt x="7015222" y="1815185"/>
                </a:cubicBezTo>
                <a:lnTo>
                  <a:pt x="7040454" y="1854830"/>
                </a:lnTo>
                <a:close/>
              </a:path>
            </a:pathLst>
          </a:custGeom>
          <a:solidFill>
            <a:schemeClr val="accent2"/>
          </a:solidFill>
          <a:ln w="12700"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AB73CD7A-4A04-4861-9C93-39AC57C83EC8}"/>
              </a:ext>
            </a:extLst>
          </p:cNvPr>
          <p:cNvSpPr>
            <a:spLocks noGrp="1"/>
          </p:cNvSpPr>
          <p:nvPr>
            <p:ph type="title"/>
          </p:nvPr>
        </p:nvSpPr>
        <p:spPr>
          <a:xfrm>
            <a:off x="841246" y="673770"/>
            <a:ext cx="3644489" cy="2414488"/>
          </a:xfrm>
        </p:spPr>
        <p:txBody>
          <a:bodyPr anchor="t">
            <a:normAutofit/>
          </a:bodyPr>
          <a:lstStyle/>
          <a:p>
            <a:r>
              <a:rPr lang="en-US" sz="5400">
                <a:solidFill>
                  <a:srgbClr val="FFFFFF"/>
                </a:solidFill>
              </a:rPr>
              <a:t>Results</a:t>
            </a:r>
          </a:p>
        </p:txBody>
      </p:sp>
      <p:sp>
        <p:nvSpPr>
          <p:cNvPr id="3" name="Content Placeholder 2">
            <a:extLst>
              <a:ext uri="{FF2B5EF4-FFF2-40B4-BE49-F238E27FC236}">
                <a16:creationId xmlns:a16="http://schemas.microsoft.com/office/drawing/2014/main" id="{5C4A92DD-B6CF-46E2-BC6F-C062DDF068BA}"/>
              </a:ext>
            </a:extLst>
          </p:cNvPr>
          <p:cNvSpPr>
            <a:spLocks noGrp="1"/>
          </p:cNvSpPr>
          <p:nvPr>
            <p:ph idx="1"/>
          </p:nvPr>
        </p:nvSpPr>
        <p:spPr>
          <a:xfrm>
            <a:off x="6095999" y="882315"/>
            <a:ext cx="5254754" cy="5294647"/>
          </a:xfrm>
        </p:spPr>
        <p:txBody>
          <a:bodyPr>
            <a:normAutofit/>
          </a:bodyPr>
          <a:lstStyle/>
          <a:p>
            <a:r>
              <a:rPr lang="en-US" sz="2200" dirty="0"/>
              <a:t>The results section should be organized to provide answers to the research problem(s) that motivated the project </a:t>
            </a:r>
          </a:p>
          <a:p>
            <a:r>
              <a:rPr lang="en-US" sz="2200" dirty="0"/>
              <a:t>Because no projects are perfect, be sure to include a limitation section. This often adds credibility to the overall project. </a:t>
            </a:r>
          </a:p>
          <a:p>
            <a:r>
              <a:rPr lang="en-US" sz="2200" dirty="0"/>
              <a:t>Tables and figures are encouraged </a:t>
            </a:r>
            <a:r>
              <a:rPr lang="en-US" sz="2200" b="1" dirty="0"/>
              <a:t>IF</a:t>
            </a:r>
            <a:r>
              <a:rPr lang="en-US" sz="2200" dirty="0"/>
              <a:t> they help communicate answers to research problems. Place them in the results section to illustrate the key findings. </a:t>
            </a:r>
          </a:p>
          <a:p>
            <a:r>
              <a:rPr lang="en-US" sz="2200" dirty="0"/>
              <a:t>All other exhibits should probably be placed in an appendix and referenced in the text as needed. </a:t>
            </a:r>
          </a:p>
        </p:txBody>
      </p:sp>
    </p:spTree>
    <p:extLst>
      <p:ext uri="{BB962C8B-B14F-4D97-AF65-F5344CB8AC3E}">
        <p14:creationId xmlns:p14="http://schemas.microsoft.com/office/powerpoint/2010/main" val="289540096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05CBC3C-2E5A-4839-8B9B-2E5A6ADF0F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27FF362-FC97-4BF5-949B-D4ADFA26E4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888549">
            <a:off x="-1059473" y="-1108988"/>
            <a:ext cx="7179830" cy="5226565"/>
          </a:xfrm>
          <a:custGeom>
            <a:avLst/>
            <a:gdLst>
              <a:gd name="connsiteX0" fmla="*/ 5217841 w 7179830"/>
              <a:gd name="connsiteY0" fmla="*/ 464824 h 5226565"/>
              <a:gd name="connsiteX1" fmla="*/ 5222490 w 7179830"/>
              <a:gd name="connsiteY1" fmla="*/ 464289 h 5226565"/>
              <a:gd name="connsiteX2" fmla="*/ 5216768 w 7179830"/>
              <a:gd name="connsiteY2" fmla="*/ 463394 h 5226565"/>
              <a:gd name="connsiteX3" fmla="*/ 5217841 w 7179830"/>
              <a:gd name="connsiteY3" fmla="*/ 464824 h 5226565"/>
              <a:gd name="connsiteX4" fmla="*/ 4945201 w 7179830"/>
              <a:gd name="connsiteY4" fmla="*/ 5226565 h 5226565"/>
              <a:gd name="connsiteX5" fmla="*/ 140449 w 7179830"/>
              <a:gd name="connsiteY5" fmla="*/ 2240811 h 5226565"/>
              <a:gd name="connsiteX6" fmla="*/ 232913 w 7179830"/>
              <a:gd name="connsiteY6" fmla="*/ 2052782 h 5226565"/>
              <a:gd name="connsiteX7" fmla="*/ 375714 w 7179830"/>
              <a:gd name="connsiteY7" fmla="*/ 1803205 h 5226565"/>
              <a:gd name="connsiteX8" fmla="*/ 1512756 w 7179830"/>
              <a:gd name="connsiteY8" fmla="*/ 638448 h 5226565"/>
              <a:gd name="connsiteX9" fmla="*/ 2902095 w 7179830"/>
              <a:gd name="connsiteY9" fmla="*/ 120440 h 5226565"/>
              <a:gd name="connsiteX10" fmla="*/ 2848453 w 7179830"/>
              <a:gd name="connsiteY10" fmla="*/ 125626 h 5226565"/>
              <a:gd name="connsiteX11" fmla="*/ 1837830 w 7179830"/>
              <a:gd name="connsiteY11" fmla="*/ 426203 h 5226565"/>
              <a:gd name="connsiteX12" fmla="*/ 214608 w 7179830"/>
              <a:gd name="connsiteY12" fmla="*/ 1882239 h 5226565"/>
              <a:gd name="connsiteX13" fmla="*/ 91317 w 7179830"/>
              <a:gd name="connsiteY13" fmla="*/ 2123701 h 5226565"/>
              <a:gd name="connsiteX14" fmla="*/ 64092 w 7179830"/>
              <a:gd name="connsiteY14" fmla="*/ 2193361 h 5226565"/>
              <a:gd name="connsiteX15" fmla="*/ 0 w 7179830"/>
              <a:gd name="connsiteY15" fmla="*/ 2153533 h 5226565"/>
              <a:gd name="connsiteX16" fmla="*/ 42834 w 7179830"/>
              <a:gd name="connsiteY16" fmla="*/ 2047277 h 5226565"/>
              <a:gd name="connsiteX17" fmla="*/ 923582 w 7179830"/>
              <a:gd name="connsiteY17" fmla="*/ 915600 h 5226565"/>
              <a:gd name="connsiteX18" fmla="*/ 2686989 w 7179830"/>
              <a:gd name="connsiteY18" fmla="*/ 73950 h 5226565"/>
              <a:gd name="connsiteX19" fmla="*/ 3059983 w 7179830"/>
              <a:gd name="connsiteY19" fmla="*/ 20308 h 5226565"/>
              <a:gd name="connsiteX20" fmla="*/ 3454435 w 7179830"/>
              <a:gd name="connsiteY20" fmla="*/ 1176 h 5226565"/>
              <a:gd name="connsiteX21" fmla="*/ 3923806 w 7179830"/>
              <a:gd name="connsiteY21" fmla="*/ 49990 h 5226565"/>
              <a:gd name="connsiteX22" fmla="*/ 5350874 w 7179830"/>
              <a:gd name="connsiteY22" fmla="*/ 426917 h 5226565"/>
              <a:gd name="connsiteX23" fmla="*/ 6607360 w 7179830"/>
              <a:gd name="connsiteY23" fmla="*/ 1075097 h 5226565"/>
              <a:gd name="connsiteX24" fmla="*/ 7110534 w 7179830"/>
              <a:gd name="connsiteY24" fmla="*/ 1541421 h 5226565"/>
              <a:gd name="connsiteX25" fmla="*/ 7179830 w 7179830"/>
              <a:gd name="connsiteY25" fmla="*/ 1630542 h 5226565"/>
              <a:gd name="connsiteX26" fmla="*/ 7136295 w 7179830"/>
              <a:gd name="connsiteY26" fmla="*/ 1700600 h 5226565"/>
              <a:gd name="connsiteX27" fmla="*/ 7131140 w 7179830"/>
              <a:gd name="connsiteY27" fmla="*/ 1693045 h 5226565"/>
              <a:gd name="connsiteX28" fmla="*/ 6577499 w 7179830"/>
              <a:gd name="connsiteY28" fmla="*/ 1148230 h 5226565"/>
              <a:gd name="connsiteX29" fmla="*/ 5494816 w 7179830"/>
              <a:gd name="connsiteY29" fmla="*/ 563527 h 5226565"/>
              <a:gd name="connsiteX30" fmla="*/ 5366967 w 7179830"/>
              <a:gd name="connsiteY30" fmla="*/ 514176 h 5226565"/>
              <a:gd name="connsiteX31" fmla="*/ 5244661 w 7179830"/>
              <a:gd name="connsiteY31" fmla="*/ 470725 h 5226565"/>
              <a:gd name="connsiteX32" fmla="*/ 5904822 w 7179830"/>
              <a:gd name="connsiteY32" fmla="*/ 815468 h 5226565"/>
              <a:gd name="connsiteX33" fmla="*/ 7015222 w 7179830"/>
              <a:gd name="connsiteY33" fmla="*/ 1815185 h 5226565"/>
              <a:gd name="connsiteX34" fmla="*/ 7040454 w 7179830"/>
              <a:gd name="connsiteY34" fmla="*/ 1854830 h 5226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7179830" h="5226565">
                <a:moveTo>
                  <a:pt x="5217841" y="464824"/>
                </a:moveTo>
                <a:lnTo>
                  <a:pt x="5222490" y="464289"/>
                </a:lnTo>
                <a:lnTo>
                  <a:pt x="5216768" y="463394"/>
                </a:lnTo>
                <a:cubicBezTo>
                  <a:pt x="5216768" y="463394"/>
                  <a:pt x="5216768" y="464646"/>
                  <a:pt x="5217841" y="464824"/>
                </a:cubicBezTo>
                <a:close/>
                <a:moveTo>
                  <a:pt x="4945201" y="5226565"/>
                </a:moveTo>
                <a:lnTo>
                  <a:pt x="140449" y="2240811"/>
                </a:lnTo>
                <a:lnTo>
                  <a:pt x="232913" y="2052782"/>
                </a:lnTo>
                <a:cubicBezTo>
                  <a:pt x="277693" y="1968290"/>
                  <a:pt x="325201" y="1885054"/>
                  <a:pt x="375714" y="1803205"/>
                </a:cubicBezTo>
                <a:cubicBezTo>
                  <a:pt x="667528" y="1329721"/>
                  <a:pt x="1039629" y="935091"/>
                  <a:pt x="1512756" y="638448"/>
                </a:cubicBezTo>
                <a:cubicBezTo>
                  <a:pt x="1939392" y="370950"/>
                  <a:pt x="2405724" y="210560"/>
                  <a:pt x="2902095" y="120440"/>
                </a:cubicBezTo>
                <a:cubicBezTo>
                  <a:pt x="2884054" y="118134"/>
                  <a:pt x="2865727" y="119904"/>
                  <a:pt x="2848453" y="125626"/>
                </a:cubicBezTo>
                <a:cubicBezTo>
                  <a:pt x="2498704" y="175943"/>
                  <a:pt x="2158217" y="277201"/>
                  <a:pt x="1837830" y="426203"/>
                </a:cubicBezTo>
                <a:cubicBezTo>
                  <a:pt x="1147094" y="744660"/>
                  <a:pt x="593502" y="1217071"/>
                  <a:pt x="214608" y="1882239"/>
                </a:cubicBezTo>
                <a:cubicBezTo>
                  <a:pt x="169441" y="1960776"/>
                  <a:pt x="128308" y="2041369"/>
                  <a:pt x="91317" y="2123701"/>
                </a:cubicBezTo>
                <a:lnTo>
                  <a:pt x="64092" y="2193361"/>
                </a:lnTo>
                <a:lnTo>
                  <a:pt x="0" y="2153533"/>
                </a:lnTo>
                <a:lnTo>
                  <a:pt x="42834" y="2047277"/>
                </a:lnTo>
                <a:cubicBezTo>
                  <a:pt x="241792" y="1615775"/>
                  <a:pt x="541268" y="1241591"/>
                  <a:pt x="923582" y="915600"/>
                </a:cubicBezTo>
                <a:cubicBezTo>
                  <a:pt x="1435331" y="478415"/>
                  <a:pt x="2028081" y="205375"/>
                  <a:pt x="2686989" y="73950"/>
                </a:cubicBezTo>
                <a:cubicBezTo>
                  <a:pt x="2810367" y="49274"/>
                  <a:pt x="2934818" y="32466"/>
                  <a:pt x="3059983" y="20308"/>
                </a:cubicBezTo>
                <a:cubicBezTo>
                  <a:pt x="3185149" y="8148"/>
                  <a:pt x="3308706" y="2963"/>
                  <a:pt x="3454435" y="1176"/>
                </a:cubicBezTo>
                <a:cubicBezTo>
                  <a:pt x="3599805" y="-5977"/>
                  <a:pt x="3761985" y="20665"/>
                  <a:pt x="3923806" y="49990"/>
                </a:cubicBezTo>
                <a:cubicBezTo>
                  <a:pt x="4409449" y="137964"/>
                  <a:pt x="4886867" y="257228"/>
                  <a:pt x="5350874" y="426917"/>
                </a:cubicBezTo>
                <a:cubicBezTo>
                  <a:pt x="5797001" y="589991"/>
                  <a:pt x="6223101" y="792223"/>
                  <a:pt x="6607360" y="1075097"/>
                </a:cubicBezTo>
                <a:cubicBezTo>
                  <a:pt x="6794438" y="1212779"/>
                  <a:pt x="6965102" y="1365689"/>
                  <a:pt x="7110534" y="1541421"/>
                </a:cubicBezTo>
                <a:lnTo>
                  <a:pt x="7179830" y="1630542"/>
                </a:lnTo>
                <a:lnTo>
                  <a:pt x="7136295" y="1700600"/>
                </a:lnTo>
                <a:lnTo>
                  <a:pt x="7131140" y="1693045"/>
                </a:lnTo>
                <a:cubicBezTo>
                  <a:pt x="6977874" y="1483026"/>
                  <a:pt x="6788448" y="1305671"/>
                  <a:pt x="6577499" y="1148230"/>
                </a:cubicBezTo>
                <a:cubicBezTo>
                  <a:pt x="6245452" y="900401"/>
                  <a:pt x="5878538" y="716408"/>
                  <a:pt x="5494816" y="563527"/>
                </a:cubicBezTo>
                <a:cubicBezTo>
                  <a:pt x="5452491" y="546487"/>
                  <a:pt x="5409881" y="530036"/>
                  <a:pt x="5366967" y="514176"/>
                </a:cubicBezTo>
                <a:cubicBezTo>
                  <a:pt x="5326377" y="499156"/>
                  <a:pt x="5285430" y="485210"/>
                  <a:pt x="5244661" y="470725"/>
                </a:cubicBezTo>
                <a:cubicBezTo>
                  <a:pt x="5471517" y="572127"/>
                  <a:pt x="5691970" y="687263"/>
                  <a:pt x="5904822" y="815468"/>
                </a:cubicBezTo>
                <a:cubicBezTo>
                  <a:pt x="6336645" y="1080104"/>
                  <a:pt x="6718758" y="1400351"/>
                  <a:pt x="7015222" y="1815185"/>
                </a:cubicBezTo>
                <a:lnTo>
                  <a:pt x="7040454" y="1854830"/>
                </a:lnTo>
                <a:close/>
              </a:path>
            </a:pathLst>
          </a:custGeom>
          <a:solidFill>
            <a:schemeClr val="accent2"/>
          </a:solidFill>
          <a:ln w="12700"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27154ED9-2C0A-41A6-AA0A-27F34BFFA553}"/>
              </a:ext>
            </a:extLst>
          </p:cNvPr>
          <p:cNvSpPr>
            <a:spLocks noGrp="1"/>
          </p:cNvSpPr>
          <p:nvPr>
            <p:ph type="title"/>
          </p:nvPr>
        </p:nvSpPr>
        <p:spPr>
          <a:xfrm>
            <a:off x="841246" y="673770"/>
            <a:ext cx="3644489" cy="2414488"/>
          </a:xfrm>
        </p:spPr>
        <p:txBody>
          <a:bodyPr anchor="t">
            <a:normAutofit/>
          </a:bodyPr>
          <a:lstStyle/>
          <a:p>
            <a:r>
              <a:rPr lang="en-US" sz="3400">
                <a:solidFill>
                  <a:srgbClr val="FFFFFF"/>
                </a:solidFill>
              </a:rPr>
              <a:t>Conclusions and Recommendations</a:t>
            </a:r>
          </a:p>
        </p:txBody>
      </p:sp>
      <p:sp>
        <p:nvSpPr>
          <p:cNvPr id="3" name="Content Placeholder 2">
            <a:extLst>
              <a:ext uri="{FF2B5EF4-FFF2-40B4-BE49-F238E27FC236}">
                <a16:creationId xmlns:a16="http://schemas.microsoft.com/office/drawing/2014/main" id="{12D72786-E429-4363-96BA-8A81C9365F08}"/>
              </a:ext>
            </a:extLst>
          </p:cNvPr>
          <p:cNvSpPr>
            <a:spLocks noGrp="1"/>
          </p:cNvSpPr>
          <p:nvPr>
            <p:ph idx="1"/>
          </p:nvPr>
        </p:nvSpPr>
        <p:spPr>
          <a:xfrm>
            <a:off x="6095999" y="882315"/>
            <a:ext cx="5254754" cy="5294647"/>
          </a:xfrm>
        </p:spPr>
        <p:txBody>
          <a:bodyPr>
            <a:normAutofit/>
          </a:bodyPr>
          <a:lstStyle/>
          <a:p>
            <a:r>
              <a:rPr lang="en-US" sz="2200"/>
              <a:t>There should be a conclusion for each of the research problems that motivated the study </a:t>
            </a:r>
          </a:p>
          <a:p>
            <a:r>
              <a:rPr lang="en-US" sz="2200"/>
              <a:t>Researchers' recommendations about what to do next based on the research findings follow the conclusions </a:t>
            </a:r>
          </a:p>
        </p:txBody>
      </p:sp>
    </p:spTree>
    <p:extLst>
      <p:ext uri="{BB962C8B-B14F-4D97-AF65-F5344CB8AC3E}">
        <p14:creationId xmlns:p14="http://schemas.microsoft.com/office/powerpoint/2010/main" val="222940952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D1F004A-7DB5-4621-AC66-46C3DCFB4A32}"/>
              </a:ext>
            </a:extLst>
          </p:cNvPr>
          <p:cNvSpPr>
            <a:spLocks noGrp="1"/>
          </p:cNvSpPr>
          <p:nvPr>
            <p:ph type="title"/>
          </p:nvPr>
        </p:nvSpPr>
        <p:spPr>
          <a:xfrm>
            <a:off x="630936" y="640080"/>
            <a:ext cx="4818888" cy="1481328"/>
          </a:xfrm>
        </p:spPr>
        <p:txBody>
          <a:bodyPr anchor="b">
            <a:normAutofit/>
          </a:bodyPr>
          <a:lstStyle/>
          <a:p>
            <a:r>
              <a:rPr lang="en-US" sz="5400"/>
              <a:t>Appendices</a:t>
            </a:r>
          </a:p>
        </p:txBody>
      </p:sp>
      <p:sp>
        <p:nvSpPr>
          <p:cNvPr id="11"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5E04680-506F-46EF-BFAB-500B44B8090B}"/>
              </a:ext>
            </a:extLst>
          </p:cNvPr>
          <p:cNvSpPr>
            <a:spLocks noGrp="1"/>
          </p:cNvSpPr>
          <p:nvPr>
            <p:ph idx="1"/>
          </p:nvPr>
        </p:nvSpPr>
        <p:spPr>
          <a:xfrm>
            <a:off x="630936" y="2660904"/>
            <a:ext cx="4818888" cy="3547872"/>
          </a:xfrm>
        </p:spPr>
        <p:txBody>
          <a:bodyPr anchor="t">
            <a:normAutofit/>
          </a:bodyPr>
          <a:lstStyle/>
          <a:p>
            <a:r>
              <a:rPr lang="en-US" sz="1700"/>
              <a:t>The research report provides an archive of the project. Here are some things that should be included: </a:t>
            </a:r>
          </a:p>
          <a:p>
            <a:pPr lvl="1"/>
            <a:r>
              <a:rPr lang="en-US" sz="1700"/>
              <a:t>Copies of data collection forms </a:t>
            </a:r>
          </a:p>
          <a:p>
            <a:pPr lvl="1"/>
            <a:r>
              <a:rPr lang="en-US" sz="1700"/>
              <a:t>Univariate results and/or data tables (often placed on the data collection form) </a:t>
            </a:r>
          </a:p>
          <a:p>
            <a:pPr lvl="1"/>
            <a:r>
              <a:rPr lang="en-US" sz="1700"/>
              <a:t>Codebook </a:t>
            </a:r>
          </a:p>
          <a:p>
            <a:pPr lvl="1"/>
            <a:r>
              <a:rPr lang="en-US" sz="1700"/>
              <a:t>Technical appendix or any additional exhibits not included in results (if needed) </a:t>
            </a:r>
          </a:p>
          <a:p>
            <a:pPr lvl="1"/>
            <a:r>
              <a:rPr lang="en-US" sz="1700"/>
              <a:t>Data file </a:t>
            </a:r>
          </a:p>
          <a:p>
            <a:pPr lvl="1"/>
            <a:r>
              <a:rPr lang="en-US" sz="1700"/>
              <a:t>Bibliography</a:t>
            </a:r>
          </a:p>
        </p:txBody>
      </p:sp>
      <p:pic>
        <p:nvPicPr>
          <p:cNvPr id="4" name="Picture 3" descr="An illustration shows the title page (Page 1) of the written research report for Avery Fitness Center by Suter and Brown Research. The title reads as follows:&#10;A Deeper Understanding of Avery Fitness Center Customers&#10;Who are they, What services do they use, and What draws them to the center?&#10;Final Report">
            <a:extLst>
              <a:ext uri="{FF2B5EF4-FFF2-40B4-BE49-F238E27FC236}">
                <a16:creationId xmlns:a16="http://schemas.microsoft.com/office/drawing/2014/main" id="{B68851A6-D20A-4C45-90A7-BD29082D0200}"/>
              </a:ext>
            </a:extLst>
          </p:cNvPr>
          <p:cNvPicPr>
            <a:picLocks noGrp="1"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rot="21600000">
            <a:off x="6681064" y="640080"/>
            <a:ext cx="4294935" cy="5577840"/>
          </a:xfrm>
          <a:prstGeom prst="rect">
            <a:avLst/>
          </a:prstGeom>
          <a:solidFill>
            <a:schemeClr val="bg1"/>
          </a:solidFill>
        </p:spPr>
      </p:pic>
    </p:spTree>
    <p:extLst>
      <p:ext uri="{BB962C8B-B14F-4D97-AF65-F5344CB8AC3E}">
        <p14:creationId xmlns:p14="http://schemas.microsoft.com/office/powerpoint/2010/main" val="368045440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5DB3719-6FDC-4E5D-891D-FF40B7300F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FFE5E1D-6D2D-42E4-8C8F-01AC720A7927}"/>
              </a:ext>
            </a:extLst>
          </p:cNvPr>
          <p:cNvSpPr>
            <a:spLocks noGrp="1"/>
          </p:cNvSpPr>
          <p:nvPr>
            <p:ph type="title"/>
          </p:nvPr>
        </p:nvSpPr>
        <p:spPr>
          <a:xfrm>
            <a:off x="838200" y="365125"/>
            <a:ext cx="10515600" cy="1325563"/>
          </a:xfrm>
        </p:spPr>
        <p:txBody>
          <a:bodyPr>
            <a:normAutofit/>
          </a:bodyPr>
          <a:lstStyle/>
          <a:p>
            <a:r>
              <a:rPr lang="en-US" sz="5400"/>
              <a:t>10-min Group Discussion</a:t>
            </a:r>
          </a:p>
        </p:txBody>
      </p:sp>
      <p:sp>
        <p:nvSpPr>
          <p:cNvPr id="11" name="sketch line">
            <a:extLst>
              <a:ext uri="{FF2B5EF4-FFF2-40B4-BE49-F238E27FC236}">
                <a16:creationId xmlns:a16="http://schemas.microsoft.com/office/drawing/2014/main" id="{E0CBAC23-2E3F-4A90-BA59-F8299F6A5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1865313"/>
            <a:ext cx="10424160" cy="18288"/>
          </a:xfrm>
          <a:custGeom>
            <a:avLst/>
            <a:gdLst>
              <a:gd name="connsiteX0" fmla="*/ 0 w 10424160"/>
              <a:gd name="connsiteY0" fmla="*/ 0 h 18288"/>
              <a:gd name="connsiteX1" fmla="*/ 903427 w 10424160"/>
              <a:gd name="connsiteY1" fmla="*/ 0 h 18288"/>
              <a:gd name="connsiteX2" fmla="*/ 1389888 w 10424160"/>
              <a:gd name="connsiteY2" fmla="*/ 0 h 18288"/>
              <a:gd name="connsiteX3" fmla="*/ 2189074 w 10424160"/>
              <a:gd name="connsiteY3" fmla="*/ 0 h 18288"/>
              <a:gd name="connsiteX4" fmla="*/ 2675534 w 10424160"/>
              <a:gd name="connsiteY4" fmla="*/ 0 h 18288"/>
              <a:gd name="connsiteX5" fmla="*/ 3370478 w 10424160"/>
              <a:gd name="connsiteY5" fmla="*/ 0 h 18288"/>
              <a:gd name="connsiteX6" fmla="*/ 4169664 w 10424160"/>
              <a:gd name="connsiteY6" fmla="*/ 0 h 18288"/>
              <a:gd name="connsiteX7" fmla="*/ 4551883 w 10424160"/>
              <a:gd name="connsiteY7" fmla="*/ 0 h 18288"/>
              <a:gd name="connsiteX8" fmla="*/ 4934102 w 10424160"/>
              <a:gd name="connsiteY8" fmla="*/ 0 h 18288"/>
              <a:gd name="connsiteX9" fmla="*/ 5837530 w 10424160"/>
              <a:gd name="connsiteY9" fmla="*/ 0 h 18288"/>
              <a:gd name="connsiteX10" fmla="*/ 6532474 w 10424160"/>
              <a:gd name="connsiteY10" fmla="*/ 0 h 18288"/>
              <a:gd name="connsiteX11" fmla="*/ 6914693 w 10424160"/>
              <a:gd name="connsiteY11" fmla="*/ 0 h 18288"/>
              <a:gd name="connsiteX12" fmla="*/ 7609637 w 10424160"/>
              <a:gd name="connsiteY12" fmla="*/ 0 h 18288"/>
              <a:gd name="connsiteX13" fmla="*/ 8513064 w 10424160"/>
              <a:gd name="connsiteY13" fmla="*/ 0 h 18288"/>
              <a:gd name="connsiteX14" fmla="*/ 9103766 w 10424160"/>
              <a:gd name="connsiteY14" fmla="*/ 0 h 18288"/>
              <a:gd name="connsiteX15" fmla="*/ 9694469 w 10424160"/>
              <a:gd name="connsiteY15" fmla="*/ 0 h 18288"/>
              <a:gd name="connsiteX16" fmla="*/ 10424160 w 10424160"/>
              <a:gd name="connsiteY16" fmla="*/ 0 h 18288"/>
              <a:gd name="connsiteX17" fmla="*/ 10424160 w 10424160"/>
              <a:gd name="connsiteY17" fmla="*/ 18288 h 18288"/>
              <a:gd name="connsiteX18" fmla="*/ 9729216 w 10424160"/>
              <a:gd name="connsiteY18" fmla="*/ 18288 h 18288"/>
              <a:gd name="connsiteX19" fmla="*/ 8930030 w 10424160"/>
              <a:gd name="connsiteY19" fmla="*/ 18288 h 18288"/>
              <a:gd name="connsiteX20" fmla="*/ 8130845 w 10424160"/>
              <a:gd name="connsiteY20" fmla="*/ 18288 h 18288"/>
              <a:gd name="connsiteX21" fmla="*/ 7644384 w 10424160"/>
              <a:gd name="connsiteY21" fmla="*/ 18288 h 18288"/>
              <a:gd name="connsiteX22" fmla="*/ 6740957 w 10424160"/>
              <a:gd name="connsiteY22" fmla="*/ 18288 h 18288"/>
              <a:gd name="connsiteX23" fmla="*/ 6046013 w 10424160"/>
              <a:gd name="connsiteY23" fmla="*/ 18288 h 18288"/>
              <a:gd name="connsiteX24" fmla="*/ 5663794 w 10424160"/>
              <a:gd name="connsiteY24" fmla="*/ 18288 h 18288"/>
              <a:gd name="connsiteX25" fmla="*/ 4968850 w 10424160"/>
              <a:gd name="connsiteY25" fmla="*/ 18288 h 18288"/>
              <a:gd name="connsiteX26" fmla="*/ 4378147 w 10424160"/>
              <a:gd name="connsiteY26" fmla="*/ 18288 h 18288"/>
              <a:gd name="connsiteX27" fmla="*/ 3787445 w 10424160"/>
              <a:gd name="connsiteY27" fmla="*/ 18288 h 18288"/>
              <a:gd name="connsiteX28" fmla="*/ 3196742 w 10424160"/>
              <a:gd name="connsiteY28" fmla="*/ 18288 h 18288"/>
              <a:gd name="connsiteX29" fmla="*/ 2606040 w 10424160"/>
              <a:gd name="connsiteY29" fmla="*/ 18288 h 18288"/>
              <a:gd name="connsiteX30" fmla="*/ 1806854 w 10424160"/>
              <a:gd name="connsiteY30" fmla="*/ 18288 h 18288"/>
              <a:gd name="connsiteX31" fmla="*/ 1111910 w 10424160"/>
              <a:gd name="connsiteY31" fmla="*/ 18288 h 18288"/>
              <a:gd name="connsiteX32" fmla="*/ 729691 w 10424160"/>
              <a:gd name="connsiteY32" fmla="*/ 18288 h 18288"/>
              <a:gd name="connsiteX33" fmla="*/ 0 w 10424160"/>
              <a:gd name="connsiteY33" fmla="*/ 18288 h 18288"/>
              <a:gd name="connsiteX34" fmla="*/ 0 w 10424160"/>
              <a:gd name="connsiteY3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4160" h="18288" fill="none" extrusionOk="0">
                <a:moveTo>
                  <a:pt x="0" y="0"/>
                </a:moveTo>
                <a:cubicBezTo>
                  <a:pt x="251416" y="-3874"/>
                  <a:pt x="479411" y="-20508"/>
                  <a:pt x="903427" y="0"/>
                </a:cubicBezTo>
                <a:cubicBezTo>
                  <a:pt x="1327443" y="20508"/>
                  <a:pt x="1177990" y="-7387"/>
                  <a:pt x="1389888" y="0"/>
                </a:cubicBezTo>
                <a:cubicBezTo>
                  <a:pt x="1601786" y="7387"/>
                  <a:pt x="1928602" y="-6697"/>
                  <a:pt x="2189074" y="0"/>
                </a:cubicBezTo>
                <a:cubicBezTo>
                  <a:pt x="2449546" y="6697"/>
                  <a:pt x="2440085" y="-21144"/>
                  <a:pt x="2675534" y="0"/>
                </a:cubicBezTo>
                <a:cubicBezTo>
                  <a:pt x="2910983" y="21144"/>
                  <a:pt x="3026158" y="-11124"/>
                  <a:pt x="3370478" y="0"/>
                </a:cubicBezTo>
                <a:cubicBezTo>
                  <a:pt x="3714798" y="11124"/>
                  <a:pt x="3864539" y="-10660"/>
                  <a:pt x="4169664" y="0"/>
                </a:cubicBezTo>
                <a:cubicBezTo>
                  <a:pt x="4474789" y="10660"/>
                  <a:pt x="4471218" y="16488"/>
                  <a:pt x="4551883" y="0"/>
                </a:cubicBezTo>
                <a:cubicBezTo>
                  <a:pt x="4632548" y="-16488"/>
                  <a:pt x="4786830" y="7986"/>
                  <a:pt x="4934102" y="0"/>
                </a:cubicBezTo>
                <a:cubicBezTo>
                  <a:pt x="5081374" y="-7986"/>
                  <a:pt x="5575881" y="-33003"/>
                  <a:pt x="5837530" y="0"/>
                </a:cubicBezTo>
                <a:cubicBezTo>
                  <a:pt x="6099179" y="33003"/>
                  <a:pt x="6305895" y="14170"/>
                  <a:pt x="6532474" y="0"/>
                </a:cubicBezTo>
                <a:cubicBezTo>
                  <a:pt x="6759053" y="-14170"/>
                  <a:pt x="6726707" y="16121"/>
                  <a:pt x="6914693" y="0"/>
                </a:cubicBezTo>
                <a:cubicBezTo>
                  <a:pt x="7102679" y="-16121"/>
                  <a:pt x="7397857" y="32594"/>
                  <a:pt x="7609637" y="0"/>
                </a:cubicBezTo>
                <a:cubicBezTo>
                  <a:pt x="7821417" y="-32594"/>
                  <a:pt x="8141235" y="-3745"/>
                  <a:pt x="8513064" y="0"/>
                </a:cubicBezTo>
                <a:cubicBezTo>
                  <a:pt x="8884893" y="3745"/>
                  <a:pt x="8877548" y="3359"/>
                  <a:pt x="9103766" y="0"/>
                </a:cubicBezTo>
                <a:cubicBezTo>
                  <a:pt x="9329984" y="-3359"/>
                  <a:pt x="9545570" y="-17843"/>
                  <a:pt x="9694469" y="0"/>
                </a:cubicBezTo>
                <a:cubicBezTo>
                  <a:pt x="9843368" y="17843"/>
                  <a:pt x="10162477" y="-1217"/>
                  <a:pt x="10424160" y="0"/>
                </a:cubicBezTo>
                <a:cubicBezTo>
                  <a:pt x="10424498" y="7640"/>
                  <a:pt x="10423710" y="11289"/>
                  <a:pt x="10424160" y="18288"/>
                </a:cubicBezTo>
                <a:cubicBezTo>
                  <a:pt x="10184680" y="20716"/>
                  <a:pt x="10034768" y="-9357"/>
                  <a:pt x="9729216" y="18288"/>
                </a:cubicBezTo>
                <a:cubicBezTo>
                  <a:pt x="9423664" y="45933"/>
                  <a:pt x="9309220" y="36372"/>
                  <a:pt x="8930030" y="18288"/>
                </a:cubicBezTo>
                <a:cubicBezTo>
                  <a:pt x="8550840" y="204"/>
                  <a:pt x="8513376" y="34707"/>
                  <a:pt x="8130845" y="18288"/>
                </a:cubicBezTo>
                <a:cubicBezTo>
                  <a:pt x="7748315" y="1869"/>
                  <a:pt x="7864674" y="19659"/>
                  <a:pt x="7644384" y="18288"/>
                </a:cubicBezTo>
                <a:cubicBezTo>
                  <a:pt x="7424094" y="16917"/>
                  <a:pt x="6947001" y="55680"/>
                  <a:pt x="6740957" y="18288"/>
                </a:cubicBezTo>
                <a:cubicBezTo>
                  <a:pt x="6534913" y="-19104"/>
                  <a:pt x="6313809" y="33391"/>
                  <a:pt x="6046013" y="18288"/>
                </a:cubicBezTo>
                <a:cubicBezTo>
                  <a:pt x="5778217" y="3185"/>
                  <a:pt x="5786775" y="1439"/>
                  <a:pt x="5663794" y="18288"/>
                </a:cubicBezTo>
                <a:cubicBezTo>
                  <a:pt x="5540813" y="35137"/>
                  <a:pt x="5204724" y="25434"/>
                  <a:pt x="4968850" y="18288"/>
                </a:cubicBezTo>
                <a:cubicBezTo>
                  <a:pt x="4732976" y="11142"/>
                  <a:pt x="4559928" y="34568"/>
                  <a:pt x="4378147" y="18288"/>
                </a:cubicBezTo>
                <a:cubicBezTo>
                  <a:pt x="4196366" y="2008"/>
                  <a:pt x="3992200" y="35409"/>
                  <a:pt x="3787445" y="18288"/>
                </a:cubicBezTo>
                <a:cubicBezTo>
                  <a:pt x="3582690" y="1167"/>
                  <a:pt x="3488876" y="-7583"/>
                  <a:pt x="3196742" y="18288"/>
                </a:cubicBezTo>
                <a:cubicBezTo>
                  <a:pt x="2904608" y="44159"/>
                  <a:pt x="2729828" y="45906"/>
                  <a:pt x="2606040" y="18288"/>
                </a:cubicBezTo>
                <a:cubicBezTo>
                  <a:pt x="2482252" y="-9330"/>
                  <a:pt x="2000672" y="-5498"/>
                  <a:pt x="1806854" y="18288"/>
                </a:cubicBezTo>
                <a:cubicBezTo>
                  <a:pt x="1613036" y="42074"/>
                  <a:pt x="1310933" y="-4240"/>
                  <a:pt x="1111910" y="18288"/>
                </a:cubicBezTo>
                <a:cubicBezTo>
                  <a:pt x="912887" y="40816"/>
                  <a:pt x="891560" y="1701"/>
                  <a:pt x="729691" y="18288"/>
                </a:cubicBezTo>
                <a:cubicBezTo>
                  <a:pt x="567822" y="34875"/>
                  <a:pt x="203025" y="34462"/>
                  <a:pt x="0" y="18288"/>
                </a:cubicBezTo>
                <a:cubicBezTo>
                  <a:pt x="-82" y="11708"/>
                  <a:pt x="-178" y="8956"/>
                  <a:pt x="0" y="0"/>
                </a:cubicBezTo>
                <a:close/>
              </a:path>
              <a:path w="10424160" h="18288" stroke="0" extrusionOk="0">
                <a:moveTo>
                  <a:pt x="0" y="0"/>
                </a:moveTo>
                <a:cubicBezTo>
                  <a:pt x="119910" y="17195"/>
                  <a:pt x="345032" y="1652"/>
                  <a:pt x="590702" y="0"/>
                </a:cubicBezTo>
                <a:cubicBezTo>
                  <a:pt x="836372" y="-1652"/>
                  <a:pt x="830717" y="-10944"/>
                  <a:pt x="972922" y="0"/>
                </a:cubicBezTo>
                <a:cubicBezTo>
                  <a:pt x="1115127" y="10944"/>
                  <a:pt x="1638708" y="17269"/>
                  <a:pt x="1876349" y="0"/>
                </a:cubicBezTo>
                <a:cubicBezTo>
                  <a:pt x="2113990" y="-17269"/>
                  <a:pt x="2263529" y="27642"/>
                  <a:pt x="2467051" y="0"/>
                </a:cubicBezTo>
                <a:cubicBezTo>
                  <a:pt x="2670573" y="-27642"/>
                  <a:pt x="2867743" y="-1552"/>
                  <a:pt x="3057754" y="0"/>
                </a:cubicBezTo>
                <a:cubicBezTo>
                  <a:pt x="3247765" y="1552"/>
                  <a:pt x="3729099" y="45169"/>
                  <a:pt x="3961181" y="0"/>
                </a:cubicBezTo>
                <a:cubicBezTo>
                  <a:pt x="4193263" y="-45169"/>
                  <a:pt x="4313735" y="4067"/>
                  <a:pt x="4447642" y="0"/>
                </a:cubicBezTo>
                <a:cubicBezTo>
                  <a:pt x="4581549" y="-4067"/>
                  <a:pt x="5123626" y="11867"/>
                  <a:pt x="5351069" y="0"/>
                </a:cubicBezTo>
                <a:cubicBezTo>
                  <a:pt x="5578512" y="-11867"/>
                  <a:pt x="6044105" y="-19983"/>
                  <a:pt x="6254496" y="0"/>
                </a:cubicBezTo>
                <a:cubicBezTo>
                  <a:pt x="6464887" y="19983"/>
                  <a:pt x="6664731" y="4232"/>
                  <a:pt x="6949440" y="0"/>
                </a:cubicBezTo>
                <a:cubicBezTo>
                  <a:pt x="7234149" y="-4232"/>
                  <a:pt x="7497205" y="28731"/>
                  <a:pt x="7852867" y="0"/>
                </a:cubicBezTo>
                <a:cubicBezTo>
                  <a:pt x="8208529" y="-28731"/>
                  <a:pt x="8287556" y="2616"/>
                  <a:pt x="8443570" y="0"/>
                </a:cubicBezTo>
                <a:cubicBezTo>
                  <a:pt x="8599584" y="-2616"/>
                  <a:pt x="8871283" y="-14113"/>
                  <a:pt x="9034272" y="0"/>
                </a:cubicBezTo>
                <a:cubicBezTo>
                  <a:pt x="9197261" y="14113"/>
                  <a:pt x="9604978" y="-35623"/>
                  <a:pt x="9833458" y="0"/>
                </a:cubicBezTo>
                <a:cubicBezTo>
                  <a:pt x="10061938" y="35623"/>
                  <a:pt x="10231944" y="-8194"/>
                  <a:pt x="10424160" y="0"/>
                </a:cubicBezTo>
                <a:cubicBezTo>
                  <a:pt x="10424285" y="4395"/>
                  <a:pt x="10424085" y="9776"/>
                  <a:pt x="10424160" y="18288"/>
                </a:cubicBezTo>
                <a:cubicBezTo>
                  <a:pt x="10058736" y="-5772"/>
                  <a:pt x="9942989" y="-18764"/>
                  <a:pt x="9624974" y="18288"/>
                </a:cubicBezTo>
                <a:cubicBezTo>
                  <a:pt x="9306959" y="55340"/>
                  <a:pt x="9229263" y="24995"/>
                  <a:pt x="8930030" y="18288"/>
                </a:cubicBezTo>
                <a:cubicBezTo>
                  <a:pt x="8630797" y="11581"/>
                  <a:pt x="8647263" y="10931"/>
                  <a:pt x="8547811" y="18288"/>
                </a:cubicBezTo>
                <a:cubicBezTo>
                  <a:pt x="8448359" y="25645"/>
                  <a:pt x="8173221" y="219"/>
                  <a:pt x="8061350" y="18288"/>
                </a:cubicBezTo>
                <a:cubicBezTo>
                  <a:pt x="7949479" y="36357"/>
                  <a:pt x="7437002" y="17516"/>
                  <a:pt x="7157923" y="18288"/>
                </a:cubicBezTo>
                <a:cubicBezTo>
                  <a:pt x="6878844" y="19060"/>
                  <a:pt x="6610241" y="8864"/>
                  <a:pt x="6462979" y="18288"/>
                </a:cubicBezTo>
                <a:cubicBezTo>
                  <a:pt x="6315717" y="27712"/>
                  <a:pt x="6124879" y="4989"/>
                  <a:pt x="5976518" y="18288"/>
                </a:cubicBezTo>
                <a:cubicBezTo>
                  <a:pt x="5828157" y="31587"/>
                  <a:pt x="5566880" y="7112"/>
                  <a:pt x="5281574" y="18288"/>
                </a:cubicBezTo>
                <a:cubicBezTo>
                  <a:pt x="4996268" y="29464"/>
                  <a:pt x="5085614" y="20493"/>
                  <a:pt x="4899355" y="18288"/>
                </a:cubicBezTo>
                <a:cubicBezTo>
                  <a:pt x="4713096" y="16083"/>
                  <a:pt x="4606138" y="34359"/>
                  <a:pt x="4517136" y="18288"/>
                </a:cubicBezTo>
                <a:cubicBezTo>
                  <a:pt x="4428134" y="2217"/>
                  <a:pt x="4125335" y="52414"/>
                  <a:pt x="3822192" y="18288"/>
                </a:cubicBezTo>
                <a:cubicBezTo>
                  <a:pt x="3519049" y="-15838"/>
                  <a:pt x="3453132" y="3859"/>
                  <a:pt x="3335731" y="18288"/>
                </a:cubicBezTo>
                <a:cubicBezTo>
                  <a:pt x="3218330" y="32717"/>
                  <a:pt x="2718749" y="-13936"/>
                  <a:pt x="2536546" y="18288"/>
                </a:cubicBezTo>
                <a:cubicBezTo>
                  <a:pt x="2354343" y="50512"/>
                  <a:pt x="2190669" y="3238"/>
                  <a:pt x="2050085" y="18288"/>
                </a:cubicBezTo>
                <a:cubicBezTo>
                  <a:pt x="1909501" y="33338"/>
                  <a:pt x="1520975" y="3062"/>
                  <a:pt x="1250899" y="18288"/>
                </a:cubicBezTo>
                <a:cubicBezTo>
                  <a:pt x="980823" y="33514"/>
                  <a:pt x="992936" y="28036"/>
                  <a:pt x="868680" y="18288"/>
                </a:cubicBezTo>
                <a:cubicBezTo>
                  <a:pt x="744424" y="8540"/>
                  <a:pt x="230364" y="33365"/>
                  <a:pt x="0" y="18288"/>
                </a:cubicBezTo>
                <a:cubicBezTo>
                  <a:pt x="-504" y="12101"/>
                  <a:pt x="-591" y="7719"/>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BCD26247-BE52-4494-8627-09EEC90BDE43}"/>
              </a:ext>
            </a:extLst>
          </p:cNvPr>
          <p:cNvGraphicFramePr>
            <a:graphicFrameLocks noGrp="1"/>
          </p:cNvGraphicFramePr>
          <p:nvPr>
            <p:ph idx="1"/>
            <p:extLst>
              <p:ext uri="{D42A27DB-BD31-4B8C-83A1-F6EECF244321}">
                <p14:modId xmlns:p14="http://schemas.microsoft.com/office/powerpoint/2010/main" val="1147485972"/>
              </p:ext>
            </p:extLst>
          </p:nvPr>
        </p:nvGraphicFramePr>
        <p:xfrm>
          <a:off x="838200" y="2228087"/>
          <a:ext cx="10515600" cy="39488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8032659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CED4D40-4B67-4331-AC48-79B82B4A4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52CE4A8-E467-423D-B249-8012A6E5390C}"/>
              </a:ext>
            </a:extLst>
          </p:cNvPr>
          <p:cNvSpPr>
            <a:spLocks noGrp="1"/>
          </p:cNvSpPr>
          <p:nvPr>
            <p:ph type="title"/>
          </p:nvPr>
        </p:nvSpPr>
        <p:spPr>
          <a:xfrm>
            <a:off x="638881" y="417576"/>
            <a:ext cx="10909640" cy="1249394"/>
          </a:xfrm>
        </p:spPr>
        <p:txBody>
          <a:bodyPr vert="horz" lIns="91440" tIns="45720" rIns="91440" bIns="45720" rtlCol="0" anchor="ctr">
            <a:normAutofit/>
          </a:bodyPr>
          <a:lstStyle/>
          <a:p>
            <a:pPr algn="ctr"/>
            <a:r>
              <a:rPr lang="en-US" sz="4600" kern="1200">
                <a:solidFill>
                  <a:schemeClr val="tx1"/>
                </a:solidFill>
                <a:latin typeface="+mj-lt"/>
                <a:ea typeface="+mj-ea"/>
                <a:cs typeface="+mj-cs"/>
              </a:rPr>
              <a:t>Assignment 7: Mid-semester Peer Evaluation</a:t>
            </a:r>
          </a:p>
        </p:txBody>
      </p:sp>
      <p:sp>
        <p:nvSpPr>
          <p:cNvPr id="12" name="sketch line">
            <a:extLst>
              <a:ext uri="{FF2B5EF4-FFF2-40B4-BE49-F238E27FC236}">
                <a16:creationId xmlns:a16="http://schemas.microsoft.com/office/drawing/2014/main" id="{670CEDEF-4F34-412E-84EE-329C1E93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1733454"/>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Text&#10;&#10;Description automatically generated">
            <a:extLst>
              <a:ext uri="{FF2B5EF4-FFF2-40B4-BE49-F238E27FC236}">
                <a16:creationId xmlns:a16="http://schemas.microsoft.com/office/drawing/2014/main" id="{9D42FAB4-84A0-4DAE-A3FF-694DDFFB59D0}"/>
              </a:ext>
            </a:extLst>
          </p:cNvPr>
          <p:cNvPicPr>
            <a:picLocks noChangeAspect="1"/>
          </p:cNvPicPr>
          <p:nvPr/>
        </p:nvPicPr>
        <p:blipFill>
          <a:blip r:embed="rId3"/>
          <a:stretch>
            <a:fillRect/>
          </a:stretch>
        </p:blipFill>
        <p:spPr>
          <a:xfrm>
            <a:off x="1972230" y="2633472"/>
            <a:ext cx="8244491" cy="3586353"/>
          </a:xfrm>
          <a:prstGeom prst="rect">
            <a:avLst/>
          </a:prstGeom>
        </p:spPr>
      </p:pic>
    </p:spTree>
    <p:extLst>
      <p:ext uri="{BB962C8B-B14F-4D97-AF65-F5344CB8AC3E}">
        <p14:creationId xmlns:p14="http://schemas.microsoft.com/office/powerpoint/2010/main" val="85965817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6" name="Rectangle 24">
            <a:extLst>
              <a:ext uri="{FF2B5EF4-FFF2-40B4-BE49-F238E27FC236}">
                <a16:creationId xmlns:a16="http://schemas.microsoft.com/office/drawing/2014/main" id="{9CDF6DAD-6680-48EA-B64B-A5F5A4E46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7794" y="364885"/>
            <a:ext cx="6025896" cy="5792929"/>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7BF0A34-6A7B-4740-9368-058C6CF03B61}"/>
              </a:ext>
            </a:extLst>
          </p:cNvPr>
          <p:cNvSpPr>
            <a:spLocks noGrp="1"/>
          </p:cNvSpPr>
          <p:nvPr>
            <p:ph type="title"/>
          </p:nvPr>
        </p:nvSpPr>
        <p:spPr>
          <a:xfrm>
            <a:off x="950976" y="700186"/>
            <a:ext cx="5374494" cy="1188720"/>
          </a:xfrm>
        </p:spPr>
        <p:txBody>
          <a:bodyPr anchor="ctr">
            <a:normAutofit/>
          </a:bodyPr>
          <a:lstStyle/>
          <a:p>
            <a:r>
              <a:rPr lang="en-US" sz="3700" dirty="0">
                <a:solidFill>
                  <a:schemeClr val="bg1"/>
                </a:solidFill>
              </a:rPr>
              <a:t>5-min Snippet – self-organized Criticality </a:t>
            </a:r>
          </a:p>
        </p:txBody>
      </p:sp>
      <p:sp>
        <p:nvSpPr>
          <p:cNvPr id="3" name="Content Placeholder 2">
            <a:extLst>
              <a:ext uri="{FF2B5EF4-FFF2-40B4-BE49-F238E27FC236}">
                <a16:creationId xmlns:a16="http://schemas.microsoft.com/office/drawing/2014/main" id="{575A68EA-7CC2-4D74-A560-2FCED6C34F1F}"/>
              </a:ext>
            </a:extLst>
          </p:cNvPr>
          <p:cNvSpPr>
            <a:spLocks noGrp="1"/>
          </p:cNvSpPr>
          <p:nvPr>
            <p:ph idx="1"/>
          </p:nvPr>
        </p:nvSpPr>
        <p:spPr>
          <a:xfrm>
            <a:off x="950976" y="2066544"/>
            <a:ext cx="5374494" cy="3788346"/>
          </a:xfrm>
        </p:spPr>
        <p:txBody>
          <a:bodyPr>
            <a:normAutofit/>
          </a:bodyPr>
          <a:lstStyle/>
          <a:p>
            <a:r>
              <a:rPr lang="en-US" sz="2200" dirty="0">
                <a:solidFill>
                  <a:schemeClr val="bg1"/>
                </a:solidFill>
              </a:rPr>
              <a:t>Books</a:t>
            </a:r>
          </a:p>
          <a:p>
            <a:pPr lvl="1"/>
            <a:r>
              <a:rPr lang="en-US" sz="2200" dirty="0">
                <a:solidFill>
                  <a:schemeClr val="bg1"/>
                </a:solidFill>
              </a:rPr>
              <a:t>The Tipping Point</a:t>
            </a:r>
          </a:p>
          <a:p>
            <a:pPr lvl="1"/>
            <a:r>
              <a:rPr lang="en-US" sz="2200" dirty="0">
                <a:solidFill>
                  <a:schemeClr val="bg1"/>
                </a:solidFill>
              </a:rPr>
              <a:t>Why do most things fail? </a:t>
            </a:r>
          </a:p>
          <a:p>
            <a:pPr lvl="1"/>
            <a:r>
              <a:rPr lang="en-US" sz="2200" dirty="0">
                <a:solidFill>
                  <a:schemeClr val="bg1"/>
                </a:solidFill>
              </a:rPr>
              <a:t>Ubiquity </a:t>
            </a:r>
          </a:p>
          <a:p>
            <a:pPr lvl="1"/>
            <a:r>
              <a:rPr lang="en-US" sz="2200" dirty="0">
                <a:solidFill>
                  <a:schemeClr val="bg1"/>
                </a:solidFill>
              </a:rPr>
              <a:t>Critical Mass </a:t>
            </a:r>
          </a:p>
          <a:p>
            <a:r>
              <a:rPr lang="en-US" sz="2200" dirty="0">
                <a:solidFill>
                  <a:schemeClr val="bg1"/>
                </a:solidFill>
              </a:rPr>
              <a:t>Terms: </a:t>
            </a:r>
          </a:p>
          <a:p>
            <a:pPr lvl="1"/>
            <a:r>
              <a:rPr lang="en-US" sz="2200" dirty="0">
                <a:solidFill>
                  <a:schemeClr val="bg1"/>
                </a:solidFill>
              </a:rPr>
              <a:t>Critical point/mass </a:t>
            </a:r>
          </a:p>
          <a:p>
            <a:pPr lvl="1"/>
            <a:r>
              <a:rPr lang="en-US" sz="2200" dirty="0">
                <a:solidFill>
                  <a:schemeClr val="bg1"/>
                </a:solidFill>
              </a:rPr>
              <a:t>Turning/Inflection/Tipping point</a:t>
            </a:r>
          </a:p>
          <a:p>
            <a:pPr marL="457200" lvl="1" indent="0">
              <a:buNone/>
            </a:pPr>
            <a:endParaRPr lang="en-US" sz="2200" dirty="0">
              <a:solidFill>
                <a:schemeClr val="bg1"/>
              </a:solidFill>
            </a:endParaRPr>
          </a:p>
          <a:p>
            <a:pPr lvl="1"/>
            <a:endParaRPr lang="en-US" sz="2200" dirty="0">
              <a:solidFill>
                <a:schemeClr val="bg1"/>
              </a:solidFill>
            </a:endParaRPr>
          </a:p>
          <a:p>
            <a:endParaRPr lang="en-US" sz="2200" dirty="0">
              <a:solidFill>
                <a:schemeClr val="bg1"/>
              </a:solidFill>
            </a:endParaRPr>
          </a:p>
          <a:p>
            <a:endParaRPr lang="en-US" sz="2200" dirty="0">
              <a:solidFill>
                <a:schemeClr val="bg1"/>
              </a:solidFill>
            </a:endParaRPr>
          </a:p>
        </p:txBody>
      </p:sp>
      <p:pic>
        <p:nvPicPr>
          <p:cNvPr id="13" name="Picture 12" descr="Diagram&#10;&#10;Description automatically generated with medium confidence">
            <a:extLst>
              <a:ext uri="{FF2B5EF4-FFF2-40B4-BE49-F238E27FC236}">
                <a16:creationId xmlns:a16="http://schemas.microsoft.com/office/drawing/2014/main" id="{E68F1690-CCDA-453E-9F3E-35B200331CA1}"/>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7451499" y="365760"/>
            <a:ext cx="3621974" cy="2788920"/>
          </a:xfrm>
          <a:prstGeom prst="rect">
            <a:avLst/>
          </a:prstGeom>
        </p:spPr>
      </p:pic>
      <p:pic>
        <p:nvPicPr>
          <p:cNvPr id="11" name="Picture 10" descr="A picture containing outdoor, snow, nature, mountain&#10;&#10;Description automatically generated">
            <a:extLst>
              <a:ext uri="{FF2B5EF4-FFF2-40B4-BE49-F238E27FC236}">
                <a16:creationId xmlns:a16="http://schemas.microsoft.com/office/drawing/2014/main" id="{5836F82B-1DFC-4965-B397-892348E79E1D}"/>
              </a:ext>
            </a:extLst>
          </p:cNvPr>
          <p:cNvPicPr>
            <a:picLocks noChangeAspect="1"/>
          </p:cNvPicPr>
          <p:nvPr/>
        </p:nvPicPr>
        <p:blipFill>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7173407" y="3368894"/>
            <a:ext cx="4178157" cy="2788920"/>
          </a:xfrm>
          <a:prstGeom prst="rect">
            <a:avLst/>
          </a:prstGeom>
        </p:spPr>
      </p:pic>
      <p:sp>
        <p:nvSpPr>
          <p:cNvPr id="4" name="Footer Placeholder 3">
            <a:extLst>
              <a:ext uri="{FF2B5EF4-FFF2-40B4-BE49-F238E27FC236}">
                <a16:creationId xmlns:a16="http://schemas.microsoft.com/office/drawing/2014/main" id="{EA8C62D1-D07B-40D0-8BAD-055F86695A7F}"/>
              </a:ext>
            </a:extLst>
          </p:cNvPr>
          <p:cNvSpPr>
            <a:spLocks noGrp="1"/>
          </p:cNvSpPr>
          <p:nvPr>
            <p:ph type="ftr" sz="quarter" idx="11"/>
          </p:nvPr>
        </p:nvSpPr>
        <p:spPr>
          <a:xfrm>
            <a:off x="2981324" y="6356350"/>
            <a:ext cx="3348513" cy="365125"/>
          </a:xfrm>
        </p:spPr>
        <p:txBody>
          <a:bodyPr>
            <a:normAutofit/>
          </a:bodyPr>
          <a:lstStyle/>
          <a:p>
            <a:pPr marL="0" marR="0" lvl="0" indent="0" algn="r" defTabSz="914400" rtl="0" eaLnBrk="1" fontAlgn="auto" latinLnBrk="0" hangingPunct="1">
              <a:lnSpc>
                <a:spcPct val="100000"/>
              </a:lnSpc>
              <a:spcBef>
                <a:spcPts val="0"/>
              </a:spcBef>
              <a:spcAft>
                <a:spcPts val="60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Mike Nguyen</a:t>
            </a:r>
          </a:p>
        </p:txBody>
      </p:sp>
      <p:sp>
        <p:nvSpPr>
          <p:cNvPr id="5" name="Slide Number Placeholder 4">
            <a:extLst>
              <a:ext uri="{FF2B5EF4-FFF2-40B4-BE49-F238E27FC236}">
                <a16:creationId xmlns:a16="http://schemas.microsoft.com/office/drawing/2014/main" id="{1B8855E2-24BB-4D6A-89E8-41D31DAF03E8}"/>
              </a:ext>
            </a:extLst>
          </p:cNvPr>
          <p:cNvSpPr>
            <a:spLocks noGrp="1"/>
          </p:cNvSpPr>
          <p:nvPr>
            <p:ph type="sldNum" sz="quarter" idx="12"/>
          </p:nvPr>
        </p:nvSpPr>
        <p:spPr>
          <a:xfrm>
            <a:off x="8610600" y="6356350"/>
            <a:ext cx="2743200" cy="365125"/>
          </a:xfrm>
        </p:spPr>
        <p:txBody>
          <a:bodyPr>
            <a:normAutofit/>
          </a:bodyPr>
          <a:lstStyle/>
          <a:p>
            <a:pPr marL="0" marR="0" lvl="0" indent="0" algn="r" defTabSz="914400" rtl="0" eaLnBrk="1" fontAlgn="auto" latinLnBrk="0" hangingPunct="1">
              <a:lnSpc>
                <a:spcPct val="100000"/>
              </a:lnSpc>
              <a:spcBef>
                <a:spcPts val="0"/>
              </a:spcBef>
              <a:spcAft>
                <a:spcPts val="600"/>
              </a:spcAft>
              <a:buClrTx/>
              <a:buSzTx/>
              <a:buFontTx/>
              <a:buNone/>
              <a:tabLst/>
              <a:defRPr/>
            </a:pPr>
            <a:fld id="{A6AF1B4E-90EC-4A51-B6E5-B702C054ECB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600"/>
                </a:spcAft>
                <a:buClrTx/>
                <a:buSzTx/>
                <a:buFontTx/>
                <a:buNone/>
                <a:tabLst/>
                <a:defRPr/>
              </a:pPr>
              <a:t>37</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717999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9B34B83-E717-47BB-BBB2-8B0F8368DC9C}"/>
              </a:ext>
            </a:extLst>
          </p:cNvPr>
          <p:cNvSpPr>
            <a:spLocks noGrp="1"/>
          </p:cNvSpPr>
          <p:nvPr>
            <p:ph type="title"/>
          </p:nvPr>
        </p:nvSpPr>
        <p:spPr>
          <a:xfrm>
            <a:off x="5297762" y="329184"/>
            <a:ext cx="6251110" cy="1783080"/>
          </a:xfrm>
        </p:spPr>
        <p:txBody>
          <a:bodyPr anchor="b">
            <a:normAutofit/>
          </a:bodyPr>
          <a:lstStyle/>
          <a:p>
            <a:r>
              <a:rPr lang="en-US" sz="5400"/>
              <a:t>iClicker Question</a:t>
            </a:r>
          </a:p>
        </p:txBody>
      </p:sp>
      <p:pic>
        <p:nvPicPr>
          <p:cNvPr id="5" name="Picture 4" descr="Question mark on green pastel background">
            <a:extLst>
              <a:ext uri="{FF2B5EF4-FFF2-40B4-BE49-F238E27FC236}">
                <a16:creationId xmlns:a16="http://schemas.microsoft.com/office/drawing/2014/main" id="{9494E055-A8DD-45AA-ADD6-BA864995CF06}"/>
              </a:ext>
            </a:extLst>
          </p:cNvPr>
          <p:cNvPicPr>
            <a:picLocks noChangeAspect="1"/>
          </p:cNvPicPr>
          <p:nvPr/>
        </p:nvPicPr>
        <p:blipFill rotWithShape="1">
          <a:blip r:embed="rId3"/>
          <a:srcRect l="44529" r="4537"/>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1"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ADFCD0F-7DFA-4F6D-99F6-272EFCCBC541}"/>
              </a:ext>
            </a:extLst>
          </p:cNvPr>
          <p:cNvSpPr>
            <a:spLocks noGrp="1"/>
          </p:cNvSpPr>
          <p:nvPr>
            <p:ph idx="1"/>
          </p:nvPr>
        </p:nvSpPr>
        <p:spPr>
          <a:xfrm>
            <a:off x="5297762" y="2706624"/>
            <a:ext cx="6251110" cy="3483864"/>
          </a:xfrm>
        </p:spPr>
        <p:txBody>
          <a:bodyPr>
            <a:normAutofit/>
          </a:bodyPr>
          <a:lstStyle/>
          <a:p>
            <a:pPr marL="0" indent="0">
              <a:buNone/>
            </a:pPr>
            <a:r>
              <a:rPr lang="en-US" sz="2200" dirty="0"/>
              <a:t>The null hypothesis of the 2-sample independent t-test is </a:t>
            </a:r>
          </a:p>
          <a:p>
            <a:pPr marL="514350" indent="-514350">
              <a:buFont typeface="+mj-lt"/>
              <a:buAutoNum type="alphaUcPeriod"/>
            </a:pPr>
            <a:r>
              <a:rPr lang="en-US" sz="2200" dirty="0"/>
              <a:t>The two variables’ means are equal </a:t>
            </a:r>
          </a:p>
          <a:p>
            <a:pPr marL="514350" indent="-514350">
              <a:buFont typeface="+mj-lt"/>
              <a:buAutoNum type="alphaUcPeriod"/>
            </a:pPr>
            <a:r>
              <a:rPr lang="en-US" sz="2200" dirty="0"/>
              <a:t>The two variables’ means are </a:t>
            </a:r>
            <a:r>
              <a:rPr lang="en-US" sz="2200" b="1" dirty="0"/>
              <a:t>NOT</a:t>
            </a:r>
            <a:r>
              <a:rPr lang="en-US" sz="2200" dirty="0"/>
              <a:t> equal </a:t>
            </a:r>
          </a:p>
          <a:p>
            <a:pPr marL="514350" indent="-514350">
              <a:buFont typeface="+mj-lt"/>
              <a:buAutoNum type="alphaUcPeriod"/>
            </a:pPr>
            <a:endParaRPr lang="en-US" sz="2200" dirty="0"/>
          </a:p>
        </p:txBody>
      </p:sp>
    </p:spTree>
    <p:extLst>
      <p:ext uri="{BB962C8B-B14F-4D97-AF65-F5344CB8AC3E}">
        <p14:creationId xmlns:p14="http://schemas.microsoft.com/office/powerpoint/2010/main" val="2740362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B4E78E5-C4DC-4C43-25F7-95C7997D0E51}"/>
              </a:ext>
            </a:extLst>
          </p:cNvPr>
          <p:cNvSpPr>
            <a:spLocks noGrp="1"/>
          </p:cNvSpPr>
          <p:nvPr>
            <p:ph type="title"/>
          </p:nvPr>
        </p:nvSpPr>
        <p:spPr>
          <a:xfrm>
            <a:off x="1043631" y="809898"/>
            <a:ext cx="9942716" cy="1554480"/>
          </a:xfrm>
        </p:spPr>
        <p:txBody>
          <a:bodyPr anchor="ctr">
            <a:normAutofit/>
          </a:bodyPr>
          <a:lstStyle/>
          <a:p>
            <a:r>
              <a:rPr lang="en-US" sz="4800"/>
              <a:t>Case 7 (Last Case) - Homecare of America (confidence intervals)</a:t>
            </a:r>
          </a:p>
        </p:txBody>
      </p:sp>
      <p:sp>
        <p:nvSpPr>
          <p:cNvPr id="3" name="Content Placeholder 2">
            <a:extLst>
              <a:ext uri="{FF2B5EF4-FFF2-40B4-BE49-F238E27FC236}">
                <a16:creationId xmlns:a16="http://schemas.microsoft.com/office/drawing/2014/main" id="{3BE648F0-8147-5D89-E19B-D4817EFB72EB}"/>
              </a:ext>
            </a:extLst>
          </p:cNvPr>
          <p:cNvSpPr>
            <a:spLocks noGrp="1"/>
          </p:cNvSpPr>
          <p:nvPr>
            <p:ph idx="1"/>
          </p:nvPr>
        </p:nvSpPr>
        <p:spPr>
          <a:xfrm>
            <a:off x="1045028" y="3017522"/>
            <a:ext cx="9941319" cy="3124658"/>
          </a:xfrm>
        </p:spPr>
        <p:txBody>
          <a:bodyPr anchor="ctr">
            <a:normAutofit/>
          </a:bodyPr>
          <a:lstStyle/>
          <a:p>
            <a:r>
              <a:rPr lang="en-US" sz="1500" dirty="0"/>
              <a:t>A. Homecare of America is a franchise operation that provides house minders for people when they are out of town. Their services include feeding pets, bringing in newspapers and mail, and generally keeping an eye on things while the homeowner is gone. They gradually expanded their operations to additional cities.</a:t>
            </a:r>
          </a:p>
          <a:p>
            <a:pPr lvl="1"/>
            <a:r>
              <a:rPr lang="en-US" sz="1500" dirty="0"/>
              <a:t>When determining whether to enter a particular market, the company conducts a survey in that market to find out how many days per year homeowners are out of town. In Scranton, Pennsylvania, a survey of 538 homeowners found that homeowners are out of town, on average, 16.7 days, with a standard deviation of 8.6 days.</a:t>
            </a:r>
          </a:p>
          <a:p>
            <a:pPr lvl="1"/>
            <a:r>
              <a:rPr lang="en-US" sz="1500" dirty="0"/>
              <a:t>What is the true mean number of days out of town among homeowners in this area? You want to be 99% confident of your results.</a:t>
            </a:r>
          </a:p>
          <a:p>
            <a:r>
              <a:rPr lang="en-US" sz="1500" dirty="0"/>
              <a:t>B. In their surveys, the company also describes their house minding services and measures respondents' intentions to use this service if the company expands to their area. In the survey of Scranton, 6.2% of the people surveyed said they would be likely to use the service. What is the likely utilization rate for this service among the population of homeowners in Scranton? You want to be 95% confident of your results. Carry your work out to 4 decimal places.</a:t>
            </a: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7478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1AC0E-7195-4ACF-AA0A-5E2923A987F7}"/>
              </a:ext>
            </a:extLst>
          </p:cNvPr>
          <p:cNvSpPr>
            <a:spLocks noGrp="1"/>
          </p:cNvSpPr>
          <p:nvPr>
            <p:ph type="ctrTitle"/>
          </p:nvPr>
        </p:nvSpPr>
        <p:spPr>
          <a:xfrm>
            <a:off x="4654295" y="4522156"/>
            <a:ext cx="5609222" cy="1363215"/>
          </a:xfrm>
        </p:spPr>
        <p:txBody>
          <a:bodyPr anchor="t">
            <a:normAutofit/>
          </a:bodyPr>
          <a:lstStyle/>
          <a:p>
            <a:pPr algn="l"/>
            <a:r>
              <a:rPr lang="en-US" sz="4800">
                <a:latin typeface="Franklin Gothic Book" panose="020B0503020102020204" pitchFamily="34" charset="0"/>
                <a:cs typeface="Segoe UI" panose="020B0502040204020203" pitchFamily="34" charset="0"/>
              </a:rPr>
              <a:t>Correlation</a:t>
            </a:r>
          </a:p>
        </p:txBody>
      </p:sp>
      <p:sp>
        <p:nvSpPr>
          <p:cNvPr id="48" name="Freeform: Shape 47">
            <a:extLst>
              <a:ext uri="{FF2B5EF4-FFF2-40B4-BE49-F238E27FC236}">
                <a16:creationId xmlns:a16="http://schemas.microsoft.com/office/drawing/2014/main" id="{F6E384F5-137A-40B1-97F0-694CC6ECD5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122218"/>
            <a:ext cx="3730752" cy="4735782"/>
          </a:xfrm>
          <a:custGeom>
            <a:avLst/>
            <a:gdLst>
              <a:gd name="connsiteX0" fmla="*/ 640080 w 3730752"/>
              <a:gd name="connsiteY0" fmla="*/ 0 h 4735782"/>
              <a:gd name="connsiteX1" fmla="*/ 3730752 w 3730752"/>
              <a:gd name="connsiteY1" fmla="*/ 3090672 h 4735782"/>
              <a:gd name="connsiteX2" fmla="*/ 3357725 w 3730752"/>
              <a:gd name="connsiteY2" fmla="*/ 4563870 h 4735782"/>
              <a:gd name="connsiteX3" fmla="*/ 3253285 w 3730752"/>
              <a:gd name="connsiteY3" fmla="*/ 4735782 h 4735782"/>
              <a:gd name="connsiteX4" fmla="*/ 0 w 3730752"/>
              <a:gd name="connsiteY4" fmla="*/ 4735782 h 4735782"/>
              <a:gd name="connsiteX5" fmla="*/ 0 w 3730752"/>
              <a:gd name="connsiteY5" fmla="*/ 67215 h 4735782"/>
              <a:gd name="connsiteX6" fmla="*/ 17202 w 3730752"/>
              <a:gd name="connsiteY6" fmla="*/ 62792 h 4735782"/>
              <a:gd name="connsiteX7" fmla="*/ 640080 w 3730752"/>
              <a:gd name="connsiteY7" fmla="*/ 0 h 4735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30752" h="4735782">
                <a:moveTo>
                  <a:pt x="640080" y="0"/>
                </a:moveTo>
                <a:cubicBezTo>
                  <a:pt x="2347011" y="0"/>
                  <a:pt x="3730752" y="1383741"/>
                  <a:pt x="3730752" y="3090672"/>
                </a:cubicBezTo>
                <a:cubicBezTo>
                  <a:pt x="3730752" y="3624088"/>
                  <a:pt x="3595621" y="4125943"/>
                  <a:pt x="3357725" y="4563870"/>
                </a:cubicBezTo>
                <a:lnTo>
                  <a:pt x="3253285" y="4735782"/>
                </a:lnTo>
                <a:lnTo>
                  <a:pt x="0" y="4735782"/>
                </a:lnTo>
                <a:lnTo>
                  <a:pt x="0" y="67215"/>
                </a:lnTo>
                <a:lnTo>
                  <a:pt x="17202" y="62792"/>
                </a:lnTo>
                <a:cubicBezTo>
                  <a:pt x="218397" y="21621"/>
                  <a:pt x="426714" y="0"/>
                  <a:pt x="640080"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0" name="Freeform: Shape 49">
            <a:extLst>
              <a:ext uri="{FF2B5EF4-FFF2-40B4-BE49-F238E27FC236}">
                <a16:creationId xmlns:a16="http://schemas.microsoft.com/office/drawing/2014/main" id="{EBA87361-6D30-46E4-834B-719CF59055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8332"/>
            <a:ext cx="3564638" cy="4569668"/>
          </a:xfrm>
          <a:custGeom>
            <a:avLst/>
            <a:gdLst>
              <a:gd name="connsiteX0" fmla="*/ 640080 w 3564638"/>
              <a:gd name="connsiteY0" fmla="*/ 0 h 4569668"/>
              <a:gd name="connsiteX1" fmla="*/ 3564638 w 3564638"/>
              <a:gd name="connsiteY1" fmla="*/ 2924558 h 4569668"/>
              <a:gd name="connsiteX2" fmla="*/ 3065170 w 3564638"/>
              <a:gd name="connsiteY2" fmla="*/ 4559707 h 4569668"/>
              <a:gd name="connsiteX3" fmla="*/ 3057720 w 3564638"/>
              <a:gd name="connsiteY3" fmla="*/ 4569668 h 4569668"/>
              <a:gd name="connsiteX4" fmla="*/ 0 w 3564638"/>
              <a:gd name="connsiteY4" fmla="*/ 4569668 h 4569668"/>
              <a:gd name="connsiteX5" fmla="*/ 0 w 3564638"/>
              <a:gd name="connsiteY5" fmla="*/ 72448 h 4569668"/>
              <a:gd name="connsiteX6" fmla="*/ 50679 w 3564638"/>
              <a:gd name="connsiteY6" fmla="*/ 59417 h 4569668"/>
              <a:gd name="connsiteX7" fmla="*/ 640080 w 3564638"/>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64638" h="4569668">
                <a:moveTo>
                  <a:pt x="640080" y="0"/>
                </a:moveTo>
                <a:cubicBezTo>
                  <a:pt x="2255269" y="0"/>
                  <a:pt x="3564638" y="1309369"/>
                  <a:pt x="3564638" y="2924558"/>
                </a:cubicBezTo>
                <a:cubicBezTo>
                  <a:pt x="3564638" y="3530254"/>
                  <a:pt x="3380508" y="4092944"/>
                  <a:pt x="3065170" y="4559707"/>
                </a:cubicBezTo>
                <a:lnTo>
                  <a:pt x="3057720" y="4569668"/>
                </a:lnTo>
                <a:lnTo>
                  <a:pt x="0" y="4569668"/>
                </a:lnTo>
                <a:lnTo>
                  <a:pt x="0" y="72448"/>
                </a:lnTo>
                <a:lnTo>
                  <a:pt x="50679" y="59417"/>
                </a:lnTo>
                <a:cubicBezTo>
                  <a:pt x="241061" y="20459"/>
                  <a:pt x="438181" y="0"/>
                  <a:pt x="64008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2" name="Freeform: Shape 51">
            <a:extLst>
              <a:ext uri="{FF2B5EF4-FFF2-40B4-BE49-F238E27FC236}">
                <a16:creationId xmlns:a16="http://schemas.microsoft.com/office/drawing/2014/main" id="{9DBC4630-03DA-474F-BBCB-BA3AE6B31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1982" y="-4332"/>
            <a:ext cx="4242816" cy="2454158"/>
          </a:xfrm>
          <a:custGeom>
            <a:avLst/>
            <a:gdLst>
              <a:gd name="connsiteX0" fmla="*/ 28633 w 4242816"/>
              <a:gd name="connsiteY0" fmla="*/ 0 h 2454158"/>
              <a:gd name="connsiteX1" fmla="*/ 4214183 w 4242816"/>
              <a:gd name="connsiteY1" fmla="*/ 0 h 2454158"/>
              <a:gd name="connsiteX2" fmla="*/ 4231864 w 4242816"/>
              <a:gd name="connsiteY2" fmla="*/ 115848 h 2454158"/>
              <a:gd name="connsiteX3" fmla="*/ 4242816 w 4242816"/>
              <a:gd name="connsiteY3" fmla="*/ 332750 h 2454158"/>
              <a:gd name="connsiteX4" fmla="*/ 2121408 w 4242816"/>
              <a:gd name="connsiteY4" fmla="*/ 2454158 h 2454158"/>
              <a:gd name="connsiteX5" fmla="*/ 0 w 4242816"/>
              <a:gd name="connsiteY5" fmla="*/ 332750 h 2454158"/>
              <a:gd name="connsiteX6" fmla="*/ 10953 w 4242816"/>
              <a:gd name="connsiteY6" fmla="*/ 115848 h 2454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42816" h="2454158">
                <a:moveTo>
                  <a:pt x="28633" y="0"/>
                </a:moveTo>
                <a:lnTo>
                  <a:pt x="4214183" y="0"/>
                </a:lnTo>
                <a:lnTo>
                  <a:pt x="4231864" y="115848"/>
                </a:lnTo>
                <a:cubicBezTo>
                  <a:pt x="4239106" y="187164"/>
                  <a:pt x="4242816" y="259524"/>
                  <a:pt x="4242816" y="332750"/>
                </a:cubicBezTo>
                <a:cubicBezTo>
                  <a:pt x="4242816" y="1504371"/>
                  <a:pt x="3293029" y="2454158"/>
                  <a:pt x="2121408" y="2454158"/>
                </a:cubicBezTo>
                <a:cubicBezTo>
                  <a:pt x="949787" y="2454158"/>
                  <a:pt x="0" y="1504371"/>
                  <a:pt x="0" y="332750"/>
                </a:cubicBezTo>
                <a:cubicBezTo>
                  <a:pt x="0" y="259524"/>
                  <a:pt x="3710" y="187164"/>
                  <a:pt x="10953" y="115848"/>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4" name="Freeform: Shape 53">
            <a:extLst>
              <a:ext uri="{FF2B5EF4-FFF2-40B4-BE49-F238E27FC236}">
                <a16:creationId xmlns:a16="http://schemas.microsoft.com/office/drawing/2014/main" id="{D89DB1C0-FEEC-4CB6-88B2-F9C5562E09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6574" y="0"/>
            <a:ext cx="3913632" cy="2285234"/>
          </a:xfrm>
          <a:custGeom>
            <a:avLst/>
            <a:gdLst>
              <a:gd name="connsiteX0" fmla="*/ 29691 w 3913632"/>
              <a:gd name="connsiteY0" fmla="*/ 0 h 2285234"/>
              <a:gd name="connsiteX1" fmla="*/ 3883942 w 3913632"/>
              <a:gd name="connsiteY1" fmla="*/ 0 h 2285234"/>
              <a:gd name="connsiteX2" fmla="*/ 3903529 w 3913632"/>
              <a:gd name="connsiteY2" fmla="*/ 128345 h 2285234"/>
              <a:gd name="connsiteX3" fmla="*/ 3913632 w 3913632"/>
              <a:gd name="connsiteY3" fmla="*/ 328418 h 2285234"/>
              <a:gd name="connsiteX4" fmla="*/ 1956816 w 3913632"/>
              <a:gd name="connsiteY4" fmla="*/ 2285234 h 2285234"/>
              <a:gd name="connsiteX5" fmla="*/ 0 w 3913632"/>
              <a:gd name="connsiteY5" fmla="*/ 328418 h 2285234"/>
              <a:gd name="connsiteX6" fmla="*/ 10103 w 3913632"/>
              <a:gd name="connsiteY6" fmla="*/ 128345 h 22852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13632" h="2285234">
                <a:moveTo>
                  <a:pt x="29691" y="0"/>
                </a:moveTo>
                <a:lnTo>
                  <a:pt x="3883942" y="0"/>
                </a:lnTo>
                <a:lnTo>
                  <a:pt x="3903529" y="128345"/>
                </a:lnTo>
                <a:cubicBezTo>
                  <a:pt x="3910210" y="194127"/>
                  <a:pt x="3913632" y="260873"/>
                  <a:pt x="3913632" y="328418"/>
                </a:cubicBezTo>
                <a:cubicBezTo>
                  <a:pt x="3913632" y="1409138"/>
                  <a:pt x="3037536" y="2285234"/>
                  <a:pt x="1956816" y="2285234"/>
                </a:cubicBezTo>
                <a:cubicBezTo>
                  <a:pt x="876096" y="2285234"/>
                  <a:pt x="0" y="1409138"/>
                  <a:pt x="0" y="328418"/>
                </a:cubicBezTo>
                <a:cubicBezTo>
                  <a:pt x="0" y="260873"/>
                  <a:pt x="3422" y="194127"/>
                  <a:pt x="10103" y="128345"/>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1" name="Graphic 10" descr="Books on Shelf">
            <a:extLst>
              <a:ext uri="{FF2B5EF4-FFF2-40B4-BE49-F238E27FC236}">
                <a16:creationId xmlns:a16="http://schemas.microsoft.com/office/drawing/2014/main" id="{18A239E6-97C0-4A74-8E7A-C9FD39A8C92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385250" y="164573"/>
            <a:ext cx="1636279" cy="1636279"/>
          </a:xfrm>
          <a:prstGeom prst="rect">
            <a:avLst/>
          </a:prstGeom>
        </p:spPr>
      </p:pic>
      <p:sp>
        <p:nvSpPr>
          <p:cNvPr id="56" name="Oval 55">
            <a:extLst>
              <a:ext uri="{FF2B5EF4-FFF2-40B4-BE49-F238E27FC236}">
                <a16:creationId xmlns:a16="http://schemas.microsoft.com/office/drawing/2014/main" id="{78418A25-6EAC-4140-BFE6-284E1925B5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3117" y="615908"/>
            <a:ext cx="3182112" cy="3182112"/>
          </a:xfrm>
          <a:prstGeom prst="ellipse">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8" name="Oval 57">
            <a:extLst>
              <a:ext uri="{FF2B5EF4-FFF2-40B4-BE49-F238E27FC236}">
                <a16:creationId xmlns:a16="http://schemas.microsoft.com/office/drawing/2014/main" id="{08163D1C-ED91-4D5F-A33B-CF1256B27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67709" y="780500"/>
            <a:ext cx="2852928" cy="285292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Graphic 6" descr="Blackboard">
            <a:extLst>
              <a:ext uri="{FF2B5EF4-FFF2-40B4-BE49-F238E27FC236}">
                <a16:creationId xmlns:a16="http://schemas.microsoft.com/office/drawing/2014/main" id="{2696A1A4-8E43-47F6-A6DC-A9ADAB053D8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980302" y="1293093"/>
            <a:ext cx="1827742" cy="1827742"/>
          </a:xfrm>
          <a:prstGeom prst="rect">
            <a:avLst/>
          </a:prstGeom>
        </p:spPr>
      </p:pic>
      <p:pic>
        <p:nvPicPr>
          <p:cNvPr id="9" name="Graphic 8" descr="Open Book">
            <a:extLst>
              <a:ext uri="{FF2B5EF4-FFF2-40B4-BE49-F238E27FC236}">
                <a16:creationId xmlns:a16="http://schemas.microsoft.com/office/drawing/2014/main" id="{93E427C7-0218-4592-82DA-2431E4BF8756}"/>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30924" y="3621724"/>
            <a:ext cx="2594886" cy="2594886"/>
          </a:xfrm>
          <a:prstGeom prst="rect">
            <a:avLst/>
          </a:prstGeom>
        </p:spPr>
      </p:pic>
      <p:sp>
        <p:nvSpPr>
          <p:cNvPr id="60" name="Freeform: Shape 59">
            <a:extLst>
              <a:ext uri="{FF2B5EF4-FFF2-40B4-BE49-F238E27FC236}">
                <a16:creationId xmlns:a16="http://schemas.microsoft.com/office/drawing/2014/main" id="{31103AB2-C090-458F-B752-294F23AFA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52568" y="-4331"/>
            <a:ext cx="3439432" cy="3785157"/>
          </a:xfrm>
          <a:custGeom>
            <a:avLst/>
            <a:gdLst>
              <a:gd name="connsiteX0" fmla="*/ 198262 w 3439432"/>
              <a:gd name="connsiteY0" fmla="*/ 0 h 3785157"/>
              <a:gd name="connsiteX1" fmla="*/ 3439432 w 3439432"/>
              <a:gd name="connsiteY1" fmla="*/ 0 h 3785157"/>
              <a:gd name="connsiteX2" fmla="*/ 3439432 w 3439432"/>
              <a:gd name="connsiteY2" fmla="*/ 3697836 h 3785157"/>
              <a:gd name="connsiteX3" fmla="*/ 3318024 w 3439432"/>
              <a:gd name="connsiteY3" fmla="*/ 3729054 h 3785157"/>
              <a:gd name="connsiteX4" fmla="*/ 2761488 w 3439432"/>
              <a:gd name="connsiteY4" fmla="*/ 3785157 h 3785157"/>
              <a:gd name="connsiteX5" fmla="*/ 0 w 3439432"/>
              <a:gd name="connsiteY5" fmla="*/ 1023669 h 3785157"/>
              <a:gd name="connsiteX6" fmla="*/ 124151 w 3439432"/>
              <a:gd name="connsiteY6" fmla="*/ 202487 h 3785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39432" h="3785157">
                <a:moveTo>
                  <a:pt x="198262" y="0"/>
                </a:moveTo>
                <a:lnTo>
                  <a:pt x="3439432" y="0"/>
                </a:lnTo>
                <a:lnTo>
                  <a:pt x="3439432" y="3697836"/>
                </a:lnTo>
                <a:lnTo>
                  <a:pt x="3318024" y="3729054"/>
                </a:lnTo>
                <a:cubicBezTo>
                  <a:pt x="3138258" y="3765839"/>
                  <a:pt x="2952129" y="3785157"/>
                  <a:pt x="2761488" y="3785157"/>
                </a:cubicBezTo>
                <a:cubicBezTo>
                  <a:pt x="1236360" y="3785157"/>
                  <a:pt x="0" y="2548797"/>
                  <a:pt x="0" y="1023669"/>
                </a:cubicBezTo>
                <a:cubicBezTo>
                  <a:pt x="0" y="737708"/>
                  <a:pt x="43466" y="461898"/>
                  <a:pt x="124151" y="202487"/>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2" name="Freeform: Shape 61">
            <a:extLst>
              <a:ext uri="{FF2B5EF4-FFF2-40B4-BE49-F238E27FC236}">
                <a16:creationId xmlns:a16="http://schemas.microsoft.com/office/drawing/2014/main" id="{83D471F3-782A-4BA1-9CAB-FF5CDF0A75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8761" y="-4332"/>
            <a:ext cx="3273238" cy="3618965"/>
          </a:xfrm>
          <a:custGeom>
            <a:avLst/>
            <a:gdLst>
              <a:gd name="connsiteX0" fmla="*/ 210437 w 3273238"/>
              <a:gd name="connsiteY0" fmla="*/ 0 h 3618965"/>
              <a:gd name="connsiteX1" fmla="*/ 3273238 w 3273238"/>
              <a:gd name="connsiteY1" fmla="*/ 0 h 3618965"/>
              <a:gd name="connsiteX2" fmla="*/ 3273238 w 3273238"/>
              <a:gd name="connsiteY2" fmla="*/ 3526409 h 3618965"/>
              <a:gd name="connsiteX3" fmla="*/ 3118338 w 3273238"/>
              <a:gd name="connsiteY3" fmla="*/ 3566238 h 3618965"/>
              <a:gd name="connsiteX4" fmla="*/ 2595295 w 3273238"/>
              <a:gd name="connsiteY4" fmla="*/ 3618965 h 3618965"/>
              <a:gd name="connsiteX5" fmla="*/ 0 w 3273238"/>
              <a:gd name="connsiteY5" fmla="*/ 1023670 h 3618965"/>
              <a:gd name="connsiteX6" fmla="*/ 203951 w 3273238"/>
              <a:gd name="connsiteY6" fmla="*/ 13464 h 3618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73238" h="3618965">
                <a:moveTo>
                  <a:pt x="210437" y="0"/>
                </a:moveTo>
                <a:lnTo>
                  <a:pt x="3273238" y="0"/>
                </a:lnTo>
                <a:lnTo>
                  <a:pt x="3273238" y="3526409"/>
                </a:lnTo>
                <a:lnTo>
                  <a:pt x="3118338" y="3566238"/>
                </a:lnTo>
                <a:cubicBezTo>
                  <a:pt x="2949390" y="3600810"/>
                  <a:pt x="2774463" y="3618965"/>
                  <a:pt x="2595295" y="3618965"/>
                </a:cubicBezTo>
                <a:cubicBezTo>
                  <a:pt x="1161953" y="3618965"/>
                  <a:pt x="0" y="2457012"/>
                  <a:pt x="0" y="1023670"/>
                </a:cubicBezTo>
                <a:cubicBezTo>
                  <a:pt x="0" y="665335"/>
                  <a:pt x="72622" y="323961"/>
                  <a:pt x="203951" y="13464"/>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Graphic 4" descr="Chat">
            <a:extLst>
              <a:ext uri="{FF2B5EF4-FFF2-40B4-BE49-F238E27FC236}">
                <a16:creationId xmlns:a16="http://schemas.microsoft.com/office/drawing/2014/main" id="{EB71843F-0A0B-4317-B205-4B0A0B97C0FD}"/>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9725024" y="327889"/>
            <a:ext cx="2260711" cy="2260711"/>
          </a:xfrm>
          <a:prstGeom prst="rect">
            <a:avLst/>
          </a:prstGeom>
        </p:spPr>
      </p:pic>
    </p:spTree>
    <p:extLst>
      <p:ext uri="{BB962C8B-B14F-4D97-AF65-F5344CB8AC3E}">
        <p14:creationId xmlns:p14="http://schemas.microsoft.com/office/powerpoint/2010/main" val="322398974"/>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5DB3719-6FDC-4E5D-891D-FF40B7300F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1EBD050-50CF-4503-9BE7-CFFD3DA5CD6D}"/>
              </a:ext>
            </a:extLst>
          </p:cNvPr>
          <p:cNvSpPr>
            <a:spLocks noGrp="1"/>
          </p:cNvSpPr>
          <p:nvPr>
            <p:ph type="title"/>
          </p:nvPr>
        </p:nvSpPr>
        <p:spPr>
          <a:xfrm>
            <a:off x="838200" y="365125"/>
            <a:ext cx="10515600" cy="1325563"/>
          </a:xfrm>
        </p:spPr>
        <p:txBody>
          <a:bodyPr>
            <a:normAutofit/>
          </a:bodyPr>
          <a:lstStyle/>
          <a:p>
            <a:r>
              <a:rPr lang="en-US" sz="5400"/>
              <a:t>Research Question Reminder</a:t>
            </a:r>
          </a:p>
        </p:txBody>
      </p:sp>
      <p:sp>
        <p:nvSpPr>
          <p:cNvPr id="11" name="sketch line">
            <a:extLst>
              <a:ext uri="{FF2B5EF4-FFF2-40B4-BE49-F238E27FC236}">
                <a16:creationId xmlns:a16="http://schemas.microsoft.com/office/drawing/2014/main" id="{E0CBAC23-2E3F-4A90-BA59-F8299F6A5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1865313"/>
            <a:ext cx="10424160" cy="18288"/>
          </a:xfrm>
          <a:custGeom>
            <a:avLst/>
            <a:gdLst>
              <a:gd name="connsiteX0" fmla="*/ 0 w 10424160"/>
              <a:gd name="connsiteY0" fmla="*/ 0 h 18288"/>
              <a:gd name="connsiteX1" fmla="*/ 903427 w 10424160"/>
              <a:gd name="connsiteY1" fmla="*/ 0 h 18288"/>
              <a:gd name="connsiteX2" fmla="*/ 1389888 w 10424160"/>
              <a:gd name="connsiteY2" fmla="*/ 0 h 18288"/>
              <a:gd name="connsiteX3" fmla="*/ 2189074 w 10424160"/>
              <a:gd name="connsiteY3" fmla="*/ 0 h 18288"/>
              <a:gd name="connsiteX4" fmla="*/ 2675534 w 10424160"/>
              <a:gd name="connsiteY4" fmla="*/ 0 h 18288"/>
              <a:gd name="connsiteX5" fmla="*/ 3370478 w 10424160"/>
              <a:gd name="connsiteY5" fmla="*/ 0 h 18288"/>
              <a:gd name="connsiteX6" fmla="*/ 4169664 w 10424160"/>
              <a:gd name="connsiteY6" fmla="*/ 0 h 18288"/>
              <a:gd name="connsiteX7" fmla="*/ 4551883 w 10424160"/>
              <a:gd name="connsiteY7" fmla="*/ 0 h 18288"/>
              <a:gd name="connsiteX8" fmla="*/ 4934102 w 10424160"/>
              <a:gd name="connsiteY8" fmla="*/ 0 h 18288"/>
              <a:gd name="connsiteX9" fmla="*/ 5837530 w 10424160"/>
              <a:gd name="connsiteY9" fmla="*/ 0 h 18288"/>
              <a:gd name="connsiteX10" fmla="*/ 6532474 w 10424160"/>
              <a:gd name="connsiteY10" fmla="*/ 0 h 18288"/>
              <a:gd name="connsiteX11" fmla="*/ 6914693 w 10424160"/>
              <a:gd name="connsiteY11" fmla="*/ 0 h 18288"/>
              <a:gd name="connsiteX12" fmla="*/ 7609637 w 10424160"/>
              <a:gd name="connsiteY12" fmla="*/ 0 h 18288"/>
              <a:gd name="connsiteX13" fmla="*/ 8513064 w 10424160"/>
              <a:gd name="connsiteY13" fmla="*/ 0 h 18288"/>
              <a:gd name="connsiteX14" fmla="*/ 9103766 w 10424160"/>
              <a:gd name="connsiteY14" fmla="*/ 0 h 18288"/>
              <a:gd name="connsiteX15" fmla="*/ 9694469 w 10424160"/>
              <a:gd name="connsiteY15" fmla="*/ 0 h 18288"/>
              <a:gd name="connsiteX16" fmla="*/ 10424160 w 10424160"/>
              <a:gd name="connsiteY16" fmla="*/ 0 h 18288"/>
              <a:gd name="connsiteX17" fmla="*/ 10424160 w 10424160"/>
              <a:gd name="connsiteY17" fmla="*/ 18288 h 18288"/>
              <a:gd name="connsiteX18" fmla="*/ 9729216 w 10424160"/>
              <a:gd name="connsiteY18" fmla="*/ 18288 h 18288"/>
              <a:gd name="connsiteX19" fmla="*/ 8930030 w 10424160"/>
              <a:gd name="connsiteY19" fmla="*/ 18288 h 18288"/>
              <a:gd name="connsiteX20" fmla="*/ 8130845 w 10424160"/>
              <a:gd name="connsiteY20" fmla="*/ 18288 h 18288"/>
              <a:gd name="connsiteX21" fmla="*/ 7644384 w 10424160"/>
              <a:gd name="connsiteY21" fmla="*/ 18288 h 18288"/>
              <a:gd name="connsiteX22" fmla="*/ 6740957 w 10424160"/>
              <a:gd name="connsiteY22" fmla="*/ 18288 h 18288"/>
              <a:gd name="connsiteX23" fmla="*/ 6046013 w 10424160"/>
              <a:gd name="connsiteY23" fmla="*/ 18288 h 18288"/>
              <a:gd name="connsiteX24" fmla="*/ 5663794 w 10424160"/>
              <a:gd name="connsiteY24" fmla="*/ 18288 h 18288"/>
              <a:gd name="connsiteX25" fmla="*/ 4968850 w 10424160"/>
              <a:gd name="connsiteY25" fmla="*/ 18288 h 18288"/>
              <a:gd name="connsiteX26" fmla="*/ 4378147 w 10424160"/>
              <a:gd name="connsiteY26" fmla="*/ 18288 h 18288"/>
              <a:gd name="connsiteX27" fmla="*/ 3787445 w 10424160"/>
              <a:gd name="connsiteY27" fmla="*/ 18288 h 18288"/>
              <a:gd name="connsiteX28" fmla="*/ 3196742 w 10424160"/>
              <a:gd name="connsiteY28" fmla="*/ 18288 h 18288"/>
              <a:gd name="connsiteX29" fmla="*/ 2606040 w 10424160"/>
              <a:gd name="connsiteY29" fmla="*/ 18288 h 18288"/>
              <a:gd name="connsiteX30" fmla="*/ 1806854 w 10424160"/>
              <a:gd name="connsiteY30" fmla="*/ 18288 h 18288"/>
              <a:gd name="connsiteX31" fmla="*/ 1111910 w 10424160"/>
              <a:gd name="connsiteY31" fmla="*/ 18288 h 18288"/>
              <a:gd name="connsiteX32" fmla="*/ 729691 w 10424160"/>
              <a:gd name="connsiteY32" fmla="*/ 18288 h 18288"/>
              <a:gd name="connsiteX33" fmla="*/ 0 w 10424160"/>
              <a:gd name="connsiteY33" fmla="*/ 18288 h 18288"/>
              <a:gd name="connsiteX34" fmla="*/ 0 w 10424160"/>
              <a:gd name="connsiteY3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4160" h="18288" fill="none" extrusionOk="0">
                <a:moveTo>
                  <a:pt x="0" y="0"/>
                </a:moveTo>
                <a:cubicBezTo>
                  <a:pt x="251416" y="-3874"/>
                  <a:pt x="479411" y="-20508"/>
                  <a:pt x="903427" y="0"/>
                </a:cubicBezTo>
                <a:cubicBezTo>
                  <a:pt x="1327443" y="20508"/>
                  <a:pt x="1177990" y="-7387"/>
                  <a:pt x="1389888" y="0"/>
                </a:cubicBezTo>
                <a:cubicBezTo>
                  <a:pt x="1601786" y="7387"/>
                  <a:pt x="1928602" y="-6697"/>
                  <a:pt x="2189074" y="0"/>
                </a:cubicBezTo>
                <a:cubicBezTo>
                  <a:pt x="2449546" y="6697"/>
                  <a:pt x="2440085" y="-21144"/>
                  <a:pt x="2675534" y="0"/>
                </a:cubicBezTo>
                <a:cubicBezTo>
                  <a:pt x="2910983" y="21144"/>
                  <a:pt x="3026158" y="-11124"/>
                  <a:pt x="3370478" y="0"/>
                </a:cubicBezTo>
                <a:cubicBezTo>
                  <a:pt x="3714798" y="11124"/>
                  <a:pt x="3864539" y="-10660"/>
                  <a:pt x="4169664" y="0"/>
                </a:cubicBezTo>
                <a:cubicBezTo>
                  <a:pt x="4474789" y="10660"/>
                  <a:pt x="4471218" y="16488"/>
                  <a:pt x="4551883" y="0"/>
                </a:cubicBezTo>
                <a:cubicBezTo>
                  <a:pt x="4632548" y="-16488"/>
                  <a:pt x="4786830" y="7986"/>
                  <a:pt x="4934102" y="0"/>
                </a:cubicBezTo>
                <a:cubicBezTo>
                  <a:pt x="5081374" y="-7986"/>
                  <a:pt x="5575881" y="-33003"/>
                  <a:pt x="5837530" y="0"/>
                </a:cubicBezTo>
                <a:cubicBezTo>
                  <a:pt x="6099179" y="33003"/>
                  <a:pt x="6305895" y="14170"/>
                  <a:pt x="6532474" y="0"/>
                </a:cubicBezTo>
                <a:cubicBezTo>
                  <a:pt x="6759053" y="-14170"/>
                  <a:pt x="6726707" y="16121"/>
                  <a:pt x="6914693" y="0"/>
                </a:cubicBezTo>
                <a:cubicBezTo>
                  <a:pt x="7102679" y="-16121"/>
                  <a:pt x="7397857" y="32594"/>
                  <a:pt x="7609637" y="0"/>
                </a:cubicBezTo>
                <a:cubicBezTo>
                  <a:pt x="7821417" y="-32594"/>
                  <a:pt x="8141235" y="-3745"/>
                  <a:pt x="8513064" y="0"/>
                </a:cubicBezTo>
                <a:cubicBezTo>
                  <a:pt x="8884893" y="3745"/>
                  <a:pt x="8877548" y="3359"/>
                  <a:pt x="9103766" y="0"/>
                </a:cubicBezTo>
                <a:cubicBezTo>
                  <a:pt x="9329984" y="-3359"/>
                  <a:pt x="9545570" y="-17843"/>
                  <a:pt x="9694469" y="0"/>
                </a:cubicBezTo>
                <a:cubicBezTo>
                  <a:pt x="9843368" y="17843"/>
                  <a:pt x="10162477" y="-1217"/>
                  <a:pt x="10424160" y="0"/>
                </a:cubicBezTo>
                <a:cubicBezTo>
                  <a:pt x="10424498" y="7640"/>
                  <a:pt x="10423710" y="11289"/>
                  <a:pt x="10424160" y="18288"/>
                </a:cubicBezTo>
                <a:cubicBezTo>
                  <a:pt x="10184680" y="20716"/>
                  <a:pt x="10034768" y="-9357"/>
                  <a:pt x="9729216" y="18288"/>
                </a:cubicBezTo>
                <a:cubicBezTo>
                  <a:pt x="9423664" y="45933"/>
                  <a:pt x="9309220" y="36372"/>
                  <a:pt x="8930030" y="18288"/>
                </a:cubicBezTo>
                <a:cubicBezTo>
                  <a:pt x="8550840" y="204"/>
                  <a:pt x="8513376" y="34707"/>
                  <a:pt x="8130845" y="18288"/>
                </a:cubicBezTo>
                <a:cubicBezTo>
                  <a:pt x="7748315" y="1869"/>
                  <a:pt x="7864674" y="19659"/>
                  <a:pt x="7644384" y="18288"/>
                </a:cubicBezTo>
                <a:cubicBezTo>
                  <a:pt x="7424094" y="16917"/>
                  <a:pt x="6947001" y="55680"/>
                  <a:pt x="6740957" y="18288"/>
                </a:cubicBezTo>
                <a:cubicBezTo>
                  <a:pt x="6534913" y="-19104"/>
                  <a:pt x="6313809" y="33391"/>
                  <a:pt x="6046013" y="18288"/>
                </a:cubicBezTo>
                <a:cubicBezTo>
                  <a:pt x="5778217" y="3185"/>
                  <a:pt x="5786775" y="1439"/>
                  <a:pt x="5663794" y="18288"/>
                </a:cubicBezTo>
                <a:cubicBezTo>
                  <a:pt x="5540813" y="35137"/>
                  <a:pt x="5204724" y="25434"/>
                  <a:pt x="4968850" y="18288"/>
                </a:cubicBezTo>
                <a:cubicBezTo>
                  <a:pt x="4732976" y="11142"/>
                  <a:pt x="4559928" y="34568"/>
                  <a:pt x="4378147" y="18288"/>
                </a:cubicBezTo>
                <a:cubicBezTo>
                  <a:pt x="4196366" y="2008"/>
                  <a:pt x="3992200" y="35409"/>
                  <a:pt x="3787445" y="18288"/>
                </a:cubicBezTo>
                <a:cubicBezTo>
                  <a:pt x="3582690" y="1167"/>
                  <a:pt x="3488876" y="-7583"/>
                  <a:pt x="3196742" y="18288"/>
                </a:cubicBezTo>
                <a:cubicBezTo>
                  <a:pt x="2904608" y="44159"/>
                  <a:pt x="2729828" y="45906"/>
                  <a:pt x="2606040" y="18288"/>
                </a:cubicBezTo>
                <a:cubicBezTo>
                  <a:pt x="2482252" y="-9330"/>
                  <a:pt x="2000672" y="-5498"/>
                  <a:pt x="1806854" y="18288"/>
                </a:cubicBezTo>
                <a:cubicBezTo>
                  <a:pt x="1613036" y="42074"/>
                  <a:pt x="1310933" y="-4240"/>
                  <a:pt x="1111910" y="18288"/>
                </a:cubicBezTo>
                <a:cubicBezTo>
                  <a:pt x="912887" y="40816"/>
                  <a:pt x="891560" y="1701"/>
                  <a:pt x="729691" y="18288"/>
                </a:cubicBezTo>
                <a:cubicBezTo>
                  <a:pt x="567822" y="34875"/>
                  <a:pt x="203025" y="34462"/>
                  <a:pt x="0" y="18288"/>
                </a:cubicBezTo>
                <a:cubicBezTo>
                  <a:pt x="-82" y="11708"/>
                  <a:pt x="-178" y="8956"/>
                  <a:pt x="0" y="0"/>
                </a:cubicBezTo>
                <a:close/>
              </a:path>
              <a:path w="10424160" h="18288" stroke="0" extrusionOk="0">
                <a:moveTo>
                  <a:pt x="0" y="0"/>
                </a:moveTo>
                <a:cubicBezTo>
                  <a:pt x="119910" y="17195"/>
                  <a:pt x="345032" y="1652"/>
                  <a:pt x="590702" y="0"/>
                </a:cubicBezTo>
                <a:cubicBezTo>
                  <a:pt x="836372" y="-1652"/>
                  <a:pt x="830717" y="-10944"/>
                  <a:pt x="972922" y="0"/>
                </a:cubicBezTo>
                <a:cubicBezTo>
                  <a:pt x="1115127" y="10944"/>
                  <a:pt x="1638708" y="17269"/>
                  <a:pt x="1876349" y="0"/>
                </a:cubicBezTo>
                <a:cubicBezTo>
                  <a:pt x="2113990" y="-17269"/>
                  <a:pt x="2263529" y="27642"/>
                  <a:pt x="2467051" y="0"/>
                </a:cubicBezTo>
                <a:cubicBezTo>
                  <a:pt x="2670573" y="-27642"/>
                  <a:pt x="2867743" y="-1552"/>
                  <a:pt x="3057754" y="0"/>
                </a:cubicBezTo>
                <a:cubicBezTo>
                  <a:pt x="3247765" y="1552"/>
                  <a:pt x="3729099" y="45169"/>
                  <a:pt x="3961181" y="0"/>
                </a:cubicBezTo>
                <a:cubicBezTo>
                  <a:pt x="4193263" y="-45169"/>
                  <a:pt x="4313735" y="4067"/>
                  <a:pt x="4447642" y="0"/>
                </a:cubicBezTo>
                <a:cubicBezTo>
                  <a:pt x="4581549" y="-4067"/>
                  <a:pt x="5123626" y="11867"/>
                  <a:pt x="5351069" y="0"/>
                </a:cubicBezTo>
                <a:cubicBezTo>
                  <a:pt x="5578512" y="-11867"/>
                  <a:pt x="6044105" y="-19983"/>
                  <a:pt x="6254496" y="0"/>
                </a:cubicBezTo>
                <a:cubicBezTo>
                  <a:pt x="6464887" y="19983"/>
                  <a:pt x="6664731" y="4232"/>
                  <a:pt x="6949440" y="0"/>
                </a:cubicBezTo>
                <a:cubicBezTo>
                  <a:pt x="7234149" y="-4232"/>
                  <a:pt x="7497205" y="28731"/>
                  <a:pt x="7852867" y="0"/>
                </a:cubicBezTo>
                <a:cubicBezTo>
                  <a:pt x="8208529" y="-28731"/>
                  <a:pt x="8287556" y="2616"/>
                  <a:pt x="8443570" y="0"/>
                </a:cubicBezTo>
                <a:cubicBezTo>
                  <a:pt x="8599584" y="-2616"/>
                  <a:pt x="8871283" y="-14113"/>
                  <a:pt x="9034272" y="0"/>
                </a:cubicBezTo>
                <a:cubicBezTo>
                  <a:pt x="9197261" y="14113"/>
                  <a:pt x="9604978" y="-35623"/>
                  <a:pt x="9833458" y="0"/>
                </a:cubicBezTo>
                <a:cubicBezTo>
                  <a:pt x="10061938" y="35623"/>
                  <a:pt x="10231944" y="-8194"/>
                  <a:pt x="10424160" y="0"/>
                </a:cubicBezTo>
                <a:cubicBezTo>
                  <a:pt x="10424285" y="4395"/>
                  <a:pt x="10424085" y="9776"/>
                  <a:pt x="10424160" y="18288"/>
                </a:cubicBezTo>
                <a:cubicBezTo>
                  <a:pt x="10058736" y="-5772"/>
                  <a:pt x="9942989" y="-18764"/>
                  <a:pt x="9624974" y="18288"/>
                </a:cubicBezTo>
                <a:cubicBezTo>
                  <a:pt x="9306959" y="55340"/>
                  <a:pt x="9229263" y="24995"/>
                  <a:pt x="8930030" y="18288"/>
                </a:cubicBezTo>
                <a:cubicBezTo>
                  <a:pt x="8630797" y="11581"/>
                  <a:pt x="8647263" y="10931"/>
                  <a:pt x="8547811" y="18288"/>
                </a:cubicBezTo>
                <a:cubicBezTo>
                  <a:pt x="8448359" y="25645"/>
                  <a:pt x="8173221" y="219"/>
                  <a:pt x="8061350" y="18288"/>
                </a:cubicBezTo>
                <a:cubicBezTo>
                  <a:pt x="7949479" y="36357"/>
                  <a:pt x="7437002" y="17516"/>
                  <a:pt x="7157923" y="18288"/>
                </a:cubicBezTo>
                <a:cubicBezTo>
                  <a:pt x="6878844" y="19060"/>
                  <a:pt x="6610241" y="8864"/>
                  <a:pt x="6462979" y="18288"/>
                </a:cubicBezTo>
                <a:cubicBezTo>
                  <a:pt x="6315717" y="27712"/>
                  <a:pt x="6124879" y="4989"/>
                  <a:pt x="5976518" y="18288"/>
                </a:cubicBezTo>
                <a:cubicBezTo>
                  <a:pt x="5828157" y="31587"/>
                  <a:pt x="5566880" y="7112"/>
                  <a:pt x="5281574" y="18288"/>
                </a:cubicBezTo>
                <a:cubicBezTo>
                  <a:pt x="4996268" y="29464"/>
                  <a:pt x="5085614" y="20493"/>
                  <a:pt x="4899355" y="18288"/>
                </a:cubicBezTo>
                <a:cubicBezTo>
                  <a:pt x="4713096" y="16083"/>
                  <a:pt x="4606138" y="34359"/>
                  <a:pt x="4517136" y="18288"/>
                </a:cubicBezTo>
                <a:cubicBezTo>
                  <a:pt x="4428134" y="2217"/>
                  <a:pt x="4125335" y="52414"/>
                  <a:pt x="3822192" y="18288"/>
                </a:cubicBezTo>
                <a:cubicBezTo>
                  <a:pt x="3519049" y="-15838"/>
                  <a:pt x="3453132" y="3859"/>
                  <a:pt x="3335731" y="18288"/>
                </a:cubicBezTo>
                <a:cubicBezTo>
                  <a:pt x="3218330" y="32717"/>
                  <a:pt x="2718749" y="-13936"/>
                  <a:pt x="2536546" y="18288"/>
                </a:cubicBezTo>
                <a:cubicBezTo>
                  <a:pt x="2354343" y="50512"/>
                  <a:pt x="2190669" y="3238"/>
                  <a:pt x="2050085" y="18288"/>
                </a:cubicBezTo>
                <a:cubicBezTo>
                  <a:pt x="1909501" y="33338"/>
                  <a:pt x="1520975" y="3062"/>
                  <a:pt x="1250899" y="18288"/>
                </a:cubicBezTo>
                <a:cubicBezTo>
                  <a:pt x="980823" y="33514"/>
                  <a:pt x="992936" y="28036"/>
                  <a:pt x="868680" y="18288"/>
                </a:cubicBezTo>
                <a:cubicBezTo>
                  <a:pt x="744424" y="8540"/>
                  <a:pt x="230364" y="33365"/>
                  <a:pt x="0" y="18288"/>
                </a:cubicBezTo>
                <a:cubicBezTo>
                  <a:pt x="-504" y="12101"/>
                  <a:pt x="-591" y="7719"/>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05061312-0CC1-498B-BD88-4BB4FEA1D41D}"/>
              </a:ext>
            </a:extLst>
          </p:cNvPr>
          <p:cNvGraphicFramePr>
            <a:graphicFrameLocks noGrp="1"/>
          </p:cNvGraphicFramePr>
          <p:nvPr>
            <p:ph idx="1"/>
            <p:extLst>
              <p:ext uri="{D42A27DB-BD31-4B8C-83A1-F6EECF244321}">
                <p14:modId xmlns:p14="http://schemas.microsoft.com/office/powerpoint/2010/main" val="1326142186"/>
              </p:ext>
            </p:extLst>
          </p:nvPr>
        </p:nvGraphicFramePr>
        <p:xfrm>
          <a:off x="838200" y="2228087"/>
          <a:ext cx="10515600" cy="39488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7355686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05CBC3C-2E5A-4839-8B9B-2E5A6ADF0F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27FF362-FC97-4BF5-949B-D4ADFA26E4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888549">
            <a:off x="-1059473" y="-1108988"/>
            <a:ext cx="7179830" cy="5226565"/>
          </a:xfrm>
          <a:custGeom>
            <a:avLst/>
            <a:gdLst>
              <a:gd name="connsiteX0" fmla="*/ 5217841 w 7179830"/>
              <a:gd name="connsiteY0" fmla="*/ 464824 h 5226565"/>
              <a:gd name="connsiteX1" fmla="*/ 5222490 w 7179830"/>
              <a:gd name="connsiteY1" fmla="*/ 464289 h 5226565"/>
              <a:gd name="connsiteX2" fmla="*/ 5216768 w 7179830"/>
              <a:gd name="connsiteY2" fmla="*/ 463394 h 5226565"/>
              <a:gd name="connsiteX3" fmla="*/ 5217841 w 7179830"/>
              <a:gd name="connsiteY3" fmla="*/ 464824 h 5226565"/>
              <a:gd name="connsiteX4" fmla="*/ 4945201 w 7179830"/>
              <a:gd name="connsiteY4" fmla="*/ 5226565 h 5226565"/>
              <a:gd name="connsiteX5" fmla="*/ 140449 w 7179830"/>
              <a:gd name="connsiteY5" fmla="*/ 2240811 h 5226565"/>
              <a:gd name="connsiteX6" fmla="*/ 232913 w 7179830"/>
              <a:gd name="connsiteY6" fmla="*/ 2052782 h 5226565"/>
              <a:gd name="connsiteX7" fmla="*/ 375714 w 7179830"/>
              <a:gd name="connsiteY7" fmla="*/ 1803205 h 5226565"/>
              <a:gd name="connsiteX8" fmla="*/ 1512756 w 7179830"/>
              <a:gd name="connsiteY8" fmla="*/ 638448 h 5226565"/>
              <a:gd name="connsiteX9" fmla="*/ 2902095 w 7179830"/>
              <a:gd name="connsiteY9" fmla="*/ 120440 h 5226565"/>
              <a:gd name="connsiteX10" fmla="*/ 2848453 w 7179830"/>
              <a:gd name="connsiteY10" fmla="*/ 125626 h 5226565"/>
              <a:gd name="connsiteX11" fmla="*/ 1837830 w 7179830"/>
              <a:gd name="connsiteY11" fmla="*/ 426203 h 5226565"/>
              <a:gd name="connsiteX12" fmla="*/ 214608 w 7179830"/>
              <a:gd name="connsiteY12" fmla="*/ 1882239 h 5226565"/>
              <a:gd name="connsiteX13" fmla="*/ 91317 w 7179830"/>
              <a:gd name="connsiteY13" fmla="*/ 2123701 h 5226565"/>
              <a:gd name="connsiteX14" fmla="*/ 64092 w 7179830"/>
              <a:gd name="connsiteY14" fmla="*/ 2193361 h 5226565"/>
              <a:gd name="connsiteX15" fmla="*/ 0 w 7179830"/>
              <a:gd name="connsiteY15" fmla="*/ 2153533 h 5226565"/>
              <a:gd name="connsiteX16" fmla="*/ 42834 w 7179830"/>
              <a:gd name="connsiteY16" fmla="*/ 2047277 h 5226565"/>
              <a:gd name="connsiteX17" fmla="*/ 923582 w 7179830"/>
              <a:gd name="connsiteY17" fmla="*/ 915600 h 5226565"/>
              <a:gd name="connsiteX18" fmla="*/ 2686989 w 7179830"/>
              <a:gd name="connsiteY18" fmla="*/ 73950 h 5226565"/>
              <a:gd name="connsiteX19" fmla="*/ 3059983 w 7179830"/>
              <a:gd name="connsiteY19" fmla="*/ 20308 h 5226565"/>
              <a:gd name="connsiteX20" fmla="*/ 3454435 w 7179830"/>
              <a:gd name="connsiteY20" fmla="*/ 1176 h 5226565"/>
              <a:gd name="connsiteX21" fmla="*/ 3923806 w 7179830"/>
              <a:gd name="connsiteY21" fmla="*/ 49990 h 5226565"/>
              <a:gd name="connsiteX22" fmla="*/ 5350874 w 7179830"/>
              <a:gd name="connsiteY22" fmla="*/ 426917 h 5226565"/>
              <a:gd name="connsiteX23" fmla="*/ 6607360 w 7179830"/>
              <a:gd name="connsiteY23" fmla="*/ 1075097 h 5226565"/>
              <a:gd name="connsiteX24" fmla="*/ 7110534 w 7179830"/>
              <a:gd name="connsiteY24" fmla="*/ 1541421 h 5226565"/>
              <a:gd name="connsiteX25" fmla="*/ 7179830 w 7179830"/>
              <a:gd name="connsiteY25" fmla="*/ 1630542 h 5226565"/>
              <a:gd name="connsiteX26" fmla="*/ 7136295 w 7179830"/>
              <a:gd name="connsiteY26" fmla="*/ 1700600 h 5226565"/>
              <a:gd name="connsiteX27" fmla="*/ 7131140 w 7179830"/>
              <a:gd name="connsiteY27" fmla="*/ 1693045 h 5226565"/>
              <a:gd name="connsiteX28" fmla="*/ 6577499 w 7179830"/>
              <a:gd name="connsiteY28" fmla="*/ 1148230 h 5226565"/>
              <a:gd name="connsiteX29" fmla="*/ 5494816 w 7179830"/>
              <a:gd name="connsiteY29" fmla="*/ 563527 h 5226565"/>
              <a:gd name="connsiteX30" fmla="*/ 5366967 w 7179830"/>
              <a:gd name="connsiteY30" fmla="*/ 514176 h 5226565"/>
              <a:gd name="connsiteX31" fmla="*/ 5244661 w 7179830"/>
              <a:gd name="connsiteY31" fmla="*/ 470725 h 5226565"/>
              <a:gd name="connsiteX32" fmla="*/ 5904822 w 7179830"/>
              <a:gd name="connsiteY32" fmla="*/ 815468 h 5226565"/>
              <a:gd name="connsiteX33" fmla="*/ 7015222 w 7179830"/>
              <a:gd name="connsiteY33" fmla="*/ 1815185 h 5226565"/>
              <a:gd name="connsiteX34" fmla="*/ 7040454 w 7179830"/>
              <a:gd name="connsiteY34" fmla="*/ 1854830 h 5226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7179830" h="5226565">
                <a:moveTo>
                  <a:pt x="5217841" y="464824"/>
                </a:moveTo>
                <a:lnTo>
                  <a:pt x="5222490" y="464289"/>
                </a:lnTo>
                <a:lnTo>
                  <a:pt x="5216768" y="463394"/>
                </a:lnTo>
                <a:cubicBezTo>
                  <a:pt x="5216768" y="463394"/>
                  <a:pt x="5216768" y="464646"/>
                  <a:pt x="5217841" y="464824"/>
                </a:cubicBezTo>
                <a:close/>
                <a:moveTo>
                  <a:pt x="4945201" y="5226565"/>
                </a:moveTo>
                <a:lnTo>
                  <a:pt x="140449" y="2240811"/>
                </a:lnTo>
                <a:lnTo>
                  <a:pt x="232913" y="2052782"/>
                </a:lnTo>
                <a:cubicBezTo>
                  <a:pt x="277693" y="1968290"/>
                  <a:pt x="325201" y="1885054"/>
                  <a:pt x="375714" y="1803205"/>
                </a:cubicBezTo>
                <a:cubicBezTo>
                  <a:pt x="667528" y="1329721"/>
                  <a:pt x="1039629" y="935091"/>
                  <a:pt x="1512756" y="638448"/>
                </a:cubicBezTo>
                <a:cubicBezTo>
                  <a:pt x="1939392" y="370950"/>
                  <a:pt x="2405724" y="210560"/>
                  <a:pt x="2902095" y="120440"/>
                </a:cubicBezTo>
                <a:cubicBezTo>
                  <a:pt x="2884054" y="118134"/>
                  <a:pt x="2865727" y="119904"/>
                  <a:pt x="2848453" y="125626"/>
                </a:cubicBezTo>
                <a:cubicBezTo>
                  <a:pt x="2498704" y="175943"/>
                  <a:pt x="2158217" y="277201"/>
                  <a:pt x="1837830" y="426203"/>
                </a:cubicBezTo>
                <a:cubicBezTo>
                  <a:pt x="1147094" y="744660"/>
                  <a:pt x="593502" y="1217071"/>
                  <a:pt x="214608" y="1882239"/>
                </a:cubicBezTo>
                <a:cubicBezTo>
                  <a:pt x="169441" y="1960776"/>
                  <a:pt x="128308" y="2041369"/>
                  <a:pt x="91317" y="2123701"/>
                </a:cubicBezTo>
                <a:lnTo>
                  <a:pt x="64092" y="2193361"/>
                </a:lnTo>
                <a:lnTo>
                  <a:pt x="0" y="2153533"/>
                </a:lnTo>
                <a:lnTo>
                  <a:pt x="42834" y="2047277"/>
                </a:lnTo>
                <a:cubicBezTo>
                  <a:pt x="241792" y="1615775"/>
                  <a:pt x="541268" y="1241591"/>
                  <a:pt x="923582" y="915600"/>
                </a:cubicBezTo>
                <a:cubicBezTo>
                  <a:pt x="1435331" y="478415"/>
                  <a:pt x="2028081" y="205375"/>
                  <a:pt x="2686989" y="73950"/>
                </a:cubicBezTo>
                <a:cubicBezTo>
                  <a:pt x="2810367" y="49274"/>
                  <a:pt x="2934818" y="32466"/>
                  <a:pt x="3059983" y="20308"/>
                </a:cubicBezTo>
                <a:cubicBezTo>
                  <a:pt x="3185149" y="8148"/>
                  <a:pt x="3308706" y="2963"/>
                  <a:pt x="3454435" y="1176"/>
                </a:cubicBezTo>
                <a:cubicBezTo>
                  <a:pt x="3599805" y="-5977"/>
                  <a:pt x="3761985" y="20665"/>
                  <a:pt x="3923806" y="49990"/>
                </a:cubicBezTo>
                <a:cubicBezTo>
                  <a:pt x="4409449" y="137964"/>
                  <a:pt x="4886867" y="257228"/>
                  <a:pt x="5350874" y="426917"/>
                </a:cubicBezTo>
                <a:cubicBezTo>
                  <a:pt x="5797001" y="589991"/>
                  <a:pt x="6223101" y="792223"/>
                  <a:pt x="6607360" y="1075097"/>
                </a:cubicBezTo>
                <a:cubicBezTo>
                  <a:pt x="6794438" y="1212779"/>
                  <a:pt x="6965102" y="1365689"/>
                  <a:pt x="7110534" y="1541421"/>
                </a:cubicBezTo>
                <a:lnTo>
                  <a:pt x="7179830" y="1630542"/>
                </a:lnTo>
                <a:lnTo>
                  <a:pt x="7136295" y="1700600"/>
                </a:lnTo>
                <a:lnTo>
                  <a:pt x="7131140" y="1693045"/>
                </a:lnTo>
                <a:cubicBezTo>
                  <a:pt x="6977874" y="1483026"/>
                  <a:pt x="6788448" y="1305671"/>
                  <a:pt x="6577499" y="1148230"/>
                </a:cubicBezTo>
                <a:cubicBezTo>
                  <a:pt x="6245452" y="900401"/>
                  <a:pt x="5878538" y="716408"/>
                  <a:pt x="5494816" y="563527"/>
                </a:cubicBezTo>
                <a:cubicBezTo>
                  <a:pt x="5452491" y="546487"/>
                  <a:pt x="5409881" y="530036"/>
                  <a:pt x="5366967" y="514176"/>
                </a:cubicBezTo>
                <a:cubicBezTo>
                  <a:pt x="5326377" y="499156"/>
                  <a:pt x="5285430" y="485210"/>
                  <a:pt x="5244661" y="470725"/>
                </a:cubicBezTo>
                <a:cubicBezTo>
                  <a:pt x="5471517" y="572127"/>
                  <a:pt x="5691970" y="687263"/>
                  <a:pt x="5904822" y="815468"/>
                </a:cubicBezTo>
                <a:cubicBezTo>
                  <a:pt x="6336645" y="1080104"/>
                  <a:pt x="6718758" y="1400351"/>
                  <a:pt x="7015222" y="1815185"/>
                </a:cubicBezTo>
                <a:lnTo>
                  <a:pt x="7040454" y="1854830"/>
                </a:lnTo>
                <a:close/>
              </a:path>
            </a:pathLst>
          </a:custGeom>
          <a:solidFill>
            <a:schemeClr val="accent2"/>
          </a:solidFill>
          <a:ln w="12700"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24D91E91-635F-4680-9CD0-4E61294DC1F3}"/>
              </a:ext>
            </a:extLst>
          </p:cNvPr>
          <p:cNvSpPr>
            <a:spLocks noGrp="1"/>
          </p:cNvSpPr>
          <p:nvPr>
            <p:ph type="title"/>
          </p:nvPr>
        </p:nvSpPr>
        <p:spPr>
          <a:xfrm>
            <a:off x="841246" y="673770"/>
            <a:ext cx="3644489" cy="2414488"/>
          </a:xfrm>
        </p:spPr>
        <p:txBody>
          <a:bodyPr anchor="t">
            <a:normAutofit/>
          </a:bodyPr>
          <a:lstStyle/>
          <a:p>
            <a:r>
              <a:rPr lang="en-US" sz="5400">
                <a:solidFill>
                  <a:srgbClr val="FFFFFF"/>
                </a:solidFill>
              </a:rPr>
              <a:t>Examples</a:t>
            </a:r>
          </a:p>
        </p:txBody>
      </p:sp>
      <p:sp>
        <p:nvSpPr>
          <p:cNvPr id="3" name="Content Placeholder 2">
            <a:extLst>
              <a:ext uri="{FF2B5EF4-FFF2-40B4-BE49-F238E27FC236}">
                <a16:creationId xmlns:a16="http://schemas.microsoft.com/office/drawing/2014/main" id="{C1835555-8D81-4F2D-B219-637A4E79C279}"/>
              </a:ext>
            </a:extLst>
          </p:cNvPr>
          <p:cNvSpPr>
            <a:spLocks noGrp="1"/>
          </p:cNvSpPr>
          <p:nvPr>
            <p:ph idx="1"/>
          </p:nvPr>
        </p:nvSpPr>
        <p:spPr>
          <a:xfrm>
            <a:off x="6095999" y="882315"/>
            <a:ext cx="5254754" cy="5294647"/>
          </a:xfrm>
        </p:spPr>
        <p:txBody>
          <a:bodyPr>
            <a:normAutofit/>
          </a:bodyPr>
          <a:lstStyle/>
          <a:p>
            <a:r>
              <a:rPr lang="en-US" sz="2200" dirty="0"/>
              <a:t>Is time spent studying associated with GPA?</a:t>
            </a:r>
          </a:p>
          <a:p>
            <a:r>
              <a:rPr lang="en-US" sz="2200" dirty="0"/>
              <a:t>Is the font size for a website promotional discount associated with sales on the website?</a:t>
            </a:r>
          </a:p>
          <a:p>
            <a:r>
              <a:rPr lang="en-US" sz="2200" dirty="0"/>
              <a:t>Is the amount spent on a laptop associated with a person’s satisfaction with their laptop?</a:t>
            </a:r>
          </a:p>
          <a:p>
            <a:pPr marL="0" indent="0">
              <a:buNone/>
            </a:pPr>
            <a:endParaRPr lang="en-US" sz="2200" dirty="0"/>
          </a:p>
        </p:txBody>
      </p:sp>
    </p:spTree>
    <p:extLst>
      <p:ext uri="{BB962C8B-B14F-4D97-AF65-F5344CB8AC3E}">
        <p14:creationId xmlns:p14="http://schemas.microsoft.com/office/powerpoint/2010/main" val="22274978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A20A6CC-F53B-4960-8E29-E0A34D9B6A4C}"/>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5600" kern="1200">
                <a:solidFill>
                  <a:schemeClr val="tx1"/>
                </a:solidFill>
                <a:latin typeface="+mj-lt"/>
                <a:ea typeface="+mj-ea"/>
                <a:cs typeface="+mj-cs"/>
              </a:rPr>
              <a:t>Scatterplot </a:t>
            </a:r>
          </a:p>
        </p:txBody>
      </p:sp>
      <p:sp>
        <p:nvSpPr>
          <p:cNvPr id="17"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80C43603-3C3C-4F58-97A6-9A5246625965}"/>
              </a:ext>
            </a:extLst>
          </p:cNvPr>
          <p:cNvPicPr/>
          <p:nvPr/>
        </p:nvPicPr>
        <p:blipFill>
          <a:blip r:embed="rId3"/>
          <a:stretch>
            <a:fillRect/>
          </a:stretch>
        </p:blipFill>
        <p:spPr>
          <a:xfrm>
            <a:off x="4654296" y="1158120"/>
            <a:ext cx="7214616" cy="4514327"/>
          </a:xfrm>
          <a:prstGeom prst="rect">
            <a:avLst/>
          </a:prstGeom>
        </p:spPr>
      </p:pic>
    </p:spTree>
    <p:extLst>
      <p:ext uri="{BB962C8B-B14F-4D97-AF65-F5344CB8AC3E}">
        <p14:creationId xmlns:p14="http://schemas.microsoft.com/office/powerpoint/2010/main" val="16989563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44781794_Research presentation_RVA_v3" id="{DF2794B4-2314-4F87-8639-5DCB9EEE28EE}" vid="{3B969E49-204F-4FF6-BD10-D26195B8D4D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5CA875DA-F9FD-4F83-A049-3B1027B542DE}">
  <ds:schemaRefs>
    <ds:schemaRef ds:uri="http://schemas.microsoft.com/sharepoint/v3/contenttype/forms"/>
  </ds:schemaRefs>
</ds:datastoreItem>
</file>

<file path=customXml/itemProps2.xml><?xml version="1.0" encoding="utf-8"?>
<ds:datastoreItem xmlns:ds="http://schemas.openxmlformats.org/officeDocument/2006/customXml" ds:itemID="{B2AB02E3-5ADF-4BF0-9C1B-35CDF3FE95B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3C7D9E6-B0D9-433E-BD46-EB60F64F4DA8}">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Research presentation</Template>
  <TotalTime>4896</TotalTime>
  <Words>2479</Words>
  <Application>Microsoft Office PowerPoint</Application>
  <PresentationFormat>Widescreen</PresentationFormat>
  <Paragraphs>268</Paragraphs>
  <Slides>37</Slides>
  <Notes>29</Notes>
  <HiddenSlides>6</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37</vt:i4>
      </vt:variant>
    </vt:vector>
  </HeadingPairs>
  <TitlesOfParts>
    <vt:vector size="46" baseType="lpstr">
      <vt:lpstr>Arial</vt:lpstr>
      <vt:lpstr>Calibri</vt:lpstr>
      <vt:lpstr>Calibri Light</vt:lpstr>
      <vt:lpstr>Cambria Math</vt:lpstr>
      <vt:lpstr>Franklin Gothic Book</vt:lpstr>
      <vt:lpstr>New York</vt:lpstr>
      <vt:lpstr>Roboto</vt:lpstr>
      <vt:lpstr>SourceSansPro</vt:lpstr>
      <vt:lpstr>Office Theme</vt:lpstr>
      <vt:lpstr>Happy Monday</vt:lpstr>
      <vt:lpstr>iClicker Question</vt:lpstr>
      <vt:lpstr>iClicker Question</vt:lpstr>
      <vt:lpstr>iClicker Question</vt:lpstr>
      <vt:lpstr>Case 7 (Last Case) - Homecare of America (confidence intervals)</vt:lpstr>
      <vt:lpstr>Correlation</vt:lpstr>
      <vt:lpstr>Research Question Reminder</vt:lpstr>
      <vt:lpstr>Examples</vt:lpstr>
      <vt:lpstr>Scatterplot </vt:lpstr>
      <vt:lpstr>Scatterplot</vt:lpstr>
      <vt:lpstr>Scatterplot</vt:lpstr>
      <vt:lpstr>Correlation </vt:lpstr>
      <vt:lpstr>Strength of association </vt:lpstr>
      <vt:lpstr>Nonlinear relationship</vt:lpstr>
      <vt:lpstr>Interpretating Correlations</vt:lpstr>
      <vt:lpstr>Interpretating Correlations</vt:lpstr>
      <vt:lpstr>Correlation test</vt:lpstr>
      <vt:lpstr>Correlation visualization</vt:lpstr>
      <vt:lpstr>Chapter 20: The Written Research Report</vt:lpstr>
      <vt:lpstr>Learning Objectives</vt:lpstr>
      <vt:lpstr>The Written Research Report</vt:lpstr>
      <vt:lpstr>The Paradox of Completeness</vt:lpstr>
      <vt:lpstr>Accuracy</vt:lpstr>
      <vt:lpstr>Examples of Inaccuracy </vt:lpstr>
      <vt:lpstr>Clarity</vt:lpstr>
      <vt:lpstr>How to Achieve Clarity</vt:lpstr>
      <vt:lpstr>Written Research Report Outline</vt:lpstr>
      <vt:lpstr>Written Research Report Outline</vt:lpstr>
      <vt:lpstr>Executive Summary</vt:lpstr>
      <vt:lpstr>Introduction</vt:lpstr>
      <vt:lpstr>Method</vt:lpstr>
      <vt:lpstr>Results</vt:lpstr>
      <vt:lpstr>Conclusions and Recommendations</vt:lpstr>
      <vt:lpstr>Appendices</vt:lpstr>
      <vt:lpstr>10-min Group Discussion</vt:lpstr>
      <vt:lpstr>Assignment 7: Mid-semester Peer Evaluation</vt:lpstr>
      <vt:lpstr>5-min Snippet – self-organized Criticality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Correlation</dc:title>
  <dc:creator>Nguyen, Mike (MU-Student)</dc:creator>
  <cp:lastModifiedBy>Nguyen, Mike (MU-Student)</cp:lastModifiedBy>
  <cp:revision>24</cp:revision>
  <dcterms:created xsi:type="dcterms:W3CDTF">2021-06-02T01:42:57Z</dcterms:created>
  <dcterms:modified xsi:type="dcterms:W3CDTF">2023-04-03T12:50:43Z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