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296" r:id="rId5"/>
    <p:sldId id="297" r:id="rId6"/>
    <p:sldId id="298" r:id="rId7"/>
    <p:sldId id="299" r:id="rId8"/>
    <p:sldId id="256" r:id="rId9"/>
    <p:sldId id="295"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7" r:id="rId34"/>
    <p:sldId id="289" r:id="rId35"/>
    <p:sldId id="290" r:id="rId36"/>
    <p:sldId id="294" r:id="rId37"/>
    <p:sldId id="262" r:id="rId38"/>
    <p:sldId id="304" r:id="rId39"/>
    <p:sldId id="292" r:id="rId40"/>
    <p:sldId id="293" r:id="rId41"/>
    <p:sldId id="303"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BEF63C5-93CC-49F0-BB5A-9D3377FB1C62}">
          <p14:sldIdLst>
            <p14:sldId id="296"/>
            <p14:sldId id="297"/>
            <p14:sldId id="298"/>
            <p14:sldId id="299"/>
            <p14:sldId id="256"/>
            <p14:sldId id="295"/>
          </p14:sldIdLst>
        </p14:section>
        <p14:section name="hide" id="{5605BB93-ECA5-4B77-B75B-A302A22036BE}">
          <p14:sldIdLst>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8"/>
            <p14:sldId id="287"/>
            <p14:sldId id="289"/>
            <p14:sldId id="290"/>
          </p14:sldIdLst>
        </p14:section>
        <p14:section name="end" id="{224B99E4-53C9-4710-A51C-6DBA0192497E}">
          <p14:sldIdLst>
            <p14:sldId id="294"/>
            <p14:sldId id="262"/>
            <p14:sldId id="304"/>
            <p14:sldId id="292"/>
            <p14:sldId id="293"/>
            <p14:sldId id="303"/>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73090" autoAdjust="0"/>
  </p:normalViewPr>
  <p:slideViewPr>
    <p:cSldViewPr snapToGrid="0">
      <p:cViewPr varScale="1">
        <p:scale>
          <a:sx n="79" d="100"/>
          <a:sy n="79" d="100"/>
        </p:scale>
        <p:origin x="1464" y="9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B6CAB-20B4-433C-91E8-F1AD4F199E61}"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C32D3BF8-DF03-4215-B1E9-6FC39E7051C4}">
      <dgm:prSet/>
      <dgm:spPr/>
      <dgm:t>
        <a:bodyPr/>
        <a:lstStyle/>
        <a:p>
          <a:r>
            <a:rPr lang="en-US" dirty="0"/>
            <a:t>Does the set of predictors explain a statistically significant portion of variation in the dependent variable? (look at the ANOVA table results) </a:t>
          </a:r>
        </a:p>
      </dgm:t>
    </dgm:pt>
    <dgm:pt modelId="{97E18882-4B2E-443D-8E49-306ADFD55661}" type="parTrans" cxnId="{7961EFB0-9F13-42E3-8E08-0303F278C61B}">
      <dgm:prSet/>
      <dgm:spPr/>
      <dgm:t>
        <a:bodyPr/>
        <a:lstStyle/>
        <a:p>
          <a:endParaRPr lang="en-US"/>
        </a:p>
      </dgm:t>
    </dgm:pt>
    <dgm:pt modelId="{3C10B9A1-5BFE-4DA7-A723-C47CCD9409E9}" type="sibTrans" cxnId="{7961EFB0-9F13-42E3-8E08-0303F278C61B}">
      <dgm:prSet phldrT="1" phldr="0"/>
      <dgm:spPr/>
      <dgm:t>
        <a:bodyPr/>
        <a:lstStyle/>
        <a:p>
          <a:r>
            <a:rPr lang="en-US"/>
            <a:t>1</a:t>
          </a:r>
        </a:p>
      </dgm:t>
    </dgm:pt>
    <dgm:pt modelId="{EEAB9A77-AD45-4B2F-97A4-ED3506F06101}">
      <dgm:prSet/>
      <dgm:spPr/>
      <dgm:t>
        <a:bodyPr/>
        <a:lstStyle/>
        <a:p>
          <a:r>
            <a:rPr lang="en-US" dirty="0"/>
            <a:t>How much of the variation in the dependent viable does our set of predictors explain? </a:t>
          </a:r>
        </a:p>
      </dgm:t>
    </dgm:pt>
    <dgm:pt modelId="{17229F17-EE23-4ABC-B9EE-0DA37A606810}" type="parTrans" cxnId="{B5D4166F-DBC2-4F3F-8F85-C2C181E3A228}">
      <dgm:prSet/>
      <dgm:spPr/>
      <dgm:t>
        <a:bodyPr/>
        <a:lstStyle/>
        <a:p>
          <a:endParaRPr lang="en-US"/>
        </a:p>
      </dgm:t>
    </dgm:pt>
    <dgm:pt modelId="{9BF493B0-4EF7-4BC5-AB48-D2D7D0C2F537}" type="sibTrans" cxnId="{B5D4166F-DBC2-4F3F-8F85-C2C181E3A228}">
      <dgm:prSet phldrT="2" phldr="0"/>
      <dgm:spPr/>
      <dgm:t>
        <a:bodyPr/>
        <a:lstStyle/>
        <a:p>
          <a:r>
            <a:rPr lang="en-US"/>
            <a:t>2</a:t>
          </a:r>
        </a:p>
      </dgm:t>
    </dgm:pt>
    <dgm:pt modelId="{408427ED-998A-4FF8-B7B0-53229DD9E833}">
      <dgm:prSet/>
      <dgm:spPr/>
      <dgm:t>
        <a:bodyPr/>
        <a:lstStyle/>
        <a:p>
          <a:r>
            <a:rPr lang="en-US" dirty="0"/>
            <a:t>Which of the individual predictors explain variation in the dependent variable, and what is the directions of the relationship (positive or negative)? (look at the t-values and p-values of the individual predictors) </a:t>
          </a:r>
        </a:p>
      </dgm:t>
    </dgm:pt>
    <dgm:pt modelId="{D149E90A-ABDE-4F83-80DF-16CA34F64EC5}" type="parTrans" cxnId="{5289DB3F-052F-41D6-A26C-925D55C9903E}">
      <dgm:prSet/>
      <dgm:spPr/>
      <dgm:t>
        <a:bodyPr/>
        <a:lstStyle/>
        <a:p>
          <a:endParaRPr lang="en-US"/>
        </a:p>
      </dgm:t>
    </dgm:pt>
    <dgm:pt modelId="{BCE0FDC6-3108-4F6A-81FC-8203E3EBE29C}" type="sibTrans" cxnId="{5289DB3F-052F-41D6-A26C-925D55C9903E}">
      <dgm:prSet phldrT="3" phldr="0"/>
      <dgm:spPr/>
      <dgm:t>
        <a:bodyPr/>
        <a:lstStyle/>
        <a:p>
          <a:r>
            <a:rPr lang="en-US"/>
            <a:t>3</a:t>
          </a:r>
        </a:p>
      </dgm:t>
    </dgm:pt>
    <dgm:pt modelId="{25CC15D1-4890-4EA8-8403-D35EDD37CF01}" type="pres">
      <dgm:prSet presAssocID="{010B6CAB-20B4-433C-91E8-F1AD4F199E61}" presName="Name0" presStyleCnt="0">
        <dgm:presLayoutVars>
          <dgm:animLvl val="lvl"/>
          <dgm:resizeHandles val="exact"/>
        </dgm:presLayoutVars>
      </dgm:prSet>
      <dgm:spPr/>
    </dgm:pt>
    <dgm:pt modelId="{D459850D-C1A5-4050-A0D2-CC86C8029373}" type="pres">
      <dgm:prSet presAssocID="{C32D3BF8-DF03-4215-B1E9-6FC39E7051C4}" presName="compositeNode" presStyleCnt="0">
        <dgm:presLayoutVars>
          <dgm:bulletEnabled val="1"/>
        </dgm:presLayoutVars>
      </dgm:prSet>
      <dgm:spPr/>
    </dgm:pt>
    <dgm:pt modelId="{47EE85DE-0EB5-43EB-9B20-F013BB5A895B}" type="pres">
      <dgm:prSet presAssocID="{C32D3BF8-DF03-4215-B1E9-6FC39E7051C4}" presName="bgRect" presStyleLbl="bgAccFollowNode1" presStyleIdx="0" presStyleCnt="3"/>
      <dgm:spPr/>
    </dgm:pt>
    <dgm:pt modelId="{61487285-EFDD-48C3-A9E9-445F50F9FAF2}" type="pres">
      <dgm:prSet presAssocID="{3C10B9A1-5BFE-4DA7-A723-C47CCD9409E9}" presName="sibTransNodeCircle" presStyleLbl="alignNode1" presStyleIdx="0" presStyleCnt="6">
        <dgm:presLayoutVars>
          <dgm:chMax val="0"/>
          <dgm:bulletEnabled/>
        </dgm:presLayoutVars>
      </dgm:prSet>
      <dgm:spPr/>
    </dgm:pt>
    <dgm:pt modelId="{31804677-FF3F-4FAA-AA80-38CB9F07DAC3}" type="pres">
      <dgm:prSet presAssocID="{C32D3BF8-DF03-4215-B1E9-6FC39E7051C4}" presName="bottomLine" presStyleLbl="alignNode1" presStyleIdx="1" presStyleCnt="6">
        <dgm:presLayoutVars/>
      </dgm:prSet>
      <dgm:spPr/>
    </dgm:pt>
    <dgm:pt modelId="{FAB6E15C-27E7-4B54-A1ED-EAB74C672D7F}" type="pres">
      <dgm:prSet presAssocID="{C32D3BF8-DF03-4215-B1E9-6FC39E7051C4}" presName="nodeText" presStyleLbl="bgAccFollowNode1" presStyleIdx="0" presStyleCnt="3">
        <dgm:presLayoutVars>
          <dgm:bulletEnabled val="1"/>
        </dgm:presLayoutVars>
      </dgm:prSet>
      <dgm:spPr/>
    </dgm:pt>
    <dgm:pt modelId="{139397F7-1A4E-4AAA-A0B1-978EFB3FBF88}" type="pres">
      <dgm:prSet presAssocID="{3C10B9A1-5BFE-4DA7-A723-C47CCD9409E9}" presName="sibTrans" presStyleCnt="0"/>
      <dgm:spPr/>
    </dgm:pt>
    <dgm:pt modelId="{D55244D9-F47E-4AA5-A8AB-D6F1023A5F91}" type="pres">
      <dgm:prSet presAssocID="{EEAB9A77-AD45-4B2F-97A4-ED3506F06101}" presName="compositeNode" presStyleCnt="0">
        <dgm:presLayoutVars>
          <dgm:bulletEnabled val="1"/>
        </dgm:presLayoutVars>
      </dgm:prSet>
      <dgm:spPr/>
    </dgm:pt>
    <dgm:pt modelId="{27B2DE63-FD1D-4260-B1E5-6D8ABFF63895}" type="pres">
      <dgm:prSet presAssocID="{EEAB9A77-AD45-4B2F-97A4-ED3506F06101}" presName="bgRect" presStyleLbl="bgAccFollowNode1" presStyleIdx="1" presStyleCnt="3"/>
      <dgm:spPr/>
    </dgm:pt>
    <dgm:pt modelId="{DE1BA168-49B2-42B9-B538-180D52E76242}" type="pres">
      <dgm:prSet presAssocID="{9BF493B0-4EF7-4BC5-AB48-D2D7D0C2F537}" presName="sibTransNodeCircle" presStyleLbl="alignNode1" presStyleIdx="2" presStyleCnt="6">
        <dgm:presLayoutVars>
          <dgm:chMax val="0"/>
          <dgm:bulletEnabled/>
        </dgm:presLayoutVars>
      </dgm:prSet>
      <dgm:spPr/>
    </dgm:pt>
    <dgm:pt modelId="{6D68BA02-CA66-44A3-835E-C9A92CC4464E}" type="pres">
      <dgm:prSet presAssocID="{EEAB9A77-AD45-4B2F-97A4-ED3506F06101}" presName="bottomLine" presStyleLbl="alignNode1" presStyleIdx="3" presStyleCnt="6">
        <dgm:presLayoutVars/>
      </dgm:prSet>
      <dgm:spPr/>
    </dgm:pt>
    <dgm:pt modelId="{DF0612C8-1FC5-48C8-BC7F-12C4E2801185}" type="pres">
      <dgm:prSet presAssocID="{EEAB9A77-AD45-4B2F-97A4-ED3506F06101}" presName="nodeText" presStyleLbl="bgAccFollowNode1" presStyleIdx="1" presStyleCnt="3">
        <dgm:presLayoutVars>
          <dgm:bulletEnabled val="1"/>
        </dgm:presLayoutVars>
      </dgm:prSet>
      <dgm:spPr/>
    </dgm:pt>
    <dgm:pt modelId="{EB6308EC-329C-4EB7-A048-918F6330B427}" type="pres">
      <dgm:prSet presAssocID="{9BF493B0-4EF7-4BC5-AB48-D2D7D0C2F537}" presName="sibTrans" presStyleCnt="0"/>
      <dgm:spPr/>
    </dgm:pt>
    <dgm:pt modelId="{0CE040A8-7C53-4B67-B023-4171E07EEBF6}" type="pres">
      <dgm:prSet presAssocID="{408427ED-998A-4FF8-B7B0-53229DD9E833}" presName="compositeNode" presStyleCnt="0">
        <dgm:presLayoutVars>
          <dgm:bulletEnabled val="1"/>
        </dgm:presLayoutVars>
      </dgm:prSet>
      <dgm:spPr/>
    </dgm:pt>
    <dgm:pt modelId="{8EACE38B-A0E5-4B53-9562-36B9630228CD}" type="pres">
      <dgm:prSet presAssocID="{408427ED-998A-4FF8-B7B0-53229DD9E833}" presName="bgRect" presStyleLbl="bgAccFollowNode1" presStyleIdx="2" presStyleCnt="3"/>
      <dgm:spPr/>
    </dgm:pt>
    <dgm:pt modelId="{44E4173D-2AAE-41EA-BC7A-FAC87B3A4414}" type="pres">
      <dgm:prSet presAssocID="{BCE0FDC6-3108-4F6A-81FC-8203E3EBE29C}" presName="sibTransNodeCircle" presStyleLbl="alignNode1" presStyleIdx="4" presStyleCnt="6">
        <dgm:presLayoutVars>
          <dgm:chMax val="0"/>
          <dgm:bulletEnabled/>
        </dgm:presLayoutVars>
      </dgm:prSet>
      <dgm:spPr/>
    </dgm:pt>
    <dgm:pt modelId="{61E9BA77-8821-40E9-9DA0-4BC2527370DD}" type="pres">
      <dgm:prSet presAssocID="{408427ED-998A-4FF8-B7B0-53229DD9E833}" presName="bottomLine" presStyleLbl="alignNode1" presStyleIdx="5" presStyleCnt="6">
        <dgm:presLayoutVars/>
      </dgm:prSet>
      <dgm:spPr/>
    </dgm:pt>
    <dgm:pt modelId="{7D8DE632-0B8D-4F86-B8DF-AFB85D4FA89E}" type="pres">
      <dgm:prSet presAssocID="{408427ED-998A-4FF8-B7B0-53229DD9E833}" presName="nodeText" presStyleLbl="bgAccFollowNode1" presStyleIdx="2" presStyleCnt="3">
        <dgm:presLayoutVars>
          <dgm:bulletEnabled val="1"/>
        </dgm:presLayoutVars>
      </dgm:prSet>
      <dgm:spPr/>
    </dgm:pt>
  </dgm:ptLst>
  <dgm:cxnLst>
    <dgm:cxn modelId="{709A5602-9DE6-4D1C-A417-F1034A09EA9B}" type="presOf" srcId="{408427ED-998A-4FF8-B7B0-53229DD9E833}" destId="{7D8DE632-0B8D-4F86-B8DF-AFB85D4FA89E}" srcOrd="1" destOrd="0" presId="urn:microsoft.com/office/officeart/2016/7/layout/BasicLinearProcessNumbered"/>
    <dgm:cxn modelId="{B6DCD104-072D-4898-9511-FDE1E9D4DB97}" type="presOf" srcId="{010B6CAB-20B4-433C-91E8-F1AD4F199E61}" destId="{25CC15D1-4890-4EA8-8403-D35EDD37CF01}" srcOrd="0" destOrd="0" presId="urn:microsoft.com/office/officeart/2016/7/layout/BasicLinearProcessNumbered"/>
    <dgm:cxn modelId="{EB80FD17-BA07-46D3-B28F-942DAE76E4FF}" type="presOf" srcId="{C32D3BF8-DF03-4215-B1E9-6FC39E7051C4}" destId="{FAB6E15C-27E7-4B54-A1ED-EAB74C672D7F}" srcOrd="1" destOrd="0" presId="urn:microsoft.com/office/officeart/2016/7/layout/BasicLinearProcessNumbered"/>
    <dgm:cxn modelId="{F284C220-A449-46AA-9A71-8DDE47E0CC27}" type="presOf" srcId="{9BF493B0-4EF7-4BC5-AB48-D2D7D0C2F537}" destId="{DE1BA168-49B2-42B9-B538-180D52E76242}" srcOrd="0" destOrd="0" presId="urn:microsoft.com/office/officeart/2016/7/layout/BasicLinearProcessNumbered"/>
    <dgm:cxn modelId="{5CF79321-7009-40C6-A3D0-30B043434A8B}" type="presOf" srcId="{C32D3BF8-DF03-4215-B1E9-6FC39E7051C4}" destId="{47EE85DE-0EB5-43EB-9B20-F013BB5A895B}" srcOrd="0" destOrd="0" presId="urn:microsoft.com/office/officeart/2016/7/layout/BasicLinearProcessNumbered"/>
    <dgm:cxn modelId="{0DABAF24-F8F5-4336-A030-90FD7E0F6F1B}" type="presOf" srcId="{EEAB9A77-AD45-4B2F-97A4-ED3506F06101}" destId="{DF0612C8-1FC5-48C8-BC7F-12C4E2801185}" srcOrd="1" destOrd="0" presId="urn:microsoft.com/office/officeart/2016/7/layout/BasicLinearProcessNumbered"/>
    <dgm:cxn modelId="{5289DB3F-052F-41D6-A26C-925D55C9903E}" srcId="{010B6CAB-20B4-433C-91E8-F1AD4F199E61}" destId="{408427ED-998A-4FF8-B7B0-53229DD9E833}" srcOrd="2" destOrd="0" parTransId="{D149E90A-ABDE-4F83-80DF-16CA34F64EC5}" sibTransId="{BCE0FDC6-3108-4F6A-81FC-8203E3EBE29C}"/>
    <dgm:cxn modelId="{B5D4166F-DBC2-4F3F-8F85-C2C181E3A228}" srcId="{010B6CAB-20B4-433C-91E8-F1AD4F199E61}" destId="{EEAB9A77-AD45-4B2F-97A4-ED3506F06101}" srcOrd="1" destOrd="0" parTransId="{17229F17-EE23-4ABC-B9EE-0DA37A606810}" sibTransId="{9BF493B0-4EF7-4BC5-AB48-D2D7D0C2F537}"/>
    <dgm:cxn modelId="{D5BC207A-FAAA-4674-BECA-5209D799B13D}" type="presOf" srcId="{BCE0FDC6-3108-4F6A-81FC-8203E3EBE29C}" destId="{44E4173D-2AAE-41EA-BC7A-FAC87B3A4414}" srcOrd="0" destOrd="0" presId="urn:microsoft.com/office/officeart/2016/7/layout/BasicLinearProcessNumbered"/>
    <dgm:cxn modelId="{065DD598-9274-4DDE-8403-F5EFE70682B4}" type="presOf" srcId="{3C10B9A1-5BFE-4DA7-A723-C47CCD9409E9}" destId="{61487285-EFDD-48C3-A9E9-445F50F9FAF2}" srcOrd="0" destOrd="0" presId="urn:microsoft.com/office/officeart/2016/7/layout/BasicLinearProcessNumbered"/>
    <dgm:cxn modelId="{7961EFB0-9F13-42E3-8E08-0303F278C61B}" srcId="{010B6CAB-20B4-433C-91E8-F1AD4F199E61}" destId="{C32D3BF8-DF03-4215-B1E9-6FC39E7051C4}" srcOrd="0" destOrd="0" parTransId="{97E18882-4B2E-443D-8E49-306ADFD55661}" sibTransId="{3C10B9A1-5BFE-4DA7-A723-C47CCD9409E9}"/>
    <dgm:cxn modelId="{BD51B6D2-4AF5-4566-A3C8-69B5C8FAA18F}" type="presOf" srcId="{EEAB9A77-AD45-4B2F-97A4-ED3506F06101}" destId="{27B2DE63-FD1D-4260-B1E5-6D8ABFF63895}" srcOrd="0" destOrd="0" presId="urn:microsoft.com/office/officeart/2016/7/layout/BasicLinearProcessNumbered"/>
    <dgm:cxn modelId="{F7BEC8E9-4D88-409A-B108-8E1EC051A85B}" type="presOf" srcId="{408427ED-998A-4FF8-B7B0-53229DD9E833}" destId="{8EACE38B-A0E5-4B53-9562-36B9630228CD}" srcOrd="0" destOrd="0" presId="urn:microsoft.com/office/officeart/2016/7/layout/BasicLinearProcessNumbered"/>
    <dgm:cxn modelId="{67C440AF-886B-4FA6-A392-6B3320B3596B}" type="presParOf" srcId="{25CC15D1-4890-4EA8-8403-D35EDD37CF01}" destId="{D459850D-C1A5-4050-A0D2-CC86C8029373}" srcOrd="0" destOrd="0" presId="urn:microsoft.com/office/officeart/2016/7/layout/BasicLinearProcessNumbered"/>
    <dgm:cxn modelId="{4361A6F5-91D4-44E1-9774-4495335112D0}" type="presParOf" srcId="{D459850D-C1A5-4050-A0D2-CC86C8029373}" destId="{47EE85DE-0EB5-43EB-9B20-F013BB5A895B}" srcOrd="0" destOrd="0" presId="urn:microsoft.com/office/officeart/2016/7/layout/BasicLinearProcessNumbered"/>
    <dgm:cxn modelId="{2E934062-F235-413F-9509-2A5E002A0A35}" type="presParOf" srcId="{D459850D-C1A5-4050-A0D2-CC86C8029373}" destId="{61487285-EFDD-48C3-A9E9-445F50F9FAF2}" srcOrd="1" destOrd="0" presId="urn:microsoft.com/office/officeart/2016/7/layout/BasicLinearProcessNumbered"/>
    <dgm:cxn modelId="{61822990-1DD1-4C33-A1E4-552A23934304}" type="presParOf" srcId="{D459850D-C1A5-4050-A0D2-CC86C8029373}" destId="{31804677-FF3F-4FAA-AA80-38CB9F07DAC3}" srcOrd="2" destOrd="0" presId="urn:microsoft.com/office/officeart/2016/7/layout/BasicLinearProcessNumbered"/>
    <dgm:cxn modelId="{89AEEE9D-3026-4AB0-87EC-499FDD43DF7C}" type="presParOf" srcId="{D459850D-C1A5-4050-A0D2-CC86C8029373}" destId="{FAB6E15C-27E7-4B54-A1ED-EAB74C672D7F}" srcOrd="3" destOrd="0" presId="urn:microsoft.com/office/officeart/2016/7/layout/BasicLinearProcessNumbered"/>
    <dgm:cxn modelId="{82E00691-D5FF-4034-B44D-0FA6BDEF7B7A}" type="presParOf" srcId="{25CC15D1-4890-4EA8-8403-D35EDD37CF01}" destId="{139397F7-1A4E-4AAA-A0B1-978EFB3FBF88}" srcOrd="1" destOrd="0" presId="urn:microsoft.com/office/officeart/2016/7/layout/BasicLinearProcessNumbered"/>
    <dgm:cxn modelId="{FD86F473-25FD-4788-AD3A-929EBC384AFE}" type="presParOf" srcId="{25CC15D1-4890-4EA8-8403-D35EDD37CF01}" destId="{D55244D9-F47E-4AA5-A8AB-D6F1023A5F91}" srcOrd="2" destOrd="0" presId="urn:microsoft.com/office/officeart/2016/7/layout/BasicLinearProcessNumbered"/>
    <dgm:cxn modelId="{B765DC03-AE73-4D97-B993-93F5D852A0AB}" type="presParOf" srcId="{D55244D9-F47E-4AA5-A8AB-D6F1023A5F91}" destId="{27B2DE63-FD1D-4260-B1E5-6D8ABFF63895}" srcOrd="0" destOrd="0" presId="urn:microsoft.com/office/officeart/2016/7/layout/BasicLinearProcessNumbered"/>
    <dgm:cxn modelId="{BB925565-9B92-44A3-8D87-21774D254EDC}" type="presParOf" srcId="{D55244D9-F47E-4AA5-A8AB-D6F1023A5F91}" destId="{DE1BA168-49B2-42B9-B538-180D52E76242}" srcOrd="1" destOrd="0" presId="urn:microsoft.com/office/officeart/2016/7/layout/BasicLinearProcessNumbered"/>
    <dgm:cxn modelId="{DD1CA754-21B9-45C6-8D2C-6ED372BD9594}" type="presParOf" srcId="{D55244D9-F47E-4AA5-A8AB-D6F1023A5F91}" destId="{6D68BA02-CA66-44A3-835E-C9A92CC4464E}" srcOrd="2" destOrd="0" presId="urn:microsoft.com/office/officeart/2016/7/layout/BasicLinearProcessNumbered"/>
    <dgm:cxn modelId="{343D3608-05DD-44C0-AC04-983646E1DB0A}" type="presParOf" srcId="{D55244D9-F47E-4AA5-A8AB-D6F1023A5F91}" destId="{DF0612C8-1FC5-48C8-BC7F-12C4E2801185}" srcOrd="3" destOrd="0" presId="urn:microsoft.com/office/officeart/2016/7/layout/BasicLinearProcessNumbered"/>
    <dgm:cxn modelId="{8575B137-0428-407F-9B08-26C4F6899C4D}" type="presParOf" srcId="{25CC15D1-4890-4EA8-8403-D35EDD37CF01}" destId="{EB6308EC-329C-4EB7-A048-918F6330B427}" srcOrd="3" destOrd="0" presId="urn:microsoft.com/office/officeart/2016/7/layout/BasicLinearProcessNumbered"/>
    <dgm:cxn modelId="{CECC1815-EAB3-4FDF-9532-A7D7F300AB56}" type="presParOf" srcId="{25CC15D1-4890-4EA8-8403-D35EDD37CF01}" destId="{0CE040A8-7C53-4B67-B023-4171E07EEBF6}" srcOrd="4" destOrd="0" presId="urn:microsoft.com/office/officeart/2016/7/layout/BasicLinearProcessNumbered"/>
    <dgm:cxn modelId="{8ED9E51A-A7AB-44B5-AC19-5AFCF695A17C}" type="presParOf" srcId="{0CE040A8-7C53-4B67-B023-4171E07EEBF6}" destId="{8EACE38B-A0E5-4B53-9562-36B9630228CD}" srcOrd="0" destOrd="0" presId="urn:microsoft.com/office/officeart/2016/7/layout/BasicLinearProcessNumbered"/>
    <dgm:cxn modelId="{AE91E14B-CB20-4C77-8731-9BA0346C5270}" type="presParOf" srcId="{0CE040A8-7C53-4B67-B023-4171E07EEBF6}" destId="{44E4173D-2AAE-41EA-BC7A-FAC87B3A4414}" srcOrd="1" destOrd="0" presId="urn:microsoft.com/office/officeart/2016/7/layout/BasicLinearProcessNumbered"/>
    <dgm:cxn modelId="{9AFF8A13-B7E2-499E-B45F-123AB1521BDE}" type="presParOf" srcId="{0CE040A8-7C53-4B67-B023-4171E07EEBF6}" destId="{61E9BA77-8821-40E9-9DA0-4BC2527370DD}" srcOrd="2" destOrd="0" presId="urn:microsoft.com/office/officeart/2016/7/layout/BasicLinearProcessNumbered"/>
    <dgm:cxn modelId="{70A363D6-D17A-4E0B-87F8-804BF50D50E2}" type="presParOf" srcId="{0CE040A8-7C53-4B67-B023-4171E07EEBF6}" destId="{7D8DE632-0B8D-4F86-B8DF-AFB85D4FA8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E85DE-0EB5-43EB-9B20-F013BB5A895B}">
      <dsp:nvSpPr>
        <dsp:cNvPr id="0" name=""/>
        <dsp:cNvSpPr/>
      </dsp:nvSpPr>
      <dsp:spPr>
        <a:xfrm>
          <a:off x="0" y="0"/>
          <a:ext cx="3154934" cy="40326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Does the set of predictors explain a statistically significant portion of variation in the dependent variable? (look at the ANOVA table results) </a:t>
          </a:r>
        </a:p>
      </dsp:txBody>
      <dsp:txXfrm>
        <a:off x="0" y="1532395"/>
        <a:ext cx="3154934" cy="2419572"/>
      </dsp:txXfrm>
    </dsp:sp>
    <dsp:sp modelId="{61487285-EFDD-48C3-A9E9-445F50F9FAF2}">
      <dsp:nvSpPr>
        <dsp:cNvPr id="0" name=""/>
        <dsp:cNvSpPr/>
      </dsp:nvSpPr>
      <dsp:spPr>
        <a:xfrm>
          <a:off x="972573" y="403262"/>
          <a:ext cx="1209786" cy="120978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49742" y="580431"/>
        <a:ext cx="855448" cy="855448"/>
      </dsp:txXfrm>
    </dsp:sp>
    <dsp:sp modelId="{31804677-FF3F-4FAA-AA80-38CB9F07DAC3}">
      <dsp:nvSpPr>
        <dsp:cNvPr id="0" name=""/>
        <dsp:cNvSpPr/>
      </dsp:nvSpPr>
      <dsp:spPr>
        <a:xfrm>
          <a:off x="0" y="4032549"/>
          <a:ext cx="3154934" cy="72"/>
        </a:xfrm>
        <a:prstGeom prst="rect">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B2DE63-FD1D-4260-B1E5-6D8ABFF63895}">
      <dsp:nvSpPr>
        <dsp:cNvPr id="0" name=""/>
        <dsp:cNvSpPr/>
      </dsp:nvSpPr>
      <dsp:spPr>
        <a:xfrm>
          <a:off x="3470427" y="0"/>
          <a:ext cx="3154934" cy="4032621"/>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How much of the variation in the dependent viable does our set of predictors explain? </a:t>
          </a:r>
        </a:p>
      </dsp:txBody>
      <dsp:txXfrm>
        <a:off x="3470427" y="1532395"/>
        <a:ext cx="3154934" cy="2419572"/>
      </dsp:txXfrm>
    </dsp:sp>
    <dsp:sp modelId="{DE1BA168-49B2-42B9-B538-180D52E76242}">
      <dsp:nvSpPr>
        <dsp:cNvPr id="0" name=""/>
        <dsp:cNvSpPr/>
      </dsp:nvSpPr>
      <dsp:spPr>
        <a:xfrm>
          <a:off x="4443001" y="403262"/>
          <a:ext cx="1209786" cy="1209786"/>
        </a:xfrm>
        <a:prstGeom prst="ellips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20170" y="580431"/>
        <a:ext cx="855448" cy="855448"/>
      </dsp:txXfrm>
    </dsp:sp>
    <dsp:sp modelId="{6D68BA02-CA66-44A3-835E-C9A92CC4464E}">
      <dsp:nvSpPr>
        <dsp:cNvPr id="0" name=""/>
        <dsp:cNvSpPr/>
      </dsp:nvSpPr>
      <dsp:spPr>
        <a:xfrm>
          <a:off x="3470427" y="4032549"/>
          <a:ext cx="3154934" cy="72"/>
        </a:xfrm>
        <a:prstGeom prst="rect">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CE38B-A0E5-4B53-9562-36B9630228CD}">
      <dsp:nvSpPr>
        <dsp:cNvPr id="0" name=""/>
        <dsp:cNvSpPr/>
      </dsp:nvSpPr>
      <dsp:spPr>
        <a:xfrm>
          <a:off x="6940854" y="0"/>
          <a:ext cx="3154934" cy="403262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5971" tIns="330200" rIns="245971" bIns="330200" numCol="1" spcCol="1270" anchor="t" anchorCtr="0">
          <a:noAutofit/>
        </a:bodyPr>
        <a:lstStyle/>
        <a:p>
          <a:pPr marL="0" lvl="0" indent="0" algn="l" defTabSz="666750">
            <a:lnSpc>
              <a:spcPct val="90000"/>
            </a:lnSpc>
            <a:spcBef>
              <a:spcPct val="0"/>
            </a:spcBef>
            <a:spcAft>
              <a:spcPct val="35000"/>
            </a:spcAft>
            <a:buNone/>
          </a:pPr>
          <a:r>
            <a:rPr lang="en-US" sz="1500" kern="1200" dirty="0"/>
            <a:t>Which of the individual predictors explain variation in the dependent variable, and what is the directions of the relationship (positive or negative)? (look at the t-values and p-values of the individual predictors) </a:t>
          </a:r>
        </a:p>
      </dsp:txBody>
      <dsp:txXfrm>
        <a:off x="6940854" y="1532395"/>
        <a:ext cx="3154934" cy="2419572"/>
      </dsp:txXfrm>
    </dsp:sp>
    <dsp:sp modelId="{44E4173D-2AAE-41EA-BC7A-FAC87B3A4414}">
      <dsp:nvSpPr>
        <dsp:cNvPr id="0" name=""/>
        <dsp:cNvSpPr/>
      </dsp:nvSpPr>
      <dsp:spPr>
        <a:xfrm>
          <a:off x="7913428" y="403262"/>
          <a:ext cx="1209786" cy="1209786"/>
        </a:xfrm>
        <a:prstGeom prst="ellips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20" tIns="12700" rIns="9432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0597" y="580431"/>
        <a:ext cx="855448" cy="855448"/>
      </dsp:txXfrm>
    </dsp:sp>
    <dsp:sp modelId="{61E9BA77-8821-40E9-9DA0-4BC2527370DD}">
      <dsp:nvSpPr>
        <dsp:cNvPr id="0" name=""/>
        <dsp:cNvSpPr/>
      </dsp:nvSpPr>
      <dsp:spPr>
        <a:xfrm>
          <a:off x="6940854" y="4032549"/>
          <a:ext cx="3154934"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4/12/2023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or </a:t>
            </a:r>
            <a:r>
              <a:rPr lang="en-US" dirty="0" err="1"/>
              <a:t>probit</a:t>
            </a:r>
            <a:r>
              <a:rPr lang="en-US" dirty="0"/>
              <a:t> regression</a:t>
            </a:r>
          </a:p>
        </p:txBody>
      </p:sp>
      <p:sp>
        <p:nvSpPr>
          <p:cNvPr id="4" name="Slide Number Placeholder 3"/>
          <p:cNvSpPr>
            <a:spLocks noGrp="1"/>
          </p:cNvSpPr>
          <p:nvPr>
            <p:ph type="sldNum" sz="quarter" idx="5"/>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478465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moving very fast. Hence, I strongly recommend you guys to divide and conquer early on. We technically we only 3 weeks left. </a:t>
            </a:r>
          </a:p>
        </p:txBody>
      </p:sp>
      <p:sp>
        <p:nvSpPr>
          <p:cNvPr id="4" name="Slide Number Placeholder 3"/>
          <p:cNvSpPr>
            <a:spLocks noGrp="1"/>
          </p:cNvSpPr>
          <p:nvPr>
            <p:ph type="sldNum" sz="quarter" idx="5"/>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42014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http://www.netlogoweb.org/launch#http://www.netlogoweb.org/assets/modelslib/Sample%20Models/Social%20Science/Traffic%202%20Lanes.nlogo</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bet all of us here have all been in traffic jams before. We usually think that there might be some accidents or a chicken cross the road ahead. But interestingly, most of the time, there nothing happen or the accident or the deer is long gone but the congestion can last hours.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does this phenomenon happen?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model demonstrates how traffic jams can form. In the two-lane version, drivers can change lanes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SPEED-UP slider controls the rate at which cars accelerate when there are no cars ahead.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SLOW-DOWN slider controls the rate at which cars decelerate when there is a car close ahead.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MAX-PATIENCE slider controls how many times a car can slow down before a driver loses their patience and tries to change lanes. Each time the driver has to hit the brakes to avoid hitting the car in front of them, they loose a little patience. When a driver’s patience expires, the driver tries to change lane. The driver’s patience gets reset to the maximum patience.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think if drivers have less patience (likely to change lane)? What happen to the average speed? </a:t>
            </a:r>
          </a:p>
          <a:p>
            <a:endParaRPr lang="en-US" dirty="0"/>
          </a:p>
          <a:p>
            <a:endParaRPr lang="en-US" dirty="0"/>
          </a:p>
          <a:p>
            <a:r>
              <a:rPr lang="en-US" dirty="0"/>
              <a:t>Traffic jams can start from small “seeds.” Cars start with random positions. If some cars are clustered together, they will move slowly, causing cars behind them to slow down, and a traffic jam forms. </a:t>
            </a:r>
          </a:p>
          <a:p>
            <a:r>
              <a:rPr lang="en-US" dirty="0"/>
              <a:t>Even though all of the cars are moving forward, the traffic jams tend to move backwards. This behavior is common in wave phenomena: the behavior of the group is often very different from the behavior of the individuals that make up the group. </a:t>
            </a:r>
          </a:p>
          <a:p>
            <a:r>
              <a:rPr lang="en-US" dirty="0"/>
              <a:t>When the number of cars in the model is high, drivers lose their patience quickly and start weaving in and out of lanes. This phenomenon is called “snaking” and is common in congested highways. And if the number of cars is high enough, almost every car ends up trying to change lanes and the traffic slows to a crawl, making the situation even worse, with cars getting momentarily stuck between lanes because they are unable to change. Does that look like a real life situation to you? </a:t>
            </a:r>
          </a:p>
          <a:p>
            <a:endParaRPr lang="en-US" dirty="0"/>
          </a:p>
          <a:p>
            <a:r>
              <a:rPr lang="en-US" dirty="0"/>
              <a:t>Watch the MEAN-SPEED monitor, which computes the average speed of the cars. What happens to the speed over time? What is the relation between the speed of the cars and the presence (or absence) of traffic jams? </a:t>
            </a:r>
          </a:p>
          <a:p>
            <a:r>
              <a:rPr lang="en-US" dirty="0"/>
              <a:t>Look at the two plots. Can you detect discernible patterns in the plots?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39</a:t>
            </a:fld>
            <a:endParaRPr lang="en-US" dirty="0"/>
          </a:p>
        </p:txBody>
      </p:sp>
    </p:spTree>
    <p:extLst>
      <p:ext uri="{BB962C8B-B14F-4D97-AF65-F5344CB8AC3E}">
        <p14:creationId xmlns:p14="http://schemas.microsoft.com/office/powerpoint/2010/main" val="67114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Excel: </a:t>
            </a:r>
            <a:r>
              <a:rPr lang="en-US" dirty="0" err="1"/>
              <a:t>softserve</a:t>
            </a:r>
            <a:r>
              <a:rPr lang="en-US" dirty="0"/>
              <a:t> + online return (under regression)</a:t>
            </a:r>
          </a:p>
          <a:p>
            <a:endParaRPr lang="en-US" dirty="0"/>
          </a:p>
          <a:p>
            <a:r>
              <a:rPr lang="en-US" dirty="0" err="1"/>
              <a:t>Rcloud</a:t>
            </a:r>
            <a:r>
              <a:rPr lang="en-US" dirty="0"/>
              <a:t>: discussion case + virtual </a:t>
            </a:r>
            <a:r>
              <a:rPr lang="en-US"/>
              <a:t>career service example</a:t>
            </a:r>
            <a:r>
              <a:rPr lang="en-US" dirty="0"/>
              <a:t> </a:t>
            </a:r>
            <a:endParaRPr lang="en-US"/>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65723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6080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75124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i="1" dirty="0"/>
              <a:t>Thankfully, correlation </a:t>
            </a:r>
            <a:r>
              <a:rPr lang="en-US" altLang="en-US" sz="1200" i="1" dirty="0">
                <a:cs typeface="Arial" pitchFamily="34" charset="0"/>
              </a:rPr>
              <a:t>is not the same thing as causation.</a:t>
            </a: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739722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class sessions have given you an introduction to regression analysis and shown you a few of the ways it can be used by companies.</a:t>
            </a:r>
          </a:p>
          <a:p>
            <a:endParaRPr lang="en-US" dirty="0"/>
          </a:p>
          <a:p>
            <a:r>
              <a:rPr lang="en-US" dirty="0"/>
              <a:t>Actually conducting regression analysis requires additional training to avoid making analysis and interpretation errors.</a:t>
            </a:r>
          </a:p>
          <a:p>
            <a:endParaRPr lang="en-US" dirty="0"/>
          </a:p>
          <a:p>
            <a:r>
              <a:rPr lang="en-US" dirty="0"/>
              <a:t>Students who enjoyed the material on correlation and regression should consider getting a marketing analytics certificate.  In that coursework, you’ll learn the technical details of running regression analysis plus many other ways data can be analyzed to help companies make marketing decisions.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777777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remember that for the first 3 groups, I will be more lenient because they go first. </a:t>
            </a:r>
          </a:p>
          <a:p>
            <a:endParaRPr lang="en-US" dirty="0"/>
          </a:p>
          <a:p>
            <a:r>
              <a:rPr lang="en-US" dirty="0"/>
              <a:t>You don’t need suit and tie, but since this is a business presentation, hence professional dress is expected. </a:t>
            </a:r>
          </a:p>
          <a:p>
            <a:endParaRPr lang="en-US" dirty="0"/>
          </a:p>
          <a:p>
            <a:r>
              <a:rPr lang="en-US" dirty="0"/>
              <a:t>Remind:</a:t>
            </a:r>
          </a:p>
          <a:p>
            <a:r>
              <a:rPr lang="en-US" dirty="0"/>
              <a:t>Update about the order of presentation. I’ve checked with the syllabus, and the two dates are November 17</a:t>
            </a:r>
            <a:r>
              <a:rPr lang="en-US" baseline="30000" dirty="0"/>
              <a:t>th</a:t>
            </a:r>
            <a:r>
              <a:rPr lang="en-US" dirty="0"/>
              <a:t> and 29</a:t>
            </a:r>
            <a:r>
              <a:rPr lang="en-US" baseline="30000" dirty="0"/>
              <a:t>th</a:t>
            </a:r>
            <a:r>
              <a:rPr lang="en-US" dirty="0"/>
              <a:t> instead of November 29</a:t>
            </a:r>
            <a:r>
              <a:rPr lang="en-US" baseline="30000" dirty="0"/>
              <a:t>th</a:t>
            </a:r>
            <a:r>
              <a:rPr lang="en-US" dirty="0"/>
              <a:t> and December 8</a:t>
            </a:r>
            <a:r>
              <a:rPr lang="en-US" baseline="30000" dirty="0"/>
              <a:t>th</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work with groups that would like to change their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last class, we didn’t go over the sample slides. Today we will cover it</a:t>
            </a:r>
          </a:p>
          <a:p>
            <a:endParaRPr lang="en-US" dirty="0"/>
          </a:p>
          <a:p>
            <a:r>
              <a:rPr lang="en-US" dirty="0"/>
              <a:t>Each team will have 20 mins </a:t>
            </a:r>
          </a:p>
          <a:p>
            <a:pPr lvl="1"/>
            <a:r>
              <a:rPr lang="en-US" dirty="0"/>
              <a:t>15 mins to present the project </a:t>
            </a:r>
          </a:p>
          <a:p>
            <a:pPr lvl="1"/>
            <a:r>
              <a:rPr lang="en-US" dirty="0"/>
              <a:t>5 mins for discussion and questions, evaluation</a:t>
            </a:r>
          </a:p>
          <a:p>
            <a:r>
              <a:rPr lang="en-US" dirty="0"/>
              <a:t>Sign-up Sheet</a:t>
            </a:r>
          </a:p>
          <a:p>
            <a:pPr lvl="1"/>
            <a:r>
              <a:rPr lang="en-US" dirty="0"/>
              <a:t>2 class sessions</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375057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how to do </a:t>
            </a:r>
            <a:r>
              <a:rPr lang="en-US"/>
              <a:t>presentation critique </a:t>
            </a:r>
          </a:p>
        </p:txBody>
      </p:sp>
      <p:sp>
        <p:nvSpPr>
          <p:cNvPr id="4" name="Slide Number Placeholder 3"/>
          <p:cNvSpPr>
            <a:spLocks noGrp="1"/>
          </p:cNvSpPr>
          <p:nvPr>
            <p:ph type="sldNum" sz="quarter" idx="5"/>
          </p:nvPr>
        </p:nvSpPr>
        <p:spPr/>
        <p:txBody>
          <a:bodyPr/>
          <a:lstStyle/>
          <a:p>
            <a:fld id="{BC849E9A-41F7-4779-A581-48A7C374A227}" type="slidenum">
              <a:rPr lang="en-US" smtClean="0"/>
              <a:t>36</a:t>
            </a:fld>
            <a:endParaRPr lang="en-US" dirty="0"/>
          </a:p>
        </p:txBody>
      </p:sp>
    </p:spTree>
    <p:extLst>
      <p:ext uri="{BB962C8B-B14F-4D97-AF65-F5344CB8AC3E}">
        <p14:creationId xmlns:p14="http://schemas.microsoft.com/office/powerpoint/2010/main" val="217853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expected format of the report</a:t>
            </a:r>
          </a:p>
          <a:p>
            <a:endParaRPr lang="en-US" dirty="0"/>
          </a:p>
          <a:p>
            <a:pPr algn="l">
              <a:buFont typeface="Arial" panose="020B0604020202020204" pitchFamily="34" charset="0"/>
              <a:buNone/>
            </a:pPr>
            <a:r>
              <a:rPr lang="en-US" b="0" i="0" dirty="0">
                <a:solidFill>
                  <a:srgbClr val="333333"/>
                </a:solidFill>
                <a:effectLst/>
                <a:latin typeface="Lato Extended"/>
              </a:rPr>
              <a:t>You may wonder what the difference is between the presentation (if you use PowerPoint) and the written report. In the presentation, you have 10-12 minutes to present in the most succinct way about your research project, which means that you might not be able to address all the research questions. However, in the report, you can put everything that is of interest to the consumers of that report which is the managers in our case</a:t>
            </a:r>
          </a:p>
          <a:p>
            <a:pPr algn="l">
              <a:buFont typeface="Arial" panose="020B0604020202020204" pitchFamily="34" charset="0"/>
              <a:buNone/>
            </a:pPr>
            <a:endParaRPr lang="en-US" b="0" i="0" dirty="0">
              <a:solidFill>
                <a:srgbClr val="333333"/>
              </a:solidFill>
              <a:effectLst/>
              <a:latin typeface="Lato Extended"/>
            </a:endParaRPr>
          </a:p>
          <a:p>
            <a:pPr algn="l">
              <a:buFont typeface="Arial" panose="020B0604020202020204" pitchFamily="34" charset="0"/>
              <a:buNone/>
            </a:pPr>
            <a:r>
              <a:rPr lang="en-US" b="0" i="0" dirty="0">
                <a:solidFill>
                  <a:srgbClr val="333333"/>
                </a:solidFill>
                <a:effectLst/>
                <a:latin typeface="Lato Extended"/>
              </a:rPr>
              <a:t>If you attempt to submit the same PowerPoint presentation as your written report. You will receive no points for this assignment because you did not perform any work for this assignment.</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2697819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4/12/2023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4/12/2023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leveldata.com/about/" TargetMode="External"/><Relationship Id="rId5" Type="http://schemas.openxmlformats.org/officeDocument/2006/relationships/image" Target="../media/image31.png"/><Relationship Id="rId4" Type="http://schemas.openxmlformats.org/officeDocument/2006/relationships/hyperlink" Target="http://www.v12data.com/data-dirty-messy_0/"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ikenguyen13/mar4050_F21/raw/master/project_assignment/presentation/Pointers%20on%20presentations.doc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mikenguyen13/mar4050_F21/raw/master/project_assignment/presentation/Presentation%20Evaluation%20Assignment.docx" TargetMode="External"/><Relationship Id="rId5" Type="http://schemas.openxmlformats.org/officeDocument/2006/relationships/hyperlink" Target="https://github.com/mikenguyen13/mar4050_F21/raw/master/project_assignment/presentation/Sample%20Student%20Presentation%20from%20previous%20semester.pptx" TargetMode="External"/><Relationship Id="rId4" Type="http://schemas.openxmlformats.org/officeDocument/2006/relationships/hyperlink" Target="https://github.com/mikenguyen13/mar4050_F21/raw/master/project_assignment/presentation/Presentation%20slide%20examples.ppt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mikenguyen13/mar4050_F21/blob/master/project_assignment/presentation/Presentation%20Evaluation%20Assignment.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ebstockreview.net/explore/report-clipart-written-report/"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ulse.mtn.co.ug/why-group-discussions-are-good-for-you"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rosnt.com/real-world-evidence-data-colle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345C7-6B86-4116-8EA4-6FDCBEA686DF}"/>
              </a:ext>
            </a:extLst>
          </p:cNvPr>
          <p:cNvSpPr>
            <a:spLocks noGrp="1"/>
          </p:cNvSpPr>
          <p:nvPr>
            <p:ph type="ctrTitle"/>
          </p:nvPr>
        </p:nvSpPr>
        <p:spPr>
          <a:xfrm>
            <a:off x="638882" y="639193"/>
            <a:ext cx="3571810" cy="3573516"/>
          </a:xfrm>
        </p:spPr>
        <p:txBody>
          <a:bodyPr>
            <a:normAutofit/>
          </a:bodyPr>
          <a:lstStyle/>
          <a:p>
            <a:pPr algn="l"/>
            <a:r>
              <a:rPr lang="en-US" sz="6600"/>
              <a:t>Good Morning</a:t>
            </a:r>
          </a:p>
        </p:txBody>
      </p:sp>
      <p:sp>
        <p:nvSpPr>
          <p:cNvPr id="3" name="Subtitle 2">
            <a:extLst>
              <a:ext uri="{FF2B5EF4-FFF2-40B4-BE49-F238E27FC236}">
                <a16:creationId xmlns:a16="http://schemas.microsoft.com/office/drawing/2014/main" id="{00C527FC-DB35-4F84-8902-324800E911B4}"/>
              </a:ext>
            </a:extLst>
          </p:cNvPr>
          <p:cNvSpPr>
            <a:spLocks noGrp="1"/>
          </p:cNvSpPr>
          <p:nvPr>
            <p:ph type="subTitle" idx="1"/>
          </p:nvPr>
        </p:nvSpPr>
        <p:spPr>
          <a:xfrm>
            <a:off x="638882" y="4631161"/>
            <a:ext cx="3571810" cy="1559327"/>
          </a:xfrm>
        </p:spPr>
        <p:txBody>
          <a:bodyPr>
            <a:normAutofit/>
          </a:bodyPr>
          <a:lstStyle/>
          <a:p>
            <a:pPr algn="l"/>
            <a:r>
              <a:rPr lang="en-US"/>
              <a:t>Name </a:t>
            </a:r>
            <a:r>
              <a:rPr lang="en-US" dirty="0"/>
              <a:t>tag</a:t>
            </a:r>
          </a:p>
          <a:p>
            <a:pPr algn="l"/>
            <a:r>
              <a:rPr lang="en-US" dirty="0"/>
              <a:t>Check-in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ood Morning Wednesday GIF: Best Happy Wednesday GIF - MK Wishes">
            <a:extLst>
              <a:ext uri="{FF2B5EF4-FFF2-40B4-BE49-F238E27FC236}">
                <a16:creationId xmlns:a16="http://schemas.microsoft.com/office/drawing/2014/main" id="{52605F7E-23F6-45DE-8303-49F5FCF88AF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5192"/>
            <a:ext cx="7214616" cy="404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8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44029-71CD-488E-956A-1586FE9817C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Multivariate Analysis Results: Enhanced Meaning</a:t>
            </a:r>
          </a:p>
        </p:txBody>
      </p:sp>
      <p:grpSp>
        <p:nvGrpSpPr>
          <p:cNvPr id="12" name="Group 11">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3" name="Straight Connector 12">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8B390F9D-67FC-41EF-9262-2F614055F8FC}"/>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t="700" r="2" b="1951"/>
          <a:stretch/>
        </p:blipFill>
        <p:spPr bwMode="auto">
          <a:xfrm>
            <a:off x="4125081"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FF4E1F76-380D-47AB-A2EC-F085492AABEB}"/>
              </a:ext>
            </a:extLst>
          </p:cNvPr>
          <p:cNvPicPr>
            <a:picLocks noGrp="1" noChangeAspect="1" noChangeArrowheads="1"/>
          </p:cNvPicPr>
          <p:nvPr/>
        </p:nvPicPr>
        <p:blipFill rotWithShape="1">
          <a:blip r:embed="rId3">
            <a:extLst>
              <a:ext uri="{28A0092B-C50C-407E-A947-70E740481C1C}">
                <a14:useLocalDpi xmlns:a14="http://schemas.microsoft.com/office/drawing/2010/main" val="0"/>
              </a:ext>
            </a:extLst>
          </a:blip>
          <a:srcRect l="1849" r="16160" b="-3"/>
          <a:stretch/>
        </p:blipFill>
        <p:spPr bwMode="auto">
          <a:xfrm>
            <a:off x="7812357" y="972235"/>
            <a:ext cx="3383280" cy="504773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81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21D2A20-2EB8-455E-B3CD-14F0EF241AB3}"/>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Cross Tabulation</a:t>
            </a:r>
          </a:p>
        </p:txBody>
      </p:sp>
      <p:sp>
        <p:nvSpPr>
          <p:cNvPr id="3" name="Content Placeholder 2">
            <a:extLst>
              <a:ext uri="{FF2B5EF4-FFF2-40B4-BE49-F238E27FC236}">
                <a16:creationId xmlns:a16="http://schemas.microsoft.com/office/drawing/2014/main" id="{506680AA-8472-49D1-A34C-046E6D268976}"/>
              </a:ext>
            </a:extLst>
          </p:cNvPr>
          <p:cNvSpPr>
            <a:spLocks noGrp="1"/>
          </p:cNvSpPr>
          <p:nvPr>
            <p:ph idx="1"/>
          </p:nvPr>
        </p:nvSpPr>
        <p:spPr>
          <a:xfrm>
            <a:off x="838200" y="2586789"/>
            <a:ext cx="10515600" cy="3590174"/>
          </a:xfrm>
        </p:spPr>
        <p:txBody>
          <a:bodyPr>
            <a:normAutofit/>
          </a:bodyPr>
          <a:lstStyle/>
          <a:p>
            <a:r>
              <a:rPr lang="en-US" sz="2200"/>
              <a:t>A multivariate technique used for studying the relationship between two or more categorical variables. The technique considers the joint distribution of sample elements across variables </a:t>
            </a:r>
          </a:p>
        </p:txBody>
      </p:sp>
    </p:spTree>
    <p:extLst>
      <p:ext uri="{BB962C8B-B14F-4D97-AF65-F5344CB8AC3E}">
        <p14:creationId xmlns:p14="http://schemas.microsoft.com/office/powerpoint/2010/main" val="206753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526FF-4E6A-490B-A949-47FEEEAE898B}"/>
              </a:ext>
            </a:extLst>
          </p:cNvPr>
          <p:cNvSpPr>
            <a:spLocks noGrp="1"/>
          </p:cNvSpPr>
          <p:nvPr>
            <p:ph type="title"/>
          </p:nvPr>
        </p:nvSpPr>
        <p:spPr>
          <a:xfrm>
            <a:off x="640080" y="325369"/>
            <a:ext cx="4368602" cy="1956841"/>
          </a:xfrm>
        </p:spPr>
        <p:txBody>
          <a:bodyPr anchor="b">
            <a:normAutofit/>
          </a:bodyPr>
          <a:lstStyle/>
          <a:p>
            <a:r>
              <a:rPr lang="en-US" sz="5400"/>
              <a:t>Back to the AFC Project</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48818-9211-4A7C-8422-FDC7E3639278}"/>
              </a:ext>
            </a:extLst>
          </p:cNvPr>
          <p:cNvSpPr>
            <a:spLocks noGrp="1"/>
          </p:cNvSpPr>
          <p:nvPr>
            <p:ph idx="1"/>
          </p:nvPr>
        </p:nvSpPr>
        <p:spPr>
          <a:xfrm>
            <a:off x="640080" y="2872899"/>
            <a:ext cx="4243589" cy="3320668"/>
          </a:xfrm>
        </p:spPr>
        <p:txBody>
          <a:bodyPr>
            <a:normAutofit/>
          </a:bodyPr>
          <a:lstStyle/>
          <a:p>
            <a:r>
              <a:rPr lang="en-US" sz="2200"/>
              <a:t>Question: Does being referred by a doctor to AFC lead to greater usage of the therapy pool?</a:t>
            </a:r>
          </a:p>
        </p:txBody>
      </p:sp>
      <p:pic>
        <p:nvPicPr>
          <p:cNvPr id="4" name="Picture 3" descr="A photo shows two women exercising in an indoor therapy pool. One of them is walking on a tread mill, while the other is being instructed by a trainer on how to use an elastic band.&#10;">
            <a:extLst>
              <a:ext uri="{FF2B5EF4-FFF2-40B4-BE49-F238E27FC236}">
                <a16:creationId xmlns:a16="http://schemas.microsoft.com/office/drawing/2014/main" id="{246C6493-952C-4728-83B0-DAA90E55BA92}"/>
              </a:ext>
            </a:extLst>
          </p:cNvPr>
          <p:cNvPicPr>
            <a:picLocks noGrp="1" noChangeAspect="1" noChangeArrowheads="1"/>
          </p:cNvPicPr>
          <p:nvPr/>
        </p:nvPicPr>
        <p:blipFill rotWithShape="1">
          <a:blip r:embed="rId2">
            <a:extLst>
              <a:ext uri="{28A0092B-C50C-407E-A947-70E740481C1C}">
                <a14:useLocalDpi xmlns:a14="http://schemas.microsoft.com/office/drawing/2010/main" val="0"/>
              </a:ext>
            </a:extLst>
          </a:blip>
          <a:srcRect l="20247" r="1455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1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02FA3-1F32-41DA-873E-D709578AEE4B}"/>
              </a:ext>
            </a:extLst>
          </p:cNvPr>
          <p:cNvSpPr>
            <a:spLocks noGrp="1"/>
          </p:cNvSpPr>
          <p:nvPr>
            <p:ph type="title"/>
          </p:nvPr>
        </p:nvSpPr>
        <p:spPr>
          <a:xfrm>
            <a:off x="841248" y="548640"/>
            <a:ext cx="3600860" cy="5431536"/>
          </a:xfrm>
        </p:spPr>
        <p:txBody>
          <a:bodyPr>
            <a:normAutofit/>
          </a:bodyPr>
          <a:lstStyle/>
          <a:p>
            <a:r>
              <a:rPr lang="en-US" sz="5400"/>
              <a:t>Back to the AFC Project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57FC4-454B-4FC0-B951-1EE96035FE38}"/>
              </a:ext>
            </a:extLst>
          </p:cNvPr>
          <p:cNvSpPr>
            <a:spLocks noGrp="1"/>
          </p:cNvSpPr>
          <p:nvPr>
            <p:ph idx="1"/>
          </p:nvPr>
        </p:nvSpPr>
        <p:spPr>
          <a:xfrm>
            <a:off x="5126418" y="552091"/>
            <a:ext cx="6224335" cy="5431536"/>
          </a:xfrm>
        </p:spPr>
        <p:txBody>
          <a:bodyPr anchor="ctr">
            <a:normAutofit/>
          </a:bodyPr>
          <a:lstStyle/>
          <a:p>
            <a:r>
              <a:rPr lang="en-US" sz="2200"/>
              <a:t>Two Categorical variables: </a:t>
            </a:r>
          </a:p>
          <a:p>
            <a:pPr lvl="1"/>
            <a:r>
              <a:rPr lang="en-US" sz="2200"/>
              <a:t>Doctor referral (yes, no)</a:t>
            </a:r>
          </a:p>
          <a:p>
            <a:pPr lvl="1"/>
            <a:r>
              <a:rPr lang="en-US" sz="2200"/>
              <a:t>Pool Usage (yes, no)</a:t>
            </a:r>
          </a:p>
          <a:p>
            <a:r>
              <a:rPr lang="en-US" sz="2200"/>
              <a:t>In this situation, </a:t>
            </a:r>
          </a:p>
          <a:p>
            <a:pPr lvl="1"/>
            <a:r>
              <a:rPr lang="en-US" sz="2200"/>
              <a:t>Doctor referral would be considered the independent, or causal variable</a:t>
            </a:r>
          </a:p>
          <a:p>
            <a:pPr lvl="1"/>
            <a:r>
              <a:rPr lang="en-US" sz="2200"/>
              <a:t>Pool usage would be considered the dependent, or outcome variable. </a:t>
            </a:r>
          </a:p>
        </p:txBody>
      </p:sp>
      <p:sp>
        <p:nvSpPr>
          <p:cNvPr id="14" name="Content Placeholder 3">
            <a:extLst>
              <a:ext uri="{FF2B5EF4-FFF2-40B4-BE49-F238E27FC236}">
                <a16:creationId xmlns:a16="http://schemas.microsoft.com/office/drawing/2014/main" id="{652DFCF3-AB9F-498E-B88C-9157917DD467}"/>
              </a:ext>
            </a:extLst>
          </p:cNvPr>
          <p:cNvSpPr>
            <a:spLocks noGrp="1"/>
          </p:cNvSpPr>
          <p:nvPr/>
        </p:nvSpPr>
        <p:spPr bwMode="auto">
          <a:xfrm rot="2189534">
            <a:off x="9300098" y="937549"/>
            <a:ext cx="2286000" cy="1371600"/>
          </a:xfrm>
          <a:prstGeom prst="roundRect">
            <a:avLst/>
          </a:prstGeom>
          <a:solidFill>
            <a:srgbClr val="CCCCCC"/>
          </a:solidFill>
          <a:ln w="28575">
            <a:solidFill>
              <a:srgbClr val="93ABAD"/>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0">
              <a:buNone/>
            </a:pPr>
            <a:r>
              <a:rPr lang="en-US" sz="2000" b="1" dirty="0"/>
              <a:t>This is an ideal situation for cross tabulation analysis</a:t>
            </a:r>
          </a:p>
        </p:txBody>
      </p:sp>
    </p:spTree>
    <p:extLst>
      <p:ext uri="{BB962C8B-B14F-4D97-AF65-F5344CB8AC3E}">
        <p14:creationId xmlns:p14="http://schemas.microsoft.com/office/powerpoint/2010/main" val="93848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F712F7-C5AB-4BD1-9E30-638806C063E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9882F3E0-676D-4A0E-98C6-72969E40891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RAW SPSS OUTPUT</a:t>
            </a:r>
          </a:p>
        </p:txBody>
      </p:sp>
      <p:pic>
        <p:nvPicPr>
          <p:cNvPr id="5" name="Picture 4" descr="A table titled “Avery Fitness Center: Therapy Pool Usage by Doctor’s Recommendation (SPSS Output)” shows the doctor-pool cross tabulation. ">
            <a:extLst>
              <a:ext uri="{FF2B5EF4-FFF2-40B4-BE49-F238E27FC236}">
                <a16:creationId xmlns:a16="http://schemas.microsoft.com/office/drawing/2014/main" id="{549147A1-D1A0-4DC4-8834-65868F29FA6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8" cy="34838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37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D173E-33B1-4199-AC56-9A5B952897ED}"/>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F222F3C0-298F-4708-89B7-83FDFDF198E5}"/>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MARGINAL TOTALS</a:t>
            </a:r>
          </a:p>
        </p:txBody>
      </p:sp>
      <p:pic>
        <p:nvPicPr>
          <p:cNvPr id="5" name="Picture 4" descr="A table titled “Avery Fitness Center: Therapy Pool Usage by Doctor’s Recommendation (SPSS Output)” shows the doctor-pool cross tabulation.&#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 headed ‘total,’ for rows headed 0 doctors and 1 doctor, are enclosed in a rectangle. The numbers for the total count, percent within doctor, and percent within pool, under columns headed 0 pools and 1 pool, are enclosed in a separate rectangle.">
            <a:extLst>
              <a:ext uri="{FF2B5EF4-FFF2-40B4-BE49-F238E27FC236}">
                <a16:creationId xmlns:a16="http://schemas.microsoft.com/office/drawing/2014/main" id="{7C729F0D-6B16-4AD7-B10E-596B36F63F7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99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21D246-3FD8-47F3-846E-53C5C47FBF3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Back to the AFC Project</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2">
            <a:extLst>
              <a:ext uri="{FF2B5EF4-FFF2-40B4-BE49-F238E27FC236}">
                <a16:creationId xmlns:a16="http://schemas.microsoft.com/office/drawing/2014/main" id="{C8E540DB-12AD-471F-A18B-0E151A0136E0}"/>
              </a:ext>
            </a:extLst>
          </p:cNvPr>
          <p:cNvSpPr>
            <a:spLocks noGrp="1"/>
          </p:cNvSpPr>
          <p:nvPr/>
        </p:nvSpPr>
        <p:spPr bwMode="auto">
          <a:xfrm>
            <a:off x="5351164" y="586822"/>
            <a:ext cx="6002636" cy="1645920"/>
          </a:xfrm>
          <a:prstGeom prst="rect">
            <a:avLst/>
          </a:prstGeom>
        </p:spPr>
        <p:txBody>
          <a:bodyPr vert="horz" lIns="91440" tIns="45720" rIns="91440" bIns="45720" numCol="1" rtlCol="0" anchor="ctr" anchorCtr="0" compatLnSpc="1">
            <a:prstTxWarp prst="textNoShape">
              <a:avLst/>
            </a:prstTxWarp>
            <a:normAutofit/>
          </a:bodyPr>
          <a:lstStyle>
            <a:lvl1pPr marL="342900" indent="-342900" algn="l" rtl="0" eaLnBrk="1" fontAlgn="base" hangingPunct="1">
              <a:spcBef>
                <a:spcPct val="20000"/>
              </a:spcBef>
              <a:spcAft>
                <a:spcPct val="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ct val="20000"/>
              </a:spcBef>
              <a:spcAft>
                <a:spcPct val="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ct val="20000"/>
              </a:spcBef>
              <a:spcAft>
                <a:spcPct val="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ct val="20000"/>
              </a:spcBef>
              <a:spcAft>
                <a:spcPct val="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8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8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8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800">
                <a:solidFill>
                  <a:schemeClr val="tx1"/>
                </a:solidFill>
                <a:latin typeface="+mn-lt"/>
                <a:ea typeface="ＭＳ Ｐゴシック" charset="-128"/>
              </a:defRPr>
            </a:lvl9pPr>
          </a:lstStyle>
          <a:p>
            <a:pPr marL="0" indent="-228600">
              <a:lnSpc>
                <a:spcPct val="90000"/>
              </a:lnSpc>
              <a:buFont typeface="Arial" panose="020B0604020202020204" pitchFamily="34" charset="0"/>
              <a:buChar char="•"/>
            </a:pPr>
            <a:r>
              <a:rPr lang="en-US" sz="1800" b="1">
                <a:latin typeface="+mn-lt"/>
                <a:ea typeface="+mn-ea"/>
                <a:cs typeface="+mn-cs"/>
              </a:rPr>
              <a:t>CELLS</a:t>
            </a:r>
          </a:p>
        </p:txBody>
      </p:sp>
      <p:pic>
        <p:nvPicPr>
          <p:cNvPr id="5" name="Picture 4" descr="A table titled “Avery Fitness Center: Therapy Pool Usage by Doctor’s Recommendation (SPSS Output)” shows the doctor-pool cross tabulation. &#10;The column headers are 0 pools, 1 pool, and total. The corresponding row-wise data for the count under the row headed 0 doctors is as follows: 107, 70, and 177. The corresponding row-wise data for the percent within doctor under the row headed 0 doctors is as follows: 60.5 percent, 39.5 percent, and 100.0 percent. The corresponding row-wise data for the percent within pool under the row headed 0 doctors is as follows: 84.3 percent, 67.3 percent, and 76.6 percent. The corresponding row-wise data for the count under the row headed 1 doctor is as follows: 20, 34, and 54. The corresponding row-wise data for the percent within doctor under the row headed 1 doctor is as follows: 37.0  percent, 63.0 percent, and 100.0 percent. The corresponding row-wise data for the percent within pool under the row headed 1 doctor is as follows: 15.7 percent, 32.7 percent, and 23.4 percent. The corresponding row-wise data for the total count is as follows: 127, 104, and 231. The corresponding row-wise data for the total percent within doctor is as follows: 55.0 percent, 45.0 percent, and 100.0 percent. The corresponding row-wise data for the total percent within pool is as follows: 100.0 percent, 100.0 percent, and 100.0 percent. The numbers for the count, percent within doctor, and percent within pool under the columns headed 0 pools and 1 pool, for rows headed 0 doctors and 1 doctor, are enclosed in a rectangle.">
            <a:extLst>
              <a:ext uri="{FF2B5EF4-FFF2-40B4-BE49-F238E27FC236}">
                <a16:creationId xmlns:a16="http://schemas.microsoft.com/office/drawing/2014/main" id="{B72C68EC-6264-430D-B43F-967BB7F321EF}"/>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53532" y="2734056"/>
            <a:ext cx="6573327"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78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271C-5E5A-4858-B0B5-9BBB4F60871B}"/>
              </a:ext>
            </a:extLst>
          </p:cNvPr>
          <p:cNvSpPr>
            <a:spLocks noGrp="1"/>
          </p:cNvSpPr>
          <p:nvPr>
            <p:ph type="title"/>
          </p:nvPr>
        </p:nvSpPr>
        <p:spPr>
          <a:xfrm>
            <a:off x="640080" y="325369"/>
            <a:ext cx="4368602" cy="1956841"/>
          </a:xfrm>
        </p:spPr>
        <p:txBody>
          <a:bodyPr anchor="b">
            <a:normAutofit/>
          </a:bodyPr>
          <a:lstStyle/>
          <a:p>
            <a:r>
              <a:rPr lang="en-US" sz="4200"/>
              <a:t>Which Percentages Should I Use?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B60D2D-3539-4231-A05C-09894C17FC0D}"/>
              </a:ext>
            </a:extLst>
          </p:cNvPr>
          <p:cNvSpPr>
            <a:spLocks noGrp="1"/>
          </p:cNvSpPr>
          <p:nvPr>
            <p:ph idx="1"/>
          </p:nvPr>
        </p:nvSpPr>
        <p:spPr>
          <a:xfrm>
            <a:off x="640080" y="2872899"/>
            <a:ext cx="4243589" cy="3320668"/>
          </a:xfrm>
        </p:spPr>
        <p:txBody>
          <a:bodyPr>
            <a:normAutofit/>
          </a:bodyPr>
          <a:lstStyle/>
          <a:p>
            <a:r>
              <a:rPr lang="en-US" sz="2200"/>
              <a:t>Always calculate percentages in the direction of the causal variable </a:t>
            </a:r>
          </a:p>
          <a:p>
            <a:r>
              <a:rPr lang="en-US" sz="2200"/>
              <a:t>Hint: Which variable might have caused the other to occur?</a:t>
            </a:r>
          </a:p>
        </p:txBody>
      </p:sp>
      <p:pic>
        <p:nvPicPr>
          <p:cNvPr id="5" name="Picture 4" descr="Question mark on green pastel background">
            <a:extLst>
              <a:ext uri="{FF2B5EF4-FFF2-40B4-BE49-F238E27FC236}">
                <a16:creationId xmlns:a16="http://schemas.microsoft.com/office/drawing/2014/main" id="{F90CC42C-A7B2-4CCA-A16E-1E323D1C02A9}"/>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69444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F9249B-106E-41EA-949D-CCE3C1831A9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Presenting the Results</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table">
            <a:extLst>
              <a:ext uri="{FF2B5EF4-FFF2-40B4-BE49-F238E27FC236}">
                <a16:creationId xmlns:a16="http://schemas.microsoft.com/office/drawing/2014/main" id="{DDF869FE-EBD8-4DA1-A5BA-F7F950BA5B28}"/>
              </a:ext>
            </a:extLst>
          </p:cNvPr>
          <p:cNvPicPr>
            <a:picLocks noChangeAspect="1"/>
          </p:cNvPicPr>
          <p:nvPr/>
        </p:nvPicPr>
        <p:blipFill>
          <a:blip r:embed="rId2"/>
          <a:stretch>
            <a:fillRect/>
          </a:stretch>
        </p:blipFill>
        <p:spPr>
          <a:xfrm>
            <a:off x="5414356" y="2036162"/>
            <a:ext cx="6408836" cy="2634424"/>
          </a:xfrm>
          <a:prstGeom prst="rect">
            <a:avLst/>
          </a:prstGeom>
        </p:spPr>
      </p:pic>
      <p:sp>
        <p:nvSpPr>
          <p:cNvPr id="4" name="Content Placeholder 2">
            <a:extLst>
              <a:ext uri="{FF2B5EF4-FFF2-40B4-BE49-F238E27FC236}">
                <a16:creationId xmlns:a16="http://schemas.microsoft.com/office/drawing/2014/main" id="{2C30351A-DB12-407D-AB72-6A3189A65FBA}"/>
              </a:ext>
            </a:extLst>
          </p:cNvPr>
          <p:cNvSpPr>
            <a:spLocks noGrp="1"/>
          </p:cNvSpPr>
          <p:nvPr/>
        </p:nvSpPr>
        <p:spPr bwMode="auto">
          <a:xfrm>
            <a:off x="5414356" y="1047666"/>
            <a:ext cx="3474720" cy="929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Doctor Recommendation?</a:t>
            </a:r>
            <a:endParaRPr lang="en-US" sz="2800" dirty="0"/>
          </a:p>
        </p:txBody>
      </p:sp>
      <p:sp>
        <p:nvSpPr>
          <p:cNvPr id="5" name="Content Placeholder 3">
            <a:extLst>
              <a:ext uri="{FF2B5EF4-FFF2-40B4-BE49-F238E27FC236}">
                <a16:creationId xmlns:a16="http://schemas.microsoft.com/office/drawing/2014/main" id="{27564300-1025-41A6-9044-8E2B9290DAB9}"/>
              </a:ext>
            </a:extLst>
          </p:cNvPr>
          <p:cNvSpPr>
            <a:spLocks noGrp="1"/>
          </p:cNvSpPr>
          <p:nvPr/>
        </p:nvSpPr>
        <p:spPr bwMode="auto">
          <a:xfrm>
            <a:off x="8545044" y="1428666"/>
            <a:ext cx="4023360" cy="5486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2800" b="1" dirty="0"/>
              <a:t>Utilized Therapy Pool?</a:t>
            </a:r>
            <a:endParaRPr lang="en-US" sz="2800" dirty="0"/>
          </a:p>
        </p:txBody>
      </p:sp>
    </p:spTree>
    <p:extLst>
      <p:ext uri="{BB962C8B-B14F-4D97-AF65-F5344CB8AC3E}">
        <p14:creationId xmlns:p14="http://schemas.microsoft.com/office/powerpoint/2010/main" val="168055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2BBE3-5195-452A-8CC4-0B56337B9AF0}"/>
              </a:ext>
            </a:extLst>
          </p:cNvPr>
          <p:cNvSpPr>
            <a:spLocks noGrp="1"/>
          </p:cNvSpPr>
          <p:nvPr>
            <p:ph type="title"/>
          </p:nvPr>
        </p:nvSpPr>
        <p:spPr>
          <a:xfrm>
            <a:off x="630936" y="502920"/>
            <a:ext cx="3419856" cy="1463040"/>
          </a:xfrm>
        </p:spPr>
        <p:txBody>
          <a:bodyPr anchor="ctr">
            <a:normAutofit/>
          </a:bodyPr>
          <a:lstStyle/>
          <a:p>
            <a:r>
              <a:rPr lang="en-US" sz="4800"/>
              <a:t>Presenting the Results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D6F594-C1B7-48EA-B94A-7AAA67E2D78A}"/>
              </a:ext>
            </a:extLst>
          </p:cNvPr>
          <p:cNvSpPr>
            <a:spLocks noGrp="1"/>
          </p:cNvSpPr>
          <p:nvPr>
            <p:ph idx="1"/>
          </p:nvPr>
        </p:nvSpPr>
        <p:spPr>
          <a:xfrm>
            <a:off x="4654295" y="502920"/>
            <a:ext cx="6894576" cy="1463040"/>
          </a:xfrm>
        </p:spPr>
        <p:txBody>
          <a:bodyPr anchor="ctr">
            <a:normAutofit/>
          </a:bodyPr>
          <a:lstStyle/>
          <a:p>
            <a:r>
              <a:rPr lang="en-US" sz="2200"/>
              <a:t>Banner: A series of cross tabulations between an outcome, or dependent variable, and serval (sometimes many) explanatory variables in a single table. </a:t>
            </a:r>
          </a:p>
        </p:txBody>
      </p:sp>
      <p:pic>
        <p:nvPicPr>
          <p:cNvPr id="4" name="Picture 3" descr="A table is titled, Avery Fitness Center: Banner Table.">
            <a:extLst>
              <a:ext uri="{FF2B5EF4-FFF2-40B4-BE49-F238E27FC236}">
                <a16:creationId xmlns:a16="http://schemas.microsoft.com/office/drawing/2014/main" id="{893212A0-4F7E-46EF-9F57-BD677947A57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04281" y="2290936"/>
            <a:ext cx="9371245" cy="395935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0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a:t>How to improve R-squared in your regression model? </a:t>
            </a:r>
          </a:p>
          <a:p>
            <a:pPr marL="514350" indent="-514350">
              <a:buFont typeface="+mj-lt"/>
              <a:buAutoNum type="alphaUcPeriod"/>
            </a:pPr>
            <a:r>
              <a:rPr lang="en-US" sz="2200"/>
              <a:t>Include more relevant variables (i.e., those help predict Y)</a:t>
            </a:r>
          </a:p>
          <a:p>
            <a:pPr marL="514350" indent="-514350">
              <a:buFont typeface="+mj-lt"/>
              <a:buAutoNum type="alphaUcPeriod"/>
            </a:pPr>
            <a:r>
              <a:rPr lang="en-US" sz="2200"/>
              <a:t>Include more data points </a:t>
            </a:r>
          </a:p>
          <a:p>
            <a:pPr marL="514350" indent="-514350">
              <a:buFont typeface="+mj-lt"/>
              <a:buAutoNum type="alphaUcPeriod"/>
            </a:pPr>
            <a:r>
              <a:rPr lang="en-US" sz="2200"/>
              <a:t>Both A and B</a:t>
            </a:r>
          </a:p>
          <a:p>
            <a:pPr marL="514350" indent="-514350">
              <a:buFont typeface="+mj-lt"/>
              <a:buAutoNum type="alphaUcPeriod"/>
            </a:pPr>
            <a:endParaRPr lang="en-US" sz="2200"/>
          </a:p>
        </p:txBody>
      </p:sp>
    </p:spTree>
    <p:extLst>
      <p:ext uri="{BB962C8B-B14F-4D97-AF65-F5344CB8AC3E}">
        <p14:creationId xmlns:p14="http://schemas.microsoft.com/office/powerpoint/2010/main" val="1815108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30CD6-42A7-4914-A93C-76201A215F20}"/>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17181-313F-452F-9847-73725A95CEB2}"/>
                  </a:ext>
                </a:extLst>
              </p:cNvPr>
              <p:cNvSpPr>
                <a:spLocks noGrp="1"/>
              </p:cNvSpPr>
              <p:nvPr>
                <p:ph idx="1"/>
              </p:nvPr>
            </p:nvSpPr>
            <p:spPr>
              <a:xfrm>
                <a:off x="5126418" y="552091"/>
                <a:ext cx="6224335" cy="5431536"/>
              </a:xfrm>
            </p:spPr>
            <p:txBody>
              <a:bodyPr anchor="ctr">
                <a:normAutofit/>
              </a:bodyPr>
              <a:lstStyle/>
              <a:p>
                <a:r>
                  <a:rPr lang="en-US" sz="2200"/>
                  <a:t>Pearson Chi-square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𝜒</m:t>
                        </m:r>
                      </m:e>
                      <m:sup>
                        <m:r>
                          <a:rPr lang="en-US" sz="2200" b="0" i="1">
                            <a:latin typeface="Cambria Math" panose="02040503050406030204" pitchFamily="18" charset="0"/>
                          </a:rPr>
                          <m:t>2</m:t>
                        </m:r>
                      </m:sup>
                    </m:sSup>
                  </m:oMath>
                </a14:m>
                <a:r>
                  <a:rPr lang="en-US" sz="2200"/>
                  <a:t>test of independence: A commonly used statistic for testing the null hypothesis that categorical variables are independent of one another. </a:t>
                </a:r>
              </a:p>
              <a:p>
                <a:r>
                  <a:rPr lang="en-US" sz="2200"/>
                  <a:t>Independent Sample t-test for means: A technique commonly used to determine whether two groups differ on some characteristic assessed on a continuous measure (e.g., satisfaction rating between men vs. women; age in years between customers vs. noncustomers)</a:t>
                </a:r>
              </a:p>
              <a:p>
                <a:endParaRPr lang="en-US" sz="2200"/>
              </a:p>
            </p:txBody>
          </p:sp>
        </mc:Choice>
        <mc:Fallback xmlns="">
          <p:sp>
            <p:nvSpPr>
              <p:cNvPr id="3" name="Content Placeholder 2">
                <a:extLst>
                  <a:ext uri="{FF2B5EF4-FFF2-40B4-BE49-F238E27FC236}">
                    <a16:creationId xmlns:a16="http://schemas.microsoft.com/office/drawing/2014/main" id="{41F17181-313F-452F-9847-73725A95CEB2}"/>
                  </a:ext>
                </a:extLst>
              </p:cNvPr>
              <p:cNvSpPr>
                <a:spLocks noGrp="1" noRot="1" noChangeAspect="1" noMove="1" noResize="1" noEditPoints="1" noAdjustHandles="1" noChangeArrowheads="1" noChangeShapeType="1" noTextEdit="1"/>
              </p:cNvSpPr>
              <p:nvPr>
                <p:ph idx="1"/>
              </p:nvPr>
            </p:nvSpPr>
            <p:spPr>
              <a:xfrm>
                <a:off x="5126418" y="552091"/>
                <a:ext cx="6224335" cy="5431536"/>
              </a:xfrm>
              <a:blipFill>
                <a:blip r:embed="rId3"/>
                <a:stretch>
                  <a:fillRect l="-1175" r="-979"/>
                </a:stretch>
              </a:blipFill>
            </p:spPr>
            <p:txBody>
              <a:bodyPr/>
              <a:lstStyle/>
              <a:p>
                <a:r>
                  <a:rPr lang="en-US">
                    <a:noFill/>
                  </a:rPr>
                  <a:t> </a:t>
                </a:r>
              </a:p>
            </p:txBody>
          </p:sp>
        </mc:Fallback>
      </mc:AlternateContent>
    </p:spTree>
    <p:extLst>
      <p:ext uri="{BB962C8B-B14F-4D97-AF65-F5344CB8AC3E}">
        <p14:creationId xmlns:p14="http://schemas.microsoft.com/office/powerpoint/2010/main" val="491973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55ABE-1BD5-4843-963B-2238A5469654}"/>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C9A2DD-96AA-41BC-8E2D-8F3F24F01E3C}"/>
              </a:ext>
            </a:extLst>
          </p:cNvPr>
          <p:cNvSpPr>
            <a:spLocks noGrp="1"/>
          </p:cNvSpPr>
          <p:nvPr>
            <p:ph idx="1"/>
          </p:nvPr>
        </p:nvSpPr>
        <p:spPr>
          <a:xfrm>
            <a:off x="630936" y="2807208"/>
            <a:ext cx="3429000" cy="3410712"/>
          </a:xfrm>
        </p:spPr>
        <p:txBody>
          <a:bodyPr anchor="t">
            <a:normAutofit/>
          </a:bodyPr>
          <a:lstStyle/>
          <a:p>
            <a:r>
              <a:rPr lang="en-US" sz="2200"/>
              <a:t>Does utilizing the exercise circuit (categorical independent variable) lead to increased number of visits to the center (continuous dependent variable)? </a:t>
            </a:r>
          </a:p>
        </p:txBody>
      </p:sp>
      <p:pic>
        <p:nvPicPr>
          <p:cNvPr id="4" name="Picture 3" descr="A set of three tables is titled, Avery Fitness Center: Number of Visits (Past 30 Days) by Exercise Circuit Usage. &#10;The first table is titled, Group Statistics. The column headers are Circuit, N, Mean, Standard Deviation, and Standard Error Mean. The corresponding row-wise data for 30 visits is as follows: 0, 114, 11.83, 5.782, 0.542; 1, 44, 14.2, 5.773, 0.87. The numbers under the column headed ‘mean’ are enclosed in a rectangle. The second table is titled, Independent Samples Test. The column headers are F, Sig., T. DF, Sig (2-Tailed), Mean Difference, and Standard Error Difference. The first two headers are grouped under the label ‘Levene’s Test for Equality of Variances,’ and the rest are grouped under the labeled ‘T-Test for Equality of Means.’ The corresponding row-wise data for 30 visits when equal variances are assumed is as follows: 0.196, 0.658, negative 2.312, 156, 0.22, negative 2.371, 1.026. The corresponding row-wise data for 30 visits when equal variances are not assumed is as follows: blank, blank, negative 2.313, 78.276, 0.23, negative 2.371, 1.025. The numbers in the columns from F to Sig (2-Tailed) with equal variances assumed are enclosed in a rectangle. The third table is titled, T-Test for Equality of Means: 95 percent Confidence Interval of the Difference. The column headers are Lower and Upper. The corresponding row-wise data for 30 visits when equal variances are assumed is as follows: negative 4.397, negative 0.345. The corresponding row-wise data for 30 visits when equal variances are not assumed is as follows: negative 4.412, negative 0.331.">
            <a:extLst>
              <a:ext uri="{FF2B5EF4-FFF2-40B4-BE49-F238E27FC236}">
                <a16:creationId xmlns:a16="http://schemas.microsoft.com/office/drawing/2014/main" id="{DBCE4D1E-4D8E-467C-9912-29B1CC4CB3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960920"/>
            <a:ext cx="6903720" cy="493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46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4050F-CAB0-415B-89ED-CF3126518294}"/>
              </a:ext>
            </a:extLst>
          </p:cNvPr>
          <p:cNvSpPr>
            <a:spLocks noGrp="1"/>
          </p:cNvSpPr>
          <p:nvPr>
            <p:ph type="title"/>
          </p:nvPr>
        </p:nvSpPr>
        <p:spPr>
          <a:xfrm>
            <a:off x="630936" y="639520"/>
            <a:ext cx="3429000" cy="1719072"/>
          </a:xfrm>
        </p:spPr>
        <p:txBody>
          <a:bodyPr anchor="b">
            <a:normAutofit/>
          </a:bodyPr>
          <a:lstStyle/>
          <a:p>
            <a:r>
              <a:rPr lang="en-US" sz="3000"/>
              <a:t>Cross-tabs: Testing for Statistical Significance</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A47CA1-FE99-40BA-B588-D639A9CD3A74}"/>
              </a:ext>
            </a:extLst>
          </p:cNvPr>
          <p:cNvSpPr>
            <a:spLocks noGrp="1"/>
          </p:cNvSpPr>
          <p:nvPr>
            <p:ph idx="1"/>
          </p:nvPr>
        </p:nvSpPr>
        <p:spPr>
          <a:xfrm>
            <a:off x="630936" y="2807208"/>
            <a:ext cx="3429000" cy="3410712"/>
          </a:xfrm>
        </p:spPr>
        <p:txBody>
          <a:bodyPr anchor="t">
            <a:normAutofit/>
          </a:bodyPr>
          <a:lstStyle/>
          <a:p>
            <a:r>
              <a:rPr lang="en-US" sz="2200"/>
              <a:t>Paired Sample t-test: A technique for comparing two means when scores for both variables are provided by the same sample (e.g., before and after measures, applying same measure to different objects). </a:t>
            </a:r>
          </a:p>
        </p:txBody>
      </p:sp>
      <p:pic>
        <p:nvPicPr>
          <p:cNvPr id="4" name="Picture 3" descr="&quot;An illustration shows a horizontal bar graph depicting the various reasons for attending the Avery Fitness Center and their importance levels. The horizontal axis represents the importance levels ranging from 1 (Not at all Important) to 5 (Very Important). The vertical axis represents four different reasons. The data from the graph are given below:&#10;General Health and Fitness: Mean – 4.77, Standard Deviation – (0.67).&#10;Social Aspects: Mean – 3.08, Standard Deviation – (1.25).&#10;Physical Enjoyment: Mean – 3.89, Standard Deviation – (1.07).&#10;Specific Medical Concerns: Mean – 3.99, Standard Deviation – (1.25).&quot;">
            <a:extLst>
              <a:ext uri="{FF2B5EF4-FFF2-40B4-BE49-F238E27FC236}">
                <a16:creationId xmlns:a16="http://schemas.microsoft.com/office/drawing/2014/main" id="{9C6291AC-6E3C-459E-9245-B5977AD58BA9}"/>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09662"/>
            <a:ext cx="6903720" cy="40386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0866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B1AB4-2440-4423-B47D-6F28CB0087ED}"/>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DFABC6-4B96-4B71-8C16-61FB57C897D9}"/>
              </a:ext>
            </a:extLst>
          </p:cNvPr>
          <p:cNvSpPr>
            <a:spLocks noGrp="1"/>
          </p:cNvSpPr>
          <p:nvPr>
            <p:ph idx="1"/>
          </p:nvPr>
        </p:nvSpPr>
        <p:spPr>
          <a:xfrm>
            <a:off x="630936" y="2807208"/>
            <a:ext cx="3429000" cy="3410712"/>
          </a:xfrm>
        </p:spPr>
        <p:txBody>
          <a:bodyPr anchor="t">
            <a:normAutofit/>
          </a:bodyPr>
          <a:lstStyle/>
          <a:p>
            <a:r>
              <a:rPr lang="en-US" sz="2200" dirty="0"/>
              <a:t>Do the mean attribute importance levels, provided by the same respondents, differ from one another? </a:t>
            </a:r>
          </a:p>
        </p:txBody>
      </p:sp>
      <p:pic>
        <p:nvPicPr>
          <p:cNvPr id="6" name="table">
            <a:extLst>
              <a:ext uri="{FF2B5EF4-FFF2-40B4-BE49-F238E27FC236}">
                <a16:creationId xmlns:a16="http://schemas.microsoft.com/office/drawing/2014/main" id="{BCE7F9B3-452E-4F5E-A639-7C6A7F2547AA}"/>
              </a:ext>
            </a:extLst>
          </p:cNvPr>
          <p:cNvPicPr>
            <a:picLocks noChangeAspect="1"/>
          </p:cNvPicPr>
          <p:nvPr/>
        </p:nvPicPr>
        <p:blipFill>
          <a:blip r:embed="rId2"/>
          <a:stretch>
            <a:fillRect/>
          </a:stretch>
        </p:blipFill>
        <p:spPr>
          <a:xfrm>
            <a:off x="4654296" y="2188567"/>
            <a:ext cx="6903720" cy="2480865"/>
          </a:xfrm>
          <a:prstGeom prst="rect">
            <a:avLst/>
          </a:prstGeom>
        </p:spPr>
      </p:pic>
      <p:sp>
        <p:nvSpPr>
          <p:cNvPr id="4" name="Content Placeholder 2">
            <a:extLst>
              <a:ext uri="{FF2B5EF4-FFF2-40B4-BE49-F238E27FC236}">
                <a16:creationId xmlns:a16="http://schemas.microsoft.com/office/drawing/2014/main" id="{11C10CB2-C020-4462-9271-4106A59C1E38}"/>
              </a:ext>
            </a:extLst>
          </p:cNvPr>
          <p:cNvSpPr>
            <a:spLocks noGrp="1"/>
          </p:cNvSpPr>
          <p:nvPr/>
        </p:nvSpPr>
        <p:spPr bwMode="auto">
          <a:xfrm>
            <a:off x="4593336" y="858064"/>
            <a:ext cx="7097094" cy="472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18.6</a:t>
            </a:r>
            <a:r>
              <a:rPr lang="en-US" sz="1900" dirty="0"/>
              <a:t>  Avery Fitness Center: Paired Sample </a:t>
            </a:r>
            <a:r>
              <a:rPr lang="en-US" sz="1900" i="1" dirty="0"/>
              <a:t>t</a:t>
            </a:r>
            <a:r>
              <a:rPr lang="en-US" sz="1900" dirty="0"/>
              <a:t>-Tests (SPSS Output)</a:t>
            </a:r>
          </a:p>
        </p:txBody>
      </p:sp>
      <p:sp>
        <p:nvSpPr>
          <p:cNvPr id="5" name="Content Placeholder 3">
            <a:extLst>
              <a:ext uri="{FF2B5EF4-FFF2-40B4-BE49-F238E27FC236}">
                <a16:creationId xmlns:a16="http://schemas.microsoft.com/office/drawing/2014/main" id="{5F91463E-3EA4-413E-A092-202EB84D1BFD}"/>
              </a:ext>
            </a:extLst>
          </p:cNvPr>
          <p:cNvSpPr>
            <a:spLocks noGrp="1"/>
          </p:cNvSpPr>
          <p:nvPr/>
        </p:nvSpPr>
        <p:spPr bwMode="auto">
          <a:xfrm>
            <a:off x="6231636" y="1546175"/>
            <a:ext cx="3749040" cy="4267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PAIRED SAMPLES STATISTICS</a:t>
            </a:r>
          </a:p>
        </p:txBody>
      </p:sp>
    </p:spTree>
    <p:extLst>
      <p:ext uri="{BB962C8B-B14F-4D97-AF65-F5344CB8AC3E}">
        <p14:creationId xmlns:p14="http://schemas.microsoft.com/office/powerpoint/2010/main" val="391711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527842-4844-4DBD-AE96-CB48D7F60C53}"/>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E1C6A8-BE36-44CA-8EA6-EA07128607AC}"/>
              </a:ext>
            </a:extLst>
          </p:cNvPr>
          <p:cNvSpPr>
            <a:spLocks noGrp="1"/>
          </p:cNvSpPr>
          <p:nvPr>
            <p:ph idx="1"/>
          </p:nvPr>
        </p:nvSpPr>
        <p:spPr>
          <a:xfrm>
            <a:off x="630936" y="2807208"/>
            <a:ext cx="3429000" cy="3410712"/>
          </a:xfrm>
        </p:spPr>
        <p:txBody>
          <a:bodyPr anchor="t">
            <a:normAutofit/>
          </a:bodyPr>
          <a:lstStyle/>
          <a:p>
            <a:r>
              <a:rPr lang="en-US" sz="2200"/>
              <a:t>Pearson product-moment correlation coefficient: A statistic that indicates the degree of linear association between two continuous variables. The correlation coefficient can range from -1 to +1</a:t>
            </a:r>
          </a:p>
        </p:txBody>
      </p:sp>
      <p:pic>
        <p:nvPicPr>
          <p:cNvPr id="7" name="Graphic 6" descr="Statistics">
            <a:extLst>
              <a:ext uri="{FF2B5EF4-FFF2-40B4-BE49-F238E27FC236}">
                <a16:creationId xmlns:a16="http://schemas.microsoft.com/office/drawing/2014/main" id="{34E2ACE3-7DEF-4CAD-B6BB-D0C7018D2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4283593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59837F-2C42-4AD5-AEEF-F104760D6817}"/>
              </a:ext>
            </a:extLst>
          </p:cNvPr>
          <p:cNvSpPr>
            <a:spLocks noGrp="1"/>
          </p:cNvSpPr>
          <p:nvPr>
            <p:ph type="title"/>
          </p:nvPr>
        </p:nvSpPr>
        <p:spPr>
          <a:xfrm>
            <a:off x="630936" y="639520"/>
            <a:ext cx="3429000" cy="1719072"/>
          </a:xfrm>
        </p:spPr>
        <p:txBody>
          <a:bodyPr anchor="b">
            <a:normAutofit/>
          </a:bodyPr>
          <a:lstStyle/>
          <a:p>
            <a:r>
              <a:rPr lang="en-US" sz="3400"/>
              <a:t>Cross-tabs: Testing for Statistical Significance</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25DE18-A055-4B6E-A950-043E40C69206}"/>
              </a:ext>
            </a:extLst>
          </p:cNvPr>
          <p:cNvSpPr>
            <a:spLocks noGrp="1"/>
          </p:cNvSpPr>
          <p:nvPr>
            <p:ph idx="1"/>
          </p:nvPr>
        </p:nvSpPr>
        <p:spPr>
          <a:xfrm>
            <a:off x="630936" y="2807208"/>
            <a:ext cx="3429000" cy="3410712"/>
          </a:xfrm>
        </p:spPr>
        <p:txBody>
          <a:bodyPr anchor="t">
            <a:normAutofit/>
          </a:bodyPr>
          <a:lstStyle/>
          <a:p>
            <a:r>
              <a:rPr lang="en-US" sz="2200"/>
              <a:t>Is there a correlation between age (continuous indent variable) and fees paid (continuous dependent variable)? </a:t>
            </a:r>
          </a:p>
          <a:p>
            <a:endParaRPr lang="en-US" sz="2200"/>
          </a:p>
        </p:txBody>
      </p:sp>
      <p:pic>
        <p:nvPicPr>
          <p:cNvPr id="6" name="table">
            <a:extLst>
              <a:ext uri="{FF2B5EF4-FFF2-40B4-BE49-F238E27FC236}">
                <a16:creationId xmlns:a16="http://schemas.microsoft.com/office/drawing/2014/main" id="{53E03E82-578A-465F-8E4B-22A6C379B2AF}"/>
              </a:ext>
            </a:extLst>
          </p:cNvPr>
          <p:cNvPicPr>
            <a:picLocks noChangeAspect="1"/>
          </p:cNvPicPr>
          <p:nvPr/>
        </p:nvPicPr>
        <p:blipFill>
          <a:blip r:embed="rId2"/>
          <a:stretch>
            <a:fillRect/>
          </a:stretch>
        </p:blipFill>
        <p:spPr>
          <a:xfrm>
            <a:off x="4654296" y="2150439"/>
            <a:ext cx="6903720" cy="2557121"/>
          </a:xfrm>
          <a:prstGeom prst="rect">
            <a:avLst/>
          </a:prstGeom>
        </p:spPr>
      </p:pic>
      <p:sp>
        <p:nvSpPr>
          <p:cNvPr id="4" name="Content Placeholder 2">
            <a:extLst>
              <a:ext uri="{FF2B5EF4-FFF2-40B4-BE49-F238E27FC236}">
                <a16:creationId xmlns:a16="http://schemas.microsoft.com/office/drawing/2014/main" id="{5BADA68B-76FE-4553-AA27-48E459BC2228}"/>
              </a:ext>
            </a:extLst>
          </p:cNvPr>
          <p:cNvSpPr>
            <a:spLocks noGrp="1"/>
          </p:cNvSpPr>
          <p:nvPr/>
        </p:nvSpPr>
        <p:spPr bwMode="auto">
          <a:xfrm>
            <a:off x="4259580" y="767536"/>
            <a:ext cx="8229600" cy="731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buNone/>
            </a:pPr>
            <a:r>
              <a:rPr lang="en-US" sz="1900" b="1" dirty="0"/>
              <a:t>Exhibit 18.7</a:t>
            </a:r>
            <a:r>
              <a:rPr lang="en-US" sz="1900" dirty="0"/>
              <a:t>  Avery Fitness Center: Correlation Between Age and Revenues (SPSS Output)</a:t>
            </a:r>
          </a:p>
        </p:txBody>
      </p:sp>
      <p:sp>
        <p:nvSpPr>
          <p:cNvPr id="5" name="Content Placeholder 3">
            <a:extLst>
              <a:ext uri="{FF2B5EF4-FFF2-40B4-BE49-F238E27FC236}">
                <a16:creationId xmlns:a16="http://schemas.microsoft.com/office/drawing/2014/main" id="{42A769A0-8BEF-45D7-994F-65CF4A0AD074}"/>
              </a:ext>
            </a:extLst>
          </p:cNvPr>
          <p:cNvSpPr>
            <a:spLocks noGrp="1"/>
          </p:cNvSpPr>
          <p:nvPr/>
        </p:nvSpPr>
        <p:spPr bwMode="auto">
          <a:xfrm>
            <a:off x="7231380" y="1531328"/>
            <a:ext cx="2286000" cy="365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600"/>
              </a:spcBef>
              <a:spcAft>
                <a:spcPts val="600"/>
              </a:spcAft>
              <a:buChar char="•"/>
              <a:defRPr sz="3600">
                <a:solidFill>
                  <a:schemeClr val="tx1"/>
                </a:solidFill>
                <a:latin typeface="+mj-lt"/>
                <a:ea typeface="ＭＳ Ｐゴシック" pitchFamily="-105" charset="-128"/>
                <a:cs typeface="Times New Roman MT Std"/>
              </a:defRPr>
            </a:lvl1pPr>
            <a:lvl2pPr marL="804672" indent="-347472" algn="l" rtl="0" eaLnBrk="1" fontAlgn="base" hangingPunct="1">
              <a:spcBef>
                <a:spcPts val="600"/>
              </a:spcBef>
              <a:spcAft>
                <a:spcPts val="600"/>
              </a:spcAft>
              <a:buFont typeface="Arial" panose="020B0604020202020204" pitchFamily="34" charset="0"/>
              <a:buChar char="•"/>
              <a:defRPr sz="3200">
                <a:solidFill>
                  <a:schemeClr val="tx1"/>
                </a:solidFill>
                <a:latin typeface="+mj-lt"/>
                <a:ea typeface="ＭＳ Ｐゴシック" charset="-128"/>
                <a:cs typeface="Times New Roman MT Std"/>
              </a:defRPr>
            </a:lvl2pPr>
            <a:lvl3pPr marL="1188720" indent="-274320" algn="l" rtl="0" eaLnBrk="1" fontAlgn="base" hangingPunct="1">
              <a:spcBef>
                <a:spcPts val="600"/>
              </a:spcBef>
              <a:spcAft>
                <a:spcPts val="600"/>
              </a:spcAft>
              <a:buChar char="•"/>
              <a:defRPr sz="3000">
                <a:solidFill>
                  <a:schemeClr val="tx1"/>
                </a:solidFill>
                <a:latin typeface="+mj-lt"/>
                <a:ea typeface="ＭＳ Ｐゴシック" charset="-128"/>
                <a:cs typeface="Times New Roman MT Std"/>
              </a:defRPr>
            </a:lvl3pPr>
            <a:lvl4pPr marL="1645920" indent="-274320" algn="l" rtl="0" eaLnBrk="1" fontAlgn="base" hangingPunct="1">
              <a:spcBef>
                <a:spcPts val="600"/>
              </a:spcBef>
              <a:spcAft>
                <a:spcPts val="600"/>
              </a:spcAft>
              <a:buFont typeface="Arial" panose="020B0604020202020204" pitchFamily="34" charset="0"/>
              <a:buChar char="•"/>
              <a:defRPr sz="2800">
                <a:solidFill>
                  <a:schemeClr val="tx1"/>
                </a:solidFill>
                <a:latin typeface="+mj-lt"/>
                <a:ea typeface="ＭＳ Ｐゴシック" charset="-128"/>
                <a:cs typeface="Times New Roman MT Std"/>
              </a:defRPr>
            </a:lvl4pPr>
            <a:lvl5pPr marL="2057400" indent="-228600" algn="l" rtl="0" eaLnBrk="1" fontAlgn="base" hangingPunct="1">
              <a:spcBef>
                <a:spcPts val="600"/>
              </a:spcBef>
              <a:spcAft>
                <a:spcPts val="600"/>
              </a:spcAft>
              <a:buFont typeface="Arial" panose="020B0604020202020204" pitchFamily="34" charset="0"/>
              <a:buChar char="•"/>
              <a:defRPr sz="2400">
                <a:solidFill>
                  <a:schemeClr val="tx1"/>
                </a:solidFill>
                <a:latin typeface="+mj-lt"/>
                <a:ea typeface="ＭＳ Ｐゴシック" charset="-128"/>
                <a:cs typeface="Times New Roman MT Std"/>
              </a:defRPr>
            </a:lvl5pPr>
            <a:lvl6pPr marL="2514600" indent="-228600" algn="l" rtl="0" eaLnBrk="1" fontAlgn="base" hangingPunct="1">
              <a:spcBef>
                <a:spcPct val="20000"/>
              </a:spcBef>
              <a:spcAft>
                <a:spcPct val="0"/>
              </a:spcAft>
              <a:buChar char="»"/>
              <a:defRPr sz="16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16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16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1600">
                <a:solidFill>
                  <a:schemeClr val="tx1"/>
                </a:solidFill>
                <a:latin typeface="+mn-lt"/>
                <a:ea typeface="ＭＳ Ｐゴシック" charset="-128"/>
              </a:defRPr>
            </a:lvl9pPr>
          </a:lstStyle>
          <a:p>
            <a:pPr marL="0" indent="0" algn="ctr">
              <a:buNone/>
            </a:pPr>
            <a:r>
              <a:rPr lang="en-US" sz="1800" b="1" dirty="0"/>
              <a:t>CORRELATIONS</a:t>
            </a:r>
          </a:p>
        </p:txBody>
      </p:sp>
    </p:spTree>
    <p:extLst>
      <p:ext uri="{BB962C8B-B14F-4D97-AF65-F5344CB8AC3E}">
        <p14:creationId xmlns:p14="http://schemas.microsoft.com/office/powerpoint/2010/main" val="1893626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B3054-1D1E-4460-9218-A5EE9DEFC71A}"/>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30432F-E5FE-42B8-9D48-8E3C9FEC6AE6}"/>
              </a:ext>
            </a:extLst>
          </p:cNvPr>
          <p:cNvSpPr>
            <a:spLocks noGrp="1"/>
          </p:cNvSpPr>
          <p:nvPr>
            <p:ph idx="1"/>
          </p:nvPr>
        </p:nvSpPr>
        <p:spPr>
          <a:xfrm>
            <a:off x="5126418" y="552091"/>
            <a:ext cx="6224335" cy="5431536"/>
          </a:xfrm>
        </p:spPr>
        <p:txBody>
          <a:bodyPr anchor="ctr">
            <a:normAutofit/>
          </a:bodyPr>
          <a:lstStyle/>
          <a:p>
            <a:r>
              <a:rPr lang="en-US" sz="2200"/>
              <a:t>Ice cream purchases and murder rates are positively correlated</a:t>
            </a:r>
          </a:p>
        </p:txBody>
      </p:sp>
    </p:spTree>
    <p:extLst>
      <p:ext uri="{BB962C8B-B14F-4D97-AF65-F5344CB8AC3E}">
        <p14:creationId xmlns:p14="http://schemas.microsoft.com/office/powerpoint/2010/main" val="178109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D955B1-805B-434A-8B8A-F609564186B1}"/>
              </a:ext>
            </a:extLst>
          </p:cNvPr>
          <p:cNvSpPr>
            <a:spLocks noGrp="1"/>
          </p:cNvSpPr>
          <p:nvPr>
            <p:ph type="title"/>
          </p:nvPr>
        </p:nvSpPr>
        <p:spPr>
          <a:xfrm>
            <a:off x="640080" y="325369"/>
            <a:ext cx="4368602" cy="1956841"/>
          </a:xfrm>
        </p:spPr>
        <p:txBody>
          <a:bodyPr anchor="b">
            <a:normAutofit/>
          </a:bodyPr>
          <a:lstStyle/>
          <a:p>
            <a:r>
              <a:rPr lang="en-US" sz="4200"/>
              <a:t>Cross-tabs: Testing for Statistical Significance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7C5376-9657-4173-84E0-BB36EBEB9F3F}"/>
              </a:ext>
            </a:extLst>
          </p:cNvPr>
          <p:cNvSpPr>
            <a:spLocks noGrp="1"/>
          </p:cNvSpPr>
          <p:nvPr>
            <p:ph idx="1"/>
          </p:nvPr>
        </p:nvSpPr>
        <p:spPr>
          <a:xfrm>
            <a:off x="640080" y="2872899"/>
            <a:ext cx="4243589" cy="3320668"/>
          </a:xfrm>
        </p:spPr>
        <p:txBody>
          <a:bodyPr>
            <a:normAutofit/>
          </a:bodyPr>
          <a:lstStyle/>
          <a:p>
            <a:r>
              <a:rPr lang="en-US" sz="2200"/>
              <a:t>Regression analysis: A statistical technique used to derive an equation representing the influence of a single (simple regression) or multiple (multiple regression) independent variables on a continuous dependent, or outcome variable </a:t>
            </a:r>
          </a:p>
        </p:txBody>
      </p:sp>
      <p:pic>
        <p:nvPicPr>
          <p:cNvPr id="5" name="Picture 4" descr="Complex maths formulae on a blackboard">
            <a:extLst>
              <a:ext uri="{FF2B5EF4-FFF2-40B4-BE49-F238E27FC236}">
                <a16:creationId xmlns:a16="http://schemas.microsoft.com/office/drawing/2014/main" id="{077CD8AE-0962-4996-BB80-A59B8B2468BA}"/>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00083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FC5F82-CF57-4EEB-A51E-775EFA4486A1}"/>
              </a:ext>
            </a:extLst>
          </p:cNvPr>
          <p:cNvSpPr>
            <a:spLocks noGrp="1"/>
          </p:cNvSpPr>
          <p:nvPr>
            <p:ph type="title"/>
          </p:nvPr>
        </p:nvSpPr>
        <p:spPr>
          <a:xfrm>
            <a:off x="841248" y="548640"/>
            <a:ext cx="3600860" cy="5431536"/>
          </a:xfrm>
        </p:spPr>
        <p:txBody>
          <a:bodyPr>
            <a:normAutofit/>
          </a:bodyPr>
          <a:lstStyle/>
          <a:p>
            <a:r>
              <a:rPr lang="en-US" sz="5400"/>
              <a:t>Cross-tabs: Testing for Statistical Significance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0AC505-91F1-4DFF-B360-35C927DB6743}"/>
              </a:ext>
            </a:extLst>
          </p:cNvPr>
          <p:cNvSpPr>
            <a:spLocks noGrp="1"/>
          </p:cNvSpPr>
          <p:nvPr>
            <p:ph idx="1"/>
          </p:nvPr>
        </p:nvSpPr>
        <p:spPr>
          <a:xfrm>
            <a:off x="5126418" y="552091"/>
            <a:ext cx="6224335" cy="5431536"/>
          </a:xfrm>
        </p:spPr>
        <p:txBody>
          <a:bodyPr anchor="ctr">
            <a:normAutofit/>
          </a:bodyPr>
          <a:lstStyle/>
          <a:p>
            <a:r>
              <a:rPr lang="en-US" sz="2200"/>
              <a:t>Question: What are some of the factors that drive revenues at AFC? </a:t>
            </a:r>
          </a:p>
          <a:p>
            <a:pPr lvl="1"/>
            <a:r>
              <a:rPr lang="en-US" sz="2200"/>
              <a:t>Regress revenues on</a:t>
            </a:r>
          </a:p>
          <a:p>
            <a:pPr lvl="2"/>
            <a:r>
              <a:rPr lang="en-US" sz="2200"/>
              <a:t>(1) member age and </a:t>
            </a:r>
            <a:br>
              <a:rPr lang="en-US" sz="2200"/>
            </a:br>
            <a:r>
              <a:rPr lang="en-US" sz="2200"/>
              <a:t>the importance of </a:t>
            </a:r>
          </a:p>
          <a:p>
            <a:pPr lvl="2"/>
            <a:r>
              <a:rPr lang="en-US" sz="2200"/>
              <a:t>(2) general health and fitness</a:t>
            </a:r>
          </a:p>
          <a:p>
            <a:pPr lvl="2"/>
            <a:r>
              <a:rPr lang="en-US" sz="2200"/>
              <a:t>(3) Social aspects </a:t>
            </a:r>
          </a:p>
          <a:p>
            <a:pPr lvl="2"/>
            <a:r>
              <a:rPr lang="en-US" sz="2200"/>
              <a:t>(4) Physical enjoyment </a:t>
            </a:r>
          </a:p>
          <a:p>
            <a:pPr lvl="2"/>
            <a:r>
              <a:rPr lang="en-US" sz="2200"/>
              <a:t>(5) Specific medical concerns as the reason for visiting AFC</a:t>
            </a:r>
          </a:p>
        </p:txBody>
      </p:sp>
    </p:spTree>
    <p:extLst>
      <p:ext uri="{BB962C8B-B14F-4D97-AF65-F5344CB8AC3E}">
        <p14:creationId xmlns:p14="http://schemas.microsoft.com/office/powerpoint/2010/main" val="3115397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E5A5162-4A32-4EC1-9DD3-6DFEC59717FD}"/>
                  </a:ext>
                </a:extLst>
              </p:cNvPr>
              <p:cNvSpPr>
                <a:spLocks noGrp="1"/>
              </p:cNvSpPr>
              <p:nvPr>
                <p:ph type="title"/>
              </p:nvPr>
            </p:nvSpPr>
            <p:spPr>
              <a:xfrm>
                <a:off x="841248" y="548640"/>
                <a:ext cx="3600860" cy="5431536"/>
              </a:xfrm>
            </p:spPr>
            <p:txBody>
              <a:bodyPr>
                <a:normAutofit/>
              </a:bodyPr>
              <a:lstStyle/>
              <a:p>
                <a:r>
                  <a:rPr lang="en-US" sz="4600"/>
                  <a:t>Coefficient of Multiple Determination (</a:t>
                </a:r>
                <a14:m>
                  <m:oMath xmlns:m="http://schemas.openxmlformats.org/officeDocument/2006/math">
                    <m:sSup>
                      <m:sSupPr>
                        <m:ctrlPr>
                          <a:rPr lang="en-US" sz="4600" b="0" i="1">
                            <a:latin typeface="Cambria Math" panose="02040503050406030204" pitchFamily="18" charset="0"/>
                          </a:rPr>
                        </m:ctrlPr>
                      </m:sSupPr>
                      <m:e>
                        <m:r>
                          <a:rPr lang="en-US" sz="4600" b="0" i="1">
                            <a:latin typeface="Cambria Math" panose="02040503050406030204" pitchFamily="18" charset="0"/>
                          </a:rPr>
                          <m:t>𝑅</m:t>
                        </m:r>
                      </m:e>
                      <m:sup>
                        <m:r>
                          <a:rPr lang="en-US" sz="4600" b="0" i="1">
                            <a:latin typeface="Cambria Math" panose="02040503050406030204" pitchFamily="18" charset="0"/>
                          </a:rPr>
                          <m:t>2</m:t>
                        </m:r>
                      </m:sup>
                    </m:sSup>
                  </m:oMath>
                </a14:m>
                <a:r>
                  <a:rPr lang="en-US" sz="4600"/>
                  <a:t>)</a:t>
                </a:r>
              </a:p>
            </p:txBody>
          </p:sp>
        </mc:Choice>
        <mc:Fallback xmlns="">
          <p:sp>
            <p:nvSpPr>
              <p:cNvPr id="2" name="Title 1">
                <a:extLst>
                  <a:ext uri="{FF2B5EF4-FFF2-40B4-BE49-F238E27FC236}">
                    <a16:creationId xmlns:a16="http://schemas.microsoft.com/office/drawing/2014/main" id="{8E5A5162-4A32-4EC1-9DD3-6DFEC59717FD}"/>
                  </a:ext>
                </a:extLst>
              </p:cNvPr>
              <p:cNvSpPr>
                <a:spLocks noGrp="1" noRot="1" noChangeAspect="1" noMove="1" noResize="1" noEditPoints="1" noAdjustHandles="1" noChangeArrowheads="1" noChangeShapeType="1" noTextEdit="1"/>
              </p:cNvSpPr>
              <p:nvPr>
                <p:ph type="title"/>
              </p:nvPr>
            </p:nvSpPr>
            <p:spPr>
              <a:xfrm>
                <a:off x="841248" y="548640"/>
                <a:ext cx="3600860" cy="5431536"/>
              </a:xfrm>
              <a:blipFill>
                <a:blip r:embed="rId2"/>
                <a:stretch>
                  <a:fillRect l="-7276" r="-10660"/>
                </a:stretch>
              </a:blipFill>
            </p:spPr>
            <p:txBody>
              <a:bodyPr/>
              <a:lstStyle/>
              <a:p>
                <a:r>
                  <a:rPr lang="en-US">
                    <a:noFill/>
                  </a:rPr>
                  <a:t> </a:t>
                </a:r>
              </a:p>
            </p:txBody>
          </p:sp>
        </mc:Fallback>
      </mc:AlternateContent>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CFA61D-9382-4E2A-88D8-CE81817BF2BD}"/>
              </a:ext>
            </a:extLst>
          </p:cNvPr>
          <p:cNvSpPr>
            <a:spLocks noGrp="1"/>
          </p:cNvSpPr>
          <p:nvPr>
            <p:ph idx="1"/>
          </p:nvPr>
        </p:nvSpPr>
        <p:spPr>
          <a:xfrm>
            <a:off x="5126418" y="552091"/>
            <a:ext cx="6224335" cy="5431536"/>
          </a:xfrm>
        </p:spPr>
        <p:txBody>
          <a:bodyPr anchor="ctr">
            <a:normAutofit/>
          </a:bodyPr>
          <a:lstStyle/>
          <a:p>
            <a:r>
              <a:rPr lang="en-US" sz="2200"/>
              <a:t>A measure representing the relative proportion of the total variation in the dependent variable that can be explained or accounted for by the fitted regression equation. When there is only one predictor viable, this value is referred to as the coefficient of determination. </a:t>
            </a:r>
          </a:p>
        </p:txBody>
      </p:sp>
    </p:spTree>
    <p:extLst>
      <p:ext uri="{BB962C8B-B14F-4D97-AF65-F5344CB8AC3E}">
        <p14:creationId xmlns:p14="http://schemas.microsoft.com/office/powerpoint/2010/main" val="409063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Is it possible to include a variable with more than 2 categories (i.e., class standing – freshman, sophomore, junior, senior?</a:t>
            </a:r>
          </a:p>
          <a:p>
            <a:pPr marL="514350" indent="-514350">
              <a:buFont typeface="+mj-lt"/>
              <a:buAutoNum type="alphaUcPeriod"/>
            </a:pPr>
            <a:r>
              <a:rPr lang="en-US" sz="2200" dirty="0"/>
              <a:t>Yes</a:t>
            </a:r>
          </a:p>
          <a:p>
            <a:pPr marL="514350" indent="-514350">
              <a:buFont typeface="+mj-lt"/>
              <a:buAutoNum type="alphaUcPeriod"/>
            </a:pPr>
            <a:r>
              <a:rPr lang="en-US" sz="2200" dirty="0"/>
              <a:t>No </a:t>
            </a:r>
          </a:p>
        </p:txBody>
      </p:sp>
    </p:spTree>
    <p:extLst>
      <p:ext uri="{BB962C8B-B14F-4D97-AF65-F5344CB8AC3E}">
        <p14:creationId xmlns:p14="http://schemas.microsoft.com/office/powerpoint/2010/main" val="3571774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0A415-FEE0-4D5C-8EA2-B7996F4B06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Coefficient of Multiple Determination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
            <a:extLst>
              <a:ext uri="{FF2B5EF4-FFF2-40B4-BE49-F238E27FC236}">
                <a16:creationId xmlns:a16="http://schemas.microsoft.com/office/drawing/2014/main" id="{5BBC66E6-C159-41F6-A2E6-14D45F3D28A6}"/>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9763" y="640080"/>
            <a:ext cx="5663682"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22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C7A621-29EE-4AC6-B84B-DE23729FE903}"/>
              </a:ext>
            </a:extLst>
          </p:cNvPr>
          <p:cNvSpPr>
            <a:spLocks noGrp="1"/>
          </p:cNvSpPr>
          <p:nvPr>
            <p:ph type="title"/>
          </p:nvPr>
        </p:nvSpPr>
        <p:spPr>
          <a:xfrm>
            <a:off x="1047280" y="788894"/>
            <a:ext cx="10306520" cy="880730"/>
          </a:xfrm>
        </p:spPr>
        <p:txBody>
          <a:bodyPr>
            <a:normAutofit/>
          </a:bodyPr>
          <a:lstStyle/>
          <a:p>
            <a:r>
              <a:rPr lang="en-US" sz="3700">
                <a:solidFill>
                  <a:srgbClr val="FFFFFF"/>
                </a:solidFill>
              </a:rPr>
              <a:t>Key Steps in Interpreting Multiple Regression Results</a:t>
            </a:r>
          </a:p>
        </p:txBody>
      </p:sp>
      <p:graphicFrame>
        <p:nvGraphicFramePr>
          <p:cNvPr id="5" name="Content Placeholder 2">
            <a:extLst>
              <a:ext uri="{FF2B5EF4-FFF2-40B4-BE49-F238E27FC236}">
                <a16:creationId xmlns:a16="http://schemas.microsoft.com/office/drawing/2014/main" id="{BB8EA0EF-5C91-4522-83A4-DCA3947EBA3E}"/>
              </a:ext>
            </a:extLst>
          </p:cNvPr>
          <p:cNvGraphicFramePr>
            <a:graphicFrameLocks noGrp="1"/>
          </p:cNvGraphicFramePr>
          <p:nvPr>
            <p:ph idx="1"/>
            <p:extLst>
              <p:ext uri="{D42A27DB-BD31-4B8C-83A1-F6EECF244321}">
                <p14:modId xmlns:p14="http://schemas.microsoft.com/office/powerpoint/2010/main" val="356670374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2039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4A25-A603-43A5-84B8-5D6758FB235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Steps in Interpreting Multiple Regression Results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et of three tables is titled, Avery Fitness Center: Regression of Revenues on Several Predictors (SPSS Output).&#10;The first table has a primary all-encompassing header that reads, Correlations. The column headers are Model, R, R Square, Adjusted R Square, and Standard Error of the Estimate. The row-wise data is as follows: 1, 0.408 superscript a, 0.166, 0.143, and 156.241. The numbers 0.166 and 0.143 are enclosed in a rectangle, and a bold arrow labeled ‘2’ points to the rectangle. A note below the table reads: superscript a: Predictors: (Constant), Importance: Specific Medical Concerns, Age in Years, Importance: Physical Enjoyment, Importance: General Health and Fitness, Importance: Social Aspects. The second table has a primary all-encompassing header that reads, Anova superscript b. The column headers are Model, blank, Sum of Squares, DF, Mean Square, F, Sig. The row-wise data is as follows: 1, Regression, 861276.227, 5, 172255.245, 7.056, 0.000 superscript a; Blank, Residual, 4320770.289, 177, 24411.132, blank, blank; Blank, Total, 5182046.516, 182, blank, blank, blank. The numbers 7.056 and 0.000 superscript a are enclosed in a rectangle, and a bold arrow labeled ‘1’ points to the rectangle. A note below the table reads: superscript a: Predictors: (Constant), Importance: Specific Medical Concerns, Age in Years, Importance: Physical Enjoyment, Importance: General Health and Fitness, Importance: Social Aspects; superscript b: Dependent Variable: Previous Year Revenue (dollars). The third table is titled, Coefficients superscript a. The column headers are Model, blank, B, Standard Error, Beta, T, Sig. The headers B and Standard Error are grouped under the label ‘Unstandardized Coefficients,’ and the headers Beta and T are grouped under the label ‘Standardized Coefficients.’ The row-wise data is as follows: 1, (Constant), negative 88.819, 108.633, blank, negative 0.818, 0.415; Age in Years, Age in Years, 4.334, 0.996, 0.304, 4.351, 0.000; Blank, Importance: General Health and Fitness, 14.850, 18.769, 0.060, 0.791, 0.430; Importance: Social Aspects, 36.637, 11.224, 0.273, 3.264, 0.001; Importance: Physical Enjoyment negative 29.639, 13.609, negative 0.188, negative 2.178, 0.031; Importance: Specific Medical Concerns, 2.486, 9.828, 0.018, 0.253, 0.801. The data in the second, fifth, and sixth rows are enclosed in separate rectangles, and a bold arrow labeled ‘3’ points to the rectangle around the second row. A note below the table reads: Superscript a: Dependent Variable: Previous Year Revenue (dollars).">
            <a:extLst>
              <a:ext uri="{FF2B5EF4-FFF2-40B4-BE49-F238E27FC236}">
                <a16:creationId xmlns:a16="http://schemas.microsoft.com/office/drawing/2014/main" id="{CD45C670-EC49-4D77-B1DC-6FF6A9FC1510}"/>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881" y="640080"/>
            <a:ext cx="5873446"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818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6F6C60-68EE-4BF4-AB7C-E20E8D22382D}"/>
              </a:ext>
            </a:extLst>
          </p:cNvPr>
          <p:cNvSpPr>
            <a:spLocks noGrp="1"/>
          </p:cNvSpPr>
          <p:nvPr>
            <p:ph type="title"/>
          </p:nvPr>
        </p:nvSpPr>
        <p:spPr>
          <a:xfrm>
            <a:off x="1051560" y="586822"/>
            <a:ext cx="3657600" cy="1645920"/>
          </a:xfrm>
        </p:spPr>
        <p:txBody>
          <a:bodyPr>
            <a:normAutofit/>
          </a:bodyPr>
          <a:lstStyle/>
          <a:p>
            <a:r>
              <a:rPr lang="en-US" sz="3200"/>
              <a:t>Notes on Multiple Regression</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ABE989-32FE-4FC6-AC04-17E0FF4D69DA}"/>
              </a:ext>
            </a:extLst>
          </p:cNvPr>
          <p:cNvSpPr>
            <a:spLocks noGrp="1"/>
          </p:cNvSpPr>
          <p:nvPr>
            <p:ph idx="1"/>
          </p:nvPr>
        </p:nvSpPr>
        <p:spPr>
          <a:xfrm>
            <a:off x="5250106" y="586822"/>
            <a:ext cx="6106742" cy="1645920"/>
          </a:xfrm>
        </p:spPr>
        <p:txBody>
          <a:bodyPr anchor="ctr">
            <a:normAutofit/>
          </a:bodyPr>
          <a:lstStyle/>
          <a:p>
            <a:r>
              <a:rPr lang="en-US" sz="1800" dirty="0"/>
              <a:t>Introduction to Multiple Regression</a:t>
            </a:r>
          </a:p>
          <a:p>
            <a:r>
              <a:rPr lang="en-US" sz="1800" dirty="0"/>
              <a:t>Real-world data are messy</a:t>
            </a:r>
          </a:p>
          <a:p>
            <a:r>
              <a:rPr lang="en-US" sz="1800" dirty="0"/>
              <a:t>Additional training: </a:t>
            </a:r>
            <a:r>
              <a:rPr lang="en-US" sz="1800" b="1" dirty="0"/>
              <a:t>Marketing Analytics certificate</a:t>
            </a:r>
          </a:p>
        </p:txBody>
      </p:sp>
      <p:pic>
        <p:nvPicPr>
          <p:cNvPr id="9" name="Picture 8" descr="A person standing in front of a blackboard with white writing&#10;&#10;Description automatically generated with low confidence">
            <a:extLst>
              <a:ext uri="{FF2B5EF4-FFF2-40B4-BE49-F238E27FC236}">
                <a16:creationId xmlns:a16="http://schemas.microsoft.com/office/drawing/2014/main" id="{F0377AC6-1D83-4DC5-BD33-2E13F2C176B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21122" y="2729397"/>
            <a:ext cx="4354830" cy="3483864"/>
          </a:xfrm>
          <a:prstGeom prst="rect">
            <a:avLst/>
          </a:prstGeom>
        </p:spPr>
      </p:pic>
      <p:pic>
        <p:nvPicPr>
          <p:cNvPr id="7" name="Picture 6" descr="A picture containing qr code&#10;&#10;Description automatically generated">
            <a:extLst>
              <a:ext uri="{FF2B5EF4-FFF2-40B4-BE49-F238E27FC236}">
                <a16:creationId xmlns:a16="http://schemas.microsoft.com/office/drawing/2014/main" id="{4DAC264D-0350-4F7E-8B00-BA958DB7154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1618" y="2729397"/>
            <a:ext cx="5417408" cy="3483864"/>
          </a:xfrm>
          <a:prstGeom prst="rect">
            <a:avLst/>
          </a:prstGeom>
        </p:spPr>
      </p:pic>
    </p:spTree>
    <p:extLst>
      <p:ext uri="{BB962C8B-B14F-4D97-AF65-F5344CB8AC3E}">
        <p14:creationId xmlns:p14="http://schemas.microsoft.com/office/powerpoint/2010/main" val="141654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783DA-5967-4ADD-AB1F-79657CA53620}"/>
              </a:ext>
            </a:extLst>
          </p:cNvPr>
          <p:cNvSpPr>
            <a:spLocks noGrp="1"/>
          </p:cNvSpPr>
          <p:nvPr>
            <p:ph type="title"/>
          </p:nvPr>
        </p:nvSpPr>
        <p:spPr>
          <a:xfrm>
            <a:off x="841248" y="548640"/>
            <a:ext cx="3600860" cy="5431536"/>
          </a:xfrm>
        </p:spPr>
        <p:txBody>
          <a:bodyPr>
            <a:normAutofit/>
          </a:bodyPr>
          <a:lstStyle/>
          <a:p>
            <a:r>
              <a:rPr lang="en-US" sz="5000"/>
              <a:t>Presentation Guidelines</a:t>
            </a:r>
            <a:endParaRPr lang="en-US" sz="5000" dirty="0"/>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3FECC5-1B30-4D79-9745-AF64950B7833}"/>
              </a:ext>
            </a:extLst>
          </p:cNvPr>
          <p:cNvSpPr>
            <a:spLocks noGrp="1"/>
          </p:cNvSpPr>
          <p:nvPr>
            <p:ph idx="1"/>
          </p:nvPr>
        </p:nvSpPr>
        <p:spPr>
          <a:xfrm>
            <a:off x="5126418" y="552091"/>
            <a:ext cx="6224335" cy="5431536"/>
          </a:xfrm>
        </p:spPr>
        <p:txBody>
          <a:bodyPr anchor="ctr">
            <a:normAutofit/>
          </a:bodyPr>
          <a:lstStyle/>
          <a:p>
            <a:r>
              <a:rPr lang="en-US" sz="2200" dirty="0">
                <a:hlinkClick r:id="rId3"/>
              </a:rPr>
              <a:t>Pointers on Presentation</a:t>
            </a:r>
            <a:endParaRPr lang="en-US" sz="2200" dirty="0"/>
          </a:p>
          <a:p>
            <a:r>
              <a:rPr lang="en-US" sz="2200" dirty="0"/>
              <a:t>Format: PowerPoint (recommended), Google Slides, Prezi</a:t>
            </a:r>
          </a:p>
          <a:p>
            <a:r>
              <a:rPr lang="en-US" sz="2200" dirty="0"/>
              <a:t>No back monitor (to resemble a business setting)</a:t>
            </a:r>
          </a:p>
          <a:p>
            <a:r>
              <a:rPr lang="en-US" sz="2200" dirty="0">
                <a:hlinkClick r:id="rId4"/>
              </a:rPr>
              <a:t>Slide tips </a:t>
            </a:r>
            <a:endParaRPr lang="en-US" sz="2200" dirty="0"/>
          </a:p>
          <a:p>
            <a:r>
              <a:rPr lang="en-US" sz="2200" dirty="0">
                <a:hlinkClick r:id="rId5"/>
              </a:rPr>
              <a:t>Sample Slides</a:t>
            </a:r>
            <a:endParaRPr lang="en-US" sz="2200" dirty="0"/>
          </a:p>
          <a:p>
            <a:r>
              <a:rPr lang="en-US" sz="2200" dirty="0"/>
              <a:t>Time: 15 minutes (under or over = 1 point deduction)</a:t>
            </a:r>
          </a:p>
          <a:p>
            <a:r>
              <a:rPr lang="en-US" sz="2200" dirty="0"/>
              <a:t>Q&amp;A: 5 minutes</a:t>
            </a:r>
          </a:p>
          <a:p>
            <a:r>
              <a:rPr lang="en-US" sz="2200" dirty="0"/>
              <a:t>Grade is based on </a:t>
            </a:r>
            <a:r>
              <a:rPr lang="en-US" sz="2200" dirty="0">
                <a:hlinkClick r:id="rId6"/>
              </a:rPr>
              <a:t>Presentation Evaluation Form</a:t>
            </a:r>
            <a:endParaRPr lang="en-US" sz="2200" dirty="0"/>
          </a:p>
        </p:txBody>
      </p:sp>
      <p:sp>
        <p:nvSpPr>
          <p:cNvPr id="4" name="Footer Placeholder 3">
            <a:extLst>
              <a:ext uri="{FF2B5EF4-FFF2-40B4-BE49-F238E27FC236}">
                <a16:creationId xmlns:a16="http://schemas.microsoft.com/office/drawing/2014/main" id="{B887EA9D-0A8F-4EA4-923A-371FEF80F79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AEEB6E9-D6DE-4484-B0E0-6FE178C8281C}"/>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34</a:t>
            </a:fld>
            <a:endParaRPr lang="en-US"/>
          </a:p>
        </p:txBody>
      </p:sp>
    </p:spTree>
    <p:extLst>
      <p:ext uri="{BB962C8B-B14F-4D97-AF65-F5344CB8AC3E}">
        <p14:creationId xmlns:p14="http://schemas.microsoft.com/office/powerpoint/2010/main" val="3702273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52B32-915C-4316-AA4A-43E5D95027C8}"/>
              </a:ext>
            </a:extLst>
          </p:cNvPr>
          <p:cNvSpPr>
            <a:spLocks noGrp="1"/>
          </p:cNvSpPr>
          <p:nvPr>
            <p:ph type="title"/>
          </p:nvPr>
        </p:nvSpPr>
        <p:spPr>
          <a:xfrm>
            <a:off x="841248" y="548640"/>
            <a:ext cx="3600860" cy="5431536"/>
          </a:xfrm>
        </p:spPr>
        <p:txBody>
          <a:bodyPr>
            <a:normAutofit/>
          </a:bodyPr>
          <a:lstStyle/>
          <a:p>
            <a:r>
              <a:rPr lang="en-US" sz="5400"/>
              <a:t>Expected Slides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4C2533-8907-4C3D-9AA6-1DD6A6E9F7FD}"/>
              </a:ext>
            </a:extLst>
          </p:cNvPr>
          <p:cNvSpPr>
            <a:spLocks noGrp="1"/>
          </p:cNvSpPr>
          <p:nvPr>
            <p:ph idx="1"/>
          </p:nvPr>
        </p:nvSpPr>
        <p:spPr>
          <a:xfrm>
            <a:off x="5126418" y="552091"/>
            <a:ext cx="6224335" cy="5431536"/>
          </a:xfrm>
        </p:spPr>
        <p:txBody>
          <a:bodyPr anchor="ctr">
            <a:normAutofit/>
          </a:bodyPr>
          <a:lstStyle/>
          <a:p>
            <a:r>
              <a:rPr lang="en-US" sz="2200"/>
              <a:t>Background</a:t>
            </a:r>
          </a:p>
          <a:p>
            <a:r>
              <a:rPr lang="en-US" sz="2200"/>
              <a:t>Problem</a:t>
            </a:r>
          </a:p>
          <a:p>
            <a:r>
              <a:rPr lang="en-US" sz="2200"/>
              <a:t>Challenges</a:t>
            </a:r>
          </a:p>
          <a:p>
            <a:r>
              <a:rPr lang="en-US" sz="2200"/>
              <a:t>Selection &amp; Sample Info</a:t>
            </a:r>
          </a:p>
          <a:p>
            <a:r>
              <a:rPr lang="en-US" sz="2200"/>
              <a:t>Important Research Questions</a:t>
            </a:r>
          </a:p>
          <a:p>
            <a:r>
              <a:rPr lang="en-US" sz="2200"/>
              <a:t>Recommendations (based on findings)</a:t>
            </a:r>
          </a:p>
          <a:p>
            <a:r>
              <a:rPr lang="en-US" sz="2200"/>
              <a:t>Limitations</a:t>
            </a:r>
          </a:p>
          <a:p>
            <a:r>
              <a:rPr lang="en-US" sz="2200"/>
              <a:t>Appendices </a:t>
            </a:r>
          </a:p>
          <a:p>
            <a:pPr lvl="1"/>
            <a:r>
              <a:rPr lang="en-US" sz="2200"/>
              <a:t>Research Objectives </a:t>
            </a:r>
          </a:p>
          <a:p>
            <a:pPr lvl="1"/>
            <a:r>
              <a:rPr lang="en-US" sz="2200"/>
              <a:t>Research Questions</a:t>
            </a:r>
          </a:p>
          <a:p>
            <a:pPr lvl="1"/>
            <a:r>
              <a:rPr lang="en-US" sz="2200"/>
              <a:t>Questionnaire</a:t>
            </a:r>
          </a:p>
        </p:txBody>
      </p:sp>
    </p:spTree>
    <p:extLst>
      <p:ext uri="{BB962C8B-B14F-4D97-AF65-F5344CB8AC3E}">
        <p14:creationId xmlns:p14="http://schemas.microsoft.com/office/powerpoint/2010/main" val="820466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BBED90-A8D7-400A-B691-6A9E102A03AB}"/>
              </a:ext>
            </a:extLst>
          </p:cNvPr>
          <p:cNvSpPr>
            <a:spLocks noGrp="1"/>
          </p:cNvSpPr>
          <p:nvPr>
            <p:ph type="title"/>
          </p:nvPr>
        </p:nvSpPr>
        <p:spPr>
          <a:xfrm>
            <a:off x="841248" y="548640"/>
            <a:ext cx="3600860" cy="5431536"/>
          </a:xfrm>
        </p:spPr>
        <p:txBody>
          <a:bodyPr>
            <a:normAutofit/>
          </a:bodyPr>
          <a:lstStyle/>
          <a:p>
            <a:r>
              <a:rPr lang="en-US" sz="5000" dirty="0"/>
              <a:t>Presentation Critique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E857C0-FD39-4458-88EF-5911ADE34867}"/>
              </a:ext>
            </a:extLst>
          </p:cNvPr>
          <p:cNvSpPr>
            <a:spLocks noGrp="1"/>
          </p:cNvSpPr>
          <p:nvPr>
            <p:ph idx="1"/>
          </p:nvPr>
        </p:nvSpPr>
        <p:spPr>
          <a:xfrm>
            <a:off x="5126418" y="552091"/>
            <a:ext cx="6224335" cy="5431536"/>
          </a:xfrm>
        </p:spPr>
        <p:txBody>
          <a:bodyPr anchor="ctr">
            <a:normAutofit/>
          </a:bodyPr>
          <a:lstStyle/>
          <a:p>
            <a:r>
              <a:rPr lang="en-US" sz="2200" dirty="0"/>
              <a:t>All groups that are not presenting need to submit a presentation critique for the presentation group (1 submission per group)</a:t>
            </a:r>
          </a:p>
          <a:p>
            <a:r>
              <a:rPr lang="en-US" sz="2200" dirty="0"/>
              <a:t>Assignment 10: </a:t>
            </a:r>
          </a:p>
          <a:p>
            <a:pPr lvl="1"/>
            <a:r>
              <a:rPr lang="en-US" sz="2200" dirty="0"/>
              <a:t>Presentation submission: 5 points </a:t>
            </a:r>
          </a:p>
          <a:p>
            <a:pPr lvl="1"/>
            <a:r>
              <a:rPr lang="en-US" sz="2200" dirty="0"/>
              <a:t>Instructor’s evaluation: 5 points </a:t>
            </a:r>
          </a:p>
          <a:p>
            <a:pPr lvl="1"/>
            <a:r>
              <a:rPr lang="en-US" sz="2200" dirty="0"/>
              <a:t>Peer’s evaluation: 10 points (it’s important to communicate your findings)</a:t>
            </a:r>
          </a:p>
          <a:p>
            <a:r>
              <a:rPr lang="en-US" sz="2200" dirty="0">
                <a:hlinkClick r:id="rId3"/>
              </a:rPr>
              <a:t>Presentation Evaluation Assignment</a:t>
            </a:r>
            <a:endParaRPr lang="en-US" sz="2200" dirty="0"/>
          </a:p>
        </p:txBody>
      </p:sp>
    </p:spTree>
    <p:extLst>
      <p:ext uri="{BB962C8B-B14F-4D97-AF65-F5344CB8AC3E}">
        <p14:creationId xmlns:p14="http://schemas.microsoft.com/office/powerpoint/2010/main" val="25542129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5D2098-46F3-47A0-8900-9A54667CB250}"/>
              </a:ext>
            </a:extLst>
          </p:cNvPr>
          <p:cNvSpPr>
            <a:spLocks noGrp="1"/>
          </p:cNvSpPr>
          <p:nvPr>
            <p:ph type="title"/>
          </p:nvPr>
        </p:nvSpPr>
        <p:spPr>
          <a:xfrm>
            <a:off x="630936" y="640080"/>
            <a:ext cx="4818888" cy="1481328"/>
          </a:xfrm>
        </p:spPr>
        <p:txBody>
          <a:bodyPr anchor="b">
            <a:normAutofit/>
          </a:bodyPr>
          <a:lstStyle/>
          <a:p>
            <a:r>
              <a:rPr lang="en-US" sz="5400"/>
              <a:t>Written Report </a:t>
            </a:r>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E89456-EB0C-46AE-B7C9-00C7A677131C}"/>
              </a:ext>
            </a:extLst>
          </p:cNvPr>
          <p:cNvSpPr>
            <a:spLocks noGrp="1"/>
          </p:cNvSpPr>
          <p:nvPr>
            <p:ph idx="1"/>
          </p:nvPr>
        </p:nvSpPr>
        <p:spPr>
          <a:xfrm>
            <a:off x="630936" y="2660904"/>
            <a:ext cx="4818888" cy="3547872"/>
          </a:xfrm>
        </p:spPr>
        <p:txBody>
          <a:bodyPr anchor="t">
            <a:normAutofit/>
          </a:bodyPr>
          <a:lstStyle/>
          <a:p>
            <a:r>
              <a:rPr lang="en-US" sz="2200"/>
              <a:t>Questions regarding report?</a:t>
            </a:r>
          </a:p>
          <a:p>
            <a:r>
              <a:rPr lang="en-US" sz="2200"/>
              <a:t>Don’t confuse between presentation slides and written report </a:t>
            </a:r>
          </a:p>
          <a:p>
            <a:endParaRPr lang="en-US" sz="2200"/>
          </a:p>
        </p:txBody>
      </p:sp>
      <p:pic>
        <p:nvPicPr>
          <p:cNvPr id="5" name="Picture 4" descr="Icon&#10;&#10;Description automatically generated">
            <a:extLst>
              <a:ext uri="{FF2B5EF4-FFF2-40B4-BE49-F238E27FC236}">
                <a16:creationId xmlns:a16="http://schemas.microsoft.com/office/drawing/2014/main" id="{3C8503EF-F378-4CAA-A1DC-24E94B7141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578944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9A3C8-B27E-4D6A-95E5-D93B99C2C943}"/>
              </a:ext>
            </a:extLst>
          </p:cNvPr>
          <p:cNvSpPr>
            <a:spLocks noGrp="1"/>
          </p:cNvSpPr>
          <p:nvPr>
            <p:ph type="title"/>
          </p:nvPr>
        </p:nvSpPr>
        <p:spPr>
          <a:xfrm>
            <a:off x="572493" y="238539"/>
            <a:ext cx="11018520" cy="1434415"/>
          </a:xfrm>
        </p:spPr>
        <p:txBody>
          <a:bodyPr anchor="b">
            <a:normAutofit/>
          </a:bodyPr>
          <a:lstStyle/>
          <a:p>
            <a:r>
              <a:rPr lang="en-US" sz="5400" dirty="0"/>
              <a:t>15-min Group Discussion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1ADBCA-4846-48E2-BE2C-1925FE41D285}"/>
              </a:ext>
            </a:extLst>
          </p:cNvPr>
          <p:cNvSpPr>
            <a:spLocks noGrp="1"/>
          </p:cNvSpPr>
          <p:nvPr>
            <p:ph idx="1"/>
          </p:nvPr>
        </p:nvSpPr>
        <p:spPr>
          <a:xfrm>
            <a:off x="572493" y="2071316"/>
            <a:ext cx="6713552" cy="4119172"/>
          </a:xfrm>
        </p:spPr>
        <p:txBody>
          <a:bodyPr anchor="t">
            <a:normAutofit/>
          </a:bodyPr>
          <a:lstStyle/>
          <a:p>
            <a:r>
              <a:rPr lang="en-US" sz="2200" dirty="0"/>
              <a:t>Assignment 8: Initial Data Analysis</a:t>
            </a:r>
          </a:p>
          <a:p>
            <a:r>
              <a:rPr lang="en-US" sz="2200" dirty="0"/>
              <a:t>Assignment 9: if you want to talk (by midnight today)</a:t>
            </a:r>
          </a:p>
          <a:p>
            <a:r>
              <a:rPr lang="en-US" sz="2200" dirty="0"/>
              <a:t>Assignment 10: Presentation Guidelines</a:t>
            </a:r>
          </a:p>
          <a:p>
            <a:r>
              <a:rPr lang="en-US" sz="2200" dirty="0"/>
              <a:t>Assignment 11: Presentation Critique </a:t>
            </a:r>
          </a:p>
          <a:p>
            <a:r>
              <a:rPr lang="en-US" sz="2200" dirty="0"/>
              <a:t>Assignment 12: Written Report</a:t>
            </a:r>
          </a:p>
        </p:txBody>
      </p:sp>
      <p:pic>
        <p:nvPicPr>
          <p:cNvPr id="5" name="Picture 4" descr="Graphical user interface&#10;&#10;Description automatically generated">
            <a:extLst>
              <a:ext uri="{FF2B5EF4-FFF2-40B4-BE49-F238E27FC236}">
                <a16:creationId xmlns:a16="http://schemas.microsoft.com/office/drawing/2014/main" id="{BE307BCF-127F-4573-99FB-27F684ADFF1D}"/>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0999" r="20315"/>
          <a:stretch/>
        </p:blipFill>
        <p:spPr>
          <a:xfrm>
            <a:off x="7675658" y="2093976"/>
            <a:ext cx="3941064" cy="4096512"/>
          </a:xfrm>
          <a:prstGeom prst="rect">
            <a:avLst/>
          </a:prstGeom>
        </p:spPr>
      </p:pic>
    </p:spTree>
    <p:extLst>
      <p:ext uri="{BB962C8B-B14F-4D97-AF65-F5344CB8AC3E}">
        <p14:creationId xmlns:p14="http://schemas.microsoft.com/office/powerpoint/2010/main" val="273324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05772-637E-4B5A-9A93-097EB6D4D5C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5-min snippet – Traffic Jam</a:t>
            </a:r>
          </a:p>
        </p:txBody>
      </p:sp>
      <p:sp>
        <p:nvSpPr>
          <p:cNvPr id="3" name="Content Placeholder 2">
            <a:extLst>
              <a:ext uri="{FF2B5EF4-FFF2-40B4-BE49-F238E27FC236}">
                <a16:creationId xmlns:a16="http://schemas.microsoft.com/office/drawing/2014/main" id="{EB1DA83B-EC55-41F6-9B16-D382EDC18A91}"/>
              </a:ext>
            </a:extLst>
          </p:cNvPr>
          <p:cNvSpPr>
            <a:spLocks noGrp="1"/>
          </p:cNvSpPr>
          <p:nvPr>
            <p:ph idx="1"/>
          </p:nvPr>
        </p:nvSpPr>
        <p:spPr>
          <a:xfrm>
            <a:off x="638881" y="1922561"/>
            <a:ext cx="10909643" cy="552659"/>
          </a:xfrm>
        </p:spPr>
        <p:txBody>
          <a:bodyPr vert="horz" lIns="91440" tIns="45720" rIns="91440" bIns="45720" rtlCol="0" anchor="ctr">
            <a:normAutofit/>
          </a:bodyPr>
          <a:lstStyle/>
          <a:p>
            <a:pPr marL="0" indent="0" algn="ctr">
              <a:buNone/>
            </a:pPr>
            <a:r>
              <a:rPr lang="en-US" sz="2400"/>
              <a:t>Why does traffic jam happen?</a:t>
            </a:r>
          </a:p>
        </p:txBody>
      </p:sp>
      <p:sp>
        <p:nvSpPr>
          <p:cNvPr id="7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raffic Jam GIFs - Get the best GIF on GIPHY">
            <a:extLst>
              <a:ext uri="{FF2B5EF4-FFF2-40B4-BE49-F238E27FC236}">
                <a16:creationId xmlns:a16="http://schemas.microsoft.com/office/drawing/2014/main" id="{706DDB82-F96F-42C6-B4B8-A30703318F1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720387" y="2642616"/>
            <a:ext cx="4813721" cy="360578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y'd the Chicken Cross the Road by Sarah Schmidt on Dribbble">
            <a:extLst>
              <a:ext uri="{FF2B5EF4-FFF2-40B4-BE49-F238E27FC236}">
                <a16:creationId xmlns:a16="http://schemas.microsoft.com/office/drawing/2014/main" id="{06D0F59D-BDB0-4390-888D-C6FFA10FEC8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654750" y="2642616"/>
            <a:ext cx="4813907" cy="3605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14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44D64-7B55-4706-8052-99BE8AA2C87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C3219C-A7A8-4F7C-BEA5-C1A8E1C9FE0A}"/>
              </a:ext>
            </a:extLst>
          </p:cNvPr>
          <p:cNvSpPr>
            <a:spLocks noGrp="1"/>
          </p:cNvSpPr>
          <p:nvPr>
            <p:ph idx="1"/>
          </p:nvPr>
        </p:nvSpPr>
        <p:spPr>
          <a:xfrm>
            <a:off x="5126418" y="552091"/>
            <a:ext cx="6224335" cy="5431536"/>
          </a:xfrm>
        </p:spPr>
        <p:txBody>
          <a:bodyPr anchor="ctr">
            <a:normAutofit/>
          </a:bodyPr>
          <a:lstStyle/>
          <a:p>
            <a:pPr marL="0" indent="0">
              <a:buNone/>
            </a:pPr>
            <a:r>
              <a:rPr lang="en-US" sz="2200"/>
              <a:t>Is it possible to have categorial variables be the dependent variables?</a:t>
            </a:r>
          </a:p>
          <a:p>
            <a:pPr marL="514350" indent="-514350">
              <a:buFont typeface="+mj-lt"/>
              <a:buAutoNum type="alphaUcPeriod"/>
            </a:pPr>
            <a:r>
              <a:rPr lang="en-US" sz="2200"/>
              <a:t>Yes</a:t>
            </a:r>
          </a:p>
          <a:p>
            <a:pPr marL="514350" indent="-514350">
              <a:buFont typeface="+mj-lt"/>
              <a:buAutoNum type="alphaUcPeriod"/>
            </a:pPr>
            <a:r>
              <a:rPr lang="en-US" sz="2200"/>
              <a:t>No</a:t>
            </a:r>
          </a:p>
          <a:p>
            <a:pPr marL="0" indent="0">
              <a:buNone/>
            </a:pPr>
            <a:endParaRPr lang="en-US" sz="2200"/>
          </a:p>
        </p:txBody>
      </p:sp>
    </p:spTree>
    <p:extLst>
      <p:ext uri="{BB962C8B-B14F-4D97-AF65-F5344CB8AC3E}">
        <p14:creationId xmlns:p14="http://schemas.microsoft.com/office/powerpoint/2010/main" val="24976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18: Analysis and Interpretation Multiple Variables Simultaneously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6ADBAF-1C35-4F69-A846-7025D95C1BB2}"/>
              </a:ext>
            </a:extLst>
          </p:cNvPr>
          <p:cNvSpPr>
            <a:spLocks noGrp="1"/>
          </p:cNvSpPr>
          <p:nvPr>
            <p:ph type="title"/>
          </p:nvPr>
        </p:nvSpPr>
        <p:spPr>
          <a:xfrm>
            <a:off x="841247" y="978619"/>
            <a:ext cx="3410712" cy="1106424"/>
          </a:xfrm>
        </p:spPr>
        <p:txBody>
          <a:bodyPr>
            <a:normAutofit/>
          </a:bodyPr>
          <a:lstStyle/>
          <a:p>
            <a:r>
              <a:rPr lang="en-US" sz="2800"/>
              <a:t>Multiple Regression Implementation</a:t>
            </a:r>
          </a:p>
        </p:txBody>
      </p:sp>
      <p:sp>
        <p:nvSpPr>
          <p:cNvPr id="14"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0FF74C-27A5-4B2E-9169-6F2B0F4E021D}"/>
              </a:ext>
            </a:extLst>
          </p:cNvPr>
          <p:cNvSpPr>
            <a:spLocks noGrp="1"/>
          </p:cNvSpPr>
          <p:nvPr>
            <p:ph idx="1"/>
          </p:nvPr>
        </p:nvSpPr>
        <p:spPr>
          <a:xfrm>
            <a:off x="841247" y="2359152"/>
            <a:ext cx="3410712" cy="3425043"/>
          </a:xfrm>
        </p:spPr>
        <p:txBody>
          <a:bodyPr>
            <a:normAutofit/>
          </a:bodyPr>
          <a:lstStyle/>
          <a:p>
            <a:r>
              <a:rPr lang="en-US" sz="1700"/>
              <a:t>R</a:t>
            </a:r>
          </a:p>
          <a:p>
            <a:r>
              <a:rPr lang="en-US" sz="1700"/>
              <a:t>Excel </a:t>
            </a:r>
          </a:p>
          <a:p>
            <a:r>
              <a:rPr lang="en-US" sz="1700"/>
              <a:t>Real Example</a:t>
            </a:r>
          </a:p>
        </p:txBody>
      </p:sp>
      <p:pic>
        <p:nvPicPr>
          <p:cNvPr id="5" name="Picture 4" descr="Graphical user interface&#10;&#10;Description automatically generated">
            <a:extLst>
              <a:ext uri="{FF2B5EF4-FFF2-40B4-BE49-F238E27FC236}">
                <a16:creationId xmlns:a16="http://schemas.microsoft.com/office/drawing/2014/main" id="{5D76DFE5-4A96-4AB0-B127-445AEA0E55C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8725" r="13130"/>
          <a:stretch/>
        </p:blipFill>
        <p:spPr>
          <a:xfrm>
            <a:off x="5124450" y="634382"/>
            <a:ext cx="6657213" cy="5495162"/>
          </a:xfrm>
          <a:prstGeom prst="rect">
            <a:avLst/>
          </a:prstGeom>
        </p:spPr>
      </p:pic>
    </p:spTree>
    <p:extLst>
      <p:ext uri="{BB962C8B-B14F-4D97-AF65-F5344CB8AC3E}">
        <p14:creationId xmlns:p14="http://schemas.microsoft.com/office/powerpoint/2010/main" val="350207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E9830-8242-409D-B282-6322222D66E9}"/>
              </a:ext>
            </a:extLst>
          </p:cNvPr>
          <p:cNvSpPr>
            <a:spLocks noGrp="1"/>
          </p:cNvSpPr>
          <p:nvPr>
            <p:ph type="title"/>
          </p:nvPr>
        </p:nvSpPr>
        <p:spPr>
          <a:xfrm>
            <a:off x="841248" y="548640"/>
            <a:ext cx="3600860" cy="5431536"/>
          </a:xfrm>
        </p:spPr>
        <p:txBody>
          <a:bodyPr>
            <a:normAutofit/>
          </a:bodyPr>
          <a:lstStyle/>
          <a:p>
            <a:r>
              <a:rPr lang="en-US" sz="5400" dirty="0"/>
              <a:t>Learning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0734D35-EBE0-4722-AD15-2AC3524B80D8}"/>
              </a:ext>
            </a:extLst>
          </p:cNvPr>
          <p:cNvSpPr>
            <a:spLocks noGrp="1"/>
          </p:cNvSpPr>
          <p:nvPr>
            <p:ph idx="1"/>
          </p:nvPr>
        </p:nvSpPr>
        <p:spPr>
          <a:xfrm>
            <a:off x="5126418" y="552091"/>
            <a:ext cx="6224335" cy="5431536"/>
          </a:xfrm>
        </p:spPr>
        <p:txBody>
          <a:bodyPr anchor="ctr">
            <a:normAutofit/>
          </a:bodyPr>
          <a:lstStyle/>
          <a:p>
            <a:pPr marL="514350" indent="-514350">
              <a:buFont typeface="+mj-lt"/>
              <a:buAutoNum type="arabicPeriod"/>
            </a:pPr>
            <a:r>
              <a:rPr lang="en-US" sz="2200" dirty="0"/>
              <a:t>Discuss why a researcher might conduct a multivariate analysis </a:t>
            </a:r>
          </a:p>
          <a:p>
            <a:pPr marL="514350" indent="-514350">
              <a:buFont typeface="+mj-lt"/>
              <a:buAutoNum type="arabicPeriod"/>
            </a:pPr>
            <a:r>
              <a:rPr lang="en-US" sz="2200" dirty="0"/>
              <a:t>Explain the purpose and importance of cross tabulation </a:t>
            </a:r>
          </a:p>
          <a:p>
            <a:pPr marL="514350" indent="-514350">
              <a:buFont typeface="+mj-lt"/>
              <a:buAutoNum type="arabicPeriod"/>
            </a:pPr>
            <a:r>
              <a:rPr lang="en-US" sz="2200" dirty="0"/>
              <a:t>Describe a technique for comparing groups on a continuous dependent variable</a:t>
            </a:r>
          </a:p>
          <a:p>
            <a:pPr marL="514350" indent="-514350">
              <a:buFont typeface="+mj-lt"/>
              <a:buAutoNum type="arabicPeriod"/>
            </a:pPr>
            <a:r>
              <a:rPr lang="en-US" sz="2200" dirty="0"/>
              <a:t>Explain the difference between an independent sample t-test for means and a paired sample t-test for means </a:t>
            </a:r>
          </a:p>
          <a:p>
            <a:pPr marL="514350" indent="-514350">
              <a:buFont typeface="+mj-lt"/>
              <a:buAutoNum type="arabicPeriod"/>
            </a:pPr>
            <a:r>
              <a:rPr lang="en-US" sz="2200" dirty="0"/>
              <a:t>Discuss the Pearson product-moment correlation coefficient </a:t>
            </a:r>
          </a:p>
          <a:p>
            <a:pPr marL="514350" indent="-514350">
              <a:buFont typeface="+mj-lt"/>
              <a:buAutoNum type="arabicPeriod"/>
            </a:pPr>
            <a:r>
              <a:rPr lang="en-US" sz="2200" dirty="0"/>
              <a:t>Describe a technique for examining the influence of one or more predictor variables on an outcome variable </a:t>
            </a:r>
          </a:p>
        </p:txBody>
      </p:sp>
    </p:spTree>
    <p:extLst>
      <p:ext uri="{BB962C8B-B14F-4D97-AF65-F5344CB8AC3E}">
        <p14:creationId xmlns:p14="http://schemas.microsoft.com/office/powerpoint/2010/main" val="278661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E1A7-CA81-49C3-BD45-B58412B2A7EA}"/>
              </a:ext>
            </a:extLst>
          </p:cNvPr>
          <p:cNvSpPr>
            <a:spLocks noGrp="1"/>
          </p:cNvSpPr>
          <p:nvPr>
            <p:ph type="title"/>
          </p:nvPr>
        </p:nvSpPr>
        <p:spPr>
          <a:xfrm>
            <a:off x="841248" y="548640"/>
            <a:ext cx="3600860" cy="5431536"/>
          </a:xfrm>
        </p:spPr>
        <p:txBody>
          <a:bodyPr>
            <a:normAutofit/>
          </a:bodyPr>
          <a:lstStyle/>
          <a:p>
            <a:r>
              <a:rPr lang="en-US" sz="5400"/>
              <a:t>Why Use Multivariate Analysis?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CA7E00-D32C-4A1E-B107-BDBA8535F4E0}"/>
              </a:ext>
            </a:extLst>
          </p:cNvPr>
          <p:cNvSpPr>
            <a:spLocks noGrp="1"/>
          </p:cNvSpPr>
          <p:nvPr>
            <p:ph idx="1"/>
          </p:nvPr>
        </p:nvSpPr>
        <p:spPr>
          <a:xfrm>
            <a:off x="5126418" y="552091"/>
            <a:ext cx="6224335" cy="5431536"/>
          </a:xfrm>
        </p:spPr>
        <p:txBody>
          <a:bodyPr anchor="ctr">
            <a:normAutofit/>
          </a:bodyPr>
          <a:lstStyle/>
          <a:p>
            <a:r>
              <a:rPr lang="en-US" sz="2200"/>
              <a:t>Multivariate analyses allow researchers a closer look at their data than is possible with univariate analyses</a:t>
            </a:r>
          </a:p>
        </p:txBody>
      </p:sp>
    </p:spTree>
    <p:extLst>
      <p:ext uri="{BB962C8B-B14F-4D97-AF65-F5344CB8AC3E}">
        <p14:creationId xmlns:p14="http://schemas.microsoft.com/office/powerpoint/2010/main" val="338076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0479D-B1F5-47C9-9C09-327DA3B4B77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A Univariate Analysis Result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quot;An illustration shows three graphs analyzing univariate versus multivariate analysis.&#10;The first graph titled, “Univariate Analysis: Overall Awareness,” shows that awareness is 58 percent. The text below the graph reads as follows: Conclusion: Most people are aware of the ice cream shop.&#10;The second graph titled, “Multivariate Analysis: Awareness by Gender,” shows the following data: Men: 45 percent awareness, Women: 71 percent awareness. The text below the graph reads as follows: Conclusion: Most women are aware of the ice cream shop, but most men are not.&#10;The third graph titled, “Multivariate Analysis: Awareness by Age,” shows the following data: less than or equal to 20 – 69 percent, 21 to 40 – 54 percent, greater than 40 – 39 percent. The text below the graph reads as follows: Conclusion: Awareness levels for the ice cream shop decreases as age increases.&quot;&#10;">
            <a:extLst>
              <a:ext uri="{FF2B5EF4-FFF2-40B4-BE49-F238E27FC236}">
                <a16:creationId xmlns:a16="http://schemas.microsoft.com/office/drawing/2014/main" id="{B1D1A652-3720-462F-A9B9-85836A97872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139" y="640080"/>
            <a:ext cx="4148930" cy="55504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792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475</TotalTime>
  <Words>2065</Words>
  <Application>Microsoft Office PowerPoint</Application>
  <PresentationFormat>Widescreen</PresentationFormat>
  <Paragraphs>206</Paragraphs>
  <Slides>39</Slides>
  <Notes>11</Notes>
  <HiddenSlides>26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Franklin Gothic Book</vt:lpstr>
      <vt:lpstr>Lato Extended</vt:lpstr>
      <vt:lpstr>Office Theme</vt:lpstr>
      <vt:lpstr>Good Morning</vt:lpstr>
      <vt:lpstr>iClicker Question</vt:lpstr>
      <vt:lpstr>iClicker Question</vt:lpstr>
      <vt:lpstr>iClicker Question</vt:lpstr>
      <vt:lpstr>Chapter 18: Analysis and Interpretation Multiple Variables Simultaneously</vt:lpstr>
      <vt:lpstr>Multiple Regression Implementation</vt:lpstr>
      <vt:lpstr>Learning Objectives</vt:lpstr>
      <vt:lpstr>Why Use Multivariate Analysis?</vt:lpstr>
      <vt:lpstr>A Univariate Analysis Result</vt:lpstr>
      <vt:lpstr>Multivariate Analysis Results: Enhanced Meaning</vt:lpstr>
      <vt:lpstr>Cross Tabulation</vt:lpstr>
      <vt:lpstr>Back to the AFC Project</vt:lpstr>
      <vt:lpstr>Back to the AFC Project</vt:lpstr>
      <vt:lpstr>Back to the AFC Project</vt:lpstr>
      <vt:lpstr>Back to the AFC Project</vt:lpstr>
      <vt:lpstr>Back to the AFC Project</vt:lpstr>
      <vt:lpstr>Which Percentages Should I Use?</vt:lpstr>
      <vt:lpstr>Presenting the Results</vt:lpstr>
      <vt:lpstr>Presenting the Results</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Cross-tabs: Testing for Statistical Significance</vt:lpstr>
      <vt:lpstr>Coefficient of Multiple Determination (R^2)</vt:lpstr>
      <vt:lpstr>Coefficient of Multiple Determination </vt:lpstr>
      <vt:lpstr>Key Steps in Interpreting Multiple Regression Results</vt:lpstr>
      <vt:lpstr>Key Steps in Interpreting Multiple Regression Results</vt:lpstr>
      <vt:lpstr>Notes on Multiple Regression</vt:lpstr>
      <vt:lpstr>Presentation Guidelines</vt:lpstr>
      <vt:lpstr>Expected Slides</vt:lpstr>
      <vt:lpstr>Presentation Critique</vt:lpstr>
      <vt:lpstr>Written Report </vt:lpstr>
      <vt:lpstr>15-min Group Discussion</vt:lpstr>
      <vt:lpstr>5-min snippet – Traffic Jam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18: Analysis and Interpretation Multiple Variables Simultaneously</dc:title>
  <dc:creator>Nguyen, Mike (MU-Student)</dc:creator>
  <cp:lastModifiedBy>Nguyen, Mike (MU-Student)</cp:lastModifiedBy>
  <cp:revision>19</cp:revision>
  <dcterms:created xsi:type="dcterms:W3CDTF">2021-08-14T20:23:59Z</dcterms:created>
  <dcterms:modified xsi:type="dcterms:W3CDTF">2023-04-12T12:32:20Z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