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302" r:id="rId5"/>
    <p:sldId id="256" r:id="rId6"/>
    <p:sldId id="310" r:id="rId7"/>
    <p:sldId id="312" r:id="rId8"/>
    <p:sldId id="314" r:id="rId9"/>
    <p:sldId id="313" r:id="rId10"/>
    <p:sldId id="292" r:id="rId11"/>
    <p:sldId id="305" r:id="rId12"/>
    <p:sldId id="306" r:id="rId13"/>
    <p:sldId id="307" r:id="rId14"/>
    <p:sldId id="308" r:id="rId15"/>
    <p:sldId id="309" r:id="rId16"/>
    <p:sldId id="257" r:id="rId17"/>
    <p:sldId id="259" r:id="rId18"/>
    <p:sldId id="260" r:id="rId19"/>
    <p:sldId id="261" r:id="rId20"/>
    <p:sldId id="315" r:id="rId21"/>
    <p:sldId id="262" r:id="rId22"/>
    <p:sldId id="319" r:id="rId23"/>
    <p:sldId id="263" r:id="rId24"/>
    <p:sldId id="264" r:id="rId25"/>
    <p:sldId id="269" r:id="rId26"/>
    <p:sldId id="270" r:id="rId27"/>
    <p:sldId id="272" r:id="rId28"/>
    <p:sldId id="273" r:id="rId29"/>
    <p:sldId id="274" r:id="rId30"/>
    <p:sldId id="290" r:id="rId31"/>
    <p:sldId id="323" r:id="rId32"/>
    <p:sldId id="278" r:id="rId33"/>
    <p:sldId id="280" r:id="rId34"/>
    <p:sldId id="281" r:id="rId35"/>
    <p:sldId id="282" r:id="rId36"/>
    <p:sldId id="321" r:id="rId37"/>
    <p:sldId id="283" r:id="rId38"/>
    <p:sldId id="276" r:id="rId39"/>
    <p:sldId id="316" r:id="rId40"/>
    <p:sldId id="277" r:id="rId41"/>
    <p:sldId id="317" r:id="rId42"/>
    <p:sldId id="326" r:id="rId43"/>
    <p:sldId id="279" r:id="rId44"/>
    <p:sldId id="284" r:id="rId45"/>
    <p:sldId id="285" r:id="rId46"/>
    <p:sldId id="286" r:id="rId47"/>
    <p:sldId id="325" r:id="rId48"/>
    <p:sldId id="287" r:id="rId49"/>
    <p:sldId id="320" r:id="rId50"/>
    <p:sldId id="324" r:id="rId51"/>
    <p:sldId id="318" r:id="rId52"/>
    <p:sldId id="289" r:id="rId53"/>
    <p:sldId id="29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71563" autoAdjust="0"/>
  </p:normalViewPr>
  <p:slideViewPr>
    <p:cSldViewPr snapToGrid="0">
      <p:cViewPr varScale="1">
        <p:scale>
          <a:sx n="78" d="100"/>
          <a:sy n="78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A1EAC-96C5-4477-BCA5-6770FA0FFB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C36E4-E005-4C17-851A-5EE661ECD347}">
      <dgm:prSet/>
      <dgm:spPr/>
      <dgm:t>
        <a:bodyPr/>
        <a:lstStyle/>
        <a:p>
          <a:r>
            <a:rPr lang="en-US"/>
            <a:t>Exploratory Research </a:t>
          </a:r>
        </a:p>
      </dgm:t>
    </dgm:pt>
    <dgm:pt modelId="{9AE59E7D-D92A-40A5-B84D-9B3A679998B2}" type="parTrans" cxnId="{2963C45D-572E-4BCF-874B-C1D644659DAF}">
      <dgm:prSet/>
      <dgm:spPr/>
      <dgm:t>
        <a:bodyPr/>
        <a:lstStyle/>
        <a:p>
          <a:endParaRPr lang="en-US"/>
        </a:p>
      </dgm:t>
    </dgm:pt>
    <dgm:pt modelId="{D4FD16B6-0847-4F8E-9B64-8F17197DAA34}" type="sibTrans" cxnId="{2963C45D-572E-4BCF-874B-C1D644659DAF}">
      <dgm:prSet/>
      <dgm:spPr/>
      <dgm:t>
        <a:bodyPr/>
        <a:lstStyle/>
        <a:p>
          <a:endParaRPr lang="en-US"/>
        </a:p>
      </dgm:t>
    </dgm:pt>
    <dgm:pt modelId="{47B09853-4CFE-4A00-8842-356DB19DE922}">
      <dgm:prSet/>
      <dgm:spPr/>
      <dgm:t>
        <a:bodyPr/>
        <a:lstStyle/>
        <a:p>
          <a:r>
            <a:rPr lang="en-US"/>
            <a:t>Literature search </a:t>
          </a:r>
        </a:p>
      </dgm:t>
    </dgm:pt>
    <dgm:pt modelId="{38A64709-E757-4D5A-AFA7-D731958D570D}" type="parTrans" cxnId="{39A7E77F-90D0-4DFA-A9B3-20C1C0F02804}">
      <dgm:prSet/>
      <dgm:spPr/>
      <dgm:t>
        <a:bodyPr/>
        <a:lstStyle/>
        <a:p>
          <a:endParaRPr lang="en-US"/>
        </a:p>
      </dgm:t>
    </dgm:pt>
    <dgm:pt modelId="{AE80B457-2A49-4544-8267-9EE3A96DBE7D}" type="sibTrans" cxnId="{39A7E77F-90D0-4DFA-A9B3-20C1C0F02804}">
      <dgm:prSet/>
      <dgm:spPr/>
      <dgm:t>
        <a:bodyPr/>
        <a:lstStyle/>
        <a:p>
          <a:endParaRPr lang="en-US"/>
        </a:p>
      </dgm:t>
    </dgm:pt>
    <dgm:pt modelId="{7A830B72-0F49-444C-A384-DC0542AFC421}">
      <dgm:prSet/>
      <dgm:spPr/>
      <dgm:t>
        <a:bodyPr/>
        <a:lstStyle/>
        <a:p>
          <a:r>
            <a:rPr lang="en-US"/>
            <a:t>Depth Interviews</a:t>
          </a:r>
        </a:p>
      </dgm:t>
    </dgm:pt>
    <dgm:pt modelId="{1D4D16C5-EA0E-4A89-B30D-A3058466ED34}" type="parTrans" cxnId="{DE90EBC0-0E5B-468C-9629-E407609A7B1F}">
      <dgm:prSet/>
      <dgm:spPr/>
      <dgm:t>
        <a:bodyPr/>
        <a:lstStyle/>
        <a:p>
          <a:endParaRPr lang="en-US"/>
        </a:p>
      </dgm:t>
    </dgm:pt>
    <dgm:pt modelId="{BD266833-7C26-4C83-A21C-66690650CD0C}" type="sibTrans" cxnId="{DE90EBC0-0E5B-468C-9629-E407609A7B1F}">
      <dgm:prSet/>
      <dgm:spPr/>
      <dgm:t>
        <a:bodyPr/>
        <a:lstStyle/>
        <a:p>
          <a:endParaRPr lang="en-US"/>
        </a:p>
      </dgm:t>
    </dgm:pt>
    <dgm:pt modelId="{EEB6918A-C5D7-4B2F-9E8B-138023A816D2}">
      <dgm:prSet/>
      <dgm:spPr/>
      <dgm:t>
        <a:bodyPr/>
        <a:lstStyle/>
        <a:p>
          <a:r>
            <a:rPr lang="en-US"/>
            <a:t>Focus Group</a:t>
          </a:r>
        </a:p>
      </dgm:t>
    </dgm:pt>
    <dgm:pt modelId="{FF1FC28F-D2A3-47C2-A40A-6995DC299110}" type="parTrans" cxnId="{B53B1D4D-CF1E-404F-B982-D0BBC88AE2EC}">
      <dgm:prSet/>
      <dgm:spPr/>
      <dgm:t>
        <a:bodyPr/>
        <a:lstStyle/>
        <a:p>
          <a:endParaRPr lang="en-US"/>
        </a:p>
      </dgm:t>
    </dgm:pt>
    <dgm:pt modelId="{B996B441-43C8-4104-A5C3-2EEBED58AE58}" type="sibTrans" cxnId="{B53B1D4D-CF1E-404F-B982-D0BBC88AE2EC}">
      <dgm:prSet/>
      <dgm:spPr/>
      <dgm:t>
        <a:bodyPr/>
        <a:lstStyle/>
        <a:p>
          <a:endParaRPr lang="en-US"/>
        </a:p>
      </dgm:t>
    </dgm:pt>
    <dgm:pt modelId="{41657938-BE23-4443-9ACF-73F2D75FEC08}">
      <dgm:prSet/>
      <dgm:spPr/>
      <dgm:t>
        <a:bodyPr/>
        <a:lstStyle/>
        <a:p>
          <a:r>
            <a:rPr lang="en-US"/>
            <a:t>Case Discussion #1</a:t>
          </a:r>
        </a:p>
      </dgm:t>
    </dgm:pt>
    <dgm:pt modelId="{BB8EC9FA-8537-4E0D-B1AD-ABC7AE6663F7}" type="parTrans" cxnId="{121DE15A-84D3-4EE2-ABAB-A01FFF2BF8D0}">
      <dgm:prSet/>
      <dgm:spPr/>
      <dgm:t>
        <a:bodyPr/>
        <a:lstStyle/>
        <a:p>
          <a:endParaRPr lang="en-US"/>
        </a:p>
      </dgm:t>
    </dgm:pt>
    <dgm:pt modelId="{4595856B-409B-4764-A2B7-739C21C4AD20}" type="sibTrans" cxnId="{121DE15A-84D3-4EE2-ABAB-A01FFF2BF8D0}">
      <dgm:prSet/>
      <dgm:spPr/>
      <dgm:t>
        <a:bodyPr/>
        <a:lstStyle/>
        <a:p>
          <a:endParaRPr lang="en-US"/>
        </a:p>
      </dgm:t>
    </dgm:pt>
    <dgm:pt modelId="{F4A6742C-AA82-46EF-B5C1-1F7234BAE7FA}" type="pres">
      <dgm:prSet presAssocID="{D5AA1EAC-96C5-4477-BCA5-6770FA0FFB6B}" presName="root" presStyleCnt="0">
        <dgm:presLayoutVars>
          <dgm:dir/>
          <dgm:resizeHandles val="exact"/>
        </dgm:presLayoutVars>
      </dgm:prSet>
      <dgm:spPr/>
    </dgm:pt>
    <dgm:pt modelId="{8BF5A34F-0D29-483F-9874-4EF669B4E9BB}" type="pres">
      <dgm:prSet presAssocID="{B13C36E4-E005-4C17-851A-5EE661ECD347}" presName="compNode" presStyleCnt="0"/>
      <dgm:spPr/>
    </dgm:pt>
    <dgm:pt modelId="{5958EF41-97C0-4395-9D83-E117BE47DAC3}" type="pres">
      <dgm:prSet presAssocID="{B13C36E4-E005-4C17-851A-5EE661ECD347}" presName="bgRect" presStyleLbl="bgShp" presStyleIdx="0" presStyleCnt="2"/>
      <dgm:spPr/>
    </dgm:pt>
    <dgm:pt modelId="{D42E44D7-C6AD-44BB-9599-B6CE4C84CE55}" type="pres">
      <dgm:prSet presAssocID="{B13C36E4-E005-4C17-851A-5EE661ECD34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804F7EA-261B-440D-B7A1-3E2177FF9F81}" type="pres">
      <dgm:prSet presAssocID="{B13C36E4-E005-4C17-851A-5EE661ECD347}" presName="spaceRect" presStyleCnt="0"/>
      <dgm:spPr/>
    </dgm:pt>
    <dgm:pt modelId="{93C764FE-041B-41F1-B9EF-337EA889C05B}" type="pres">
      <dgm:prSet presAssocID="{B13C36E4-E005-4C17-851A-5EE661ECD347}" presName="parTx" presStyleLbl="revTx" presStyleIdx="0" presStyleCnt="3">
        <dgm:presLayoutVars>
          <dgm:chMax val="0"/>
          <dgm:chPref val="0"/>
        </dgm:presLayoutVars>
      </dgm:prSet>
      <dgm:spPr/>
    </dgm:pt>
    <dgm:pt modelId="{34C06DD0-8148-4EBA-9328-C65DE41120D2}" type="pres">
      <dgm:prSet presAssocID="{B13C36E4-E005-4C17-851A-5EE661ECD347}" presName="desTx" presStyleLbl="revTx" presStyleIdx="1" presStyleCnt="3">
        <dgm:presLayoutVars/>
      </dgm:prSet>
      <dgm:spPr/>
    </dgm:pt>
    <dgm:pt modelId="{F6CF4C1D-B430-4447-A14F-DD8BA2880F36}" type="pres">
      <dgm:prSet presAssocID="{D4FD16B6-0847-4F8E-9B64-8F17197DAA34}" presName="sibTrans" presStyleCnt="0"/>
      <dgm:spPr/>
    </dgm:pt>
    <dgm:pt modelId="{30ED84B8-36E0-4DCB-B2F9-5579C9928EA6}" type="pres">
      <dgm:prSet presAssocID="{41657938-BE23-4443-9ACF-73F2D75FEC08}" presName="compNode" presStyleCnt="0"/>
      <dgm:spPr/>
    </dgm:pt>
    <dgm:pt modelId="{9975323A-ED07-4470-81A3-699850661A30}" type="pres">
      <dgm:prSet presAssocID="{41657938-BE23-4443-9ACF-73F2D75FEC08}" presName="bgRect" presStyleLbl="bgShp" presStyleIdx="1" presStyleCnt="2"/>
      <dgm:spPr/>
    </dgm:pt>
    <dgm:pt modelId="{234B290E-324A-4387-8E72-D80DE91494C9}" type="pres">
      <dgm:prSet presAssocID="{41657938-BE23-4443-9ACF-73F2D75FEC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104F90E-1EAE-4A9F-BBA6-18292FC96C94}" type="pres">
      <dgm:prSet presAssocID="{41657938-BE23-4443-9ACF-73F2D75FEC08}" presName="spaceRect" presStyleCnt="0"/>
      <dgm:spPr/>
    </dgm:pt>
    <dgm:pt modelId="{96B149D0-C79A-4E45-AD94-371C3A313B76}" type="pres">
      <dgm:prSet presAssocID="{41657938-BE23-4443-9ACF-73F2D75FE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4590B-9268-492F-A162-3B4EA45971B4}" type="presOf" srcId="{47B09853-4CFE-4A00-8842-356DB19DE922}" destId="{34C06DD0-8148-4EBA-9328-C65DE41120D2}" srcOrd="0" destOrd="0" presId="urn:microsoft.com/office/officeart/2018/2/layout/IconVerticalSolidList"/>
    <dgm:cxn modelId="{0EF37531-D86F-4845-80F6-C85739D9DDAD}" type="presOf" srcId="{7A830B72-0F49-444C-A384-DC0542AFC421}" destId="{34C06DD0-8148-4EBA-9328-C65DE41120D2}" srcOrd="0" destOrd="1" presId="urn:microsoft.com/office/officeart/2018/2/layout/IconVerticalSolidList"/>
    <dgm:cxn modelId="{2963C45D-572E-4BCF-874B-C1D644659DAF}" srcId="{D5AA1EAC-96C5-4477-BCA5-6770FA0FFB6B}" destId="{B13C36E4-E005-4C17-851A-5EE661ECD347}" srcOrd="0" destOrd="0" parTransId="{9AE59E7D-D92A-40A5-B84D-9B3A679998B2}" sibTransId="{D4FD16B6-0847-4F8E-9B64-8F17197DAA34}"/>
    <dgm:cxn modelId="{38416B43-1C80-473D-A0D4-44254C8DEC8C}" type="presOf" srcId="{D5AA1EAC-96C5-4477-BCA5-6770FA0FFB6B}" destId="{F4A6742C-AA82-46EF-B5C1-1F7234BAE7FA}" srcOrd="0" destOrd="0" presId="urn:microsoft.com/office/officeart/2018/2/layout/IconVerticalSolidList"/>
    <dgm:cxn modelId="{B53B1D4D-CF1E-404F-B982-D0BBC88AE2EC}" srcId="{B13C36E4-E005-4C17-851A-5EE661ECD347}" destId="{EEB6918A-C5D7-4B2F-9E8B-138023A816D2}" srcOrd="2" destOrd="0" parTransId="{FF1FC28F-D2A3-47C2-A40A-6995DC299110}" sibTransId="{B996B441-43C8-4104-A5C3-2EEBED58AE58}"/>
    <dgm:cxn modelId="{2357864D-6117-4072-A4EE-2858FA89970A}" type="presOf" srcId="{B13C36E4-E005-4C17-851A-5EE661ECD347}" destId="{93C764FE-041B-41F1-B9EF-337EA889C05B}" srcOrd="0" destOrd="0" presId="urn:microsoft.com/office/officeart/2018/2/layout/IconVerticalSolidList"/>
    <dgm:cxn modelId="{121DE15A-84D3-4EE2-ABAB-A01FFF2BF8D0}" srcId="{D5AA1EAC-96C5-4477-BCA5-6770FA0FFB6B}" destId="{41657938-BE23-4443-9ACF-73F2D75FEC08}" srcOrd="1" destOrd="0" parTransId="{BB8EC9FA-8537-4E0D-B1AD-ABC7AE6663F7}" sibTransId="{4595856B-409B-4764-A2B7-739C21C4AD20}"/>
    <dgm:cxn modelId="{39A7E77F-90D0-4DFA-A9B3-20C1C0F02804}" srcId="{B13C36E4-E005-4C17-851A-5EE661ECD347}" destId="{47B09853-4CFE-4A00-8842-356DB19DE922}" srcOrd="0" destOrd="0" parTransId="{38A64709-E757-4D5A-AFA7-D731958D570D}" sibTransId="{AE80B457-2A49-4544-8267-9EE3A96DBE7D}"/>
    <dgm:cxn modelId="{DE90EBC0-0E5B-468C-9629-E407609A7B1F}" srcId="{B13C36E4-E005-4C17-851A-5EE661ECD347}" destId="{7A830B72-0F49-444C-A384-DC0542AFC421}" srcOrd="1" destOrd="0" parTransId="{1D4D16C5-EA0E-4A89-B30D-A3058466ED34}" sibTransId="{BD266833-7C26-4C83-A21C-66690650CD0C}"/>
    <dgm:cxn modelId="{AB2FEBCD-2D4F-4B57-A45E-8294D79C40D4}" type="presOf" srcId="{41657938-BE23-4443-9ACF-73F2D75FEC08}" destId="{96B149D0-C79A-4E45-AD94-371C3A313B76}" srcOrd="0" destOrd="0" presId="urn:microsoft.com/office/officeart/2018/2/layout/IconVerticalSolidList"/>
    <dgm:cxn modelId="{EA6541E3-6579-4C6D-A748-4BE26A227D59}" type="presOf" srcId="{EEB6918A-C5D7-4B2F-9E8B-138023A816D2}" destId="{34C06DD0-8148-4EBA-9328-C65DE41120D2}" srcOrd="0" destOrd="2" presId="urn:microsoft.com/office/officeart/2018/2/layout/IconVerticalSolidList"/>
    <dgm:cxn modelId="{EE1E967D-3BE0-4785-990F-48081FC38F6B}" type="presParOf" srcId="{F4A6742C-AA82-46EF-B5C1-1F7234BAE7FA}" destId="{8BF5A34F-0D29-483F-9874-4EF669B4E9BB}" srcOrd="0" destOrd="0" presId="urn:microsoft.com/office/officeart/2018/2/layout/IconVerticalSolidList"/>
    <dgm:cxn modelId="{6F95C2DE-1663-4AF0-9FC5-AEA9F6BB18F0}" type="presParOf" srcId="{8BF5A34F-0D29-483F-9874-4EF669B4E9BB}" destId="{5958EF41-97C0-4395-9D83-E117BE47DAC3}" srcOrd="0" destOrd="0" presId="urn:microsoft.com/office/officeart/2018/2/layout/IconVerticalSolidList"/>
    <dgm:cxn modelId="{D65228CB-5090-4AB1-BAF1-FF7D95572EB5}" type="presParOf" srcId="{8BF5A34F-0D29-483F-9874-4EF669B4E9BB}" destId="{D42E44D7-C6AD-44BB-9599-B6CE4C84CE55}" srcOrd="1" destOrd="0" presId="urn:microsoft.com/office/officeart/2018/2/layout/IconVerticalSolidList"/>
    <dgm:cxn modelId="{2609EA60-0B1C-4205-91D6-4EA0DCDB0B4A}" type="presParOf" srcId="{8BF5A34F-0D29-483F-9874-4EF669B4E9BB}" destId="{D804F7EA-261B-440D-B7A1-3E2177FF9F81}" srcOrd="2" destOrd="0" presId="urn:microsoft.com/office/officeart/2018/2/layout/IconVerticalSolidList"/>
    <dgm:cxn modelId="{2F541DAE-E7B1-4081-8786-428D91F34830}" type="presParOf" srcId="{8BF5A34F-0D29-483F-9874-4EF669B4E9BB}" destId="{93C764FE-041B-41F1-B9EF-337EA889C05B}" srcOrd="3" destOrd="0" presId="urn:microsoft.com/office/officeart/2018/2/layout/IconVerticalSolidList"/>
    <dgm:cxn modelId="{23243E01-C6AA-4A00-8208-B88FB9901F6B}" type="presParOf" srcId="{8BF5A34F-0D29-483F-9874-4EF669B4E9BB}" destId="{34C06DD0-8148-4EBA-9328-C65DE41120D2}" srcOrd="4" destOrd="0" presId="urn:microsoft.com/office/officeart/2018/2/layout/IconVerticalSolidList"/>
    <dgm:cxn modelId="{E179877D-AA9C-4071-9D9C-A6756A270F9B}" type="presParOf" srcId="{F4A6742C-AA82-46EF-B5C1-1F7234BAE7FA}" destId="{F6CF4C1D-B430-4447-A14F-DD8BA2880F36}" srcOrd="1" destOrd="0" presId="urn:microsoft.com/office/officeart/2018/2/layout/IconVerticalSolidList"/>
    <dgm:cxn modelId="{492DED6C-E2FE-41E8-9880-05D9035BAB71}" type="presParOf" srcId="{F4A6742C-AA82-46EF-B5C1-1F7234BAE7FA}" destId="{30ED84B8-36E0-4DCB-B2F9-5579C9928EA6}" srcOrd="2" destOrd="0" presId="urn:microsoft.com/office/officeart/2018/2/layout/IconVerticalSolidList"/>
    <dgm:cxn modelId="{C39A8848-FD7D-4D8D-BA16-B896F479F0F0}" type="presParOf" srcId="{30ED84B8-36E0-4DCB-B2F9-5579C9928EA6}" destId="{9975323A-ED07-4470-81A3-699850661A30}" srcOrd="0" destOrd="0" presId="urn:microsoft.com/office/officeart/2018/2/layout/IconVerticalSolidList"/>
    <dgm:cxn modelId="{1C7A5E8D-1F79-4B46-B06F-632B6EC6649E}" type="presParOf" srcId="{30ED84B8-36E0-4DCB-B2F9-5579C9928EA6}" destId="{234B290E-324A-4387-8E72-D80DE91494C9}" srcOrd="1" destOrd="0" presId="urn:microsoft.com/office/officeart/2018/2/layout/IconVerticalSolidList"/>
    <dgm:cxn modelId="{4B2F2820-C04B-42E9-836B-559612A3BD63}" type="presParOf" srcId="{30ED84B8-36E0-4DCB-B2F9-5579C9928EA6}" destId="{8104F90E-1EAE-4A9F-BBA6-18292FC96C94}" srcOrd="2" destOrd="0" presId="urn:microsoft.com/office/officeart/2018/2/layout/IconVerticalSolidList"/>
    <dgm:cxn modelId="{A67BA375-54A6-4C41-817B-6A225E2F5A6B}" type="presParOf" srcId="{30ED84B8-36E0-4DCB-B2F9-5579C9928EA6}" destId="{96B149D0-C79A-4E45-AD94-371C3A313B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E73C6E3-EC3A-4A25-B477-4E174ECA5A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2E2616-A907-4845-A54A-A86F261AF7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Quiz 2 (Sunday) </a:t>
          </a:r>
        </a:p>
      </dgm:t>
    </dgm:pt>
    <dgm:pt modelId="{421F94B5-8A64-4413-9385-B764E92F5DEA}" type="parTrans" cxnId="{5AE3B29A-7FBC-47F6-BF57-194331AE9E82}">
      <dgm:prSet/>
      <dgm:spPr/>
      <dgm:t>
        <a:bodyPr/>
        <a:lstStyle/>
        <a:p>
          <a:endParaRPr lang="en-US"/>
        </a:p>
      </dgm:t>
    </dgm:pt>
    <dgm:pt modelId="{1E10804F-CA6D-4360-9013-FAACF3465BD3}" type="sibTrans" cxnId="{5AE3B29A-7FBC-47F6-BF57-194331AE9E82}">
      <dgm:prSet/>
      <dgm:spPr/>
      <dgm:t>
        <a:bodyPr/>
        <a:lstStyle/>
        <a:p>
          <a:endParaRPr lang="en-US"/>
        </a:p>
      </dgm:t>
    </dgm:pt>
    <dgm:pt modelId="{23098EB0-3E88-454D-836F-AC7541A55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discussing PA #3</a:t>
          </a:r>
        </a:p>
      </dgm:t>
    </dgm:pt>
    <dgm:pt modelId="{017DD99E-06F2-428B-A366-64E5EA6351CC}" type="parTrans" cxnId="{92E8ECFB-E8CC-4F41-8BE0-253D922A151D}">
      <dgm:prSet/>
      <dgm:spPr/>
      <dgm:t>
        <a:bodyPr/>
        <a:lstStyle/>
        <a:p>
          <a:endParaRPr lang="en-US"/>
        </a:p>
      </dgm:t>
    </dgm:pt>
    <dgm:pt modelId="{BABDB4AA-5EA0-433F-8209-6BBDEFF5F4F3}" type="sibTrans" cxnId="{92E8ECFB-E8CC-4F41-8BE0-253D922A151D}">
      <dgm:prSet/>
      <dgm:spPr/>
      <dgm:t>
        <a:bodyPr/>
        <a:lstStyle/>
        <a:p>
          <a:endParaRPr lang="en-US"/>
        </a:p>
      </dgm:t>
    </dgm:pt>
    <dgm:pt modelId="{FFBC5287-B4E1-4CB1-B246-8980E24172B5}" type="pres">
      <dgm:prSet presAssocID="{2E73C6E3-EC3A-4A25-B477-4E174ECA5A0A}" presName="root" presStyleCnt="0">
        <dgm:presLayoutVars>
          <dgm:dir/>
          <dgm:resizeHandles val="exact"/>
        </dgm:presLayoutVars>
      </dgm:prSet>
      <dgm:spPr/>
    </dgm:pt>
    <dgm:pt modelId="{00B7A5DA-1443-4840-9B44-4B5C93EC917F}" type="pres">
      <dgm:prSet presAssocID="{362E2616-A907-4845-A54A-A86F261AF721}" presName="compNode" presStyleCnt="0"/>
      <dgm:spPr/>
    </dgm:pt>
    <dgm:pt modelId="{3AAB4B72-60E9-4834-8796-866F0A0C3F18}" type="pres">
      <dgm:prSet presAssocID="{362E2616-A907-4845-A54A-A86F261AF7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26BF963-D0D3-465F-8354-9DC8252CB8AB}" type="pres">
      <dgm:prSet presAssocID="{362E2616-A907-4845-A54A-A86F261AF721}" presName="spaceRect" presStyleCnt="0"/>
      <dgm:spPr/>
    </dgm:pt>
    <dgm:pt modelId="{6FA13CF2-E226-4BE5-B6E6-617358BCA6AD}" type="pres">
      <dgm:prSet presAssocID="{362E2616-A907-4845-A54A-A86F261AF721}" presName="textRect" presStyleLbl="revTx" presStyleIdx="0" presStyleCnt="2">
        <dgm:presLayoutVars>
          <dgm:chMax val="1"/>
          <dgm:chPref val="1"/>
        </dgm:presLayoutVars>
      </dgm:prSet>
      <dgm:spPr/>
    </dgm:pt>
    <dgm:pt modelId="{7E6F8CBF-22DE-4940-87EA-F23A50E55CE1}" type="pres">
      <dgm:prSet presAssocID="{1E10804F-CA6D-4360-9013-FAACF3465BD3}" presName="sibTrans" presStyleCnt="0"/>
      <dgm:spPr/>
    </dgm:pt>
    <dgm:pt modelId="{8154411A-A905-4842-8503-03F90A96F8A4}" type="pres">
      <dgm:prSet presAssocID="{23098EB0-3E88-454D-836F-AC7541A55954}" presName="compNode" presStyleCnt="0"/>
      <dgm:spPr/>
    </dgm:pt>
    <dgm:pt modelId="{B3D83C94-7C3D-4519-8D99-177337C89A07}" type="pres">
      <dgm:prSet presAssocID="{23098EB0-3E88-454D-836F-AC7541A559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BB7821B-934A-4A12-A91A-672312483AD6}" type="pres">
      <dgm:prSet presAssocID="{23098EB0-3E88-454D-836F-AC7541A55954}" presName="spaceRect" presStyleCnt="0"/>
      <dgm:spPr/>
    </dgm:pt>
    <dgm:pt modelId="{7BC3849B-13C2-475B-A48C-553136AA991E}" type="pres">
      <dgm:prSet presAssocID="{23098EB0-3E88-454D-836F-AC7541A5595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E3B29A-7FBC-47F6-BF57-194331AE9E82}" srcId="{2E73C6E3-EC3A-4A25-B477-4E174ECA5A0A}" destId="{362E2616-A907-4845-A54A-A86F261AF721}" srcOrd="0" destOrd="0" parTransId="{421F94B5-8A64-4413-9385-B764E92F5DEA}" sibTransId="{1E10804F-CA6D-4360-9013-FAACF3465BD3}"/>
    <dgm:cxn modelId="{32B1659F-D42E-4230-86AE-5E3A305A8E12}" type="presOf" srcId="{23098EB0-3E88-454D-836F-AC7541A55954}" destId="{7BC3849B-13C2-475B-A48C-553136AA991E}" srcOrd="0" destOrd="0" presId="urn:microsoft.com/office/officeart/2018/2/layout/IconLabelList"/>
    <dgm:cxn modelId="{8CA0BEEB-8B4D-488A-92E4-5CC772C4655D}" type="presOf" srcId="{2E73C6E3-EC3A-4A25-B477-4E174ECA5A0A}" destId="{FFBC5287-B4E1-4CB1-B246-8980E24172B5}" srcOrd="0" destOrd="0" presId="urn:microsoft.com/office/officeart/2018/2/layout/IconLabelList"/>
    <dgm:cxn modelId="{92E8ECFB-E8CC-4F41-8BE0-253D922A151D}" srcId="{2E73C6E3-EC3A-4A25-B477-4E174ECA5A0A}" destId="{23098EB0-3E88-454D-836F-AC7541A55954}" srcOrd="1" destOrd="0" parTransId="{017DD99E-06F2-428B-A366-64E5EA6351CC}" sibTransId="{BABDB4AA-5EA0-433F-8209-6BBDEFF5F4F3}"/>
    <dgm:cxn modelId="{77CF64FC-84EE-4D70-9DA1-2201F65E4EA4}" type="presOf" srcId="{362E2616-A907-4845-A54A-A86F261AF721}" destId="{6FA13CF2-E226-4BE5-B6E6-617358BCA6AD}" srcOrd="0" destOrd="0" presId="urn:microsoft.com/office/officeart/2018/2/layout/IconLabelList"/>
    <dgm:cxn modelId="{0A337CC0-B197-4BB9-A36A-44332485F18D}" type="presParOf" srcId="{FFBC5287-B4E1-4CB1-B246-8980E24172B5}" destId="{00B7A5DA-1443-4840-9B44-4B5C93EC917F}" srcOrd="0" destOrd="0" presId="urn:microsoft.com/office/officeart/2018/2/layout/IconLabelList"/>
    <dgm:cxn modelId="{AB0F6D5B-FD3E-45F1-9EBF-B09671891CD8}" type="presParOf" srcId="{00B7A5DA-1443-4840-9B44-4B5C93EC917F}" destId="{3AAB4B72-60E9-4834-8796-866F0A0C3F18}" srcOrd="0" destOrd="0" presId="urn:microsoft.com/office/officeart/2018/2/layout/IconLabelList"/>
    <dgm:cxn modelId="{9A4A897A-6A3C-45F2-98DA-097844B89A4E}" type="presParOf" srcId="{00B7A5DA-1443-4840-9B44-4B5C93EC917F}" destId="{E26BF963-D0D3-465F-8354-9DC8252CB8AB}" srcOrd="1" destOrd="0" presId="urn:microsoft.com/office/officeart/2018/2/layout/IconLabelList"/>
    <dgm:cxn modelId="{358D0182-F835-4670-B98C-BB250DE6F952}" type="presParOf" srcId="{00B7A5DA-1443-4840-9B44-4B5C93EC917F}" destId="{6FA13CF2-E226-4BE5-B6E6-617358BCA6AD}" srcOrd="2" destOrd="0" presId="urn:microsoft.com/office/officeart/2018/2/layout/IconLabelList"/>
    <dgm:cxn modelId="{9C245DE3-18C0-4116-9D22-9C948599C560}" type="presParOf" srcId="{FFBC5287-B4E1-4CB1-B246-8980E24172B5}" destId="{7E6F8CBF-22DE-4940-87EA-F23A50E55CE1}" srcOrd="1" destOrd="0" presId="urn:microsoft.com/office/officeart/2018/2/layout/IconLabelList"/>
    <dgm:cxn modelId="{023D9BB1-A2C3-4099-8622-FF79703AAA07}" type="presParOf" srcId="{FFBC5287-B4E1-4CB1-B246-8980E24172B5}" destId="{8154411A-A905-4842-8503-03F90A96F8A4}" srcOrd="2" destOrd="0" presId="urn:microsoft.com/office/officeart/2018/2/layout/IconLabelList"/>
    <dgm:cxn modelId="{096A0F10-96E4-43BF-A544-26596E10BC5E}" type="presParOf" srcId="{8154411A-A905-4842-8503-03F90A96F8A4}" destId="{B3D83C94-7C3D-4519-8D99-177337C89A07}" srcOrd="0" destOrd="0" presId="urn:microsoft.com/office/officeart/2018/2/layout/IconLabelList"/>
    <dgm:cxn modelId="{F530C822-78E4-4713-9D8E-686D1608FB64}" type="presParOf" srcId="{8154411A-A905-4842-8503-03F90A96F8A4}" destId="{FBB7821B-934A-4A12-A91A-672312483AD6}" srcOrd="1" destOrd="0" presId="urn:microsoft.com/office/officeart/2018/2/layout/IconLabelList"/>
    <dgm:cxn modelId="{02F125CC-E036-46C0-94EA-19BE3CF9EA88}" type="presParOf" srcId="{8154411A-A905-4842-8503-03F90A96F8A4}" destId="{7BC3849B-13C2-475B-A48C-553136AA99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FDD8F-98CB-4104-81A1-79906490DA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AE7377-2FC7-476E-8014-1767A3DCD7B0}">
      <dgm:prSet/>
      <dgm:spPr/>
      <dgm:t>
        <a:bodyPr/>
        <a:lstStyle/>
        <a:p>
          <a:r>
            <a:rPr lang="en-US" dirty="0"/>
            <a:t>What is the pitfall of focus group?</a:t>
          </a:r>
        </a:p>
      </dgm:t>
    </dgm:pt>
    <dgm:pt modelId="{FED152CF-16D2-4E59-B69F-BED93A4BEBAD}" type="parTrans" cxnId="{F1D54BEF-62C2-4923-91D2-3CD8FF5263CC}">
      <dgm:prSet/>
      <dgm:spPr/>
      <dgm:t>
        <a:bodyPr/>
        <a:lstStyle/>
        <a:p>
          <a:endParaRPr lang="en-US"/>
        </a:p>
      </dgm:t>
    </dgm:pt>
    <dgm:pt modelId="{2805702E-5021-4638-9180-8B76410CB84C}" type="sibTrans" cxnId="{F1D54BEF-62C2-4923-91D2-3CD8FF5263CC}">
      <dgm:prSet/>
      <dgm:spPr/>
      <dgm:t>
        <a:bodyPr/>
        <a:lstStyle/>
        <a:p>
          <a:endParaRPr lang="en-US"/>
        </a:p>
      </dgm:t>
    </dgm:pt>
    <dgm:pt modelId="{361ECDEF-21DF-42F3-AA3A-573135F74F54}">
      <dgm:prSet/>
      <dgm:spPr/>
      <dgm:t>
        <a:bodyPr/>
        <a:lstStyle/>
        <a:p>
          <a:r>
            <a:rPr lang="en-US"/>
            <a:t>Managers expect to deliver final results </a:t>
          </a:r>
        </a:p>
      </dgm:t>
    </dgm:pt>
    <dgm:pt modelId="{93394E1C-B9C9-4F1B-A10F-D7F390732689}" type="parTrans" cxnId="{7E12EA12-C769-4866-BDA6-E4358C72A046}">
      <dgm:prSet/>
      <dgm:spPr/>
      <dgm:t>
        <a:bodyPr/>
        <a:lstStyle/>
        <a:p>
          <a:endParaRPr lang="en-US"/>
        </a:p>
      </dgm:t>
    </dgm:pt>
    <dgm:pt modelId="{F059E8BB-C79B-4813-89FC-B5D4CF8F195E}" type="sibTrans" cxnId="{7E12EA12-C769-4866-BDA6-E4358C72A046}">
      <dgm:prSet/>
      <dgm:spPr/>
      <dgm:t>
        <a:bodyPr/>
        <a:lstStyle/>
        <a:p>
          <a:endParaRPr lang="en-US"/>
        </a:p>
      </dgm:t>
    </dgm:pt>
    <dgm:pt modelId="{55270489-669B-4555-9D53-59AE40FB7970}">
      <dgm:prSet/>
      <dgm:spPr/>
      <dgm:t>
        <a:bodyPr/>
        <a:lstStyle/>
        <a:p>
          <a:r>
            <a:rPr lang="en-US"/>
            <a:t>Managers want to see what they expect (confirmation bias)</a:t>
          </a:r>
        </a:p>
      </dgm:t>
    </dgm:pt>
    <dgm:pt modelId="{178A796A-DFAA-4A27-86DE-ACE1C3D65B57}" type="parTrans" cxnId="{43A88DE0-30D0-4501-AB1B-691E0692A8D7}">
      <dgm:prSet/>
      <dgm:spPr/>
      <dgm:t>
        <a:bodyPr/>
        <a:lstStyle/>
        <a:p>
          <a:endParaRPr lang="en-US"/>
        </a:p>
      </dgm:t>
    </dgm:pt>
    <dgm:pt modelId="{1BF3DFD4-0826-4118-AAD9-A8125C6344BE}" type="sibTrans" cxnId="{43A88DE0-30D0-4501-AB1B-691E0692A8D7}">
      <dgm:prSet/>
      <dgm:spPr/>
      <dgm:t>
        <a:bodyPr/>
        <a:lstStyle/>
        <a:p>
          <a:endParaRPr lang="en-US"/>
        </a:p>
      </dgm:t>
    </dgm:pt>
    <dgm:pt modelId="{356B14E9-AE20-474C-918E-C10B650A0FBE}">
      <dgm:prSet/>
      <dgm:spPr/>
      <dgm:t>
        <a:bodyPr/>
        <a:lstStyle/>
        <a:p>
          <a:r>
            <a:rPr lang="en-US"/>
            <a:t>Both A and B</a:t>
          </a:r>
        </a:p>
      </dgm:t>
    </dgm:pt>
    <dgm:pt modelId="{69055223-DD96-479C-9343-C3174D61DF1A}" type="parTrans" cxnId="{1EC1233C-691E-4054-8C6B-D8303B433AC5}">
      <dgm:prSet/>
      <dgm:spPr/>
      <dgm:t>
        <a:bodyPr/>
        <a:lstStyle/>
        <a:p>
          <a:endParaRPr lang="en-US"/>
        </a:p>
      </dgm:t>
    </dgm:pt>
    <dgm:pt modelId="{44E665E6-2787-44F4-87A8-AACBE96527F9}" type="sibTrans" cxnId="{1EC1233C-691E-4054-8C6B-D8303B433AC5}">
      <dgm:prSet/>
      <dgm:spPr/>
      <dgm:t>
        <a:bodyPr/>
        <a:lstStyle/>
        <a:p>
          <a:endParaRPr lang="en-US"/>
        </a:p>
      </dgm:t>
    </dgm:pt>
    <dgm:pt modelId="{32392FF2-E7DA-483E-882D-01A290284632}" type="pres">
      <dgm:prSet presAssocID="{6C8FDD8F-98CB-4104-81A1-79906490DA71}" presName="linear" presStyleCnt="0">
        <dgm:presLayoutVars>
          <dgm:animLvl val="lvl"/>
          <dgm:resizeHandles val="exact"/>
        </dgm:presLayoutVars>
      </dgm:prSet>
      <dgm:spPr/>
    </dgm:pt>
    <dgm:pt modelId="{F915AAD1-19A1-457E-A4FC-90C13393E9C1}" type="pres">
      <dgm:prSet presAssocID="{7EAE7377-2FC7-476E-8014-1767A3DCD7B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64AF393-AC6F-4E2B-AEFB-302090C0A203}" type="pres">
      <dgm:prSet presAssocID="{7EAE7377-2FC7-476E-8014-1767A3DCD7B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E12EA12-C769-4866-BDA6-E4358C72A046}" srcId="{7EAE7377-2FC7-476E-8014-1767A3DCD7B0}" destId="{361ECDEF-21DF-42F3-AA3A-573135F74F54}" srcOrd="0" destOrd="0" parTransId="{93394E1C-B9C9-4F1B-A10F-D7F390732689}" sibTransId="{F059E8BB-C79B-4813-89FC-B5D4CF8F195E}"/>
    <dgm:cxn modelId="{1EC1233C-691E-4054-8C6B-D8303B433AC5}" srcId="{7EAE7377-2FC7-476E-8014-1767A3DCD7B0}" destId="{356B14E9-AE20-474C-918E-C10B650A0FBE}" srcOrd="2" destOrd="0" parTransId="{69055223-DD96-479C-9343-C3174D61DF1A}" sibTransId="{44E665E6-2787-44F4-87A8-AACBE96527F9}"/>
    <dgm:cxn modelId="{4CFF423D-F567-4972-9920-8E06F1277EB3}" type="presOf" srcId="{356B14E9-AE20-474C-918E-C10B650A0FBE}" destId="{764AF393-AC6F-4E2B-AEFB-302090C0A203}" srcOrd="0" destOrd="2" presId="urn:microsoft.com/office/officeart/2005/8/layout/vList2"/>
    <dgm:cxn modelId="{16471448-D158-4871-B01E-DD41A0C7B59F}" type="presOf" srcId="{6C8FDD8F-98CB-4104-81A1-79906490DA71}" destId="{32392FF2-E7DA-483E-882D-01A290284632}" srcOrd="0" destOrd="0" presId="urn:microsoft.com/office/officeart/2005/8/layout/vList2"/>
    <dgm:cxn modelId="{2C63E4B3-C0C1-435B-8310-70041223AFD2}" type="presOf" srcId="{361ECDEF-21DF-42F3-AA3A-573135F74F54}" destId="{764AF393-AC6F-4E2B-AEFB-302090C0A203}" srcOrd="0" destOrd="0" presId="urn:microsoft.com/office/officeart/2005/8/layout/vList2"/>
    <dgm:cxn modelId="{FCD4E5C9-7059-4D44-BBD8-047B1075BDFA}" type="presOf" srcId="{7EAE7377-2FC7-476E-8014-1767A3DCD7B0}" destId="{F915AAD1-19A1-457E-A4FC-90C13393E9C1}" srcOrd="0" destOrd="0" presId="urn:microsoft.com/office/officeart/2005/8/layout/vList2"/>
    <dgm:cxn modelId="{43A88DE0-30D0-4501-AB1B-691E0692A8D7}" srcId="{7EAE7377-2FC7-476E-8014-1767A3DCD7B0}" destId="{55270489-669B-4555-9D53-59AE40FB7970}" srcOrd="1" destOrd="0" parTransId="{178A796A-DFAA-4A27-86DE-ACE1C3D65B57}" sibTransId="{1BF3DFD4-0826-4118-AAD9-A8125C6344BE}"/>
    <dgm:cxn modelId="{F1D54BEF-62C2-4923-91D2-3CD8FF5263CC}" srcId="{6C8FDD8F-98CB-4104-81A1-79906490DA71}" destId="{7EAE7377-2FC7-476E-8014-1767A3DCD7B0}" srcOrd="0" destOrd="0" parTransId="{FED152CF-16D2-4E59-B69F-BED93A4BEBAD}" sibTransId="{2805702E-5021-4638-9180-8B76410CB84C}"/>
    <dgm:cxn modelId="{9AC674FA-65EE-491F-86EC-CCA6FE598555}" type="presOf" srcId="{55270489-669B-4555-9D53-59AE40FB7970}" destId="{764AF393-AC6F-4E2B-AEFB-302090C0A203}" srcOrd="0" destOrd="1" presId="urn:microsoft.com/office/officeart/2005/8/layout/vList2"/>
    <dgm:cxn modelId="{53293C8B-A35B-402D-943C-D7A3187CBDAC}" type="presParOf" srcId="{32392FF2-E7DA-483E-882D-01A290284632}" destId="{F915AAD1-19A1-457E-A4FC-90C13393E9C1}" srcOrd="0" destOrd="0" presId="urn:microsoft.com/office/officeart/2005/8/layout/vList2"/>
    <dgm:cxn modelId="{96FEDAD2-EF38-4284-993C-43CBF41A6F61}" type="presParOf" srcId="{32392FF2-E7DA-483E-882D-01A290284632}" destId="{764AF393-AC6F-4E2B-AEFB-302090C0A2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Descriptive research is undertaken to </a:t>
          </a:r>
          <a:r>
            <a:rPr lang="en-US" b="1" u="sng" dirty="0"/>
            <a:t>describe answers to questions</a:t>
          </a:r>
          <a:r>
            <a:rPr lang="en-US" dirty="0"/>
            <a:t> of who, what, where, when.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Descriptive research is desirable when we wish to </a:t>
          </a:r>
          <a:r>
            <a:rPr lang="en-US" b="1" u="sng" dirty="0"/>
            <a:t>project</a:t>
          </a:r>
          <a:r>
            <a:rPr lang="en-US" b="1" dirty="0"/>
            <a:t> </a:t>
          </a:r>
          <a:r>
            <a:rPr lang="en-US" dirty="0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experiment is defined as manipulating an </a:t>
          </a:r>
          <a:r>
            <a:rPr lang="en-US" u="sng" dirty="0"/>
            <a:t>independent variable </a:t>
          </a:r>
          <a:r>
            <a:rPr lang="en-US" dirty="0"/>
            <a:t>to see how it affects a </a:t>
          </a:r>
          <a:r>
            <a:rPr lang="en-US" u="sng" dirty="0"/>
            <a:t>dependent variable</a:t>
          </a:r>
          <a:r>
            <a:rPr lang="en-US" dirty="0"/>
            <a:t>, while also controlling the effects of additional </a:t>
          </a:r>
          <a:r>
            <a:rPr lang="en-US" u="sng" dirty="0"/>
            <a:t>extraneous variables</a:t>
          </a:r>
          <a:r>
            <a:rPr lang="en-US" dirty="0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1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1"/>
      <dgm:spPr/>
    </dgm:pt>
    <dgm:pt modelId="{3D46D361-372D-4352-8769-D25A4FCCCB51}" type="pres">
      <dgm:prSet presAssocID="{D947417A-2794-4DBA-8D6B-0C073257197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b="1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 dirty="0"/>
            <a:t>Posttest refers to the measurement of the dependent variable </a:t>
          </a:r>
          <a:r>
            <a:rPr lang="en-US" b="1" u="sng" dirty="0"/>
            <a:t>after</a:t>
          </a:r>
          <a:r>
            <a:rPr lang="en-US" dirty="0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 dirty="0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EF41-97C0-4395-9D83-E117BE47DAC3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E44D7-C6AD-44BB-9599-B6CE4C84CE55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64FE-041B-41F1-B9EF-337EA889C05B}">
      <dsp:nvSpPr>
        <dsp:cNvPr id="0" name=""/>
        <dsp:cNvSpPr/>
      </dsp:nvSpPr>
      <dsp:spPr>
        <a:xfrm>
          <a:off x="2037007" y="955306"/>
          <a:ext cx="2835720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Research </a:t>
          </a:r>
        </a:p>
      </dsp:txBody>
      <dsp:txXfrm>
        <a:off x="2037007" y="955306"/>
        <a:ext cx="2835720" cy="1763642"/>
      </dsp:txXfrm>
    </dsp:sp>
    <dsp:sp modelId="{34C06DD0-8148-4EBA-9328-C65DE41120D2}">
      <dsp:nvSpPr>
        <dsp:cNvPr id="0" name=""/>
        <dsp:cNvSpPr/>
      </dsp:nvSpPr>
      <dsp:spPr>
        <a:xfrm>
          <a:off x="4872727" y="955306"/>
          <a:ext cx="142887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Literature search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Depth Interviews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Group</a:t>
          </a:r>
        </a:p>
      </dsp:txBody>
      <dsp:txXfrm>
        <a:off x="4872727" y="955306"/>
        <a:ext cx="1428873" cy="1763642"/>
      </dsp:txXfrm>
    </dsp:sp>
    <dsp:sp modelId="{9975323A-ED07-4470-81A3-699850661A30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B290E-324A-4387-8E72-D80DE91494C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149D0-C79A-4E45-AD94-371C3A313B76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Case Discussion #1</a:t>
          </a:r>
        </a:p>
      </dsp:txBody>
      <dsp:txXfrm>
        <a:off x="2037007" y="3159859"/>
        <a:ext cx="4264593" cy="17636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B4B72-60E9-4834-8796-866F0A0C3F18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13CF2-E226-4BE5-B6E6-617358BCA6AD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Quiz 2 (Sunday) </a:t>
          </a:r>
        </a:p>
      </dsp:txBody>
      <dsp:txXfrm>
        <a:off x="559800" y="2821519"/>
        <a:ext cx="4320000" cy="720000"/>
      </dsp:txXfrm>
    </dsp:sp>
    <dsp:sp modelId="{B3D83C94-7C3D-4519-8D99-177337C89A07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3849B-13C2-475B-A48C-553136AA991E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Start discussing PA #3</a:t>
          </a:r>
        </a:p>
      </dsp:txBody>
      <dsp:txXfrm>
        <a:off x="5635800" y="28215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5AAD1-19A1-457E-A4FC-90C13393E9C1}">
      <dsp:nvSpPr>
        <dsp:cNvPr id="0" name=""/>
        <dsp:cNvSpPr/>
      </dsp:nvSpPr>
      <dsp:spPr>
        <a:xfrm>
          <a:off x="0" y="24754"/>
          <a:ext cx="6301601" cy="2028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What is the pitfall of focus group?</a:t>
          </a:r>
        </a:p>
      </dsp:txBody>
      <dsp:txXfrm>
        <a:off x="99037" y="123791"/>
        <a:ext cx="6103527" cy="1830706"/>
      </dsp:txXfrm>
    </dsp:sp>
    <dsp:sp modelId="{764AF393-AC6F-4E2B-AEFB-302090C0A203}">
      <dsp:nvSpPr>
        <dsp:cNvPr id="0" name=""/>
        <dsp:cNvSpPr/>
      </dsp:nvSpPr>
      <dsp:spPr>
        <a:xfrm>
          <a:off x="0" y="2053534"/>
          <a:ext cx="6301601" cy="380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076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expect to deliver final results 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Managers want to see what they expect (confirmation bias)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/>
            <a:t>Both A and B</a:t>
          </a:r>
        </a:p>
      </dsp:txBody>
      <dsp:txXfrm>
        <a:off x="0" y="2053534"/>
        <a:ext cx="6301601" cy="3800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Descriptive research is undertaken to </a:t>
          </a:r>
          <a:r>
            <a:rPr lang="en-US" sz="1500" b="1" u="sng" kern="1200" dirty="0"/>
            <a:t>describe answers to questions</a:t>
          </a:r>
          <a:r>
            <a:rPr lang="en-US" sz="1500" kern="1200" dirty="0"/>
            <a:t> of who, what, where, when.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Descriptive research is desirable when we wish to </a:t>
          </a:r>
          <a:r>
            <a:rPr lang="en-US" sz="1500" b="1" u="sng" kern="1200" dirty="0"/>
            <a:t>project</a:t>
          </a:r>
          <a:r>
            <a:rPr lang="en-US" sz="1500" b="1" kern="1200" dirty="0"/>
            <a:t> </a:t>
          </a:r>
          <a:r>
            <a:rPr lang="en-US" sz="1500" kern="1200" dirty="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 experiment is defined as manipulating an </a:t>
          </a:r>
          <a:r>
            <a:rPr lang="en-US" sz="2200" u="sng" kern="1200" dirty="0"/>
            <a:t>independent variable </a:t>
          </a:r>
          <a:r>
            <a:rPr lang="en-US" sz="2200" kern="1200" dirty="0"/>
            <a:t>to see how it affects a </a:t>
          </a:r>
          <a:r>
            <a:rPr lang="en-US" sz="2200" u="sng" kern="1200" dirty="0"/>
            <a:t>dependent variable</a:t>
          </a:r>
          <a:r>
            <a:rPr lang="en-US" sz="2200" kern="1200" dirty="0"/>
            <a:t>, while also controlling the effects of additional </a:t>
          </a:r>
          <a:r>
            <a:rPr lang="en-US" sz="2200" u="sng" kern="1200" dirty="0"/>
            <a:t>extraneous variables</a:t>
          </a:r>
          <a:r>
            <a:rPr lang="en-US" sz="2200" kern="1200" dirty="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Experimental design is a procedure for devising an experimental setting such that a change in a dependent variable may be attributed </a:t>
          </a:r>
          <a:r>
            <a:rPr lang="en-US" sz="4600" u="sng" kern="1200" dirty="0"/>
            <a:t>solely</a:t>
          </a:r>
          <a:r>
            <a:rPr lang="en-US" sz="4600" kern="1200" dirty="0"/>
            <a:t> to the change in an independent variable.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b="1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Posttest refers to the measurement of the dependent variable </a:t>
          </a:r>
          <a:r>
            <a:rPr lang="en-US" sz="3900" b="1" u="sng" kern="1200" dirty="0"/>
            <a:t>after</a:t>
          </a:r>
          <a:r>
            <a:rPr lang="en-US" sz="3900" kern="1200" dirty="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select types of research design based on our objectives of the research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three types of research design; I think we should get the gist </a:t>
            </a:r>
            <a:r>
              <a:rPr lang="en-US" b="1" dirty="0"/>
              <a:t>exploratory</a:t>
            </a:r>
            <a:r>
              <a:rPr lang="en-US" dirty="0"/>
              <a:t> research method by now. </a:t>
            </a:r>
          </a:p>
          <a:p>
            <a:endParaRPr lang="en-US" dirty="0"/>
          </a:p>
          <a:p>
            <a:r>
              <a:rPr lang="en-US" dirty="0"/>
              <a:t>And we will get to know descriptive and causal research later. </a:t>
            </a:r>
          </a:p>
          <a:p>
            <a:endParaRPr lang="en-US" dirty="0"/>
          </a:p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41254-95DF-4F36-A232-A177396C92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reference table for you to choose which design best fits your research objective. </a:t>
            </a:r>
          </a:p>
          <a:p>
            <a:r>
              <a:rPr lang="en-US" dirty="0"/>
              <a:t>So, to gain background 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07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notice, exploratory research typically is unstructured, and informal, there is no set of procedures, objectives, sample plan, or questionnaire.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1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in data mining, we have structure data, it has a different meaning from the word unstructured we use here </a:t>
            </a:r>
          </a:p>
          <a:p>
            <a:r>
              <a:rPr lang="en-US" dirty="0"/>
              <a:t>Structure data means data are in table or relational format</a:t>
            </a:r>
          </a:p>
          <a:p>
            <a:r>
              <a:rPr lang="en-US" dirty="0"/>
              <a:t>Unstructured data means data that are not in table format (i.e., picture, text,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52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reminder, the goal of exploratory research is to: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RQ: What criteria do households use when selecting department stores. Why do they do so? </a:t>
            </a:r>
          </a:p>
          <a:p>
            <a:r>
              <a:rPr lang="en-US" dirty="0"/>
              <a:t>See the talking points with the client </a:t>
            </a:r>
          </a:p>
          <a:p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 dirty="0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67B-E398-4654-A412-F7FCCE5899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have the definition of descriptive research is: to describe answers to questions of who,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8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Assess market-related phenomena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Why do people prefer brand X over Y</a:t>
            </a:r>
            <a:endParaRPr lang="en-US" sz="2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Example: questionnaire/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1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descriptive research, there are 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62A8-7169-4117-AD10-2EA9B0A2C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marketing research panels, continuous panels ask …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causal research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 say mostly here. </a:t>
            </a:r>
          </a:p>
          <a:p>
            <a:r>
              <a:rPr lang="en-US" dirty="0"/>
              <a:t>Because experiment is the gold standard of causal research, sometimes with extremely sophisticated statistical method, you might be able to get causal inference, which is a branch of statistics as well.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6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say experiment is the gold standard of causal inference. We first need to understand the definition of experiment. </a:t>
            </a:r>
          </a:p>
          <a:p>
            <a:endParaRPr lang="en-US" dirty="0"/>
          </a:p>
          <a:p>
            <a:r>
              <a:rPr lang="en-US" dirty="0"/>
              <a:t>An experiment is … </a:t>
            </a:r>
          </a:p>
          <a:p>
            <a:endParaRPr lang="en-US" dirty="0"/>
          </a:p>
          <a:p>
            <a:r>
              <a:rPr lang="en-US" dirty="0"/>
              <a:t>Lab is easy </a:t>
            </a:r>
          </a:p>
          <a:p>
            <a:r>
              <a:rPr lang="en-US" dirty="0"/>
              <a:t>Field experiment is hard </a:t>
            </a:r>
          </a:p>
          <a:p>
            <a:endParaRPr lang="en-US" dirty="0"/>
          </a:p>
          <a:p>
            <a:r>
              <a:rPr lang="en-US" dirty="0"/>
              <a:t>Why do you think I say lab is easy and field experiment is hard?</a:t>
            </a:r>
          </a:p>
          <a:p>
            <a:r>
              <a:rPr lang="en-US" dirty="0"/>
              <a:t>Control environment versus a lot of uncontrolled variables in the real-world.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previous correlation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going to go in depth about experimental design. </a:t>
            </a:r>
          </a:p>
          <a:p>
            <a:r>
              <a:rPr lang="en-US" dirty="0"/>
              <a:t>There is a class dedicated to teaching experimental design if you want to take it. </a:t>
            </a:r>
          </a:p>
          <a:p>
            <a:r>
              <a:rPr lang="en-US" dirty="0"/>
              <a:t>But I will briefly mention it here </a:t>
            </a:r>
          </a:p>
          <a:p>
            <a:r>
              <a:rPr lang="en-US" dirty="0"/>
              <a:t>So experimental design is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82FAE-00D9-4A23-AA0E-1C4A63C0A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establish causality? </a:t>
            </a:r>
          </a:p>
          <a:p>
            <a:endParaRPr lang="en-US" dirty="0"/>
          </a:p>
          <a:p>
            <a:r>
              <a:rPr lang="en-US" dirty="0"/>
              <a:t>What is Correlation? </a:t>
            </a:r>
          </a:p>
          <a:p>
            <a:r>
              <a:rPr lang="en-US" dirty="0"/>
              <a:t>The degree to which two variables move in relation to each other </a:t>
            </a:r>
          </a:p>
          <a:p>
            <a:r>
              <a:rPr lang="en-US" dirty="0"/>
              <a:t>Or </a:t>
            </a:r>
            <a:r>
              <a:rPr lang="en-US" b="1" dirty="0"/>
              <a:t>how two variables move in relation to one another</a:t>
            </a:r>
          </a:p>
          <a:p>
            <a:endParaRPr lang="en-US" dirty="0"/>
          </a:p>
          <a:p>
            <a:r>
              <a:rPr lang="en-US"/>
              <a:t>Correlation </a:t>
            </a:r>
            <a:r>
              <a:rPr lang="en-US" dirty="0"/>
              <a:t>does not mean causation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77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 Correlation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2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why we cannot establish causality with the first condition, (correlation), we will try to discuss this in detail. </a:t>
            </a:r>
          </a:p>
          <a:p>
            <a:endParaRPr lang="en-US" dirty="0"/>
          </a:p>
          <a:p>
            <a:r>
              <a:rPr lang="en-US" dirty="0"/>
              <a:t>1 is what we want </a:t>
            </a:r>
          </a:p>
          <a:p>
            <a:r>
              <a:rPr lang="en-US" dirty="0"/>
              <a:t>2 is what we have (correlation)</a:t>
            </a:r>
          </a:p>
          <a:p>
            <a:r>
              <a:rPr lang="en-US" dirty="0"/>
              <a:t>Why do you think we cannot equate correlation with causation?</a:t>
            </a:r>
          </a:p>
          <a:p>
            <a:r>
              <a:rPr lang="en-US" dirty="0"/>
              <a:t>What did we just see from the last slide? Spurious correlation </a:t>
            </a:r>
          </a:p>
          <a:p>
            <a:r>
              <a:rPr lang="en-US" dirty="0"/>
              <a:t>May be it actually is spurious correlation</a:t>
            </a:r>
          </a:p>
          <a:p>
            <a:endParaRPr lang="en-US" dirty="0"/>
          </a:p>
          <a:p>
            <a:r>
              <a:rPr lang="en-US" dirty="0"/>
              <a:t>Can you think of any other situation? </a:t>
            </a:r>
          </a:p>
          <a:p>
            <a:r>
              <a:rPr lang="en-US" dirty="0"/>
              <a:t>May be 4 is actually the correct answer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6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you can get anything out of this class, I want this to be that thing.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00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experiments, we usually have pretest and posttest. Basically means before treatment and after treatment, we want to see changes that the treatment induces on the dependent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3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8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 question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5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between lab experiment vs. field study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Hopefully, y’all get the gist of managerial objective, research objectives, and research questions by now.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Managerial objective</a:t>
            </a:r>
            <a:r>
              <a:rPr lang="en-US" dirty="0"/>
              <a:t>: What the client hopes will result from the project to help them make decisions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objective</a:t>
            </a:r>
            <a:r>
              <a:rPr lang="en-US" dirty="0"/>
              <a:t>: What information will help the client to achieve managerial objectives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Research questions</a:t>
            </a:r>
            <a:r>
              <a:rPr lang="en-US" dirty="0"/>
              <a:t>: Questions that managers want to have answers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https://www.netlogoweb.org/launch#https://www.netlogoweb.org/assets/modelslib/IABM%20Textbook/chapter%204/Wolf%20Sheep%20Simple%205.nlogo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 you think agents will interact?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population of sheep, wolves, and grass will fluctuate.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10, 20, 30 initial wolves (the critical state happens very fast)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2.5 energy and 3.5 energy (take longer to drop dead)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a predator-prey model of population dynamics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The model creates a population of sheep that wander around the landscape. For each step the sheep take it costs them some energy and if their energy gets too low they die.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However, the sheep can eat grass in the environment to regain energy and the grass regrows over time.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If the energy of the sheep gets above a certain level then they can reproduce.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this model, there are also wolves. Wolves have the same behaviors as sheep except for eating; rather than grass, they eat sheep.</a:t>
            </a:r>
          </a:p>
          <a:p>
            <a:endParaRPr lang="en-US" dirty="0"/>
          </a:p>
          <a:p>
            <a:r>
              <a:rPr lang="en-US" dirty="0"/>
              <a:t>Things to notice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number of sheep affect the population levels? How does the number of wolves affect the population levels?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Is there a spatial relationship between where the sheep do well and where the wolves do well?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presence of wolves affect the system?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Change the NUMBER-OF-WOLVES, while leaving the NUMBER-OF-SHEEP constant, how does this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How does the ENERGY-GAIN-FROM-SHEEP affect the model results?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Try to play around with ENERGY-GAIN-FROM-GRASS and GRASS-REGROWTH-RATE. Does keeping the influx of energy constant but with different slider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valeus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(e.g. ENERGY-GAIN-FROM-GRASS as 1 and GRASS-REGROWTH-RATE as 2, and vice versa) give the same or different results? Why might that be?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3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B334-10A5-43EB-94D4-33F652E75A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Examples: hertz, dollar shave club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937A-2EFD-480D-A74F-0E2529531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you live with consumers in their households. Companies like </a:t>
            </a:r>
            <a:r>
              <a:rPr lang="en-US" b="0" i="0" dirty="0">
                <a:solidFill>
                  <a:srgbClr val="262626"/>
                </a:solidFill>
                <a:effectLst/>
                <a:latin typeface="Apercu-Light"/>
              </a:rPr>
              <a:t> Unilever, Tesco and LEGO use this method a 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when I say Nike, what words first come to you? </a:t>
            </a:r>
          </a:p>
          <a:p>
            <a:endParaRPr lang="en-US" dirty="0"/>
          </a:p>
          <a:p>
            <a:r>
              <a:rPr lang="en-US" dirty="0"/>
              <a:t>People could use this method to study hard subjects like STD studies, or racisms. </a:t>
            </a:r>
          </a:p>
          <a:p>
            <a:endParaRPr lang="en-US" dirty="0"/>
          </a:p>
          <a:p>
            <a:r>
              <a:rPr lang="en-US" dirty="0"/>
              <a:t>As you can see, there is tradeoffs between depth and breadth from in-depth interview, ethnography, case analyses to focus group to data mining.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4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at the end of chapter 4. and now we are getting to chapter 5.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go into detail of research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746-4262-4E57-8ED2-B8BFCFCE3F6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38-E74A-47B7-B284-F3C9402A183A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24E-4927-492A-9DE6-E37B27F4CC1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BA3-91BD-443E-9A96-898BD02A600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F228-7256-4236-81FA-19B39705019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837B9-56E0-4421-9ADB-B8A710137CAC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E0AC-1AAA-4069-A3DE-E83F6256841C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999E-A76D-43CC-869C-C966F7CDBEA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5182-F40C-4D98-B2D2-07FF9B5DB4CA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7063-8F43-4C56-A125-9BF4B1015CCB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DCB2-B029-4F75-9240-1A8282562C4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4BED-9913-4A75-9A45-0D7885B24F1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ariamz.wordpress.com/2011/05/10/online-ethnography-for-social-media-research-and-report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mike/data_analysis/quasi-experimental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mike/data_analysis/quasi-experimental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5">
            <a:extLst>
              <a:ext uri="{FF2B5EF4-FFF2-40B4-BE49-F238E27FC236}">
                <a16:creationId xmlns:a16="http://schemas.microsoft.com/office/drawing/2014/main" id="{E6760941-EF99-4F61-A95D-3C3E7C08D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44D9B9FF-D6DA-4F69-B4A0-BA1550D65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84269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A7DC0AF9-0747-4070-A6D7-DF3681B9E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6839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">
            <a:extLst>
              <a:ext uri="{FF2B5EF4-FFF2-40B4-BE49-F238E27FC236}">
                <a16:creationId xmlns:a16="http://schemas.microsoft.com/office/drawing/2014/main" id="{74612EAD-0A8C-4C44-AFE1-3DF0669A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78850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C2D46295-4D0D-487B-8972-141A047F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24043"/>
            <a:ext cx="5288862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BE53-F503-4EDE-B0E3-A596819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1357766"/>
            <a:ext cx="4322204" cy="3541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Good Morning</a:t>
            </a:r>
          </a:p>
        </p:txBody>
      </p:sp>
      <p:pic>
        <p:nvPicPr>
          <p:cNvPr id="3" name="Picture 2" descr="Funny Good Morning Memes - Thrifty Nifty Mommy">
            <a:extLst>
              <a:ext uri="{FF2B5EF4-FFF2-40B4-BE49-F238E27FC236}">
                <a16:creationId xmlns:a16="http://schemas.microsoft.com/office/drawing/2014/main" id="{D27BE7FE-7845-E59E-C084-265A82CD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129656"/>
            <a:ext cx="5297425" cy="50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3CD7F-FFFA-40AB-9DB6-6C89D2A8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BA6C-463F-4CFD-A14C-6CC1A2D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1650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045AD-8A87-4A7F-8DB7-8658985AC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164" r="6876" b="1"/>
          <a:stretch/>
        </p:blipFill>
        <p:spPr>
          <a:xfrm>
            <a:off x="5511589" y="523804"/>
            <a:ext cx="6680411" cy="5696039"/>
          </a:xfrm>
          <a:custGeom>
            <a:avLst/>
            <a:gdLst/>
            <a:ahLst/>
            <a:cxnLst/>
            <a:rect l="l" t="t" r="r" b="b"/>
            <a:pathLst>
              <a:path w="6680411" h="5696039">
                <a:moveTo>
                  <a:pt x="3592766" y="0"/>
                </a:moveTo>
                <a:lnTo>
                  <a:pt x="4718262" y="0"/>
                </a:lnTo>
                <a:lnTo>
                  <a:pt x="4718262" y="2"/>
                </a:lnTo>
                <a:lnTo>
                  <a:pt x="6680411" y="2"/>
                </a:lnTo>
                <a:lnTo>
                  <a:pt x="6680411" y="5696022"/>
                </a:lnTo>
                <a:lnTo>
                  <a:pt x="3888773" y="5696022"/>
                </a:lnTo>
                <a:lnTo>
                  <a:pt x="3888773" y="5696039"/>
                </a:lnTo>
                <a:lnTo>
                  <a:pt x="0" y="5696039"/>
                </a:lnTo>
                <a:lnTo>
                  <a:pt x="2763278" y="19"/>
                </a:lnTo>
                <a:lnTo>
                  <a:pt x="3447183" y="19"/>
                </a:lnTo>
                <a:lnTo>
                  <a:pt x="3447183" y="2"/>
                </a:lnTo>
                <a:lnTo>
                  <a:pt x="3592765" y="2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6E9F47-DC46-4A02-B5DB-26B56C39C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3805"/>
            <a:ext cx="7800441" cy="5696020"/>
          </a:xfrm>
          <a:custGeom>
            <a:avLst/>
            <a:gdLst>
              <a:gd name="connsiteX0" fmla="*/ 0 w 7800441"/>
              <a:gd name="connsiteY0" fmla="*/ 0 h 5696020"/>
              <a:gd name="connsiteX1" fmla="*/ 7800441 w 7800441"/>
              <a:gd name="connsiteY1" fmla="*/ 0 h 5696020"/>
              <a:gd name="connsiteX2" fmla="*/ 5037161 w 7800441"/>
              <a:gd name="connsiteY2" fmla="*/ 5696020 h 5696020"/>
              <a:gd name="connsiteX3" fmla="*/ 0 w 7800441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0441" h="5696020">
                <a:moveTo>
                  <a:pt x="0" y="0"/>
                </a:moveTo>
                <a:lnTo>
                  <a:pt x="7800441" y="0"/>
                </a:lnTo>
                <a:lnTo>
                  <a:pt x="5037161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14400"/>
            <a:ext cx="5111877" cy="10953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33625"/>
            <a:ext cx="4378452" cy="354330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7022" y="6356350"/>
            <a:ext cx="4299803" cy="365125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75D0-D801-436F-A10E-D8841C9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5E8C6-900F-4D48-97BB-502086167B53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mariamz.wordpress.com/2011/05/10/online-ethnography-for-social-media-research-and-repor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92F9-CD67-446F-B9C1-B84E75B2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CCF-FA9D-45A3-B903-F671F99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A767-07F2-4522-B7BD-3916DDCA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137-7002-4AA6-8C75-B712D6C8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u="sng" dirty="0"/>
              <a:t>choice</a:t>
            </a:r>
            <a:r>
              <a:rPr lang="en-US" sz="2400" dirty="0"/>
              <a:t> of the most appropriate design depends largely on the </a:t>
            </a:r>
            <a:r>
              <a:rPr lang="en-US" sz="2400" b="1" u="sng" dirty="0"/>
              <a:t>objectives of the research </a:t>
            </a:r>
            <a:r>
              <a:rPr lang="en-US" sz="2400" dirty="0"/>
              <a:t>and </a:t>
            </a:r>
            <a:r>
              <a:rPr lang="en-US" sz="2400" b="1" u="sng" dirty="0"/>
              <a:t>how much is known </a:t>
            </a:r>
            <a:r>
              <a:rPr lang="en-US" sz="2400" dirty="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3814B-746F-4DF0-829F-A9A9ABD1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118-F666-4925-A841-49E078D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6E1B-A0A9-4959-8FE7-C350DF08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Objective vs. Appropriate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3B9D-CCB2-4F1E-A9DB-CF201089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3167-F16A-41CB-9F92-FD153849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z="1000"/>
              <a:pPr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7BA938-6894-4D9C-9AC8-09B580169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959330"/>
              </p:ext>
            </p:extLst>
          </p:nvPr>
        </p:nvGraphicFramePr>
        <p:xfrm>
          <a:off x="1047280" y="2276621"/>
          <a:ext cx="10095790" cy="385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474">
                  <a:extLst>
                    <a:ext uri="{9D8B030D-6E8A-4147-A177-3AD203B41FA5}">
                      <a16:colId xmlns:a16="http://schemas.microsoft.com/office/drawing/2014/main" val="2209685831"/>
                    </a:ext>
                  </a:extLst>
                </a:gridCol>
                <a:gridCol w="3237316">
                  <a:extLst>
                    <a:ext uri="{9D8B030D-6E8A-4147-A177-3AD203B41FA5}">
                      <a16:colId xmlns:a16="http://schemas.microsoft.com/office/drawing/2014/main" val="1303447904"/>
                    </a:ext>
                  </a:extLst>
                </a:gridCol>
              </a:tblGrid>
              <a:tr h="573592">
                <a:tc>
                  <a:txBody>
                    <a:bodyPr/>
                    <a:lstStyle/>
                    <a:p>
                      <a:r>
                        <a:rPr lang="en-US" sz="2600"/>
                        <a:t>Research Objective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Appropriate Design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325819268"/>
                  </a:ext>
                </a:extLst>
              </a:tr>
              <a:tr h="1355762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gain background information</a:t>
                      </a:r>
                      <a:r>
                        <a:rPr lang="en-US" sz="2600"/>
                        <a:t>, to define terms, to clarify problems and hypothesis, to establish research priorities 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Exploratory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35740943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/>
                        <a:t>To </a:t>
                      </a:r>
                      <a:r>
                        <a:rPr lang="en-US" sz="2600" b="1"/>
                        <a:t>describe</a:t>
                      </a:r>
                      <a:r>
                        <a:rPr lang="en-US" sz="2600"/>
                        <a:t> and </a:t>
                      </a:r>
                      <a:r>
                        <a:rPr lang="en-US" sz="2600" b="1"/>
                        <a:t>measure</a:t>
                      </a:r>
                      <a:r>
                        <a:rPr lang="en-US" sz="2600"/>
                        <a:t> marketing phenomena at a point in time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Descriptive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699857240"/>
                  </a:ext>
                </a:extLst>
              </a:tr>
              <a:tr h="964677">
                <a:tc>
                  <a:txBody>
                    <a:bodyPr/>
                    <a:lstStyle/>
                    <a:p>
                      <a:r>
                        <a:rPr lang="en-US" sz="2600" dirty="0"/>
                        <a:t>To determine </a:t>
                      </a:r>
                      <a:r>
                        <a:rPr lang="en-US" sz="2600" b="1" dirty="0"/>
                        <a:t>causality</a:t>
                      </a:r>
                      <a:r>
                        <a:rPr lang="en-US" sz="2600" dirty="0"/>
                        <a:t>, to make “if-then” statements</a:t>
                      </a:r>
                    </a:p>
                  </a:txBody>
                  <a:tcPr marL="130362" marR="130362" marT="65181" marB="65181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Causal</a:t>
                      </a:r>
                    </a:p>
                  </a:txBody>
                  <a:tcPr marL="130362" marR="130362" marT="65181" marB="65181"/>
                </a:tc>
                <a:extLst>
                  <a:ext uri="{0D108BD9-81ED-4DB2-BD59-A6C34878D82A}">
                    <a16:rowId xmlns:a16="http://schemas.microsoft.com/office/drawing/2014/main" val="11168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2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711E-1B51-46D6-93CC-F02637EE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925A-55A4-4069-9DF5-948F026A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iClicker Question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A6C4-2B9F-43EC-B382-5749F9EE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mining should </a:t>
            </a:r>
            <a:r>
              <a:rPr lang="en-US" b="1" dirty="0"/>
              <a:t>not</a:t>
            </a:r>
            <a:r>
              <a:rPr lang="en-US" dirty="0"/>
              <a:t> be under exploratory research because it uses structured data, while exploratory research definition means unstructured research. Do you agree with this statement?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Agree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Disagree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A2E28-FB7B-4B52-B769-2B4111B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A88D-4F69-444F-8C77-6616E98A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Research (Qualitative Research)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Goal</a:t>
            </a:r>
            <a:r>
              <a:rPr lang="en-US" sz="1700"/>
              <a:t>: generate ideas (e.g., what, why) for descriptive and exploratory research (quantitative research)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Uses</a:t>
            </a:r>
            <a:r>
              <a:rPr lang="en-US" sz="1700"/>
              <a:t>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Gain Background information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a bank image study?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Define Terms 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terms are used?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Clarify problems and hypothesis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type of bank customers? Retail? Commercial? Correspondent banks?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2E3BB0-5A0C-46AC-859A-DE4D2A9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6C68-A0A1-479B-BEF6-7EC7DC5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2751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18D2-5097-4EBF-A28A-B4C95355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Descriptive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dirty="0"/>
              <a:t>Goal: quantify</a:t>
            </a:r>
            <a:r>
              <a:rPr lang="en-US" sz="2200" dirty="0"/>
              <a:t> the responses (e.g., how much? What percent?)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E19C8-6E65-4242-8A89-C960DA90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9BD9-8BC5-4948-9696-C18D8D5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ABB4-24E4-49C1-BB84-29AD60F2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0A4D3-2DC8-4C26-AD01-4A850D7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(</a:t>
            </a:r>
            <a:r>
              <a:rPr lang="en-US" sz="2200" b="1" dirty="0"/>
              <a:t>mostly</a:t>
            </a:r>
            <a:r>
              <a:rPr lang="en-US" sz="2200" dirty="0"/>
              <a:t>)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0693-B15A-4720-AC25-0854BDC6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lasses on top of a book">
            <a:extLst>
              <a:ext uri="{FF2B5EF4-FFF2-40B4-BE49-F238E27FC236}">
                <a16:creationId xmlns:a16="http://schemas.microsoft.com/office/drawing/2014/main" id="{B0586C39-AE51-AEDD-9C20-2457DA54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" r="2736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4840-C172-E33A-FAA2-7BF0B05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Other Quasi-experimental Designs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D080-B4ED-6EB8-4996-D5943262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For reference, </a:t>
            </a:r>
            <a:r>
              <a:rPr lang="en-US" sz="2000" dirty="0">
                <a:hlinkClick r:id="rId3"/>
              </a:rPr>
              <a:t>check my book</a:t>
            </a:r>
            <a:endParaRPr lang="en-US" sz="2000" dirty="0"/>
          </a:p>
          <a:p>
            <a:pPr lvl="1"/>
            <a:r>
              <a:rPr lang="en-US" sz="2000" dirty="0"/>
              <a:t>Regression Discontinuity </a:t>
            </a:r>
          </a:p>
          <a:p>
            <a:pPr lvl="1"/>
            <a:r>
              <a:rPr lang="en-US" sz="2000" dirty="0"/>
              <a:t>Difference-in-differences</a:t>
            </a:r>
          </a:p>
          <a:p>
            <a:pPr lvl="1"/>
            <a:r>
              <a:rPr lang="en-US" sz="2000" dirty="0"/>
              <a:t>Synthetic Control </a:t>
            </a:r>
          </a:p>
          <a:p>
            <a:pPr lvl="1"/>
            <a:r>
              <a:rPr lang="en-US" sz="2000" dirty="0"/>
              <a:t>Event studies </a:t>
            </a:r>
          </a:p>
          <a:p>
            <a:pPr lvl="1"/>
            <a:r>
              <a:rPr lang="en-US" sz="2000" dirty="0"/>
              <a:t>Matching Methods </a:t>
            </a:r>
          </a:p>
          <a:p>
            <a:pPr lvl="1"/>
            <a:r>
              <a:rPr lang="en-US" sz="2000" dirty="0"/>
              <a:t>Interrupted Times series 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3C9E-4FE2-1979-FE2D-BA09BCD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6880" y="6356350"/>
            <a:ext cx="294313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286F-F7EC-443D-A3D8-00394951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11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8B8-2496-49AF-9AED-DAF30709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A12A-1239-43E4-B8BD-F11CE06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Recap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07649-6F0A-42E7-9D5E-00794E2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630C-DB39-4E62-B60D-269AB45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FA883A-9E67-4730-9E44-0A8CFD68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01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699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B155-88EF-4F90-8899-1E16DCF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B0B7-B9E1-4719-8D36-2F0735C5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01F3-C63B-4578-B94D-FE1F582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8FBD-5AFF-48F6-B0E8-E234E3A6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718F-BBB1-431A-8EFD-73DDA9E3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/>
              <a:t>Scientific investigation in which an investigator manipulates one or more independent variables and observes the degree to which the dependent variables change</a:t>
            </a:r>
          </a:p>
          <a:p>
            <a:r>
              <a:rPr lang="en-US" sz="1700"/>
              <a:t>The basic point of an experiment is to change the levels of one or more X variables and examine the resulting impact on Y while at the same time controlling (holding constant) other variables that might impact Y </a:t>
            </a:r>
          </a:p>
          <a:p>
            <a:pPr lvl="1"/>
            <a:r>
              <a:rPr lang="en-US" sz="1700"/>
              <a:t>Lab experiment: Research investigation in which investigators create a situation with exact conditions to control some variables and manipulate others </a:t>
            </a:r>
          </a:p>
          <a:p>
            <a:pPr lvl="1"/>
            <a:r>
              <a:rPr lang="en-US" sz="1700"/>
              <a:t>Field experiment: research study in a realistic situation in which one or more independent variables are manipulated by the experimenter under as carefully controlled conditions as the situation will permit. </a:t>
            </a:r>
          </a:p>
        </p:txBody>
      </p:sp>
      <p:pic>
        <p:nvPicPr>
          <p:cNvPr id="6" name="Picture 5" descr="Laboratory glassware containing solution">
            <a:extLst>
              <a:ext uri="{FF2B5EF4-FFF2-40B4-BE49-F238E27FC236}">
                <a16:creationId xmlns:a16="http://schemas.microsoft.com/office/drawing/2014/main" id="{C8AD6DCC-9527-4431-9623-C758155BB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" r="470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3C8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C3381-4829-480A-A5FE-E444EC4D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367101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62771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8888-2798-434A-B25F-8F5E36F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Causal 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sz="2200" dirty="0"/>
          </a:p>
          <a:p>
            <a:pPr marL="742950" marR="0" lvl="1" indent="-285750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2200" b="1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sz="2200" dirty="0"/>
          </a:p>
          <a:p>
            <a:pPr marL="1143000" marR="0" lvl="2" indent="-285750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2200" b="0" i="0" u="none" strike="noStrike" cap="none" dirty="0">
                <a:latin typeface="Trebuchet MS"/>
                <a:ea typeface="Trebuchet MS"/>
                <a:cs typeface="Trebuchet MS"/>
                <a:sym typeface="Trebuchet MS"/>
              </a:rPr>
              <a:t>Does background music affect purchase behavior?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AB80-1B6B-449C-813F-176CC75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</a:t>
            </a:r>
          </a:p>
        </p:txBody>
      </p:sp>
      <p:sp>
        <p:nvSpPr>
          <p:cNvPr id="4100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550B-57FE-4F9F-9958-B0A4960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4F1E-357E-47B8-BC3D-4B00415E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≠ Causation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08F2E-D1C1-4DDB-BE2E-6086FE54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2741-F068-40BF-819C-61D8A980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A4F880-7D0C-4E72-B11C-71B63CDEC0D5}"/>
              </a:ext>
            </a:extLst>
          </p:cNvPr>
          <p:cNvSpPr/>
          <p:nvPr/>
        </p:nvSpPr>
        <p:spPr>
          <a:xfrm>
            <a:off x="838200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7B11EC-CEAC-46C9-89DD-C39090B0AFAA}"/>
              </a:ext>
            </a:extLst>
          </p:cNvPr>
          <p:cNvSpPr/>
          <p:nvPr/>
        </p:nvSpPr>
        <p:spPr>
          <a:xfrm>
            <a:off x="1936376" y="1927359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56F319-EC60-4785-BA65-CFD9A7DAD7C4}"/>
              </a:ext>
            </a:extLst>
          </p:cNvPr>
          <p:cNvSpPr/>
          <p:nvPr/>
        </p:nvSpPr>
        <p:spPr>
          <a:xfrm>
            <a:off x="3034552" y="1690688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A7BA-105A-4A76-998B-910FA80B67BA}"/>
              </a:ext>
            </a:extLst>
          </p:cNvPr>
          <p:cNvSpPr txBox="1"/>
          <p:nvPr/>
        </p:nvSpPr>
        <p:spPr>
          <a:xfrm>
            <a:off x="269838" y="1887918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153D9-BF16-4D11-964E-53B9362940FB}"/>
              </a:ext>
            </a:extLst>
          </p:cNvPr>
          <p:cNvSpPr txBox="1"/>
          <p:nvPr/>
        </p:nvSpPr>
        <p:spPr>
          <a:xfrm>
            <a:off x="269838" y="321348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D782702-994F-492D-9B67-47FB8888CEDA}"/>
              </a:ext>
            </a:extLst>
          </p:cNvPr>
          <p:cNvSpPr/>
          <p:nvPr/>
        </p:nvSpPr>
        <p:spPr>
          <a:xfrm>
            <a:off x="1936376" y="3326038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B8968-AD0E-473E-BD73-ED45D3B9CA50}"/>
              </a:ext>
            </a:extLst>
          </p:cNvPr>
          <p:cNvSpPr txBox="1"/>
          <p:nvPr/>
        </p:nvSpPr>
        <p:spPr>
          <a:xfrm>
            <a:off x="6616069" y="4679577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3E237-85F7-4CCD-8450-73FCF92C0DFE}"/>
              </a:ext>
            </a:extLst>
          </p:cNvPr>
          <p:cNvSpPr/>
          <p:nvPr/>
        </p:nvSpPr>
        <p:spPr>
          <a:xfrm>
            <a:off x="838200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D69F0A-C5A3-4075-B2E2-8BFCE1D389AC}"/>
              </a:ext>
            </a:extLst>
          </p:cNvPr>
          <p:cNvSpPr/>
          <p:nvPr/>
        </p:nvSpPr>
        <p:spPr>
          <a:xfrm>
            <a:off x="3034552" y="3089629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87EA8CC-9260-463A-AE3C-5D5FEECF175E}"/>
              </a:ext>
            </a:extLst>
          </p:cNvPr>
          <p:cNvSpPr/>
          <p:nvPr/>
        </p:nvSpPr>
        <p:spPr>
          <a:xfrm>
            <a:off x="8561410" y="5619073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2632C2-07EE-431E-9580-615D6E0B2B84}"/>
              </a:ext>
            </a:extLst>
          </p:cNvPr>
          <p:cNvSpPr/>
          <p:nvPr/>
        </p:nvSpPr>
        <p:spPr>
          <a:xfrm>
            <a:off x="7463234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DB5F98-F905-455D-BF28-879BA95FB27C}"/>
              </a:ext>
            </a:extLst>
          </p:cNvPr>
          <p:cNvSpPr/>
          <p:nvPr/>
        </p:nvSpPr>
        <p:spPr>
          <a:xfrm>
            <a:off x="9659586" y="5382664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63F6E-E70E-42AA-9E14-E6285755C3DC}"/>
              </a:ext>
            </a:extLst>
          </p:cNvPr>
          <p:cNvSpPr/>
          <p:nvPr/>
        </p:nvSpPr>
        <p:spPr>
          <a:xfrm>
            <a:off x="8561410" y="3853422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80417D9-23D0-4A55-8A7B-F01BB8508B39}"/>
              </a:ext>
            </a:extLst>
          </p:cNvPr>
          <p:cNvSpPr/>
          <p:nvPr/>
        </p:nvSpPr>
        <p:spPr>
          <a:xfrm rot="7838030">
            <a:off x="7880035" y="4806968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7D52323-9B65-440C-B351-4D2CBA1A6D24}"/>
              </a:ext>
            </a:extLst>
          </p:cNvPr>
          <p:cNvSpPr/>
          <p:nvPr/>
        </p:nvSpPr>
        <p:spPr>
          <a:xfrm rot="2521453">
            <a:off x="9283320" y="4806967"/>
            <a:ext cx="1011218" cy="3012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D8924-DBAA-4231-9F8B-7E6FF48B2968}"/>
              </a:ext>
            </a:extLst>
          </p:cNvPr>
          <p:cNvSpPr txBox="1"/>
          <p:nvPr/>
        </p:nvSpPr>
        <p:spPr>
          <a:xfrm>
            <a:off x="273309" y="5167312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FB1169-31A1-4C4B-B4E3-D0D0CDEEA7E3}"/>
              </a:ext>
            </a:extLst>
          </p:cNvPr>
          <p:cNvSpPr/>
          <p:nvPr/>
        </p:nvSpPr>
        <p:spPr>
          <a:xfrm>
            <a:off x="838200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C5715-BEB0-44B5-8203-60FD52B205FE}"/>
              </a:ext>
            </a:extLst>
          </p:cNvPr>
          <p:cNvSpPr/>
          <p:nvPr/>
        </p:nvSpPr>
        <p:spPr>
          <a:xfrm>
            <a:off x="3034552" y="5065256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E4F8BBA4-77F8-48BD-B97D-571410C1D6A1}"/>
              </a:ext>
            </a:extLst>
          </p:cNvPr>
          <p:cNvSpPr/>
          <p:nvPr/>
        </p:nvSpPr>
        <p:spPr>
          <a:xfrm>
            <a:off x="1908700" y="5301665"/>
            <a:ext cx="1011218" cy="29097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1AAE50A-AB6E-4007-B03B-2973182D43A5}"/>
              </a:ext>
            </a:extLst>
          </p:cNvPr>
          <p:cNvSpPr/>
          <p:nvPr/>
        </p:nvSpPr>
        <p:spPr>
          <a:xfrm>
            <a:off x="2026805" y="4947213"/>
            <a:ext cx="731521" cy="99987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89C554-0139-47AD-B1D6-3AFB3FF95DC8}"/>
              </a:ext>
            </a:extLst>
          </p:cNvPr>
          <p:cNvSpPr/>
          <p:nvPr/>
        </p:nvSpPr>
        <p:spPr>
          <a:xfrm>
            <a:off x="7184431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96403-51CA-441C-8A93-E38C0E44C6F1}"/>
              </a:ext>
            </a:extLst>
          </p:cNvPr>
          <p:cNvSpPr/>
          <p:nvPr/>
        </p:nvSpPr>
        <p:spPr>
          <a:xfrm>
            <a:off x="9380783" y="1673261"/>
            <a:ext cx="1011218" cy="7637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F52A-3C18-4211-9116-CBC8168012E6}"/>
              </a:ext>
            </a:extLst>
          </p:cNvPr>
          <p:cNvSpPr txBox="1"/>
          <p:nvPr/>
        </p:nvSpPr>
        <p:spPr>
          <a:xfrm>
            <a:off x="6616069" y="1870491"/>
            <a:ext cx="56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B3DF453-82A1-45C2-ADB4-0604A4857E43}"/>
              </a:ext>
            </a:extLst>
          </p:cNvPr>
          <p:cNvSpPr/>
          <p:nvPr/>
        </p:nvSpPr>
        <p:spPr>
          <a:xfrm>
            <a:off x="8294258" y="1877388"/>
            <a:ext cx="999567" cy="36512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/>
      <p:bldP spid="14" grpId="0" animBg="1"/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5" grpId="0" animBg="1"/>
      <p:bldP spid="39" grpId="0" animBg="1"/>
      <p:bldP spid="41" grpId="0" animBg="1"/>
      <p:bldP spid="42" grpId="0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F1CF-AC67-4411-A6AB-AF6C6AC8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Conditions for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744-F43A-4B25-9A64-C211EF9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Correlation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order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 other alternative explanation</a:t>
            </a:r>
          </a:p>
        </p:txBody>
      </p:sp>
      <p:pic>
        <p:nvPicPr>
          <p:cNvPr id="4098" name="Picture 2" descr="Meme Creator - Funny What if I told you correlation does not imply causality  Meme Generator at MemeCreator.org!">
            <a:extLst>
              <a:ext uri="{FF2B5EF4-FFF2-40B4-BE49-F238E27FC236}">
                <a16:creationId xmlns:a16="http://schemas.microsoft.com/office/drawing/2014/main" id="{FF75B1C3-B275-433B-9F9C-905842238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06529"/>
            <a:ext cx="6019331" cy="36416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50070-971B-48EE-8696-2820129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303030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768C-024C-4645-95ED-4EBD1C82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70B-868A-473F-BC78-4B561052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F27-15C1-4131-9A35-9873BA0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Who should you ask when conducting in-depth interview (exploratory research) for a marketing problem?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work it (e.g., employees)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study it (e.g., researchers)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Those who live it (e.g., consumers)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 and B only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000" dirty="0"/>
              <a:t>A, B, and C</a:t>
            </a:r>
          </a:p>
          <a:p>
            <a:endParaRPr lang="en-US" sz="2000" dirty="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015A2531-D4E5-4335-B47F-39FA2872D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2C31-3011-4B66-A435-BC76F3C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5325-4480-42FF-BACA-38CD1CA6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3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Test marketing is the phrase commonly used to indicate an experiment, study, or test that is conducted in a </a:t>
            </a:r>
            <a:r>
              <a:rPr lang="en-US" sz="2200" i="1" dirty="0"/>
              <a:t>field setting</a:t>
            </a:r>
            <a:r>
              <a:rPr lang="en-US" sz="2200" dirty="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 dirty="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 dirty="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C458-60DB-452E-9466-833BC6C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7A00-3704-4811-8B69-87FDAB66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BFB5-B8AA-4A51-A5B9-44B3C45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31287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9F41-85DE-4DF2-BF71-62CA888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B9D7A7-3ACB-4D5A-B802-942500C282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62FD50-5121-43B8-8764-94C956CBA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428C4D-884F-4A7B-83F8-0B2B7AB88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7696F7-FD99-4A96-946C-9CA2DF151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9B544-361D-8BF0-CA79-C951328C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Visualization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4AE1A6E-F18D-E6AB-514B-DAB87928E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8" y="2101330"/>
            <a:ext cx="5431536" cy="418577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20C107E-C5FF-98F9-0826-1BC15C206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08" y="2098060"/>
            <a:ext cx="5431536" cy="41822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042DC-7C97-6A6B-D6D5-540FD93B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2736-2C38-2E0A-F7D6-B5F2E0DD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D6C2-11EA-4EC6-B4DB-5F19E07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6F36C7-CF32-4621-A8FE-09FC85395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3D0CAD-C21C-47A7-BD82-7B8DBE2746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591811-D9EC-4235-9DA2-4C6E7FAEE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6B3FFC-D87C-403E-8FE7-49D385A57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D81BB-C781-45B0-BD84-61A961F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/>
              <a:t>Internal Validity versus External Validity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E10E492-22D1-482F-A596-116E63492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1D69-884A-4E55-B168-3EBCBB6B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900" dirty="0"/>
              <a:t>Internal Validity: The degree to which an outcome can be attributed to an experimental variable and not to other factors. Lab experiments tend to have higher levels of internal validity </a:t>
            </a:r>
          </a:p>
          <a:p>
            <a:r>
              <a:rPr lang="en-US" sz="1900" dirty="0"/>
              <a:t>External Validity: The degree to which the results of an experiment can be generalized, or extended, to other situations. Field experiments tend to have higher levels of external validity </a:t>
            </a:r>
          </a:p>
          <a:p>
            <a:r>
              <a:rPr lang="en-US" sz="1900" dirty="0"/>
              <a:t>Online retailers are in an ideal position to conduct field experiments by testing different types or levels of marketing variables simultaneously and examining actual customer response.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D2E53-72C4-430F-BA98-F90D42A5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1029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lasses on top of a book">
            <a:extLst>
              <a:ext uri="{FF2B5EF4-FFF2-40B4-BE49-F238E27FC236}">
                <a16:creationId xmlns:a16="http://schemas.microsoft.com/office/drawing/2014/main" id="{B0586C39-AE51-AEDD-9C20-2457DA54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" r="2736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4840-C172-E33A-FAA2-7BF0B056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Other Quasi-experimental Designs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D080-B4ED-6EB8-4996-D5943262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For reference, </a:t>
            </a:r>
            <a:r>
              <a:rPr lang="en-US" sz="2000" dirty="0">
                <a:hlinkClick r:id="rId3"/>
              </a:rPr>
              <a:t>check my book</a:t>
            </a:r>
            <a:endParaRPr lang="en-US" sz="2000" dirty="0"/>
          </a:p>
          <a:p>
            <a:pPr lvl="1"/>
            <a:r>
              <a:rPr lang="en-US" sz="2000" dirty="0"/>
              <a:t>Regression Discontinuity </a:t>
            </a:r>
          </a:p>
          <a:p>
            <a:pPr lvl="1"/>
            <a:r>
              <a:rPr lang="en-US" sz="2000" dirty="0"/>
              <a:t>Difference-in-differences</a:t>
            </a:r>
          </a:p>
          <a:p>
            <a:pPr lvl="1"/>
            <a:r>
              <a:rPr lang="en-US" sz="2000" dirty="0"/>
              <a:t>Synthetic Control </a:t>
            </a:r>
          </a:p>
          <a:p>
            <a:pPr lvl="1"/>
            <a:r>
              <a:rPr lang="en-US" sz="2000" dirty="0"/>
              <a:t>Event studies </a:t>
            </a:r>
          </a:p>
          <a:p>
            <a:pPr lvl="1"/>
            <a:r>
              <a:rPr lang="en-US" sz="2000" dirty="0"/>
              <a:t>Matching Methods </a:t>
            </a:r>
          </a:p>
          <a:p>
            <a:pPr lvl="1"/>
            <a:r>
              <a:rPr lang="en-US" sz="2000" dirty="0"/>
              <a:t>Interrupted Times series 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3C9E-4FE2-1979-FE2D-BA09BCD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6880" y="6356350"/>
            <a:ext cx="2943135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286F-F7EC-443D-A3D8-00394951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113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9C895-AB0B-4D6A-9FBE-905E2987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15-min Group Discussion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A640-B626-4304-9C36-6E7E996F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500" dirty="0"/>
              <a:t>Signup sheet: first come first serve basis</a:t>
            </a:r>
          </a:p>
          <a:p>
            <a:r>
              <a:rPr lang="en-US" sz="1500" dirty="0"/>
              <a:t>Items:</a:t>
            </a:r>
          </a:p>
          <a:p>
            <a:pPr lvl="1"/>
            <a:r>
              <a:rPr lang="en-US" sz="1500" dirty="0"/>
              <a:t>A general statement of the client’s problem </a:t>
            </a:r>
          </a:p>
          <a:p>
            <a:pPr lvl="1"/>
            <a:r>
              <a:rPr lang="en-US" sz="1500" dirty="0"/>
              <a:t>The decision(s) to be made + alternatives</a:t>
            </a:r>
          </a:p>
          <a:p>
            <a:pPr lvl="1"/>
            <a:r>
              <a:rPr lang="en-US" sz="1500" dirty="0"/>
              <a:t>Target for the decision: choose one </a:t>
            </a:r>
          </a:p>
          <a:p>
            <a:pPr lvl="1"/>
            <a:r>
              <a:rPr lang="en-US" sz="1500" dirty="0"/>
              <a:t>Managerial Objective(s)</a:t>
            </a:r>
          </a:p>
          <a:p>
            <a:pPr lvl="1"/>
            <a:r>
              <a:rPr lang="en-US" sz="1500" dirty="0"/>
              <a:t>Research Objectives: at least 2</a:t>
            </a:r>
          </a:p>
          <a:p>
            <a:pPr lvl="1"/>
            <a:r>
              <a:rPr lang="en-US" sz="1500" dirty="0"/>
              <a:t>Research Questions: at least 10</a:t>
            </a:r>
          </a:p>
          <a:p>
            <a:r>
              <a:rPr lang="en-US" sz="1500" dirty="0"/>
              <a:t>One word or pdf document only. Only 1 member needs to submit</a:t>
            </a:r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ECBEC203-F7DA-481E-BE73-B6065DE0B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1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D55D8-714A-47DE-BE62-941146CF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8DCA-393C-4100-8169-142731CA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22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935-55F2-43F3-9BAF-C749B2DF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1FCDF72-2E34-4E10-A362-E840A865A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78919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BB3E-CD21-404A-91B5-799D19D6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iClicker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0D7D-8CE2-4A63-A451-EEE6AC20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Why at 1 and 2 connection per node (i.e., an individual has 1 or 2 friends) we saw no changes in the time it takes to reach the whole population, but in 3 connections per node, we can see abrupt changes in the time it takes?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Bottleneck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Founder effect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/>
              <a:t>Threshold effect</a:t>
            </a:r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B5CAAD76-453C-45A2-A6A3-A15350DA1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BB960-0810-487E-AB40-EF4A24A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25916-4858-4985-9E95-94C22812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8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5-min Snippet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How agents (wolves and sheep) interact with environment (grass)</a:t>
            </a:r>
          </a:p>
          <a:p>
            <a:r>
              <a:rPr lang="en-US" sz="2200"/>
              <a:t>Try:</a:t>
            </a:r>
          </a:p>
          <a:p>
            <a:pPr lvl="1"/>
            <a:r>
              <a:rPr lang="en-US" sz="2200"/>
              <a:t>Different # of wolves</a:t>
            </a:r>
          </a:p>
          <a:p>
            <a:pPr lvl="1"/>
            <a:r>
              <a:rPr lang="en-US" sz="2200"/>
              <a:t>Different levels of energy gained from eating sheep</a:t>
            </a:r>
          </a:p>
          <a:p>
            <a:pPr lvl="1"/>
            <a:r>
              <a:rPr lang="en-US" sz="2200"/>
              <a:t>Different levels of energy gained from grass</a:t>
            </a:r>
          </a:p>
          <a:p>
            <a:pPr lvl="1"/>
            <a:r>
              <a:rPr lang="en-US" sz="2200"/>
              <a:t>Different grass growth rate </a:t>
            </a:r>
          </a:p>
          <a:p>
            <a:pPr lvl="1"/>
            <a:endParaRPr lang="en-US" sz="2200"/>
          </a:p>
        </p:txBody>
      </p:sp>
      <p:pic>
        <p:nvPicPr>
          <p:cNvPr id="5122" name="Picture 2" descr="wolf-sheep-3 | Charly W. Karl | Flickr">
            <a:extLst>
              <a:ext uri="{FF2B5EF4-FFF2-40B4-BE49-F238E27FC236}">
                <a16:creationId xmlns:a16="http://schemas.microsoft.com/office/drawing/2014/main" id="{D8FCDC90-5D58-40FE-95CA-8B52C3CEB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775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90C6-3C33-42A5-86CA-5DBB613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143FB-4345-4DA7-B51E-DDF2B553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iClicker Question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A8D5-3ED9-4E44-9843-10EF531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9CA3-7DE9-4E49-84F5-35B3DDC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9385F13-7940-4E8B-8FF3-A0FDE5BEC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5163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Other explanatory research methods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Mining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Case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Ethnography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Project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Discuss PA #3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8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061535B1-EAF2-40BA-85EB-228F9417F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Mike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45B85-FFDA-4243-9CD9-9EC2E1A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Mining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55897" y="405350"/>
            <a:ext cx="477671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Mike Nguyen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use of powerful analytic technologies to quickly and thoroughly explore mountains of data to obtain useful information</a:t>
            </a:r>
          </a:p>
          <a:p>
            <a:r>
              <a:rPr lang="en-US" sz="1700">
                <a:solidFill>
                  <a:schemeClr val="bg1"/>
                </a:solidFill>
              </a:rPr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2050" name="Picture 2" descr="Get it! Because data mining?!? HA!: terriblefacebookmemes">
            <a:extLst>
              <a:ext uri="{FF2B5EF4-FFF2-40B4-BE49-F238E27FC236}">
                <a16:creationId xmlns:a16="http://schemas.microsoft.com/office/drawing/2014/main" id="{74341D73-8BD2-4B26-A432-A90D0B04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652" y="1271671"/>
            <a:ext cx="6642532" cy="37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666E-118F-4C3E-9B12-51D9E81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6AF1B4E-90EC-4A51-B6E5-B702C054ECB0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Intensive study of selected examples of the phenomenon of interest, especially in cases where</a:t>
            </a:r>
          </a:p>
          <a:p>
            <a:pPr lvl="1"/>
            <a:r>
              <a:rPr lang="en-US" sz="1400" dirty="0"/>
              <a:t>Recent change</a:t>
            </a:r>
          </a:p>
          <a:p>
            <a:pPr lvl="1"/>
            <a:r>
              <a:rPr lang="en-US" sz="1400" dirty="0"/>
              <a:t>Extreme behaviors</a:t>
            </a:r>
          </a:p>
          <a:p>
            <a:pPr lvl="1"/>
            <a:r>
              <a:rPr lang="en-US" sz="1400" dirty="0"/>
              <a:t>The “best” and “worst” situation </a:t>
            </a:r>
          </a:p>
          <a:p>
            <a:endParaRPr lang="en-US" sz="18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en you want case studies to end but professors keep asking questions -  Kevin hart meme | Meme Generator">
            <a:extLst>
              <a:ext uri="{FF2B5EF4-FFF2-40B4-BE49-F238E27FC236}">
                <a16:creationId xmlns:a16="http://schemas.microsoft.com/office/drawing/2014/main" id="{D3887DBA-822B-4DC7-8815-748943CBD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1130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314F-77D8-4EAE-81C5-E9400FA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AF1B4E-90EC-4A51-B6E5-B702C054ECB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Mike Nguyen</a:t>
            </a:r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7478</TotalTime>
  <Words>3089</Words>
  <Application>Microsoft Office PowerPoint</Application>
  <PresentationFormat>Widescreen</PresentationFormat>
  <Paragraphs>469</Paragraphs>
  <Slides>50</Slides>
  <Notes>32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Apercu-Light</vt:lpstr>
      <vt:lpstr>Arial</vt:lpstr>
      <vt:lpstr>Arimo</vt:lpstr>
      <vt:lpstr>Calibri</vt:lpstr>
      <vt:lpstr>Calibri Light</vt:lpstr>
      <vt:lpstr>Franklin Gothic Book</vt:lpstr>
      <vt:lpstr>Lucida Grande</vt:lpstr>
      <vt:lpstr>Times New Roman</vt:lpstr>
      <vt:lpstr>Trebuchet MS</vt:lpstr>
      <vt:lpstr>Office Theme</vt:lpstr>
      <vt:lpstr>Good Morning</vt:lpstr>
      <vt:lpstr>Research Design</vt:lpstr>
      <vt:lpstr>Recap</vt:lpstr>
      <vt:lpstr>iClicker Question</vt:lpstr>
      <vt:lpstr>iClicker Question</vt:lpstr>
      <vt:lpstr>iClicker Question</vt:lpstr>
      <vt:lpstr>Learning Objectives</vt:lpstr>
      <vt:lpstr>Data Mining</vt:lpstr>
      <vt:lpstr>Case Analyses</vt:lpstr>
      <vt:lpstr>Ethnography</vt:lpstr>
      <vt:lpstr>Benchmarking</vt:lpstr>
      <vt:lpstr>Projective Methods</vt:lpstr>
      <vt:lpstr>Where we are</vt:lpstr>
      <vt:lpstr>Research Design</vt:lpstr>
      <vt:lpstr>Types of Research Design</vt:lpstr>
      <vt:lpstr>Types of Research Design</vt:lpstr>
      <vt:lpstr>Research Objective vs. Appropriate Design</vt:lpstr>
      <vt:lpstr>Exploratory Research</vt:lpstr>
      <vt:lpstr>iClicker Question</vt:lpstr>
      <vt:lpstr>Exploratory Research (Qualitative Research)</vt:lpstr>
      <vt:lpstr>Research Design: Exploratory Research</vt:lpstr>
      <vt:lpstr>Descriptive Research</vt:lpstr>
      <vt:lpstr>Descriptive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Other Quasi-experimental Designs</vt:lpstr>
      <vt:lpstr>Research Design: Causal Research</vt:lpstr>
      <vt:lpstr>Independent Variable</vt:lpstr>
      <vt:lpstr>Dependent Variable</vt:lpstr>
      <vt:lpstr>Extraneous Variables</vt:lpstr>
      <vt:lpstr>Experiment</vt:lpstr>
      <vt:lpstr>Experimental Design</vt:lpstr>
      <vt:lpstr>Causal Research</vt:lpstr>
      <vt:lpstr>Conditions for Causality</vt:lpstr>
      <vt:lpstr>Causality – or is it really?</vt:lpstr>
      <vt:lpstr>Correlation ≠ Causation</vt:lpstr>
      <vt:lpstr>Conditions for Causality</vt:lpstr>
      <vt:lpstr>Example of Causal Research: Test Marketing</vt:lpstr>
      <vt:lpstr>Experimental Design</vt:lpstr>
      <vt:lpstr>Experimental Design</vt:lpstr>
      <vt:lpstr>Pretest and Posttest</vt:lpstr>
      <vt:lpstr>Visualization</vt:lpstr>
      <vt:lpstr>Validity</vt:lpstr>
      <vt:lpstr>Internal Validity versus External Validity</vt:lpstr>
      <vt:lpstr>Other Quasi-experimental Designs</vt:lpstr>
      <vt:lpstr>15-min Group Discussion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44</cp:revision>
  <dcterms:created xsi:type="dcterms:W3CDTF">2021-06-01T03:14:17Z</dcterms:created>
  <dcterms:modified xsi:type="dcterms:W3CDTF">2023-01-30T13:54:32Z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