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71" r:id="rId5"/>
    <p:sldId id="275" r:id="rId6"/>
    <p:sldId id="272" r:id="rId7"/>
    <p:sldId id="273" r:id="rId8"/>
    <p:sldId id="256" r:id="rId9"/>
    <p:sldId id="263" r:id="rId10"/>
    <p:sldId id="264" r:id="rId11"/>
    <p:sldId id="265" r:id="rId12"/>
    <p:sldId id="266" r:id="rId13"/>
    <p:sldId id="267" r:id="rId14"/>
    <p:sldId id="268" r:id="rId15"/>
    <p:sldId id="269" r:id="rId16"/>
    <p:sldId id="276" r:id="rId17"/>
    <p:sldId id="277" r:id="rId18"/>
    <p:sldId id="278"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71445" autoAdjust="0"/>
  </p:normalViewPr>
  <p:slideViewPr>
    <p:cSldViewPr snapToGrid="0">
      <p:cViewPr varScale="1">
        <p:scale>
          <a:sx n="78" d="100"/>
          <a:sy n="78" d="100"/>
        </p:scale>
        <p:origin x="1614" y="7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3/12/2023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3/12/2023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12 revisit  </a:t>
            </a:r>
          </a:p>
          <a:p>
            <a:r>
              <a:rPr lang="en-US" dirty="0"/>
              <a:t>So today we will cover descriptive statistics and revisit chapter 12 a little bit. </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91989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http://www.netlogoweb.org/launch#http://www.netlogoweb.org/assets/modelslib/Sample%20Models/Social%20Science/Rumor%20Mill.nlogo</a:t>
            </a:r>
          </a:p>
          <a:p>
            <a:endParaRPr lang="en-US" dirty="0"/>
          </a:p>
          <a:p>
            <a:endParaRPr lang="en-US" dirty="0"/>
          </a:p>
          <a:p>
            <a:pPr algn="l"/>
            <a:r>
              <a:rPr lang="en-US" b="0" i="0" dirty="0">
                <a:solidFill>
                  <a:srgbClr val="000000"/>
                </a:solidFill>
                <a:effectLst/>
                <a:latin typeface="Lucida Grande"/>
              </a:rPr>
              <a:t>This program models the spread of a rumor. The rumor spreads when a person who knows the rumor tells one of their neighbors. In other words, spatial proximity is a determining factor as to how soon (and perhaps how often) a given individual will hear the rumor.</a:t>
            </a:r>
          </a:p>
          <a:p>
            <a:pPr algn="l"/>
            <a:r>
              <a:rPr lang="en-US" b="0" i="0" dirty="0">
                <a:solidFill>
                  <a:srgbClr val="000000"/>
                </a:solidFill>
                <a:effectLst/>
                <a:latin typeface="Lucida Grande"/>
              </a:rPr>
              <a:t>The neighbors can be defined as either the four adjacent people or the eight adjacent people. At each time step, every person who knows the rumor randomly chooses a neighbor to tell the rumor to. The simulation keeps track of who knows the rumor, how many people know the rumor, and how many "repeated </a:t>
            </a:r>
            <a:r>
              <a:rPr lang="en-US" b="0" i="0" dirty="0" err="1">
                <a:solidFill>
                  <a:srgbClr val="000000"/>
                </a:solidFill>
                <a:effectLst/>
                <a:latin typeface="Lucida Grande"/>
              </a:rPr>
              <a:t>tellings</a:t>
            </a:r>
            <a:r>
              <a:rPr lang="en-US" b="0" i="0" dirty="0">
                <a:solidFill>
                  <a:srgbClr val="000000"/>
                </a:solidFill>
                <a:effectLst/>
                <a:latin typeface="Lucida Grande"/>
              </a:rPr>
              <a:t>" of the rumor occur.</a:t>
            </a:r>
          </a:p>
          <a:p>
            <a:endParaRPr lang="en-US" dirty="0"/>
          </a:p>
          <a:p>
            <a:r>
              <a:rPr lang="en-US" b="0" i="0" dirty="0">
                <a:solidFill>
                  <a:srgbClr val="000000"/>
                </a:solidFill>
                <a:effectLst/>
                <a:latin typeface="Lucida Grande"/>
              </a:rPr>
              <a:t>EIGHT-MODE? is a switch that determines whether at each time step the rumor spreads to one of four randomly chosen neighbors, or one of eight such neighbors.</a:t>
            </a:r>
          </a:p>
          <a:p>
            <a:endParaRPr lang="en-US" b="0" i="0" dirty="0">
              <a:solidFill>
                <a:srgbClr val="000000"/>
              </a:solidFill>
              <a:effectLst/>
              <a:latin typeface="Lucida Grande"/>
            </a:endParaRPr>
          </a:p>
          <a:p>
            <a:r>
              <a:rPr lang="en-US" b="0" i="0" dirty="0">
                <a:solidFill>
                  <a:srgbClr val="000000"/>
                </a:solidFill>
                <a:effectLst/>
                <a:latin typeface="Lucida Grande"/>
              </a:rPr>
              <a:t>Also check the network analysis</a:t>
            </a:r>
          </a:p>
          <a:p>
            <a:endParaRPr lang="en-US" b="0" i="0" dirty="0">
              <a:solidFill>
                <a:srgbClr val="000000"/>
              </a:solidFill>
              <a:effectLst/>
              <a:latin typeface="Lucida Grande"/>
            </a:endParaRPr>
          </a:p>
          <a:p>
            <a:endParaRPr lang="en-US" b="0" i="0" dirty="0">
              <a:solidFill>
                <a:srgbClr val="000000"/>
              </a:solidFill>
              <a:effectLst/>
              <a:latin typeface="Lucida Grande"/>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65138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talk about descriptive statistics, usually we mean we want to learn some basic information about a variable. </a:t>
            </a:r>
          </a:p>
          <a:p>
            <a:r>
              <a:rPr lang="en-US" dirty="0"/>
              <a:t>Such as its mean or variation.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084554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two frequently used descriptive statistics is raw frequency or percent. It measures the central tendency. Like in the picture, you can see that the percentage of books you buy dominate the percentage of books that you open </a:t>
            </a:r>
          </a:p>
          <a:p>
            <a:r>
              <a:rPr lang="en-US" dirty="0"/>
              <a:t>The second one is variability associated with a variable; it is used to reveal the typical difference between the values in a set of values. </a:t>
            </a:r>
          </a:p>
          <a:p>
            <a:r>
              <a:rPr lang="en-US" dirty="0"/>
              <a:t>As in the picture, you recall your stat class where you learn about the distribution of a random variable. </a:t>
            </a:r>
          </a:p>
          <a:p>
            <a:r>
              <a:rPr lang="en-US" dirty="0"/>
              <a:t>The more information you have, the less uncertainty you have about the variable, hence, lower variability. </a:t>
            </a:r>
          </a:p>
          <a:p>
            <a:endParaRPr lang="en-US" dirty="0"/>
          </a:p>
          <a:p>
            <a:r>
              <a:rPr lang="en-US" dirty="0"/>
              <a:t>Ask about the sampling distribution shape? </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955521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 recall sampling methods that we’ve learned so far. </a:t>
            </a:r>
          </a:p>
          <a:p>
            <a:r>
              <a:rPr lang="en-US" dirty="0"/>
              <a:t>We cover both probability sampling and non-probability sampling </a:t>
            </a:r>
          </a:p>
          <a:p>
            <a:r>
              <a:rPr lang="en-US" dirty="0"/>
              <a:t>Only probability sampling allows us to calculate the measurement error. And visualize the underlying distribution of a variable. </a:t>
            </a:r>
          </a:p>
          <a:p>
            <a:br>
              <a:rPr lang="en-US" dirty="0"/>
            </a:br>
            <a:r>
              <a:rPr lang="en-US" dirty="0"/>
              <a:t>For example, assuming that we know the overall population parameter of the extent to which you value a college degree is left-skewed. </a:t>
            </a:r>
          </a:p>
          <a:p>
            <a:r>
              <a:rPr lang="en-US" dirty="0"/>
              <a:t>You would want to have a random sample of the population </a:t>
            </a:r>
          </a:p>
          <a:p>
            <a:r>
              <a:rPr lang="en-US" dirty="0"/>
              <a:t>But say that you only collect freshman’s opinions, then your sample is not reflective of the population. </a:t>
            </a:r>
          </a:p>
          <a:p>
            <a:r>
              <a:rPr lang="en-US" dirty="0"/>
              <a:t>Hence, that’s why you always want to get the most representative sample possible. </a:t>
            </a:r>
          </a:p>
          <a:p>
            <a:endParaRPr lang="en-US" dirty="0"/>
          </a:p>
          <a:p>
            <a:r>
              <a:rPr lang="en-US" dirty="0"/>
              <a:t>Are there any questions?</a:t>
            </a:r>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22886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measures of central tendency, which we covered already but I just want to remind you of the definition. </a:t>
            </a:r>
          </a:p>
          <a:p>
            <a:endParaRPr lang="en-US" dirty="0"/>
          </a:p>
          <a:p>
            <a:r>
              <a:rPr lang="en-US" dirty="0"/>
              <a:t>The geometric mean is the n-</a:t>
            </a:r>
            <a:r>
              <a:rPr lang="en-US" dirty="0" err="1"/>
              <a:t>th</a:t>
            </a:r>
            <a:r>
              <a:rPr lang="en-US" dirty="0"/>
              <a:t> root of a product of n numbers, while the arithmetic means is the sum of n numbers divided by 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741022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Measures of variability can be variance or standard deviation. </a:t>
            </a:r>
          </a:p>
          <a:p>
            <a:r>
              <a:rPr lang="en-US" dirty="0"/>
              <a:t>Standard deviation indicates the dispersion of the values </a:t>
            </a:r>
          </a:p>
          <a:p>
            <a:r>
              <a:rPr lang="en-US" dirty="0"/>
              <a:t>If you recall from your stat course, if you have a normal variable such as height, 1 standardization contains 68% of observations, meaning that 68% of your sample should be plus or minus from your mean. </a:t>
            </a:r>
          </a:p>
          <a:p>
            <a:endParaRPr lang="en-US" dirty="0"/>
          </a:p>
          <a:p>
            <a:r>
              <a:rPr lang="en-US" dirty="0"/>
              <a:t>Another visualization of a distribution of a variable is frequency distribution or histogram. Unlike variable distribution can only be used for continuous variables measured by ratio, the histogram can also be used for continuous variables measured by intervals such as the Likert scale or salary in the bucket. </a:t>
            </a:r>
          </a:p>
          <a:p>
            <a:endParaRPr lang="en-US" dirty="0"/>
          </a:p>
          <a:p>
            <a:r>
              <a:rPr lang="en-US" dirty="0"/>
              <a:t>For example, in the histogram, you can see that the number of people is put into a bucket. And we stack them side by side. </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414257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to get to the next level of measurement, we have to impose more conditions such as from nominal to ordinal, we have to add the order of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ordinal to the interval, we have to add the restriction that the proportion between variables is equal. (a jump from 1 to 2 equals a jump form 2 to 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from interval to ratio, we have to add the condition of absolute zero or real zero.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higher levels of measurement have all the statistical properties of lower levels of measurements as represented in the table.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can somebody tell me why mode can be used for both categorial continuous variables, while mean only applies to continuous variables?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give me examples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Rights reserved: www.questionpro.com</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4068645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descriptive word doc first </a:t>
            </a:r>
          </a:p>
          <a:p>
            <a:r>
              <a:rPr lang="en-US" dirty="0"/>
              <a:t>Then R script (script_1)</a:t>
            </a:r>
          </a:p>
          <a:p>
            <a:r>
              <a:rPr lang="en-US" dirty="0"/>
              <a:t>descriptive.xlsx</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Variables are ”elements of a construct that can be measured or quantified”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Construct is “an abstract idea or concept composed of a set of attitudes or behaviors that are thought be related.”</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measurement is the amount of information within a variable. </a:t>
            </a:r>
          </a:p>
          <a:p>
            <a:r>
              <a:rPr lang="en-US" dirty="0"/>
              <a:t>Levels of measurement consist of nominal, ordinal, interval, and ratio</a:t>
            </a:r>
          </a:p>
          <a:p>
            <a:endParaRPr lang="en-US" dirty="0"/>
          </a:p>
          <a:p>
            <a:r>
              <a:rPr lang="en-US" dirty="0"/>
              <a:t>Type of research question:</a:t>
            </a:r>
          </a:p>
          <a:p>
            <a:r>
              <a:rPr lang="en-US" dirty="0"/>
              <a:t>Exploratory</a:t>
            </a:r>
          </a:p>
          <a:p>
            <a:r>
              <a:rPr lang="en-US" dirty="0"/>
              <a:t>Descriptive </a:t>
            </a:r>
          </a:p>
          <a:p>
            <a:r>
              <a:rPr lang="en-US" dirty="0"/>
              <a:t>Causal</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658907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 = Integrated Development Environment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546911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0E2FF94F-CD9E-49B3-97DF-CC86F792D1FA}" type="datetime1">
              <a:rPr lang="en-US" smtClean="0"/>
              <a:t>3/12/2023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08FA4A2-251C-4EF0-A971-740CC58FCE9C}" type="datetime1">
              <a:rPr lang="en-US" smtClean="0"/>
              <a:t>3/12/2023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C678EE1E-8FD8-4E71-AB3E-D45737540CD6}" type="datetime1">
              <a:rPr lang="en-US" smtClean="0"/>
              <a:t>3/12/2023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16F7FEB1-C0EE-4522-8939-30B06393F211}" type="datetime1">
              <a:rPr lang="en-US" smtClean="0"/>
              <a:t>3/12/2023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B6B6C8D6-ABEC-44A2-9900-FBE34CC20117}" type="datetime1">
              <a:rPr lang="en-US" smtClean="0"/>
              <a:t>3/12/2023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A22B62C1-A375-4CE1-8027-A44B089026E7}" type="datetime1">
              <a:rPr lang="en-US" smtClean="0"/>
              <a:t>3/12/2023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2F5126A5-4E55-4EE3-935B-4AA72D21C744}" type="datetime1">
              <a:rPr lang="en-US" smtClean="0"/>
              <a:t>3/12/2023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661DE8B-87BE-43B7-BE33-0CE077750BDC}" type="datetime1">
              <a:rPr lang="en-US" smtClean="0"/>
              <a:t>3/12/2023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B7A65B15-563B-4B3A-A86E-6FF46C24C326}" type="datetime1">
              <a:rPr lang="en-US" smtClean="0"/>
              <a:t>3/12/2023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4E48E9E-4E9D-47B4-80E9-DC851FFB3ED2}" type="datetime1">
              <a:rPr lang="en-US" smtClean="0"/>
              <a:t>3/12/2023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62A96D92-520A-477A-BCC3-9BF5CE968574}" type="datetime1">
              <a:rPr lang="en-US" smtClean="0"/>
              <a:t>3/12/2023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B6A8F-6872-4742-B301-1B6EC57DBF39}" type="datetime1">
              <a:rPr lang="en-US" smtClean="0"/>
              <a:t>3/12/2023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galaxyproject.github.io/training-material/topics/galaxy-interface/tutorials/rstudio/tutorial.html" TargetMode="External"/><Relationship Id="rId3" Type="http://schemas.openxmlformats.org/officeDocument/2006/relationships/image" Target="../media/image22.jpg"/><Relationship Id="rId7" Type="http://schemas.openxmlformats.org/officeDocument/2006/relationships/image" Target="../media/image24.png"/><Relationship Id="rId12" Type="http://schemas.openxmlformats.org/officeDocument/2006/relationships/hyperlink" Target="https://creativecommons.org/licenses/by/3.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hikaru1122.hatenadiary.jp/entry/2017/11/26/222452" TargetMode="External"/><Relationship Id="rId11" Type="http://schemas.openxmlformats.org/officeDocument/2006/relationships/hyperlink" Target="https://creativecommons.org/licenses/by-sa/3.0/" TargetMode="External"/><Relationship Id="rId5" Type="http://schemas.openxmlformats.org/officeDocument/2006/relationships/image" Target="../media/image23.png"/><Relationship Id="rId10" Type="http://schemas.openxmlformats.org/officeDocument/2006/relationships/hyperlink" Target="https://psyteachr.github.io/ug1-practical/cloud.html" TargetMode="External"/><Relationship Id="rId4" Type="http://schemas.openxmlformats.org/officeDocument/2006/relationships/hyperlink" Target="https://en.wikipedia.org/wiki/R_(programming_language)" TargetMode="External"/><Relationship Id="rId9" Type="http://schemas.openxmlformats.org/officeDocument/2006/relationships/image" Target="../media/image25.gif"/></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yntegrity.com/clinical-data-quality-article/variability-graph/" TargetMode="Externa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3FAB2-C8FC-465E-861E-143356863710}"/>
              </a:ext>
            </a:extLst>
          </p:cNvPr>
          <p:cNvSpPr>
            <a:spLocks noGrp="1"/>
          </p:cNvSpPr>
          <p:nvPr>
            <p:ph type="ctrTitle"/>
          </p:nvPr>
        </p:nvSpPr>
        <p:spPr>
          <a:xfrm>
            <a:off x="638882" y="639193"/>
            <a:ext cx="3571810" cy="3573516"/>
          </a:xfrm>
        </p:spPr>
        <p:txBody>
          <a:bodyPr>
            <a:normAutofit/>
          </a:bodyPr>
          <a:lstStyle/>
          <a:p>
            <a:pPr algn="l"/>
            <a:r>
              <a:rPr lang="en-US" sz="6600"/>
              <a:t>Morning !!!</a:t>
            </a:r>
          </a:p>
        </p:txBody>
      </p:sp>
      <p:sp>
        <p:nvSpPr>
          <p:cNvPr id="3" name="Subtitle 2">
            <a:extLst>
              <a:ext uri="{FF2B5EF4-FFF2-40B4-BE49-F238E27FC236}">
                <a16:creationId xmlns:a16="http://schemas.microsoft.com/office/drawing/2014/main" id="{CD773D34-E392-432F-AD6A-F675F577FD48}"/>
              </a:ext>
            </a:extLst>
          </p:cNvPr>
          <p:cNvSpPr>
            <a:spLocks noGrp="1"/>
          </p:cNvSpPr>
          <p:nvPr>
            <p:ph type="subTitle" idx="1"/>
          </p:nvPr>
        </p:nvSpPr>
        <p:spPr>
          <a:xfrm>
            <a:off x="638882" y="4631161"/>
            <a:ext cx="3571810" cy="1559327"/>
          </a:xfrm>
        </p:spPr>
        <p:txBody>
          <a:bodyPr>
            <a:normAutofit/>
          </a:bodyPr>
          <a:lstStyle/>
          <a:p>
            <a:pPr algn="l"/>
            <a:r>
              <a:rPr lang="en-US" dirty="0"/>
              <a:t>Name tag</a:t>
            </a:r>
          </a:p>
          <a:p>
            <a:pPr algn="l"/>
            <a:r>
              <a:rPr lang="en-US" dirty="0"/>
              <a:t>Check-in </a:t>
            </a:r>
          </a:p>
        </p:txBody>
      </p:sp>
      <p:sp>
        <p:nvSpPr>
          <p:cNvPr id="10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ts Monday Again GIFs - Get the best GIF on GIPHY">
            <a:extLst>
              <a:ext uri="{FF2B5EF4-FFF2-40B4-BE49-F238E27FC236}">
                <a16:creationId xmlns:a16="http://schemas.microsoft.com/office/drawing/2014/main" id="{BD4DE75F-B67A-4BB0-90A9-25A3A86B92A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4654296" y="1394383"/>
            <a:ext cx="7214616" cy="404180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5ADEB10-D9D6-43BB-8BB3-371FC9DD81F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F9BDF7-C94B-49FE-BEDF-117AF333B72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1044195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614141FC-8189-47F8-821A-FC9A4E91E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Rectangle 80">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82C313-418B-4E49-A355-C9971186E971}"/>
              </a:ext>
            </a:extLst>
          </p:cNvPr>
          <p:cNvSpPr>
            <a:spLocks noGrp="1"/>
          </p:cNvSpPr>
          <p:nvPr>
            <p:ph type="title"/>
          </p:nvPr>
        </p:nvSpPr>
        <p:spPr>
          <a:xfrm>
            <a:off x="841248" y="510047"/>
            <a:ext cx="3300984" cy="1645920"/>
          </a:xfrm>
        </p:spPr>
        <p:txBody>
          <a:bodyPr>
            <a:normAutofit/>
          </a:bodyPr>
          <a:lstStyle/>
          <a:p>
            <a:r>
              <a:rPr lang="en-US" sz="2800" dirty="0"/>
              <a:t>Measures of Variability </a:t>
            </a:r>
          </a:p>
        </p:txBody>
      </p:sp>
      <p:sp>
        <p:nvSpPr>
          <p:cNvPr id="83" name="Rectangle 82">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Rectangle 84">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981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91D646-CD14-4C14-AC50-449EFDCDF4F4}"/>
              </a:ext>
            </a:extLst>
          </p:cNvPr>
          <p:cNvSpPr>
            <a:spLocks noGrp="1"/>
          </p:cNvSpPr>
          <p:nvPr>
            <p:ph idx="1"/>
          </p:nvPr>
        </p:nvSpPr>
        <p:spPr>
          <a:xfrm>
            <a:off x="4581144" y="510047"/>
            <a:ext cx="6858000" cy="1645920"/>
          </a:xfrm>
        </p:spPr>
        <p:txBody>
          <a:bodyPr anchor="ctr">
            <a:normAutofit/>
          </a:bodyPr>
          <a:lstStyle/>
          <a:p>
            <a:r>
              <a:rPr lang="en-US" sz="1800"/>
              <a:t>Frequency distribution reveals the number (percent) of occurrences of each number or set of numbers </a:t>
            </a:r>
          </a:p>
          <a:p>
            <a:r>
              <a:rPr lang="en-US" sz="1800"/>
              <a:t>Range identifies the maximum and minimum values in a set of numbers </a:t>
            </a:r>
          </a:p>
          <a:p>
            <a:r>
              <a:rPr lang="en-US" sz="1800"/>
              <a:t>Standard deviation indicates the dispersion of the values</a:t>
            </a:r>
          </a:p>
        </p:txBody>
      </p:sp>
      <p:pic>
        <p:nvPicPr>
          <p:cNvPr id="4102" name="Picture 6" descr="What Is Standard Deviation?">
            <a:extLst>
              <a:ext uri="{FF2B5EF4-FFF2-40B4-BE49-F238E27FC236}">
                <a16:creationId xmlns:a16="http://schemas.microsoft.com/office/drawing/2014/main" id="{9D1A7D25-3AF0-421E-94D1-2373E06401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821" r="13770" b="-3"/>
          <a:stretch/>
        </p:blipFill>
        <p:spPr bwMode="auto">
          <a:xfrm>
            <a:off x="557784" y="2606462"/>
            <a:ext cx="3584448" cy="363931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requency Distribution in SPSS - Quick Tutorial">
            <a:extLst>
              <a:ext uri="{FF2B5EF4-FFF2-40B4-BE49-F238E27FC236}">
                <a16:creationId xmlns:a16="http://schemas.microsoft.com/office/drawing/2014/main" id="{4CEF7026-D166-41A8-9106-431E5576A7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186" r="8722"/>
          <a:stretch/>
        </p:blipFill>
        <p:spPr bwMode="auto">
          <a:xfrm>
            <a:off x="4347599" y="2606462"/>
            <a:ext cx="3584448" cy="363931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What if your data is NOT Normal?. What rule to apply when the data does… |  by Tirthajyoti Sarkar | Towards Data Science">
            <a:extLst>
              <a:ext uri="{FF2B5EF4-FFF2-40B4-BE49-F238E27FC236}">
                <a16:creationId xmlns:a16="http://schemas.microsoft.com/office/drawing/2014/main" id="{FA6F6C5A-8CAA-4691-AD98-52B8A90FE61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68" r="636" b="-3"/>
          <a:stretch/>
        </p:blipFill>
        <p:spPr bwMode="auto">
          <a:xfrm>
            <a:off x="8137415" y="2606462"/>
            <a:ext cx="3584448" cy="363931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1FCFD2E-6EBE-4AB1-B2CD-3C72F47D7DE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04603251-2351-45EA-B9CB-E7C0DD8D02A0}"/>
              </a:ext>
            </a:extLst>
          </p:cNvPr>
          <p:cNvSpPr>
            <a:spLocks noGrp="1"/>
          </p:cNvSpPr>
          <p:nvPr>
            <p:ph type="sldNum" sz="quarter" idx="12"/>
          </p:nvPr>
        </p:nvSpPr>
        <p:spPr>
          <a:xfrm>
            <a:off x="8610600" y="6356350"/>
            <a:ext cx="2828544"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Tree>
    <p:extLst>
      <p:ext uri="{BB962C8B-B14F-4D97-AF65-F5344CB8AC3E}">
        <p14:creationId xmlns:p14="http://schemas.microsoft.com/office/powerpoint/2010/main" val="351233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9" name="Rectangle 9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0FF1D7-8BBD-45E6-A84C-690387EB5977}"/>
              </a:ext>
            </a:extLst>
          </p:cNvPr>
          <p:cNvSpPr>
            <a:spLocks noGrp="1"/>
          </p:cNvSpPr>
          <p:nvPr>
            <p:ph type="title"/>
          </p:nvPr>
        </p:nvSpPr>
        <p:spPr>
          <a:xfrm>
            <a:off x="1051560" y="586822"/>
            <a:ext cx="3657600" cy="1645920"/>
          </a:xfrm>
        </p:spPr>
        <p:txBody>
          <a:bodyPr>
            <a:normAutofit/>
          </a:bodyPr>
          <a:lstStyle/>
          <a:p>
            <a:r>
              <a:rPr lang="en-US" sz="3200"/>
              <a:t>Statistical Procedure</a:t>
            </a:r>
          </a:p>
        </p:txBody>
      </p:sp>
      <p:sp>
        <p:nvSpPr>
          <p:cNvPr id="101" name="Rectangle 10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3" name="Rectangle 10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7FC678-21C8-4B0C-8E7D-D048877C3C24}"/>
              </a:ext>
            </a:extLst>
          </p:cNvPr>
          <p:cNvSpPr>
            <a:spLocks noGrp="1"/>
          </p:cNvSpPr>
          <p:nvPr>
            <p:ph idx="1"/>
          </p:nvPr>
        </p:nvSpPr>
        <p:spPr>
          <a:xfrm>
            <a:off x="5250106" y="586822"/>
            <a:ext cx="6106742" cy="1645920"/>
          </a:xfrm>
        </p:spPr>
        <p:txBody>
          <a:bodyPr anchor="ctr">
            <a:normAutofit/>
          </a:bodyPr>
          <a:lstStyle/>
          <a:p>
            <a:pPr marL="0" lvl="0" indent="0" rtl="0">
              <a:spcBef>
                <a:spcPts val="0"/>
              </a:spcBef>
              <a:spcAft>
                <a:spcPts val="0"/>
              </a:spcAft>
              <a:buNone/>
            </a:pPr>
            <a:r>
              <a:rPr lang="en-US" sz="1800" dirty="0">
                <a:latin typeface="Calibri"/>
                <a:ea typeface="Calibri"/>
                <a:cs typeface="Calibri"/>
                <a:sym typeface="Calibri"/>
              </a:rPr>
              <a:t>Mode: categorical and continuous </a:t>
            </a:r>
          </a:p>
          <a:p>
            <a:pPr marL="0" lvl="0" indent="0" rtl="0">
              <a:spcBef>
                <a:spcPts val="0"/>
              </a:spcBef>
              <a:spcAft>
                <a:spcPts val="0"/>
              </a:spcAft>
              <a:buNone/>
            </a:pPr>
            <a:endParaRPr lang="en-US" sz="1800" dirty="0">
              <a:latin typeface="Calibri"/>
              <a:ea typeface="Calibri"/>
              <a:cs typeface="Calibri"/>
              <a:sym typeface="Calibri"/>
            </a:endParaRPr>
          </a:p>
          <a:p>
            <a:pPr marL="0" lvl="0" indent="0" rtl="0">
              <a:spcBef>
                <a:spcPts val="0"/>
              </a:spcBef>
              <a:spcAft>
                <a:spcPts val="0"/>
              </a:spcAft>
              <a:buNone/>
            </a:pPr>
            <a:r>
              <a:rPr lang="en-US" sz="1800" dirty="0">
                <a:latin typeface="Calibri"/>
                <a:ea typeface="Calibri"/>
                <a:cs typeface="Calibri"/>
                <a:sym typeface="Calibri"/>
              </a:rPr>
              <a:t>Mean: only continuous. why? </a:t>
            </a:r>
          </a:p>
          <a:p>
            <a:pPr marL="0" lvl="0" indent="0" rtl="0">
              <a:spcBef>
                <a:spcPts val="0"/>
              </a:spcBef>
              <a:spcAft>
                <a:spcPts val="0"/>
              </a:spcAft>
              <a:buNone/>
            </a:pPr>
            <a:endParaRPr lang="en-US" sz="1800" dirty="0">
              <a:latin typeface="Calibri"/>
              <a:ea typeface="Calibri"/>
              <a:cs typeface="Calibri"/>
              <a:sym typeface="Calibri"/>
            </a:endParaRPr>
          </a:p>
          <a:p>
            <a:pPr marL="0" indent="0">
              <a:buNone/>
            </a:pPr>
            <a:endParaRPr lang="en-US" sz="1800" dirty="0"/>
          </a:p>
        </p:txBody>
      </p:sp>
      <p:pic>
        <p:nvPicPr>
          <p:cNvPr id="79" name="Google Shape;178;p11" descr="Diagram&#10;&#10;Description automatically generated">
            <a:extLst>
              <a:ext uri="{FF2B5EF4-FFF2-40B4-BE49-F238E27FC236}">
                <a16:creationId xmlns:a16="http://schemas.microsoft.com/office/drawing/2014/main" id="{2A7DF004-E559-4145-84F1-511D90A299A9}"/>
              </a:ext>
            </a:extLst>
          </p:cNvPr>
          <p:cNvPicPr preferRelativeResize="0"/>
          <p:nvPr/>
        </p:nvPicPr>
        <p:blipFill rotWithShape="1">
          <a:blip r:embed="rId3"/>
          <a:stretch/>
        </p:blipFill>
        <p:spPr>
          <a:xfrm>
            <a:off x="587360" y="2729397"/>
            <a:ext cx="5422355" cy="3483864"/>
          </a:xfrm>
          <a:prstGeom prst="rect">
            <a:avLst/>
          </a:prstGeom>
          <a:noFill/>
        </p:spPr>
      </p:pic>
      <p:pic>
        <p:nvPicPr>
          <p:cNvPr id="13" name="Picture 12" descr="Graphical user interface, application&#10;&#10;Description automatically generated">
            <a:extLst>
              <a:ext uri="{FF2B5EF4-FFF2-40B4-BE49-F238E27FC236}">
                <a16:creationId xmlns:a16="http://schemas.microsoft.com/office/drawing/2014/main" id="{0F2C9322-FB38-4559-A162-FA300CB94760}"/>
              </a:ext>
            </a:extLst>
          </p:cNvPr>
          <p:cNvPicPr>
            <a:picLocks noChangeAspect="1"/>
          </p:cNvPicPr>
          <p:nvPr/>
        </p:nvPicPr>
        <p:blipFill rotWithShape="1">
          <a:blip r:embed="rId4"/>
          <a:srcRect l="1393" r="-1" b="-1"/>
          <a:stretch/>
        </p:blipFill>
        <p:spPr>
          <a:xfrm>
            <a:off x="6228977" y="2990682"/>
            <a:ext cx="5865651" cy="2260433"/>
          </a:xfrm>
          <a:prstGeom prst="rect">
            <a:avLst/>
          </a:prstGeom>
        </p:spPr>
      </p:pic>
      <p:sp>
        <p:nvSpPr>
          <p:cNvPr id="4" name="Footer Placeholder 3">
            <a:extLst>
              <a:ext uri="{FF2B5EF4-FFF2-40B4-BE49-F238E27FC236}">
                <a16:creationId xmlns:a16="http://schemas.microsoft.com/office/drawing/2014/main" id="{24FC045A-A12F-403A-B77B-FF260D02668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EA084420-A1FB-4873-B05D-990DD9DC47AF}"/>
              </a:ext>
            </a:extLst>
          </p:cNvPr>
          <p:cNvSpPr>
            <a:spLocks noGrp="1"/>
          </p:cNvSpPr>
          <p:nvPr>
            <p:ph type="sldNum" sz="quarter" idx="12"/>
          </p:nvPr>
        </p:nvSpPr>
        <p:spPr>
          <a:xfrm>
            <a:off x="8610600" y="6356350"/>
            <a:ext cx="2746248"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11</a:t>
            </a:fld>
            <a:endParaRPr lang="en-US">
              <a:solidFill>
                <a:schemeClr val="tx1">
                  <a:lumMod val="50000"/>
                  <a:lumOff val="50000"/>
                </a:schemeClr>
              </a:solidFill>
            </a:endParaRPr>
          </a:p>
        </p:txBody>
      </p:sp>
    </p:spTree>
    <p:extLst>
      <p:ext uri="{BB962C8B-B14F-4D97-AF65-F5344CB8AC3E}">
        <p14:creationId xmlns:p14="http://schemas.microsoft.com/office/powerpoint/2010/main" val="213055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AB352C-7138-4BCF-9966-4AC95C1958EC}"/>
              </a:ext>
            </a:extLst>
          </p:cNvPr>
          <p:cNvSpPr>
            <a:spLocks noGrp="1"/>
          </p:cNvSpPr>
          <p:nvPr>
            <p:ph type="title"/>
          </p:nvPr>
        </p:nvSpPr>
        <p:spPr>
          <a:xfrm>
            <a:off x="838200" y="365125"/>
            <a:ext cx="10515600" cy="1325563"/>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A969E3-1ECE-4D09-90E1-8A54C076E0FA}"/>
              </a:ext>
            </a:extLst>
          </p:cNvPr>
          <p:cNvSpPr>
            <a:spLocks noGrp="1"/>
          </p:cNvSpPr>
          <p:nvPr>
            <p:ph idx="1"/>
          </p:nvPr>
        </p:nvSpPr>
        <p:spPr>
          <a:xfrm>
            <a:off x="838200" y="1929384"/>
            <a:ext cx="10515600" cy="4251960"/>
          </a:xfrm>
        </p:spPr>
        <p:txBody>
          <a:bodyPr>
            <a:normAutofit/>
          </a:bodyPr>
          <a:lstStyle/>
          <a:p>
            <a:pPr marL="0" indent="0">
              <a:buNone/>
            </a:pPr>
            <a:r>
              <a:rPr lang="en-US" sz="2200"/>
              <a:t>Which measure of central tendency (mode or mean) should you use?</a:t>
            </a:r>
          </a:p>
          <a:p>
            <a:pPr marL="0" indent="0">
              <a:buNone/>
            </a:pPr>
            <a:r>
              <a:rPr lang="en-US" sz="2200"/>
              <a:t>Gender of respondent (Male or Female) </a:t>
            </a:r>
          </a:p>
          <a:p>
            <a:pPr marL="0" indent="0">
              <a:buNone/>
            </a:pPr>
            <a:r>
              <a:rPr lang="en-US" sz="2200"/>
              <a:t>Hint: Can you do average gender? How do you calculate average? </a:t>
            </a:r>
          </a:p>
          <a:p>
            <a:pPr marL="514350" indent="-514350">
              <a:buFont typeface="+mj-lt"/>
              <a:buAutoNum type="alphaUcPeriod"/>
            </a:pPr>
            <a:r>
              <a:rPr lang="en-US" sz="2200"/>
              <a:t>Mode</a:t>
            </a:r>
          </a:p>
          <a:p>
            <a:pPr marL="514350" indent="-514350">
              <a:buFont typeface="+mj-lt"/>
              <a:buAutoNum type="alphaUcPeriod"/>
            </a:pPr>
            <a:r>
              <a:rPr lang="en-US" sz="2200"/>
              <a:t>Mean</a:t>
            </a:r>
          </a:p>
        </p:txBody>
      </p:sp>
      <p:sp>
        <p:nvSpPr>
          <p:cNvPr id="4" name="Footer Placeholder 3">
            <a:extLst>
              <a:ext uri="{FF2B5EF4-FFF2-40B4-BE49-F238E27FC236}">
                <a16:creationId xmlns:a16="http://schemas.microsoft.com/office/drawing/2014/main" id="{257DDFA8-3B11-4EBC-8763-7A42727F84B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09DA40A0-5D4A-407F-B0FF-28FF9D72910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576748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AB352C-7138-4BCF-9966-4AC95C1958EC}"/>
              </a:ext>
            </a:extLst>
          </p:cNvPr>
          <p:cNvSpPr>
            <a:spLocks noGrp="1"/>
          </p:cNvSpPr>
          <p:nvPr>
            <p:ph type="title"/>
          </p:nvPr>
        </p:nvSpPr>
        <p:spPr>
          <a:xfrm>
            <a:off x="838200" y="365125"/>
            <a:ext cx="10515600" cy="1325563"/>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A969E3-1ECE-4D09-90E1-8A54C076E0FA}"/>
              </a:ext>
            </a:extLst>
          </p:cNvPr>
          <p:cNvSpPr>
            <a:spLocks noGrp="1"/>
          </p:cNvSpPr>
          <p:nvPr>
            <p:ph idx="1"/>
          </p:nvPr>
        </p:nvSpPr>
        <p:spPr>
          <a:xfrm>
            <a:off x="838200" y="1929384"/>
            <a:ext cx="10515600" cy="4251960"/>
          </a:xfrm>
        </p:spPr>
        <p:txBody>
          <a:bodyPr>
            <a:normAutofit/>
          </a:bodyPr>
          <a:lstStyle/>
          <a:p>
            <a:pPr marL="0" indent="0">
              <a:buNone/>
            </a:pPr>
            <a:r>
              <a:rPr lang="en-US" sz="2200"/>
              <a:t>Which measure of central tendency (mode or mean) should you use?</a:t>
            </a:r>
          </a:p>
          <a:p>
            <a:pPr marL="0" indent="0">
              <a:buNone/>
            </a:pPr>
            <a:r>
              <a:rPr lang="en-US" sz="2200"/>
              <a:t>Customer Satisfaction (How satisfied are you with the store’s customer service? – use 5-point scale where 1 means not satisfied and 5 means very satisfied). </a:t>
            </a:r>
          </a:p>
          <a:p>
            <a:pPr marL="514350" indent="-514350">
              <a:buFont typeface="+mj-lt"/>
              <a:buAutoNum type="alphaUcPeriod"/>
            </a:pPr>
            <a:r>
              <a:rPr lang="en-US" sz="2200"/>
              <a:t>Mode</a:t>
            </a:r>
          </a:p>
          <a:p>
            <a:pPr marL="514350" indent="-514350">
              <a:buFont typeface="+mj-lt"/>
              <a:buAutoNum type="alphaUcPeriod"/>
            </a:pPr>
            <a:r>
              <a:rPr lang="en-US" sz="2200"/>
              <a:t>Mean</a:t>
            </a:r>
          </a:p>
        </p:txBody>
      </p:sp>
      <p:sp>
        <p:nvSpPr>
          <p:cNvPr id="4" name="Footer Placeholder 3">
            <a:extLst>
              <a:ext uri="{FF2B5EF4-FFF2-40B4-BE49-F238E27FC236}">
                <a16:creationId xmlns:a16="http://schemas.microsoft.com/office/drawing/2014/main" id="{257DDFA8-3B11-4EBC-8763-7A42727F84B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09DA40A0-5D4A-407F-B0FF-28FF9D72910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3965123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8C06EA-B84A-4960-AE6F-7C612784EB2F}"/>
              </a:ext>
            </a:extLst>
          </p:cNvPr>
          <p:cNvSpPr>
            <a:spLocks noGrp="1"/>
          </p:cNvSpPr>
          <p:nvPr>
            <p:ph type="title"/>
          </p:nvPr>
        </p:nvSpPr>
        <p:spPr>
          <a:xfrm>
            <a:off x="6513788" y="365125"/>
            <a:ext cx="4840010" cy="1807305"/>
          </a:xfrm>
        </p:spPr>
        <p:txBody>
          <a:bodyPr>
            <a:normAutofit/>
          </a:bodyPr>
          <a:lstStyle/>
          <a:p>
            <a:r>
              <a:rPr lang="en-US" dirty="0"/>
              <a:t>Lab Session </a:t>
            </a:r>
          </a:p>
        </p:txBody>
      </p:sp>
      <p:pic>
        <p:nvPicPr>
          <p:cNvPr id="7" name="Picture 6" descr="Computer script on a screen">
            <a:extLst>
              <a:ext uri="{FF2B5EF4-FFF2-40B4-BE49-F238E27FC236}">
                <a16:creationId xmlns:a16="http://schemas.microsoft.com/office/drawing/2014/main" id="{42792FCC-F7FB-4640-9475-1B9687518722}"/>
              </a:ext>
            </a:extLst>
          </p:cNvPr>
          <p:cNvPicPr>
            <a:picLocks noChangeAspect="1"/>
          </p:cNvPicPr>
          <p:nvPr/>
        </p:nvPicPr>
        <p:blipFill rotWithShape="1">
          <a:blip r:embed="rId3"/>
          <a:srcRect l="347" r="4011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B01D68B0-67E9-4D39-8BFB-CF4927B9BD4C}"/>
              </a:ext>
            </a:extLst>
          </p:cNvPr>
          <p:cNvSpPr>
            <a:spLocks noGrp="1"/>
          </p:cNvSpPr>
          <p:nvPr>
            <p:ph idx="1"/>
          </p:nvPr>
        </p:nvSpPr>
        <p:spPr>
          <a:xfrm>
            <a:off x="6513788" y="2333297"/>
            <a:ext cx="4840010" cy="3843666"/>
          </a:xfrm>
        </p:spPr>
        <p:txBody>
          <a:bodyPr>
            <a:normAutofit/>
          </a:bodyPr>
          <a:lstStyle/>
          <a:p>
            <a:r>
              <a:rPr lang="en-US" sz="2000"/>
              <a:t>Excel </a:t>
            </a:r>
          </a:p>
          <a:p>
            <a:r>
              <a:rPr lang="en-US" sz="2000"/>
              <a:t>R</a:t>
            </a:r>
          </a:p>
        </p:txBody>
      </p:sp>
      <p:sp>
        <p:nvSpPr>
          <p:cNvPr id="4" name="Footer Placeholder 3">
            <a:extLst>
              <a:ext uri="{FF2B5EF4-FFF2-40B4-BE49-F238E27FC236}">
                <a16:creationId xmlns:a16="http://schemas.microsoft.com/office/drawing/2014/main" id="{51CC175C-2913-435E-AC41-9BCD63C06B7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BBEA971-4EB2-4D26-B188-EF5DAB1F7B50}"/>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1538263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23EC8B-3580-4E31-A4F4-66D5CAE6E9CD}"/>
              </a:ext>
            </a:extLst>
          </p:cNvPr>
          <p:cNvSpPr>
            <a:spLocks noGrp="1"/>
          </p:cNvSpPr>
          <p:nvPr>
            <p:ph type="title"/>
          </p:nvPr>
        </p:nvSpPr>
        <p:spPr>
          <a:xfrm>
            <a:off x="838200" y="978408"/>
            <a:ext cx="3721608" cy="1106424"/>
          </a:xfrm>
        </p:spPr>
        <p:txBody>
          <a:bodyPr>
            <a:normAutofit/>
          </a:bodyPr>
          <a:lstStyle/>
          <a:p>
            <a:r>
              <a:rPr lang="en-US" sz="2800"/>
              <a:t>A little bit about R</a:t>
            </a:r>
          </a:p>
        </p:txBody>
      </p:sp>
      <p:sp>
        <p:nvSpPr>
          <p:cNvPr id="29" name="Rectangle 28">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B7658F4-6CD2-420F-965E-F05629D03B28}"/>
              </a:ext>
            </a:extLst>
          </p:cNvPr>
          <p:cNvSpPr>
            <a:spLocks noGrp="1"/>
          </p:cNvSpPr>
          <p:nvPr>
            <p:ph idx="1"/>
          </p:nvPr>
        </p:nvSpPr>
        <p:spPr>
          <a:xfrm>
            <a:off x="838200" y="2368296"/>
            <a:ext cx="3721608" cy="3502152"/>
          </a:xfrm>
        </p:spPr>
        <p:txBody>
          <a:bodyPr>
            <a:normAutofit/>
          </a:bodyPr>
          <a:lstStyle/>
          <a:p>
            <a:r>
              <a:rPr lang="en-US" sz="1700"/>
              <a:t>R is the underlying language</a:t>
            </a:r>
          </a:p>
          <a:p>
            <a:r>
              <a:rPr lang="en-US" sz="1700"/>
              <a:t>RStudio is the IDE for R</a:t>
            </a:r>
          </a:p>
          <a:p>
            <a:r>
              <a:rPr lang="en-US" sz="1700"/>
              <a:t>RStudio Cloud is a cloud version of RStudio </a:t>
            </a:r>
          </a:p>
        </p:txBody>
      </p:sp>
      <p:pic>
        <p:nvPicPr>
          <p:cNvPr id="7" name="Picture 6" descr="Graphical user interface, text, application&#10;&#10;Description automatically generated">
            <a:extLst>
              <a:ext uri="{FF2B5EF4-FFF2-40B4-BE49-F238E27FC236}">
                <a16:creationId xmlns:a16="http://schemas.microsoft.com/office/drawing/2014/main" id="{CAAC86D5-E2CD-4603-A6B2-37021F8478F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33267" y="857102"/>
            <a:ext cx="3248351" cy="2241362"/>
          </a:xfrm>
          <a:prstGeom prst="rect">
            <a:avLst/>
          </a:prstGeom>
        </p:spPr>
      </p:pic>
      <p:pic>
        <p:nvPicPr>
          <p:cNvPr id="16" name="Picture 15" descr="Graphical user interface, text, application, email&#10;&#10;Description automatically generated">
            <a:extLst>
              <a:ext uri="{FF2B5EF4-FFF2-40B4-BE49-F238E27FC236}">
                <a16:creationId xmlns:a16="http://schemas.microsoft.com/office/drawing/2014/main" id="{27E5A0D6-4320-45F5-9293-0CE04ED5527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589914" y="1096670"/>
            <a:ext cx="3248352" cy="176223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BAB9D7C4-F9FF-4176-ACBC-0855F157D394}"/>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233268" y="3576345"/>
            <a:ext cx="3248352" cy="2411901"/>
          </a:xfrm>
          <a:prstGeom prst="rect">
            <a:avLst/>
          </a:prstGeom>
        </p:spPr>
      </p:pic>
      <p:pic>
        <p:nvPicPr>
          <p:cNvPr id="19" name="Picture 18" descr="Graphical user interface, application&#10;&#10;Description automatically generated">
            <a:extLst>
              <a:ext uri="{FF2B5EF4-FFF2-40B4-BE49-F238E27FC236}">
                <a16:creationId xmlns:a16="http://schemas.microsoft.com/office/drawing/2014/main" id="{37325D8C-AD92-4BD3-8826-A7F6AA01C466}"/>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8589914" y="4403450"/>
            <a:ext cx="3248352" cy="754764"/>
          </a:xfrm>
          <a:prstGeom prst="rect">
            <a:avLst/>
          </a:prstGeom>
        </p:spPr>
      </p:pic>
      <p:sp>
        <p:nvSpPr>
          <p:cNvPr id="4" name="Footer Placeholder 3">
            <a:extLst>
              <a:ext uri="{FF2B5EF4-FFF2-40B4-BE49-F238E27FC236}">
                <a16:creationId xmlns:a16="http://schemas.microsoft.com/office/drawing/2014/main" id="{44290C48-DEB0-47DD-A944-68C962896FC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8EAC4F05-C011-42D5-8856-CD071231ACF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15</a:t>
            </a:fld>
            <a:endParaRPr lang="en-US">
              <a:solidFill>
                <a:schemeClr val="tx1">
                  <a:lumMod val="50000"/>
                  <a:lumOff val="50000"/>
                </a:schemeClr>
              </a:solidFill>
            </a:endParaRPr>
          </a:p>
        </p:txBody>
      </p:sp>
      <p:sp>
        <p:nvSpPr>
          <p:cNvPr id="8" name="TextBox 7">
            <a:extLst>
              <a:ext uri="{FF2B5EF4-FFF2-40B4-BE49-F238E27FC236}">
                <a16:creationId xmlns:a16="http://schemas.microsoft.com/office/drawing/2014/main" id="{3B8A866B-6D68-421C-A4B0-281123832130}"/>
              </a:ext>
            </a:extLst>
          </p:cNvPr>
          <p:cNvSpPr txBox="1"/>
          <p:nvPr/>
        </p:nvSpPr>
        <p:spPr>
          <a:xfrm>
            <a:off x="6174576" y="2898409"/>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pedia.org/wiki/R_(programming_languag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1"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11" name="TextBox 10">
            <a:extLst>
              <a:ext uri="{FF2B5EF4-FFF2-40B4-BE49-F238E27FC236}">
                <a16:creationId xmlns:a16="http://schemas.microsoft.com/office/drawing/2014/main" id="{1D02DEAD-B1F9-4554-B6EA-DA6E31559CE3}"/>
              </a:ext>
            </a:extLst>
          </p:cNvPr>
          <p:cNvSpPr txBox="1"/>
          <p:nvPr/>
        </p:nvSpPr>
        <p:spPr>
          <a:xfrm>
            <a:off x="6294803" y="5788191"/>
            <a:ext cx="218681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8" tooltip="https://galaxyproject.github.io/training-material/topics/galaxy-interface/tutorials/rstudio/tutorial.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2"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
        <p:nvSpPr>
          <p:cNvPr id="17" name="TextBox 16">
            <a:extLst>
              <a:ext uri="{FF2B5EF4-FFF2-40B4-BE49-F238E27FC236}">
                <a16:creationId xmlns:a16="http://schemas.microsoft.com/office/drawing/2014/main" id="{964B9AB1-A707-4C39-AD04-FF40049D4D45}"/>
              </a:ext>
            </a:extLst>
          </p:cNvPr>
          <p:cNvSpPr txBox="1"/>
          <p:nvPr/>
        </p:nvSpPr>
        <p:spPr>
          <a:xfrm>
            <a:off x="9531224" y="26588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s://hikaru1122.hatenadiary.jp/entry/2017/11/26/222452">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1"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20" name="TextBox 19">
            <a:extLst>
              <a:ext uri="{FF2B5EF4-FFF2-40B4-BE49-F238E27FC236}">
                <a16:creationId xmlns:a16="http://schemas.microsoft.com/office/drawing/2014/main" id="{08A8B486-6A16-4D44-867A-83E926F1B3FA}"/>
              </a:ext>
            </a:extLst>
          </p:cNvPr>
          <p:cNvSpPr txBox="1"/>
          <p:nvPr/>
        </p:nvSpPr>
        <p:spPr>
          <a:xfrm>
            <a:off x="9531224" y="4958159"/>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10" tooltip="https://psyteachr.github.io/ug1-practical/cloud.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1"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193458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462044"/>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61A314-0165-4441-A108-D91F817E9873}"/>
              </a:ext>
            </a:extLst>
          </p:cNvPr>
          <p:cNvSpPr>
            <a:spLocks noGrp="1"/>
          </p:cNvSpPr>
          <p:nvPr>
            <p:ph type="title"/>
          </p:nvPr>
        </p:nvSpPr>
        <p:spPr>
          <a:xfrm>
            <a:off x="649270" y="4615840"/>
            <a:ext cx="3885141" cy="1526741"/>
          </a:xfrm>
        </p:spPr>
        <p:txBody>
          <a:bodyPr>
            <a:normAutofit/>
          </a:bodyPr>
          <a:lstStyle/>
          <a:p>
            <a:pPr algn="r"/>
            <a:r>
              <a:rPr lang="en-US" sz="3000">
                <a:solidFill>
                  <a:schemeClr val="bg1"/>
                </a:solidFill>
              </a:rPr>
              <a:t>5-minute Snippet</a:t>
            </a:r>
          </a:p>
        </p:txBody>
      </p:sp>
      <p:pic>
        <p:nvPicPr>
          <p:cNvPr id="5122" name="Picture 2" descr="RHONJ i only told my friends and family the rumor meme - United States Memes">
            <a:extLst>
              <a:ext uri="{FF2B5EF4-FFF2-40B4-BE49-F238E27FC236}">
                <a16:creationId xmlns:a16="http://schemas.microsoft.com/office/drawing/2014/main" id="{53CEBC9E-0A4C-4775-9248-2B85717840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87" r="2" b="14345"/>
          <a:stretch/>
        </p:blipFill>
        <p:spPr bwMode="auto">
          <a:xfrm>
            <a:off x="393308" y="352931"/>
            <a:ext cx="5559480" cy="374904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ave you heard? The maths of rumour spreading | plus.maths.org">
            <a:extLst>
              <a:ext uri="{FF2B5EF4-FFF2-40B4-BE49-F238E27FC236}">
                <a16:creationId xmlns:a16="http://schemas.microsoft.com/office/drawing/2014/main" id="{E3DD86F3-3281-4DB1-AC35-07B01BBECD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64" r="-3" b="11495"/>
          <a:stretch/>
        </p:blipFill>
        <p:spPr bwMode="auto">
          <a:xfrm>
            <a:off x="6251736" y="357013"/>
            <a:ext cx="5546955" cy="3749040"/>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4690076"/>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D4D885-6887-4E65-A7A4-20EBEEA51560}"/>
              </a:ext>
            </a:extLst>
          </p:cNvPr>
          <p:cNvSpPr>
            <a:spLocks noGrp="1"/>
          </p:cNvSpPr>
          <p:nvPr>
            <p:ph idx="1"/>
          </p:nvPr>
        </p:nvSpPr>
        <p:spPr>
          <a:xfrm>
            <a:off x="4945336" y="4615840"/>
            <a:ext cx="6609921" cy="1526741"/>
          </a:xfrm>
        </p:spPr>
        <p:txBody>
          <a:bodyPr anchor="ctr">
            <a:normAutofit/>
          </a:bodyPr>
          <a:lstStyle/>
          <a:p>
            <a:r>
              <a:rPr lang="en-US" sz="2200">
                <a:solidFill>
                  <a:schemeClr val="bg1"/>
                </a:solidFill>
              </a:rPr>
              <a:t>How Rumor Spread </a:t>
            </a:r>
          </a:p>
          <a:p>
            <a:r>
              <a:rPr lang="en-US" sz="2200">
                <a:solidFill>
                  <a:schemeClr val="bg1"/>
                </a:solidFill>
              </a:rPr>
              <a:t>The more seeding you have, the faster rate of transmission </a:t>
            </a:r>
          </a:p>
          <a:p>
            <a:endParaRPr lang="en-US" sz="2200">
              <a:solidFill>
                <a:schemeClr val="bg1"/>
              </a:solidFill>
            </a:endParaRPr>
          </a:p>
        </p:txBody>
      </p:sp>
      <p:sp>
        <p:nvSpPr>
          <p:cNvPr id="4" name="Footer Placeholder 3">
            <a:extLst>
              <a:ext uri="{FF2B5EF4-FFF2-40B4-BE49-F238E27FC236}">
                <a16:creationId xmlns:a16="http://schemas.microsoft.com/office/drawing/2014/main" id="{2A20D851-E5C2-4315-BAFC-EF2D6E76F3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A6DCFD5-A312-49E8-83DC-CD37B711C7E0}"/>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246452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91998-267C-4D4F-BEA0-8579CC3A4B3C}"/>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81DBEB-191A-4F2D-AA09-6D27441D3582}"/>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How to handle missing data?</a:t>
            </a:r>
          </a:p>
          <a:p>
            <a:pPr marL="514350" indent="-514350">
              <a:buFont typeface="+mj-lt"/>
              <a:buAutoNum type="alphaUcPeriod"/>
            </a:pPr>
            <a:r>
              <a:rPr lang="en-US" sz="2200" dirty="0"/>
              <a:t>Just ignore it (assuming missing at random)</a:t>
            </a:r>
          </a:p>
          <a:p>
            <a:pPr marL="514350" indent="-514350">
              <a:buFont typeface="+mj-lt"/>
              <a:buAutoNum type="alphaUcPeriod"/>
            </a:pPr>
            <a:r>
              <a:rPr lang="en-US" sz="2200" dirty="0"/>
              <a:t>Try to impute missing values (i.e., substitute values for missing items)</a:t>
            </a:r>
          </a:p>
          <a:p>
            <a:pPr marL="514350" indent="-514350">
              <a:buFont typeface="+mj-lt"/>
              <a:buAutoNum type="alphaUcPeriod"/>
            </a:pPr>
            <a:r>
              <a:rPr lang="en-US" sz="2200" dirty="0"/>
              <a:t>Contact respondents or try to find raw data </a:t>
            </a:r>
          </a:p>
          <a:p>
            <a:pPr marL="514350" indent="-514350">
              <a:buFont typeface="+mj-lt"/>
              <a:buAutoNum type="alphaUcPeriod"/>
            </a:pPr>
            <a:r>
              <a:rPr lang="en-US" sz="2200" dirty="0"/>
              <a:t>All of the above</a:t>
            </a:r>
          </a:p>
        </p:txBody>
      </p:sp>
      <p:sp>
        <p:nvSpPr>
          <p:cNvPr id="4" name="Footer Placeholder 3">
            <a:extLst>
              <a:ext uri="{FF2B5EF4-FFF2-40B4-BE49-F238E27FC236}">
                <a16:creationId xmlns:a16="http://schemas.microsoft.com/office/drawing/2014/main" id="{C8FC13B4-6A65-4A8A-9DE1-A25B3A7653C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D193070-A64C-45F7-A3CC-4DBDF776418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spTree>
    <p:extLst>
      <p:ext uri="{BB962C8B-B14F-4D97-AF65-F5344CB8AC3E}">
        <p14:creationId xmlns:p14="http://schemas.microsoft.com/office/powerpoint/2010/main" val="401644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42F77F-DA42-4CF6-8D1C-3E6852FD8153}"/>
              </a:ext>
            </a:extLst>
          </p:cNvPr>
          <p:cNvSpPr>
            <a:spLocks noGrp="1"/>
          </p:cNvSpPr>
          <p:nvPr>
            <p:ph type="title"/>
          </p:nvPr>
        </p:nvSpPr>
        <p:spPr>
          <a:xfrm>
            <a:off x="630936" y="640080"/>
            <a:ext cx="4818888" cy="1481328"/>
          </a:xfrm>
        </p:spPr>
        <p:txBody>
          <a:bodyPr anchor="b">
            <a:normAutofit/>
          </a:bodyPr>
          <a:lstStyle/>
          <a:p>
            <a:r>
              <a:rPr lang="en-US" sz="5400"/>
              <a:t>iClicker Question</a:t>
            </a:r>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199B57-FBCA-425F-A8CA-7FF07D6DF724}"/>
              </a:ext>
            </a:extLst>
          </p:cNvPr>
          <p:cNvSpPr>
            <a:spLocks noGrp="1"/>
          </p:cNvSpPr>
          <p:nvPr>
            <p:ph idx="1"/>
          </p:nvPr>
        </p:nvSpPr>
        <p:spPr>
          <a:xfrm>
            <a:off x="630936" y="2660904"/>
            <a:ext cx="4818888" cy="3547872"/>
          </a:xfrm>
        </p:spPr>
        <p:txBody>
          <a:bodyPr anchor="t">
            <a:normAutofit/>
          </a:bodyPr>
          <a:lstStyle/>
          <a:p>
            <a:pPr marL="0" indent="0">
              <a:buNone/>
            </a:pPr>
            <a:r>
              <a:rPr lang="en-US" sz="2200"/>
              <a:t>How can you code this closed-ended item into your data frame?</a:t>
            </a:r>
          </a:p>
          <a:p>
            <a:pPr marL="514350" indent="-514350">
              <a:buFont typeface="+mj-lt"/>
              <a:buAutoNum type="alphaUcPeriod"/>
            </a:pPr>
            <a:r>
              <a:rPr lang="en-US" sz="2200"/>
              <a:t>Assign a column (in the data frame) for each box, where 1 represents the box is checked </a:t>
            </a:r>
          </a:p>
          <a:p>
            <a:pPr marL="514350" indent="-514350">
              <a:buFont typeface="+mj-lt"/>
              <a:buAutoNum type="alphaUcPeriod"/>
            </a:pPr>
            <a:r>
              <a:rPr lang="en-US" sz="2200"/>
              <a:t>Assign a column (in the data frame) for the item, where labels are from 1-6 corresponding to 6 boxes. </a:t>
            </a:r>
          </a:p>
        </p:txBody>
      </p:sp>
      <p:pic>
        <p:nvPicPr>
          <p:cNvPr id="7" name="Picture 6">
            <a:extLst>
              <a:ext uri="{FF2B5EF4-FFF2-40B4-BE49-F238E27FC236}">
                <a16:creationId xmlns:a16="http://schemas.microsoft.com/office/drawing/2014/main" id="{A5047C6D-D9D4-407F-AA10-82D9ABBBEDDB}"/>
              </a:ext>
            </a:extLst>
          </p:cNvPr>
          <p:cNvPicPr>
            <a:picLocks noChangeAspect="1"/>
          </p:cNvPicPr>
          <p:nvPr/>
        </p:nvPicPr>
        <p:blipFill>
          <a:blip r:embed="rId2"/>
          <a:stretch>
            <a:fillRect/>
          </a:stretch>
        </p:blipFill>
        <p:spPr>
          <a:xfrm>
            <a:off x="6716132" y="640080"/>
            <a:ext cx="4224799" cy="5577840"/>
          </a:xfrm>
          <a:prstGeom prst="rect">
            <a:avLst/>
          </a:prstGeom>
        </p:spPr>
      </p:pic>
      <p:sp>
        <p:nvSpPr>
          <p:cNvPr id="4" name="Footer Placeholder 3">
            <a:extLst>
              <a:ext uri="{FF2B5EF4-FFF2-40B4-BE49-F238E27FC236}">
                <a16:creationId xmlns:a16="http://schemas.microsoft.com/office/drawing/2014/main" id="{EFD7522D-1842-4281-8756-9C064384D5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0977220-B168-4336-8993-1DA183C48D2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1192867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548D46-37D0-4BD5-837C-BF5FA7BFE811}"/>
              </a:ext>
            </a:extLst>
          </p:cNvPr>
          <p:cNvSpPr>
            <a:spLocks noGrp="1"/>
          </p:cNvSpPr>
          <p:nvPr>
            <p:ph type="title"/>
          </p:nvPr>
        </p:nvSpPr>
        <p:spPr>
          <a:xfrm>
            <a:off x="4654296" y="329184"/>
            <a:ext cx="6894576" cy="1783080"/>
          </a:xfrm>
        </p:spPr>
        <p:txBody>
          <a:bodyPr anchor="b">
            <a:normAutofit/>
          </a:bodyPr>
          <a:lstStyle/>
          <a:p>
            <a:r>
              <a:rPr lang="en-US" sz="5400"/>
              <a:t>iClicker Question</a:t>
            </a:r>
          </a:p>
        </p:txBody>
      </p:sp>
      <p:pic>
        <p:nvPicPr>
          <p:cNvPr id="7" name="Picture 6" descr="Question mark on green pastel background">
            <a:extLst>
              <a:ext uri="{FF2B5EF4-FFF2-40B4-BE49-F238E27FC236}">
                <a16:creationId xmlns:a16="http://schemas.microsoft.com/office/drawing/2014/main" id="{EA295557-9D8F-4994-BB33-1FE285E21864}"/>
              </a:ext>
            </a:extLst>
          </p:cNvPr>
          <p:cNvPicPr>
            <a:picLocks noChangeAspect="1"/>
          </p:cNvPicPr>
          <p:nvPr/>
        </p:nvPicPr>
        <p:blipFill rotWithShape="1">
          <a:blip r:embed="rId2"/>
          <a:srcRect l="47837" r="784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3"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803D09-B13F-47E9-8052-BB496CB3D8E7}"/>
              </a:ext>
            </a:extLst>
          </p:cNvPr>
          <p:cNvSpPr>
            <a:spLocks noGrp="1"/>
          </p:cNvSpPr>
          <p:nvPr>
            <p:ph idx="1"/>
          </p:nvPr>
        </p:nvSpPr>
        <p:spPr>
          <a:xfrm>
            <a:off x="4654296" y="2706624"/>
            <a:ext cx="6894576" cy="3483864"/>
          </a:xfrm>
        </p:spPr>
        <p:txBody>
          <a:bodyPr>
            <a:normAutofit/>
          </a:bodyPr>
          <a:lstStyle/>
          <a:p>
            <a:pPr marL="0" indent="0">
              <a:buNone/>
            </a:pPr>
            <a:r>
              <a:rPr lang="en-US" sz="2200"/>
              <a:t>How do you code this item: </a:t>
            </a:r>
          </a:p>
          <a:p>
            <a:pPr marL="0" indent="0">
              <a:buNone/>
            </a:pPr>
            <a:r>
              <a:rPr lang="en-US" sz="2200"/>
              <a:t>In your own words, give us 2 or 3 reasons why you prefer to leave the state after graduation </a:t>
            </a:r>
          </a:p>
          <a:p>
            <a:pPr marL="514350" indent="-514350">
              <a:buFont typeface="+mj-lt"/>
              <a:buAutoNum type="alphaUcPeriod"/>
            </a:pPr>
            <a:r>
              <a:rPr lang="en-US" sz="2200"/>
              <a:t>You can’t code this question. It’s an open-ended item that is used for exploratory research only</a:t>
            </a:r>
          </a:p>
          <a:p>
            <a:pPr marL="514350" indent="-514350">
              <a:buFont typeface="+mj-lt"/>
              <a:buAutoNum type="alphaUcPeriod"/>
            </a:pPr>
            <a:r>
              <a:rPr lang="en-US" sz="2200"/>
              <a:t>You develop categories for responses and get multiple coders to sort responses into categories to get consensus for the true categorization. </a:t>
            </a:r>
          </a:p>
        </p:txBody>
      </p:sp>
      <p:sp>
        <p:nvSpPr>
          <p:cNvPr id="4" name="Footer Placeholder 3">
            <a:extLst>
              <a:ext uri="{FF2B5EF4-FFF2-40B4-BE49-F238E27FC236}">
                <a16:creationId xmlns:a16="http://schemas.microsoft.com/office/drawing/2014/main" id="{41DFE163-A4D5-4236-A22A-82CA5BEBD09F}"/>
              </a:ext>
            </a:extLst>
          </p:cNvPr>
          <p:cNvSpPr>
            <a:spLocks noGrp="1"/>
          </p:cNvSpPr>
          <p:nvPr>
            <p:ph type="ftr" sz="quarter" idx="11"/>
          </p:nvPr>
        </p:nvSpPr>
        <p:spPr>
          <a:xfrm>
            <a:off x="4654296" y="6356350"/>
            <a:ext cx="41148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553E28A-80E9-424D-83EA-239F7A2352A0}"/>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364389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Descriptive Statistics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920478A3-C058-4D58-AB7A-F3250F5AD44B}"/>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54A8C253-EE21-4F91-B299-C8FC000EDC81}"/>
              </a:ext>
            </a:extLst>
          </p:cNvPr>
          <p:cNvSpPr>
            <a:spLocks noGrp="1"/>
          </p:cNvSpPr>
          <p:nvPr>
            <p:ph type="sldNum" sz="quarter" idx="12"/>
          </p:nvPr>
        </p:nvSpPr>
        <p:spPr/>
        <p:txBody>
          <a:bodyPr/>
          <a:lstStyle/>
          <a:p>
            <a:fld id="{A6AF1B4E-90EC-4A51-B6E5-B702C054ECB0}" type="slidenum">
              <a:rPr lang="en-US" smtClean="0"/>
              <a:t>5</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945B-A959-468D-B9A7-BCD0C722B8B9}"/>
              </a:ext>
            </a:extLst>
          </p:cNvPr>
          <p:cNvSpPr>
            <a:spLocks noGrp="1"/>
          </p:cNvSpPr>
          <p:nvPr>
            <p:ph type="title"/>
          </p:nvPr>
        </p:nvSpPr>
        <p:spPr/>
        <p:txBody>
          <a:bodyPr/>
          <a:lstStyle/>
          <a:p>
            <a:r>
              <a:rPr lang="en-US"/>
              <a:t>Basic Descriptive Analysis</a:t>
            </a:r>
            <a:endParaRPr lang="en-US" dirty="0"/>
          </a:p>
        </p:txBody>
      </p:sp>
      <p:sp>
        <p:nvSpPr>
          <p:cNvPr id="4" name="Footer Placeholder 3">
            <a:extLst>
              <a:ext uri="{FF2B5EF4-FFF2-40B4-BE49-F238E27FC236}">
                <a16:creationId xmlns:a16="http://schemas.microsoft.com/office/drawing/2014/main" id="{986B6CAA-296D-4F5D-9A5B-E1A994437D67}"/>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06FDA55-57BA-44C9-ADA0-CCD372CAE5F5}"/>
              </a:ext>
            </a:extLst>
          </p:cNvPr>
          <p:cNvSpPr>
            <a:spLocks noGrp="1"/>
          </p:cNvSpPr>
          <p:nvPr>
            <p:ph type="sldNum" sz="quarter" idx="12"/>
          </p:nvPr>
        </p:nvSpPr>
        <p:spPr/>
        <p:txBody>
          <a:bodyPr/>
          <a:lstStyle/>
          <a:p>
            <a:fld id="{A6AF1B4E-90EC-4A51-B6E5-B702C054ECB0}" type="slidenum">
              <a:rPr lang="en-US" smtClean="0"/>
              <a:t>6</a:t>
            </a:fld>
            <a:endParaRPr lang="en-US" dirty="0"/>
          </a:p>
        </p:txBody>
      </p:sp>
      <p:sp>
        <p:nvSpPr>
          <p:cNvPr id="7" name="TextBox 6">
            <a:extLst>
              <a:ext uri="{FF2B5EF4-FFF2-40B4-BE49-F238E27FC236}">
                <a16:creationId xmlns:a16="http://schemas.microsoft.com/office/drawing/2014/main" id="{3CC95CCE-7235-4114-B1A5-5A934027ABDA}"/>
              </a:ext>
            </a:extLst>
          </p:cNvPr>
          <p:cNvSpPr txBox="1"/>
          <p:nvPr/>
        </p:nvSpPr>
        <p:spPr>
          <a:xfrm>
            <a:off x="1104405" y="1690688"/>
            <a:ext cx="2588821" cy="646331"/>
          </a:xfrm>
          <a:prstGeom prst="rect">
            <a:avLst/>
          </a:prstGeom>
          <a:noFill/>
        </p:spPr>
        <p:txBody>
          <a:bodyPr wrap="square" rtlCol="0">
            <a:spAutoFit/>
          </a:bodyPr>
          <a:lstStyle/>
          <a:p>
            <a:r>
              <a:rPr lang="en-US" dirty="0"/>
              <a:t>Variation = Difference between measurements </a:t>
            </a:r>
          </a:p>
        </p:txBody>
      </p:sp>
      <p:sp>
        <p:nvSpPr>
          <p:cNvPr id="8" name="Rectangle 7">
            <a:extLst>
              <a:ext uri="{FF2B5EF4-FFF2-40B4-BE49-F238E27FC236}">
                <a16:creationId xmlns:a16="http://schemas.microsoft.com/office/drawing/2014/main" id="{BF83062B-B5D1-410D-8B5F-692DAB6744A9}"/>
              </a:ext>
            </a:extLst>
          </p:cNvPr>
          <p:cNvSpPr/>
          <p:nvPr/>
        </p:nvSpPr>
        <p:spPr>
          <a:xfrm>
            <a:off x="4967844" y="2337019"/>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Variation</a:t>
            </a:r>
          </a:p>
        </p:txBody>
      </p:sp>
      <p:sp>
        <p:nvSpPr>
          <p:cNvPr id="25" name="Rectangle 24">
            <a:extLst>
              <a:ext uri="{FF2B5EF4-FFF2-40B4-BE49-F238E27FC236}">
                <a16:creationId xmlns:a16="http://schemas.microsoft.com/office/drawing/2014/main" id="{31C9338D-F1D8-424E-A383-98BC044FDB2E}"/>
              </a:ext>
            </a:extLst>
          </p:cNvPr>
          <p:cNvSpPr/>
          <p:nvPr/>
        </p:nvSpPr>
        <p:spPr>
          <a:xfrm>
            <a:off x="912542" y="5107935"/>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Mean</a:t>
            </a:r>
          </a:p>
        </p:txBody>
      </p:sp>
      <p:sp>
        <p:nvSpPr>
          <p:cNvPr id="26" name="Rectangle 25">
            <a:extLst>
              <a:ext uri="{FF2B5EF4-FFF2-40B4-BE49-F238E27FC236}">
                <a16:creationId xmlns:a16="http://schemas.microsoft.com/office/drawing/2014/main" id="{4043FDCB-DB45-4146-85F2-C50B7FD04326}"/>
              </a:ext>
            </a:extLst>
          </p:cNvPr>
          <p:cNvSpPr/>
          <p:nvPr/>
        </p:nvSpPr>
        <p:spPr>
          <a:xfrm>
            <a:off x="3643868" y="5060434"/>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Median</a:t>
            </a:r>
          </a:p>
        </p:txBody>
      </p:sp>
      <p:sp>
        <p:nvSpPr>
          <p:cNvPr id="27" name="Rectangle 26">
            <a:extLst>
              <a:ext uri="{FF2B5EF4-FFF2-40B4-BE49-F238E27FC236}">
                <a16:creationId xmlns:a16="http://schemas.microsoft.com/office/drawing/2014/main" id="{FCCAA1BA-C01C-43EB-A0A5-32B3C4A69459}"/>
              </a:ext>
            </a:extLst>
          </p:cNvPr>
          <p:cNvSpPr/>
          <p:nvPr/>
        </p:nvSpPr>
        <p:spPr>
          <a:xfrm>
            <a:off x="6370678" y="5071618"/>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Mode</a:t>
            </a:r>
          </a:p>
        </p:txBody>
      </p:sp>
      <p:sp>
        <p:nvSpPr>
          <p:cNvPr id="28" name="Rectangle 27">
            <a:extLst>
              <a:ext uri="{FF2B5EF4-FFF2-40B4-BE49-F238E27FC236}">
                <a16:creationId xmlns:a16="http://schemas.microsoft.com/office/drawing/2014/main" id="{A4BEE754-1A51-4827-B625-0D88E4F8477D}"/>
              </a:ext>
            </a:extLst>
          </p:cNvPr>
          <p:cNvSpPr/>
          <p:nvPr/>
        </p:nvSpPr>
        <p:spPr>
          <a:xfrm>
            <a:off x="9097488" y="5060434"/>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Range</a:t>
            </a:r>
          </a:p>
        </p:txBody>
      </p:sp>
      <p:cxnSp>
        <p:nvCxnSpPr>
          <p:cNvPr id="10" name="Straight Arrow Connector 9">
            <a:extLst>
              <a:ext uri="{FF2B5EF4-FFF2-40B4-BE49-F238E27FC236}">
                <a16:creationId xmlns:a16="http://schemas.microsoft.com/office/drawing/2014/main" id="{0CDBB4F4-444F-4403-A8F5-47D71BE6750C}"/>
              </a:ext>
            </a:extLst>
          </p:cNvPr>
          <p:cNvCxnSpPr>
            <a:stCxn id="8" idx="2"/>
            <a:endCxn id="25" idx="0"/>
          </p:cNvCxnSpPr>
          <p:nvPr/>
        </p:nvCxnSpPr>
        <p:spPr>
          <a:xfrm flipH="1">
            <a:off x="2040698" y="3140149"/>
            <a:ext cx="4055302" cy="1967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CB1864D7-EF40-4AC4-AAA6-BA64DE3B6A4B}"/>
              </a:ext>
            </a:extLst>
          </p:cNvPr>
          <p:cNvCxnSpPr>
            <a:stCxn id="8" idx="2"/>
            <a:endCxn id="26" idx="0"/>
          </p:cNvCxnSpPr>
          <p:nvPr/>
        </p:nvCxnSpPr>
        <p:spPr>
          <a:xfrm flipH="1">
            <a:off x="4772024" y="3140149"/>
            <a:ext cx="1323976" cy="1920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F1980842-3ECD-4C1D-BF8B-4B6A2A48B319}"/>
              </a:ext>
            </a:extLst>
          </p:cNvPr>
          <p:cNvCxnSpPr>
            <a:cxnSpLocks/>
            <a:stCxn id="8" idx="2"/>
            <a:endCxn id="27" idx="0"/>
          </p:cNvCxnSpPr>
          <p:nvPr/>
        </p:nvCxnSpPr>
        <p:spPr>
          <a:xfrm>
            <a:off x="6096000" y="3140149"/>
            <a:ext cx="1402834" cy="1931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0CF35D36-2229-40AD-8357-F163D9C6532B}"/>
              </a:ext>
            </a:extLst>
          </p:cNvPr>
          <p:cNvCxnSpPr>
            <a:cxnSpLocks/>
            <a:stCxn id="8" idx="2"/>
            <a:endCxn id="28" idx="0"/>
          </p:cNvCxnSpPr>
          <p:nvPr/>
        </p:nvCxnSpPr>
        <p:spPr>
          <a:xfrm>
            <a:off x="6096000" y="3140149"/>
            <a:ext cx="4129644" cy="1920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6377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Freeform: Shape 139">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2" name="Freeform: Shape 141">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B3F427-5D02-4462-BE3E-5471DC3D7846}"/>
              </a:ext>
            </a:extLst>
          </p:cNvPr>
          <p:cNvSpPr>
            <a:spLocks noGrp="1"/>
          </p:cNvSpPr>
          <p:nvPr>
            <p:ph type="title"/>
          </p:nvPr>
        </p:nvSpPr>
        <p:spPr>
          <a:xfrm>
            <a:off x="438913" y="859536"/>
            <a:ext cx="4832802" cy="1243584"/>
          </a:xfrm>
        </p:spPr>
        <p:txBody>
          <a:bodyPr>
            <a:normAutofit/>
          </a:bodyPr>
          <a:lstStyle/>
          <a:p>
            <a:r>
              <a:rPr lang="en-US" sz="3400"/>
              <a:t>Commonly Used Descriptive Analysis</a:t>
            </a:r>
          </a:p>
        </p:txBody>
      </p:sp>
      <p:sp>
        <p:nvSpPr>
          <p:cNvPr id="144" name="Rectangle 14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6" name="Rectangle 14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FF438BF-4118-4840-8841-55FD30E18923}"/>
              </a:ext>
            </a:extLst>
          </p:cNvPr>
          <p:cNvSpPr>
            <a:spLocks noGrp="1"/>
          </p:cNvSpPr>
          <p:nvPr>
            <p:ph idx="1"/>
          </p:nvPr>
        </p:nvSpPr>
        <p:spPr>
          <a:xfrm>
            <a:off x="438912" y="2512611"/>
            <a:ext cx="4832803" cy="3664351"/>
          </a:xfrm>
        </p:spPr>
        <p:txBody>
          <a:bodyPr>
            <a:normAutofit/>
          </a:bodyPr>
          <a:lstStyle/>
          <a:p>
            <a:r>
              <a:rPr lang="en-US" sz="1800"/>
              <a:t>Raw frequency or percent: Measures of central tendency (typical response): Used to report a single piece of information that describes the most typical response to a question </a:t>
            </a:r>
          </a:p>
          <a:p>
            <a:r>
              <a:rPr lang="en-US" sz="1800"/>
              <a:t>Measure of variability (uncertainty): used to reveal the typical difference between the values in a set of values </a:t>
            </a:r>
          </a:p>
        </p:txBody>
      </p:sp>
      <p:pic>
        <p:nvPicPr>
          <p:cNvPr id="2050" name="Picture 2" descr="180 Percentage Memes ideas in 2021 | funny, memes, funny pie charts">
            <a:extLst>
              <a:ext uri="{FF2B5EF4-FFF2-40B4-BE49-F238E27FC236}">
                <a16:creationId xmlns:a16="http://schemas.microsoft.com/office/drawing/2014/main" id="{59D7A43F-0664-4B18-BA96-6D8A3262A9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60301" y="136525"/>
            <a:ext cx="4136676" cy="41366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hart&#10;&#10;Description automatically generated">
            <a:extLst>
              <a:ext uri="{FF2B5EF4-FFF2-40B4-BE49-F238E27FC236}">
                <a16:creationId xmlns:a16="http://schemas.microsoft.com/office/drawing/2014/main" id="{D3E0145A-051F-4DE1-A1B2-1EB588F7485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366256" y="4006760"/>
            <a:ext cx="5135719" cy="2349590"/>
          </a:xfrm>
          <a:prstGeom prst="rect">
            <a:avLst/>
          </a:prstGeom>
        </p:spPr>
      </p:pic>
      <p:sp>
        <p:nvSpPr>
          <p:cNvPr id="4" name="Footer Placeholder 3">
            <a:extLst>
              <a:ext uri="{FF2B5EF4-FFF2-40B4-BE49-F238E27FC236}">
                <a16:creationId xmlns:a16="http://schemas.microsoft.com/office/drawing/2014/main" id="{642C2268-0E0B-43C3-8A14-FA5432C017FD}"/>
              </a:ext>
            </a:extLst>
          </p:cNvPr>
          <p:cNvSpPr>
            <a:spLocks noGrp="1"/>
          </p:cNvSpPr>
          <p:nvPr>
            <p:ph type="ftr" sz="quarter" idx="11"/>
          </p:nvPr>
        </p:nvSpPr>
        <p:spPr>
          <a:xfrm>
            <a:off x="6096000" y="6356350"/>
            <a:ext cx="3880104" cy="365125"/>
          </a:xfrm>
        </p:spPr>
        <p:txBody>
          <a:bodyPr>
            <a:normAutofit/>
          </a:bodyPr>
          <a:lstStyle/>
          <a:p>
            <a:pPr algn="l">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1F5E0244-09DF-4032-851A-D9EB4CFBF649}"/>
              </a:ext>
            </a:extLst>
          </p:cNvPr>
          <p:cNvSpPr>
            <a:spLocks noGrp="1"/>
          </p:cNvSpPr>
          <p:nvPr>
            <p:ph type="sldNum" sz="quarter" idx="12"/>
          </p:nvPr>
        </p:nvSpPr>
        <p:spPr>
          <a:xfrm>
            <a:off x="10326623" y="6356350"/>
            <a:ext cx="1426464"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7</a:t>
            </a:fld>
            <a:endParaRPr lang="en-US">
              <a:solidFill>
                <a:schemeClr val="tx1">
                  <a:lumMod val="50000"/>
                  <a:lumOff val="50000"/>
                </a:schemeClr>
              </a:solidFill>
            </a:endParaRPr>
          </a:p>
        </p:txBody>
      </p:sp>
    </p:spTree>
    <p:extLst>
      <p:ext uri="{BB962C8B-B14F-4D97-AF65-F5344CB8AC3E}">
        <p14:creationId xmlns:p14="http://schemas.microsoft.com/office/powerpoint/2010/main" val="1023294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9F7E15-4E42-4BD2-9500-D5F4FA6E4BE8}"/>
              </a:ext>
            </a:extLst>
          </p:cNvPr>
          <p:cNvSpPr>
            <a:spLocks noGrp="1"/>
          </p:cNvSpPr>
          <p:nvPr>
            <p:ph type="title"/>
          </p:nvPr>
        </p:nvSpPr>
        <p:spPr>
          <a:xfrm>
            <a:off x="838200" y="609600"/>
            <a:ext cx="3739341" cy="1330839"/>
          </a:xfrm>
        </p:spPr>
        <p:txBody>
          <a:bodyPr>
            <a:normAutofit/>
          </a:bodyPr>
          <a:lstStyle/>
          <a:p>
            <a:r>
              <a:rPr lang="en-US" sz="3700"/>
              <a:t>Probability Sampling Methods</a:t>
            </a:r>
          </a:p>
        </p:txBody>
      </p:sp>
      <p:sp>
        <p:nvSpPr>
          <p:cNvPr id="3" name="Content Placeholder 2">
            <a:extLst>
              <a:ext uri="{FF2B5EF4-FFF2-40B4-BE49-F238E27FC236}">
                <a16:creationId xmlns:a16="http://schemas.microsoft.com/office/drawing/2014/main" id="{E63D0D91-05E0-45C1-8105-16D86816BE4C}"/>
              </a:ext>
            </a:extLst>
          </p:cNvPr>
          <p:cNvSpPr>
            <a:spLocks noGrp="1"/>
          </p:cNvSpPr>
          <p:nvPr>
            <p:ph idx="1"/>
          </p:nvPr>
        </p:nvSpPr>
        <p:spPr>
          <a:xfrm>
            <a:off x="862366" y="2194102"/>
            <a:ext cx="3427001" cy="3908586"/>
          </a:xfrm>
        </p:spPr>
        <p:txBody>
          <a:bodyPr>
            <a:normAutofit/>
          </a:bodyPr>
          <a:lstStyle/>
          <a:p>
            <a:r>
              <a:rPr lang="en-US" sz="2000"/>
              <a:t>Central tendency = the center of the bell shape </a:t>
            </a:r>
          </a:p>
          <a:p>
            <a:r>
              <a:rPr lang="en-US" sz="2000"/>
              <a:t>Variance is the spread</a:t>
            </a:r>
          </a:p>
        </p:txBody>
      </p:sp>
      <p:pic>
        <p:nvPicPr>
          <p:cNvPr id="6" name="Google Shape;139;g9d0e967eb0_0_8" descr="Chart, diagram, histogram&#10;&#10;Description automatically generated">
            <a:extLst>
              <a:ext uri="{FF2B5EF4-FFF2-40B4-BE49-F238E27FC236}">
                <a16:creationId xmlns:a16="http://schemas.microsoft.com/office/drawing/2014/main" id="{41ED6C01-1EED-4849-854D-107F00A6B4CE}"/>
              </a:ext>
            </a:extLst>
          </p:cNvPr>
          <p:cNvPicPr preferRelativeResize="0"/>
          <p:nvPr/>
        </p:nvPicPr>
        <p:blipFill rotWithShape="1">
          <a:blip r:embed="rId3"/>
          <a:stretch/>
        </p:blipFill>
        <p:spPr>
          <a:xfrm>
            <a:off x="5445457" y="1397697"/>
            <a:ext cx="6155141" cy="4086347"/>
          </a:xfrm>
          <a:prstGeom prst="rect">
            <a:avLst/>
          </a:prstGeom>
          <a:noFill/>
        </p:spPr>
      </p:pic>
      <p:sp>
        <p:nvSpPr>
          <p:cNvPr id="4" name="Footer Placeholder 3">
            <a:extLst>
              <a:ext uri="{FF2B5EF4-FFF2-40B4-BE49-F238E27FC236}">
                <a16:creationId xmlns:a16="http://schemas.microsoft.com/office/drawing/2014/main" id="{E29C2275-B3C9-4523-A47A-F5D77422B47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sz="1000">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86886A30-9042-43B3-900B-7D0DADA2AF2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z="1000">
                <a:solidFill>
                  <a:schemeClr val="tx1">
                    <a:lumMod val="50000"/>
                    <a:lumOff val="50000"/>
                  </a:schemeClr>
                </a:solidFill>
              </a:rPr>
              <a:pPr>
                <a:spcAft>
                  <a:spcPts val="600"/>
                </a:spcAft>
              </a:pPr>
              <a:t>8</a:t>
            </a:fld>
            <a:endParaRPr lang="en-US" sz="1000">
              <a:solidFill>
                <a:schemeClr val="tx1">
                  <a:lumMod val="50000"/>
                  <a:lumOff val="50000"/>
                </a:schemeClr>
              </a:solidFill>
            </a:endParaRPr>
          </a:p>
        </p:txBody>
      </p:sp>
    </p:spTree>
    <p:extLst>
      <p:ext uri="{BB962C8B-B14F-4D97-AF65-F5344CB8AC3E}">
        <p14:creationId xmlns:p14="http://schemas.microsoft.com/office/powerpoint/2010/main" val="198019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17171-07AC-40B0-8116-E9876AE5AE0B}"/>
              </a:ext>
            </a:extLst>
          </p:cNvPr>
          <p:cNvSpPr>
            <a:spLocks noGrp="1"/>
          </p:cNvSpPr>
          <p:nvPr>
            <p:ph type="title"/>
          </p:nvPr>
        </p:nvSpPr>
        <p:spPr>
          <a:xfrm>
            <a:off x="630936" y="640080"/>
            <a:ext cx="4818888" cy="1481328"/>
          </a:xfrm>
        </p:spPr>
        <p:txBody>
          <a:bodyPr anchor="b">
            <a:normAutofit/>
          </a:bodyPr>
          <a:lstStyle/>
          <a:p>
            <a:r>
              <a:rPr lang="en-US" sz="5000"/>
              <a:t>Measures of Central Tendency</a:t>
            </a:r>
          </a:p>
        </p:txBody>
      </p:sp>
      <p:sp>
        <p:nvSpPr>
          <p:cNvPr id="8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F319C3-D8FF-463F-9422-CA2A75FBF72A}"/>
              </a:ext>
            </a:extLst>
          </p:cNvPr>
          <p:cNvSpPr>
            <a:spLocks noGrp="1"/>
          </p:cNvSpPr>
          <p:nvPr>
            <p:ph idx="1"/>
          </p:nvPr>
        </p:nvSpPr>
        <p:spPr>
          <a:xfrm>
            <a:off x="630936" y="2660904"/>
            <a:ext cx="4818888" cy="3547872"/>
          </a:xfrm>
        </p:spPr>
        <p:txBody>
          <a:bodyPr anchor="t">
            <a:normAutofit lnSpcReduction="10000"/>
          </a:bodyPr>
          <a:lstStyle/>
          <a:p>
            <a:r>
              <a:rPr lang="en-US" sz="2000" b="1" dirty="0"/>
              <a:t>Average</a:t>
            </a:r>
            <a:r>
              <a:rPr lang="en-US" sz="2000" dirty="0"/>
              <a:t> (Arithmetic mean): </a:t>
            </a:r>
          </a:p>
          <a:p>
            <a:pPr lvl="1"/>
            <a:r>
              <a:rPr lang="en-US" sz="1600" dirty="0"/>
              <a:t>the average value characterizing a set of numbers </a:t>
            </a:r>
          </a:p>
          <a:p>
            <a:r>
              <a:rPr lang="en-US" sz="2000" b="1" dirty="0"/>
              <a:t>Mode</a:t>
            </a:r>
            <a:r>
              <a:rPr lang="en-US" sz="2000" dirty="0"/>
              <a:t>: </a:t>
            </a:r>
          </a:p>
          <a:p>
            <a:pPr lvl="1"/>
            <a:r>
              <a:rPr lang="en-US" sz="1600" dirty="0"/>
              <a:t>The value in a string of numbers that occurs most often </a:t>
            </a:r>
          </a:p>
          <a:p>
            <a:r>
              <a:rPr lang="en-US" sz="2000" b="1" dirty="0"/>
              <a:t>Median</a:t>
            </a:r>
            <a:r>
              <a:rPr lang="en-US" sz="2000" dirty="0"/>
              <a:t>: </a:t>
            </a:r>
          </a:p>
          <a:p>
            <a:pPr lvl="1"/>
            <a:r>
              <a:rPr lang="en-US" sz="1600" dirty="0"/>
              <a:t>the value whose occurrence lies in the middle of a set of order values </a:t>
            </a:r>
          </a:p>
          <a:p>
            <a:r>
              <a:rPr lang="en-US" sz="2000" b="1" dirty="0"/>
              <a:t>Geometric</a:t>
            </a:r>
            <a:r>
              <a:rPr lang="en-US" sz="2000" dirty="0"/>
              <a:t> </a:t>
            </a:r>
            <a:r>
              <a:rPr lang="en-US" sz="2000" b="1" dirty="0"/>
              <a:t>mean</a:t>
            </a:r>
            <a:r>
              <a:rPr lang="en-US" sz="2000" dirty="0"/>
              <a:t>: </a:t>
            </a:r>
          </a:p>
          <a:p>
            <a:pPr lvl="1"/>
            <a:r>
              <a:rPr lang="en-US" sz="1600" dirty="0"/>
              <a:t>the central number in a geometric progression (the n-</a:t>
            </a:r>
            <a:r>
              <a:rPr lang="en-US" sz="1600" dirty="0" err="1"/>
              <a:t>th</a:t>
            </a:r>
            <a:r>
              <a:rPr lang="en-US" sz="1600" dirty="0"/>
              <a:t> root of a product of n numbers) such as interest rate, human population. </a:t>
            </a:r>
          </a:p>
        </p:txBody>
      </p:sp>
      <p:pic>
        <p:nvPicPr>
          <p:cNvPr id="3074" name="Picture 2" descr="Anna J. Egalite on Twitter: &amp;quot;In my intro stats class today, I told students  the median is a ”resistant” measure of a distribution&amp;#39;s center &amp;amp; is often  preferred to the mean in">
            <a:extLst>
              <a:ext uri="{FF2B5EF4-FFF2-40B4-BE49-F238E27FC236}">
                <a16:creationId xmlns:a16="http://schemas.microsoft.com/office/drawing/2014/main" id="{3537DB49-C001-43B6-B454-2629A59A34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999" b="1"/>
          <a:stretch/>
        </p:blipFill>
        <p:spPr bwMode="auto">
          <a:xfrm>
            <a:off x="6099048" y="1493184"/>
            <a:ext cx="5458968" cy="387163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CD3482B5-E3F4-438D-B9C8-2F974ECF7C3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8A2FB1A-47F8-48D8-B2FD-BA2D430B9A7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pPr>
                <a:spcAft>
                  <a:spcPts val="600"/>
                </a:spcAft>
              </a:pPr>
              <a:t>9</a:t>
            </a:fld>
            <a:endParaRPr lang="en-US"/>
          </a:p>
        </p:txBody>
      </p:sp>
    </p:spTree>
    <p:extLst>
      <p:ext uri="{BB962C8B-B14F-4D97-AF65-F5344CB8AC3E}">
        <p14:creationId xmlns:p14="http://schemas.microsoft.com/office/powerpoint/2010/main" val="390411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3300</TotalTime>
  <Words>1513</Words>
  <Application>Microsoft Office PowerPoint</Application>
  <PresentationFormat>Widescreen</PresentationFormat>
  <Paragraphs>187</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Franklin Gothic Book</vt:lpstr>
      <vt:lpstr>Lucida Grande</vt:lpstr>
      <vt:lpstr>Office Theme</vt:lpstr>
      <vt:lpstr>Morning !!!</vt:lpstr>
      <vt:lpstr>iClicker Question</vt:lpstr>
      <vt:lpstr>iClicker Question</vt:lpstr>
      <vt:lpstr>iClicker Question</vt:lpstr>
      <vt:lpstr>Descriptive Statistics</vt:lpstr>
      <vt:lpstr>Basic Descriptive Analysis</vt:lpstr>
      <vt:lpstr>Commonly Used Descriptive Analysis</vt:lpstr>
      <vt:lpstr>Probability Sampling Methods</vt:lpstr>
      <vt:lpstr>Measures of Central Tendency</vt:lpstr>
      <vt:lpstr>Measures of Variability </vt:lpstr>
      <vt:lpstr>Statistical Procedure</vt:lpstr>
      <vt:lpstr>iClicker Question</vt:lpstr>
      <vt:lpstr>iClicker Question</vt:lpstr>
      <vt:lpstr>Lab Session </vt:lpstr>
      <vt:lpstr>A little bit about R</vt:lpstr>
      <vt:lpstr>5-minute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Statistics</dc:title>
  <dc:creator>Nguyen, Mike (MU-Student)</dc:creator>
  <cp:lastModifiedBy>Nguyen, Mike (MU-Student)</cp:lastModifiedBy>
  <cp:revision>12</cp:revision>
  <dcterms:created xsi:type="dcterms:W3CDTF">2021-10-16T15:50:06Z</dcterms:created>
  <dcterms:modified xsi:type="dcterms:W3CDTF">2023-03-13T12:50:01Z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