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313" r:id="rId5"/>
    <p:sldId id="256" r:id="rId6"/>
    <p:sldId id="272" r:id="rId7"/>
    <p:sldId id="282" r:id="rId8"/>
    <p:sldId id="286" r:id="rId9"/>
    <p:sldId id="281" r:id="rId10"/>
    <p:sldId id="298" r:id="rId11"/>
    <p:sldId id="310" r:id="rId12"/>
    <p:sldId id="285" r:id="rId13"/>
    <p:sldId id="295" r:id="rId14"/>
    <p:sldId id="291" r:id="rId15"/>
    <p:sldId id="311" r:id="rId16"/>
    <p:sldId id="287" r:id="rId17"/>
    <p:sldId id="271" r:id="rId18"/>
    <p:sldId id="289" r:id="rId19"/>
    <p:sldId id="280" r:id="rId20"/>
    <p:sldId id="274" r:id="rId21"/>
    <p:sldId id="275" r:id="rId22"/>
    <p:sldId id="273" r:id="rId23"/>
    <p:sldId id="276" r:id="rId24"/>
    <p:sldId id="296" r:id="rId25"/>
    <p:sldId id="277" r:id="rId26"/>
    <p:sldId id="312" r:id="rId27"/>
    <p:sldId id="278" r:id="rId28"/>
    <p:sldId id="279" r:id="rId29"/>
    <p:sldId id="30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77791" autoAdjust="0"/>
  </p:normalViewPr>
  <p:slideViewPr>
    <p:cSldViewPr snapToGrid="0">
      <p:cViewPr varScale="1">
        <p:scale>
          <a:sx n="85" d="100"/>
          <a:sy n="85" d="100"/>
        </p:scale>
        <p:origin x="1392"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BF154-27A4-46A3-837C-27713052EC8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EF1E6D-527C-4288-9CFC-2A8C7CF0A428}">
      <dgm:prSet/>
      <dgm:spPr/>
      <dgm:t>
        <a:bodyPr/>
        <a:lstStyle/>
        <a:p>
          <a:pPr>
            <a:lnSpc>
              <a:spcPct val="100000"/>
            </a:lnSpc>
            <a:defRPr b="1"/>
          </a:pPr>
          <a:r>
            <a:rPr lang="en-US" dirty="0"/>
            <a:t>Introduction</a:t>
          </a:r>
        </a:p>
      </dgm:t>
    </dgm:pt>
    <dgm:pt modelId="{ED5CDA30-AA1E-499F-8880-336DE9A1639D}" type="parTrans" cxnId="{06218219-7F35-401B-A0F8-626B463BB298}">
      <dgm:prSet/>
      <dgm:spPr/>
      <dgm:t>
        <a:bodyPr/>
        <a:lstStyle/>
        <a:p>
          <a:endParaRPr lang="en-US"/>
        </a:p>
      </dgm:t>
    </dgm:pt>
    <dgm:pt modelId="{F9B818E6-452E-4AB4-9B4E-C1113665C33F}" type="sibTrans" cxnId="{06218219-7F35-401B-A0F8-626B463BB298}">
      <dgm:prSet/>
      <dgm:spPr/>
      <dgm:t>
        <a:bodyPr/>
        <a:lstStyle/>
        <a:p>
          <a:endParaRPr lang="en-US"/>
        </a:p>
      </dgm:t>
    </dgm:pt>
    <dgm:pt modelId="{18EC557C-299E-4F2F-A77F-3A104EDDA498}">
      <dgm:prSet/>
      <dgm:spPr/>
      <dgm:t>
        <a:bodyPr/>
        <a:lstStyle/>
        <a:p>
          <a:pPr>
            <a:lnSpc>
              <a:spcPct val="100000"/>
            </a:lnSpc>
          </a:pPr>
          <a:r>
            <a:rPr lang="en-US"/>
            <a:t>Install iClicker reef- name, Mizzou email </a:t>
          </a:r>
        </a:p>
      </dgm:t>
    </dgm:pt>
    <dgm:pt modelId="{757AA31A-FD7E-40DD-A678-C1E552FBBABA}" type="parTrans" cxnId="{A1D85671-E6DF-4F2F-91D1-9C91E26CAA56}">
      <dgm:prSet/>
      <dgm:spPr/>
      <dgm:t>
        <a:bodyPr/>
        <a:lstStyle/>
        <a:p>
          <a:endParaRPr lang="en-US"/>
        </a:p>
      </dgm:t>
    </dgm:pt>
    <dgm:pt modelId="{18CEE38F-1686-4F09-B8E5-55569948E7CC}" type="sibTrans" cxnId="{A1D85671-E6DF-4F2F-91D1-9C91E26CAA56}">
      <dgm:prSet/>
      <dgm:spPr/>
      <dgm:t>
        <a:bodyPr/>
        <a:lstStyle/>
        <a:p>
          <a:endParaRPr lang="en-US"/>
        </a:p>
      </dgm:t>
    </dgm:pt>
    <dgm:pt modelId="{790FD1F0-3149-41D1-8F34-DC8295B2C745}">
      <dgm:prSet/>
      <dgm:spPr/>
      <dgm:t>
        <a:bodyPr/>
        <a:lstStyle/>
        <a:p>
          <a:pPr>
            <a:lnSpc>
              <a:spcPct val="100000"/>
            </a:lnSpc>
          </a:pPr>
          <a:r>
            <a:rPr lang="en-US" dirty="0"/>
            <a:t>Discussion 1: Intro about yourself (on Canvas): </a:t>
          </a:r>
        </a:p>
      </dgm:t>
    </dgm:pt>
    <dgm:pt modelId="{DE953AEB-E51D-46BE-9E10-8B28415F3508}" type="parTrans" cxnId="{4D7B02C3-6950-4A63-8D95-0F2E6553B444}">
      <dgm:prSet/>
      <dgm:spPr/>
      <dgm:t>
        <a:bodyPr/>
        <a:lstStyle/>
        <a:p>
          <a:endParaRPr lang="en-US"/>
        </a:p>
      </dgm:t>
    </dgm:pt>
    <dgm:pt modelId="{6A8FD849-0C05-4D0E-BD12-4C7834C40F9A}" type="sibTrans" cxnId="{4D7B02C3-6950-4A63-8D95-0F2E6553B444}">
      <dgm:prSet/>
      <dgm:spPr/>
      <dgm:t>
        <a:bodyPr/>
        <a:lstStyle/>
        <a:p>
          <a:endParaRPr lang="en-US"/>
        </a:p>
      </dgm:t>
    </dgm:pt>
    <dgm:pt modelId="{430E728B-68DE-4B9A-9ADE-D62C519665BC}">
      <dgm:prSet/>
      <dgm:spPr/>
      <dgm:t>
        <a:bodyPr/>
        <a:lstStyle/>
        <a:p>
          <a:r>
            <a:rPr lang="en-US" dirty="0"/>
            <a:t>A fun fact about you</a:t>
          </a:r>
        </a:p>
      </dgm:t>
    </dgm:pt>
    <dgm:pt modelId="{72F55E39-0486-49FA-810D-79725B369FE9}" type="parTrans" cxnId="{BD2C2ABF-A354-451A-83D9-D460FEC74FA5}">
      <dgm:prSet/>
      <dgm:spPr/>
      <dgm:t>
        <a:bodyPr/>
        <a:lstStyle/>
        <a:p>
          <a:endParaRPr lang="en-US"/>
        </a:p>
      </dgm:t>
    </dgm:pt>
    <dgm:pt modelId="{2A305538-26DB-487E-9BE1-B8FBA63F1276}" type="sibTrans" cxnId="{BD2C2ABF-A354-451A-83D9-D460FEC74FA5}">
      <dgm:prSet/>
      <dgm:spPr/>
      <dgm:t>
        <a:bodyPr/>
        <a:lstStyle/>
        <a:p>
          <a:endParaRPr lang="en-US"/>
        </a:p>
      </dgm:t>
    </dgm:pt>
    <dgm:pt modelId="{F96B1DDC-599F-420F-BD3A-951E80AD3BE3}">
      <dgm:prSet/>
      <dgm:spPr/>
      <dgm:t>
        <a:bodyPr/>
        <a:lstStyle/>
        <a:p>
          <a:pPr>
            <a:lnSpc>
              <a:spcPct val="100000"/>
            </a:lnSpc>
            <a:defRPr b="1"/>
          </a:pPr>
          <a:r>
            <a:rPr lang="en-US"/>
            <a:t>Structure of the class</a:t>
          </a:r>
        </a:p>
      </dgm:t>
    </dgm:pt>
    <dgm:pt modelId="{85439BEB-5445-4DC5-9C3A-3957B7B15D45}" type="parTrans" cxnId="{FF4E75FD-7CB6-491D-A275-F780827EE11C}">
      <dgm:prSet/>
      <dgm:spPr/>
      <dgm:t>
        <a:bodyPr/>
        <a:lstStyle/>
        <a:p>
          <a:endParaRPr lang="en-US"/>
        </a:p>
      </dgm:t>
    </dgm:pt>
    <dgm:pt modelId="{C74B5BAF-2399-458A-8E9B-A8E1D29F0428}" type="sibTrans" cxnId="{FF4E75FD-7CB6-491D-A275-F780827EE11C}">
      <dgm:prSet/>
      <dgm:spPr/>
      <dgm:t>
        <a:bodyPr/>
        <a:lstStyle/>
        <a:p>
          <a:endParaRPr lang="en-US"/>
        </a:p>
      </dgm:t>
    </dgm:pt>
    <dgm:pt modelId="{DB655A95-CF66-4737-A349-C827C6CA30E7}">
      <dgm:prSet/>
      <dgm:spPr/>
      <dgm:t>
        <a:bodyPr/>
        <a:lstStyle/>
        <a:p>
          <a:pPr>
            <a:lnSpc>
              <a:spcPct val="100000"/>
            </a:lnSpc>
          </a:pPr>
          <a:r>
            <a:rPr lang="en-US"/>
            <a:t>Syllabus</a:t>
          </a:r>
        </a:p>
      </dgm:t>
    </dgm:pt>
    <dgm:pt modelId="{8A96BD7D-E9F1-41AB-8A1A-FC4EDEA53A95}" type="parTrans" cxnId="{B6E78B6E-E3DA-4D2B-A488-943E03E605C5}">
      <dgm:prSet/>
      <dgm:spPr/>
      <dgm:t>
        <a:bodyPr/>
        <a:lstStyle/>
        <a:p>
          <a:endParaRPr lang="en-US"/>
        </a:p>
      </dgm:t>
    </dgm:pt>
    <dgm:pt modelId="{D8FB3D87-847A-4136-85A5-1354F61B57F6}" type="sibTrans" cxnId="{B6E78B6E-E3DA-4D2B-A488-943E03E605C5}">
      <dgm:prSet/>
      <dgm:spPr/>
      <dgm:t>
        <a:bodyPr/>
        <a:lstStyle/>
        <a:p>
          <a:endParaRPr lang="en-US"/>
        </a:p>
      </dgm:t>
    </dgm:pt>
    <dgm:pt modelId="{6E6BC3F1-AACC-4E8B-8E10-4BF2A182722D}">
      <dgm:prSet/>
      <dgm:spPr/>
      <dgm:t>
        <a:bodyPr/>
        <a:lstStyle/>
        <a:p>
          <a:pPr>
            <a:lnSpc>
              <a:spcPct val="100000"/>
            </a:lnSpc>
          </a:pPr>
          <a:r>
            <a:rPr lang="en-US"/>
            <a:t>Attendance &amp; class participation on iClicker </a:t>
          </a:r>
        </a:p>
      </dgm:t>
    </dgm:pt>
    <dgm:pt modelId="{007FBE62-EA26-451E-9DF5-3BBD2B7243A0}" type="parTrans" cxnId="{C29BF538-7024-40EF-9B89-B845A15AEB74}">
      <dgm:prSet/>
      <dgm:spPr/>
      <dgm:t>
        <a:bodyPr/>
        <a:lstStyle/>
        <a:p>
          <a:endParaRPr lang="en-US"/>
        </a:p>
      </dgm:t>
    </dgm:pt>
    <dgm:pt modelId="{1D3E8965-7072-4942-9EB5-DB1D76D8E80C}" type="sibTrans" cxnId="{C29BF538-7024-40EF-9B89-B845A15AEB74}">
      <dgm:prSet/>
      <dgm:spPr/>
      <dgm:t>
        <a:bodyPr/>
        <a:lstStyle/>
        <a:p>
          <a:endParaRPr lang="en-US"/>
        </a:p>
      </dgm:t>
    </dgm:pt>
    <dgm:pt modelId="{749B448E-A036-4323-90D0-F1CDA4BC792F}">
      <dgm:prSet/>
      <dgm:spPr/>
      <dgm:t>
        <a:bodyPr/>
        <a:lstStyle/>
        <a:p>
          <a:pPr>
            <a:lnSpc>
              <a:spcPct val="100000"/>
            </a:lnSpc>
          </a:pPr>
          <a:r>
            <a:rPr lang="en-US" dirty="0"/>
            <a:t>Case Discussion </a:t>
          </a:r>
        </a:p>
      </dgm:t>
    </dgm:pt>
    <dgm:pt modelId="{AD04F26A-F4AE-46B6-B616-E2F7FE217FA2}" type="parTrans" cxnId="{4AAD5496-BCCF-4801-AEBD-FBCABC17F6F8}">
      <dgm:prSet/>
      <dgm:spPr/>
      <dgm:t>
        <a:bodyPr/>
        <a:lstStyle/>
        <a:p>
          <a:endParaRPr lang="en-US"/>
        </a:p>
      </dgm:t>
    </dgm:pt>
    <dgm:pt modelId="{5A2D35A1-FCDF-44DB-9EFA-FEB8553EDA05}" type="sibTrans" cxnId="{4AAD5496-BCCF-4801-AEBD-FBCABC17F6F8}">
      <dgm:prSet/>
      <dgm:spPr/>
      <dgm:t>
        <a:bodyPr/>
        <a:lstStyle/>
        <a:p>
          <a:endParaRPr lang="en-US"/>
        </a:p>
      </dgm:t>
    </dgm:pt>
    <dgm:pt modelId="{7EDA41C1-343D-4ED3-B977-2213FB78AC4B}">
      <dgm:prSet/>
      <dgm:spPr/>
      <dgm:t>
        <a:bodyPr/>
        <a:lstStyle/>
        <a:p>
          <a:pPr>
            <a:lnSpc>
              <a:spcPct val="100000"/>
            </a:lnSpc>
          </a:pPr>
          <a:r>
            <a:rPr lang="en-US" dirty="0"/>
            <a:t>Term Project </a:t>
          </a:r>
        </a:p>
        <a:p>
          <a:pPr>
            <a:lnSpc>
              <a:spcPct val="100000"/>
            </a:lnSpc>
          </a:pPr>
          <a:r>
            <a:rPr lang="en-US" dirty="0"/>
            <a:t>Weekly Quiz</a:t>
          </a:r>
        </a:p>
      </dgm:t>
    </dgm:pt>
    <dgm:pt modelId="{4E94E9CD-0890-4338-A948-DB0D1CABC4A1}" type="parTrans" cxnId="{315DFC21-2A4A-4070-B12A-91A60A456EF3}">
      <dgm:prSet/>
      <dgm:spPr/>
      <dgm:t>
        <a:bodyPr/>
        <a:lstStyle/>
        <a:p>
          <a:endParaRPr lang="en-US"/>
        </a:p>
      </dgm:t>
    </dgm:pt>
    <dgm:pt modelId="{9CE3D66C-4DF2-4197-BAC2-FECED68BB515}" type="sibTrans" cxnId="{315DFC21-2A4A-4070-B12A-91A60A456EF3}">
      <dgm:prSet/>
      <dgm:spPr/>
      <dgm:t>
        <a:bodyPr/>
        <a:lstStyle/>
        <a:p>
          <a:endParaRPr lang="en-US"/>
        </a:p>
      </dgm:t>
    </dgm:pt>
    <dgm:pt modelId="{2D57F037-090C-4626-A961-70824C0E0016}">
      <dgm:prSet/>
      <dgm:spPr/>
      <dgm:t>
        <a:bodyPr/>
        <a:lstStyle/>
        <a:p>
          <a:r>
            <a:rPr lang="en-US" dirty="0"/>
            <a:t>Name</a:t>
          </a:r>
        </a:p>
      </dgm:t>
    </dgm:pt>
    <dgm:pt modelId="{EE5C03FB-DF6C-4A7C-9CE8-64CDC55676B2}" type="parTrans" cxnId="{CB91A7BF-5FB6-40B7-A643-5C221E39DFE9}">
      <dgm:prSet/>
      <dgm:spPr/>
      <dgm:t>
        <a:bodyPr/>
        <a:lstStyle/>
        <a:p>
          <a:endParaRPr lang="en-US"/>
        </a:p>
      </dgm:t>
    </dgm:pt>
    <dgm:pt modelId="{40B40235-5CA8-41C6-807C-4C3614311AF2}" type="sibTrans" cxnId="{CB91A7BF-5FB6-40B7-A643-5C221E39DFE9}">
      <dgm:prSet/>
      <dgm:spPr/>
      <dgm:t>
        <a:bodyPr/>
        <a:lstStyle/>
        <a:p>
          <a:endParaRPr lang="en-US"/>
        </a:p>
      </dgm:t>
    </dgm:pt>
    <dgm:pt modelId="{48D40A3F-D245-43EF-A89C-12D1FA1D25FF}">
      <dgm:prSet/>
      <dgm:spPr/>
      <dgm:t>
        <a:bodyPr/>
        <a:lstStyle/>
        <a:p>
          <a:r>
            <a:rPr lang="en-US" dirty="0"/>
            <a:t>Hometown</a:t>
          </a:r>
        </a:p>
      </dgm:t>
    </dgm:pt>
    <dgm:pt modelId="{61508725-545E-4CFE-A176-854CF0628027}" type="parTrans" cxnId="{BDB24FBD-0DA4-4A24-BAB9-37898B0488BF}">
      <dgm:prSet/>
      <dgm:spPr/>
      <dgm:t>
        <a:bodyPr/>
        <a:lstStyle/>
        <a:p>
          <a:endParaRPr lang="en-US"/>
        </a:p>
      </dgm:t>
    </dgm:pt>
    <dgm:pt modelId="{C0BBEA5E-75B4-4284-9B27-FE3D64AEA5DF}" type="sibTrans" cxnId="{BDB24FBD-0DA4-4A24-BAB9-37898B0488BF}">
      <dgm:prSet/>
      <dgm:spPr/>
      <dgm:t>
        <a:bodyPr/>
        <a:lstStyle/>
        <a:p>
          <a:endParaRPr lang="en-US"/>
        </a:p>
      </dgm:t>
    </dgm:pt>
    <dgm:pt modelId="{6DCFBF8C-E2A2-48FD-AA71-038EDD231421}" type="pres">
      <dgm:prSet presAssocID="{38ABF154-27A4-46A3-837C-27713052EC8E}" presName="root" presStyleCnt="0">
        <dgm:presLayoutVars>
          <dgm:dir/>
          <dgm:resizeHandles val="exact"/>
        </dgm:presLayoutVars>
      </dgm:prSet>
      <dgm:spPr/>
    </dgm:pt>
    <dgm:pt modelId="{A5A0241E-F8AC-400F-B63B-74ADF42E6421}" type="pres">
      <dgm:prSet presAssocID="{A2EF1E6D-527C-4288-9CFC-2A8C7CF0A428}" presName="compNode" presStyleCnt="0"/>
      <dgm:spPr/>
    </dgm:pt>
    <dgm:pt modelId="{8D1BD5A5-488B-49E4-8EF6-A19A918B2EA5}" type="pres">
      <dgm:prSet presAssocID="{A2EF1E6D-527C-4288-9CFC-2A8C7CF0A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E22A7E22-91D9-460A-B0C0-3E7D1FA8D33E}" type="pres">
      <dgm:prSet presAssocID="{A2EF1E6D-527C-4288-9CFC-2A8C7CF0A428}" presName="iconSpace" presStyleCnt="0"/>
      <dgm:spPr/>
    </dgm:pt>
    <dgm:pt modelId="{303E2602-EFD9-4B74-B53E-11F67CA7A77D}" type="pres">
      <dgm:prSet presAssocID="{A2EF1E6D-527C-4288-9CFC-2A8C7CF0A428}" presName="parTx" presStyleLbl="revTx" presStyleIdx="0" presStyleCnt="4">
        <dgm:presLayoutVars>
          <dgm:chMax val="0"/>
          <dgm:chPref val="0"/>
        </dgm:presLayoutVars>
      </dgm:prSet>
      <dgm:spPr/>
    </dgm:pt>
    <dgm:pt modelId="{F2AAF10E-F19F-4DED-8F3B-B4FB06965A8E}" type="pres">
      <dgm:prSet presAssocID="{A2EF1E6D-527C-4288-9CFC-2A8C7CF0A428}" presName="txSpace" presStyleCnt="0"/>
      <dgm:spPr/>
    </dgm:pt>
    <dgm:pt modelId="{69E57A58-376B-41FD-90DF-04F3C31412BF}" type="pres">
      <dgm:prSet presAssocID="{A2EF1E6D-527C-4288-9CFC-2A8C7CF0A428}" presName="desTx" presStyleLbl="revTx" presStyleIdx="1" presStyleCnt="4">
        <dgm:presLayoutVars/>
      </dgm:prSet>
      <dgm:spPr/>
    </dgm:pt>
    <dgm:pt modelId="{46E36EE4-2EEB-4D85-B914-3749D5A54F47}" type="pres">
      <dgm:prSet presAssocID="{F9B818E6-452E-4AB4-9B4E-C1113665C33F}" presName="sibTrans" presStyleCnt="0"/>
      <dgm:spPr/>
    </dgm:pt>
    <dgm:pt modelId="{0849E78E-C951-4B5B-A233-382FB43D6C93}" type="pres">
      <dgm:prSet presAssocID="{F96B1DDC-599F-420F-BD3A-951E80AD3BE3}" presName="compNode" presStyleCnt="0"/>
      <dgm:spPr/>
    </dgm:pt>
    <dgm:pt modelId="{A3DC5093-129A-4518-91AE-C817564F183E}" type="pres">
      <dgm:prSet presAssocID="{F96B1DDC-599F-420F-BD3A-951E80AD3B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47DE0DF3-6B05-4B0D-A27F-C79F0828A8A7}" type="pres">
      <dgm:prSet presAssocID="{F96B1DDC-599F-420F-BD3A-951E80AD3BE3}" presName="iconSpace" presStyleCnt="0"/>
      <dgm:spPr/>
    </dgm:pt>
    <dgm:pt modelId="{C45A1E55-9646-4F38-9A8C-2FAAA0056C1D}" type="pres">
      <dgm:prSet presAssocID="{F96B1DDC-599F-420F-BD3A-951E80AD3BE3}" presName="parTx" presStyleLbl="revTx" presStyleIdx="2" presStyleCnt="4">
        <dgm:presLayoutVars>
          <dgm:chMax val="0"/>
          <dgm:chPref val="0"/>
        </dgm:presLayoutVars>
      </dgm:prSet>
      <dgm:spPr/>
    </dgm:pt>
    <dgm:pt modelId="{D791AB1C-A47F-4B22-985B-BE5E51D0E0C5}" type="pres">
      <dgm:prSet presAssocID="{F96B1DDC-599F-420F-BD3A-951E80AD3BE3}" presName="txSpace" presStyleCnt="0"/>
      <dgm:spPr/>
    </dgm:pt>
    <dgm:pt modelId="{F2DFAA3F-FD8A-4A33-9B61-74C37FE8A154}" type="pres">
      <dgm:prSet presAssocID="{F96B1DDC-599F-420F-BD3A-951E80AD3BE3}" presName="desTx" presStyleLbl="revTx" presStyleIdx="3" presStyleCnt="4">
        <dgm:presLayoutVars/>
      </dgm:prSet>
      <dgm:spPr/>
    </dgm:pt>
  </dgm:ptLst>
  <dgm:cxnLst>
    <dgm:cxn modelId="{20BDE815-4E70-4488-860A-AA27ECB58FC6}" type="presOf" srcId="{48D40A3F-D245-43EF-A89C-12D1FA1D25FF}" destId="{69E57A58-376B-41FD-90DF-04F3C31412BF}" srcOrd="0" destOrd="3" presId="urn:microsoft.com/office/officeart/2018/2/layout/IconLabelDescriptionList"/>
    <dgm:cxn modelId="{06218219-7F35-401B-A0F8-626B463BB298}" srcId="{38ABF154-27A4-46A3-837C-27713052EC8E}" destId="{A2EF1E6D-527C-4288-9CFC-2A8C7CF0A428}" srcOrd="0" destOrd="0" parTransId="{ED5CDA30-AA1E-499F-8880-336DE9A1639D}" sibTransId="{F9B818E6-452E-4AB4-9B4E-C1113665C33F}"/>
    <dgm:cxn modelId="{315DFC21-2A4A-4070-B12A-91A60A456EF3}" srcId="{F96B1DDC-599F-420F-BD3A-951E80AD3BE3}" destId="{7EDA41C1-343D-4ED3-B977-2213FB78AC4B}" srcOrd="3" destOrd="0" parTransId="{4E94E9CD-0890-4338-A948-DB0D1CABC4A1}" sibTransId="{9CE3D66C-4DF2-4197-BAC2-FECED68BB515}"/>
    <dgm:cxn modelId="{BCC19034-8E74-4BC5-9AF5-BEB77D63FF0F}" type="presOf" srcId="{7EDA41C1-343D-4ED3-B977-2213FB78AC4B}" destId="{F2DFAA3F-FD8A-4A33-9B61-74C37FE8A154}" srcOrd="0" destOrd="3" presId="urn:microsoft.com/office/officeart/2018/2/layout/IconLabelDescriptionList"/>
    <dgm:cxn modelId="{C29BF538-7024-40EF-9B89-B845A15AEB74}" srcId="{F96B1DDC-599F-420F-BD3A-951E80AD3BE3}" destId="{6E6BC3F1-AACC-4E8B-8E10-4BF2A182722D}" srcOrd="1" destOrd="0" parTransId="{007FBE62-EA26-451E-9DF5-3BBD2B7243A0}" sibTransId="{1D3E8965-7072-4942-9EB5-DB1D76D8E80C}"/>
    <dgm:cxn modelId="{C89C4C5E-2092-4F7D-AC14-5E69A28D076C}" type="presOf" srcId="{2D57F037-090C-4626-A961-70824C0E0016}" destId="{69E57A58-376B-41FD-90DF-04F3C31412BF}" srcOrd="0" destOrd="2" presId="urn:microsoft.com/office/officeart/2018/2/layout/IconLabelDescriptionList"/>
    <dgm:cxn modelId="{C2BE3E41-97F8-45DC-8D13-3BD79126ABEB}" type="presOf" srcId="{A2EF1E6D-527C-4288-9CFC-2A8C7CF0A428}" destId="{303E2602-EFD9-4B74-B53E-11F67CA7A77D}" srcOrd="0" destOrd="0" presId="urn:microsoft.com/office/officeart/2018/2/layout/IconLabelDescriptionList"/>
    <dgm:cxn modelId="{F1CAB746-25DF-4F62-9C72-E7291016844A}" type="presOf" srcId="{430E728B-68DE-4B9A-9ADE-D62C519665BC}" destId="{69E57A58-376B-41FD-90DF-04F3C31412BF}" srcOrd="0" destOrd="4" presId="urn:microsoft.com/office/officeart/2018/2/layout/IconLabelDescriptionList"/>
    <dgm:cxn modelId="{36D1ED4B-C6CC-4012-A839-2051445FD2CD}" type="presOf" srcId="{790FD1F0-3149-41D1-8F34-DC8295B2C745}" destId="{69E57A58-376B-41FD-90DF-04F3C31412BF}" srcOrd="0" destOrd="1" presId="urn:microsoft.com/office/officeart/2018/2/layout/IconLabelDescriptionList"/>
    <dgm:cxn modelId="{B6E78B6E-E3DA-4D2B-A488-943E03E605C5}" srcId="{F96B1DDC-599F-420F-BD3A-951E80AD3BE3}" destId="{DB655A95-CF66-4737-A349-C827C6CA30E7}" srcOrd="0" destOrd="0" parTransId="{8A96BD7D-E9F1-41AB-8A1A-FC4EDEA53A95}" sibTransId="{D8FB3D87-847A-4136-85A5-1354F61B57F6}"/>
    <dgm:cxn modelId="{A1D85671-E6DF-4F2F-91D1-9C91E26CAA56}" srcId="{A2EF1E6D-527C-4288-9CFC-2A8C7CF0A428}" destId="{18EC557C-299E-4F2F-A77F-3A104EDDA498}" srcOrd="0" destOrd="0" parTransId="{757AA31A-FD7E-40DD-A678-C1E552FBBABA}" sibTransId="{18CEE38F-1686-4F09-B8E5-55569948E7CC}"/>
    <dgm:cxn modelId="{77AA3D54-0F98-428A-8FDE-3584BF9412FF}" type="presOf" srcId="{38ABF154-27A4-46A3-837C-27713052EC8E}" destId="{6DCFBF8C-E2A2-48FD-AA71-038EDD231421}" srcOrd="0" destOrd="0" presId="urn:microsoft.com/office/officeart/2018/2/layout/IconLabelDescriptionList"/>
    <dgm:cxn modelId="{F91C9181-1580-4089-9A65-4C467050FFB0}" type="presOf" srcId="{18EC557C-299E-4F2F-A77F-3A104EDDA498}" destId="{69E57A58-376B-41FD-90DF-04F3C31412BF}" srcOrd="0" destOrd="0" presId="urn:microsoft.com/office/officeart/2018/2/layout/IconLabelDescriptionList"/>
    <dgm:cxn modelId="{EE6B4E8E-6416-4033-A4F3-726ACED3B37A}" type="presOf" srcId="{F96B1DDC-599F-420F-BD3A-951E80AD3BE3}" destId="{C45A1E55-9646-4F38-9A8C-2FAAA0056C1D}" srcOrd="0" destOrd="0" presId="urn:microsoft.com/office/officeart/2018/2/layout/IconLabelDescriptionList"/>
    <dgm:cxn modelId="{4AAD5496-BCCF-4801-AEBD-FBCABC17F6F8}" srcId="{F96B1DDC-599F-420F-BD3A-951E80AD3BE3}" destId="{749B448E-A036-4323-90D0-F1CDA4BC792F}" srcOrd="2" destOrd="0" parTransId="{AD04F26A-F4AE-46B6-B616-E2F7FE217FA2}" sibTransId="{5A2D35A1-FCDF-44DB-9EFA-FEB8553EDA05}"/>
    <dgm:cxn modelId="{BDB24FBD-0DA4-4A24-BAB9-37898B0488BF}" srcId="{790FD1F0-3149-41D1-8F34-DC8295B2C745}" destId="{48D40A3F-D245-43EF-A89C-12D1FA1D25FF}" srcOrd="1" destOrd="0" parTransId="{61508725-545E-4CFE-A176-854CF0628027}" sibTransId="{C0BBEA5E-75B4-4284-9B27-FE3D64AEA5DF}"/>
    <dgm:cxn modelId="{BD2C2ABF-A354-451A-83D9-D460FEC74FA5}" srcId="{790FD1F0-3149-41D1-8F34-DC8295B2C745}" destId="{430E728B-68DE-4B9A-9ADE-D62C519665BC}" srcOrd="2" destOrd="0" parTransId="{72F55E39-0486-49FA-810D-79725B369FE9}" sibTransId="{2A305538-26DB-487E-9BE1-B8FBA63F1276}"/>
    <dgm:cxn modelId="{CB91A7BF-5FB6-40B7-A643-5C221E39DFE9}" srcId="{790FD1F0-3149-41D1-8F34-DC8295B2C745}" destId="{2D57F037-090C-4626-A961-70824C0E0016}" srcOrd="0" destOrd="0" parTransId="{EE5C03FB-DF6C-4A7C-9CE8-64CDC55676B2}" sibTransId="{40B40235-5CA8-41C6-807C-4C3614311AF2}"/>
    <dgm:cxn modelId="{4D7B02C3-6950-4A63-8D95-0F2E6553B444}" srcId="{A2EF1E6D-527C-4288-9CFC-2A8C7CF0A428}" destId="{790FD1F0-3149-41D1-8F34-DC8295B2C745}" srcOrd="1" destOrd="0" parTransId="{DE953AEB-E51D-46BE-9E10-8B28415F3508}" sibTransId="{6A8FD849-0C05-4D0E-BD12-4C7834C40F9A}"/>
    <dgm:cxn modelId="{4CA259D5-5854-4492-8E58-15806A30EAE1}" type="presOf" srcId="{DB655A95-CF66-4737-A349-C827C6CA30E7}" destId="{F2DFAA3F-FD8A-4A33-9B61-74C37FE8A154}" srcOrd="0" destOrd="0" presId="urn:microsoft.com/office/officeart/2018/2/layout/IconLabelDescriptionList"/>
    <dgm:cxn modelId="{740C8CD5-1696-42D1-A8A0-7F41F1FF262F}" type="presOf" srcId="{6E6BC3F1-AACC-4E8B-8E10-4BF2A182722D}" destId="{F2DFAA3F-FD8A-4A33-9B61-74C37FE8A154}" srcOrd="0" destOrd="1" presId="urn:microsoft.com/office/officeart/2018/2/layout/IconLabelDescriptionList"/>
    <dgm:cxn modelId="{9FD325D9-788C-47AC-9F44-8F7B6E2150C2}" type="presOf" srcId="{749B448E-A036-4323-90D0-F1CDA4BC792F}" destId="{F2DFAA3F-FD8A-4A33-9B61-74C37FE8A154}" srcOrd="0" destOrd="2" presId="urn:microsoft.com/office/officeart/2018/2/layout/IconLabelDescriptionList"/>
    <dgm:cxn modelId="{FF4E75FD-7CB6-491D-A275-F780827EE11C}" srcId="{38ABF154-27A4-46A3-837C-27713052EC8E}" destId="{F96B1DDC-599F-420F-BD3A-951E80AD3BE3}" srcOrd="1" destOrd="0" parTransId="{85439BEB-5445-4DC5-9C3A-3957B7B15D45}" sibTransId="{C74B5BAF-2399-458A-8E9B-A8E1D29F0428}"/>
    <dgm:cxn modelId="{35C9951D-8D74-4F86-ADDF-7BE086850486}" type="presParOf" srcId="{6DCFBF8C-E2A2-48FD-AA71-038EDD231421}" destId="{A5A0241E-F8AC-400F-B63B-74ADF42E6421}" srcOrd="0" destOrd="0" presId="urn:microsoft.com/office/officeart/2018/2/layout/IconLabelDescriptionList"/>
    <dgm:cxn modelId="{71BE18C7-19C9-447B-9A51-9B45ABB05D98}" type="presParOf" srcId="{A5A0241E-F8AC-400F-B63B-74ADF42E6421}" destId="{8D1BD5A5-488B-49E4-8EF6-A19A918B2EA5}" srcOrd="0" destOrd="0" presId="urn:microsoft.com/office/officeart/2018/2/layout/IconLabelDescriptionList"/>
    <dgm:cxn modelId="{CCB07422-2C54-4049-B929-67FBD629BB4B}" type="presParOf" srcId="{A5A0241E-F8AC-400F-B63B-74ADF42E6421}" destId="{E22A7E22-91D9-460A-B0C0-3E7D1FA8D33E}" srcOrd="1" destOrd="0" presId="urn:microsoft.com/office/officeart/2018/2/layout/IconLabelDescriptionList"/>
    <dgm:cxn modelId="{553DB8F9-5E71-491C-96FF-020C71F409C5}" type="presParOf" srcId="{A5A0241E-F8AC-400F-B63B-74ADF42E6421}" destId="{303E2602-EFD9-4B74-B53E-11F67CA7A77D}" srcOrd="2" destOrd="0" presId="urn:microsoft.com/office/officeart/2018/2/layout/IconLabelDescriptionList"/>
    <dgm:cxn modelId="{2FC0F817-B5F8-4935-91C6-68498BA5554F}" type="presParOf" srcId="{A5A0241E-F8AC-400F-B63B-74ADF42E6421}" destId="{F2AAF10E-F19F-4DED-8F3B-B4FB06965A8E}" srcOrd="3" destOrd="0" presId="urn:microsoft.com/office/officeart/2018/2/layout/IconLabelDescriptionList"/>
    <dgm:cxn modelId="{DEF8E8BC-CEDE-4EA3-8E2C-1713078FA756}" type="presParOf" srcId="{A5A0241E-F8AC-400F-B63B-74ADF42E6421}" destId="{69E57A58-376B-41FD-90DF-04F3C31412BF}" srcOrd="4" destOrd="0" presId="urn:microsoft.com/office/officeart/2018/2/layout/IconLabelDescriptionList"/>
    <dgm:cxn modelId="{859A3371-2510-40B4-A47F-48A6C045A466}" type="presParOf" srcId="{6DCFBF8C-E2A2-48FD-AA71-038EDD231421}" destId="{46E36EE4-2EEB-4D85-B914-3749D5A54F47}" srcOrd="1" destOrd="0" presId="urn:microsoft.com/office/officeart/2018/2/layout/IconLabelDescriptionList"/>
    <dgm:cxn modelId="{45C4A154-E2D2-4E59-B151-6F17D1D27906}" type="presParOf" srcId="{6DCFBF8C-E2A2-48FD-AA71-038EDD231421}" destId="{0849E78E-C951-4B5B-A233-382FB43D6C93}" srcOrd="2" destOrd="0" presId="urn:microsoft.com/office/officeart/2018/2/layout/IconLabelDescriptionList"/>
    <dgm:cxn modelId="{2F248C14-AD9F-412B-8D2E-19430C4B73F4}" type="presParOf" srcId="{0849E78E-C951-4B5B-A233-382FB43D6C93}" destId="{A3DC5093-129A-4518-91AE-C817564F183E}" srcOrd="0" destOrd="0" presId="urn:microsoft.com/office/officeart/2018/2/layout/IconLabelDescriptionList"/>
    <dgm:cxn modelId="{9A51335A-1BD3-4FF0-902D-F3AFB9FCEF04}" type="presParOf" srcId="{0849E78E-C951-4B5B-A233-382FB43D6C93}" destId="{47DE0DF3-6B05-4B0D-A27F-C79F0828A8A7}" srcOrd="1" destOrd="0" presId="urn:microsoft.com/office/officeart/2018/2/layout/IconLabelDescriptionList"/>
    <dgm:cxn modelId="{DA183C45-5E95-4A24-A26C-6630703A0A52}" type="presParOf" srcId="{0849E78E-C951-4B5B-A233-382FB43D6C93}" destId="{C45A1E55-9646-4F38-9A8C-2FAAA0056C1D}" srcOrd="2" destOrd="0" presId="urn:microsoft.com/office/officeart/2018/2/layout/IconLabelDescriptionList"/>
    <dgm:cxn modelId="{460B7BEE-2299-4515-8CC4-3185582EC1DF}" type="presParOf" srcId="{0849E78E-C951-4B5B-A233-382FB43D6C93}" destId="{D791AB1C-A47F-4B22-985B-BE5E51D0E0C5}" srcOrd="3" destOrd="0" presId="urn:microsoft.com/office/officeart/2018/2/layout/IconLabelDescriptionList"/>
    <dgm:cxn modelId="{F7C0048F-E504-44C5-88F4-3BFE930F9414}" type="presParOf" srcId="{0849E78E-C951-4B5B-A233-382FB43D6C93}" destId="{F2DFAA3F-FD8A-4A33-9B61-74C37FE8A15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35B4F-2AE9-4C5B-AB6B-C4B6DC7E3D0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C46D28-5730-44FA-81FC-946EBB7DDCF5}">
      <dgm:prSet/>
      <dgm:spPr/>
      <dgm:t>
        <a:bodyPr/>
        <a:lstStyle/>
        <a:p>
          <a:pPr>
            <a:lnSpc>
              <a:spcPct val="100000"/>
            </a:lnSpc>
            <a:defRPr b="1"/>
          </a:pPr>
          <a:r>
            <a:rPr lang="en-US" dirty="0"/>
            <a:t>Access to materials</a:t>
          </a:r>
        </a:p>
      </dgm:t>
    </dgm:pt>
    <dgm:pt modelId="{09744FD9-5E4F-459F-B5C4-37B8C8173124}" type="parTrans" cxnId="{5F3E9400-5CEE-402E-8931-BAC37402A926}">
      <dgm:prSet/>
      <dgm:spPr/>
      <dgm:t>
        <a:bodyPr/>
        <a:lstStyle/>
        <a:p>
          <a:endParaRPr lang="en-US"/>
        </a:p>
      </dgm:t>
    </dgm:pt>
    <dgm:pt modelId="{9F32DDD2-5444-4255-9717-47DD14BA30AC}" type="sibTrans" cxnId="{5F3E9400-5CEE-402E-8931-BAC37402A926}">
      <dgm:prSet/>
      <dgm:spPr/>
      <dgm:t>
        <a:bodyPr/>
        <a:lstStyle/>
        <a:p>
          <a:endParaRPr lang="en-US"/>
        </a:p>
      </dgm:t>
    </dgm:pt>
    <dgm:pt modelId="{84FF393D-53DB-401E-95E5-D89EF75723E0}">
      <dgm:prSet/>
      <dgm:spPr/>
      <dgm:t>
        <a:bodyPr/>
        <a:lstStyle/>
        <a:p>
          <a:pPr>
            <a:lnSpc>
              <a:spcPct val="100000"/>
            </a:lnSpc>
          </a:pPr>
          <a:r>
            <a:rPr lang="en-US" dirty="0"/>
            <a:t>Canvas: publish a week before</a:t>
          </a:r>
        </a:p>
        <a:p>
          <a:pPr>
            <a:lnSpc>
              <a:spcPct val="100000"/>
            </a:lnSpc>
          </a:pPr>
          <a:r>
            <a:rPr lang="en-US" dirty="0"/>
            <a:t>All tests and quizzes are on Canvas</a:t>
          </a:r>
        </a:p>
      </dgm:t>
    </dgm:pt>
    <dgm:pt modelId="{EAB16B14-D53D-413A-AADB-73AD0ABABF8A}" type="parTrans" cxnId="{6FC338B4-8B8D-437E-B03E-7F0A36259BC2}">
      <dgm:prSet/>
      <dgm:spPr/>
      <dgm:t>
        <a:bodyPr/>
        <a:lstStyle/>
        <a:p>
          <a:endParaRPr lang="en-US"/>
        </a:p>
      </dgm:t>
    </dgm:pt>
    <dgm:pt modelId="{D8970201-EA7C-40A4-9C94-17AD5E010786}" type="sibTrans" cxnId="{6FC338B4-8B8D-437E-B03E-7F0A36259BC2}">
      <dgm:prSet/>
      <dgm:spPr/>
      <dgm:t>
        <a:bodyPr/>
        <a:lstStyle/>
        <a:p>
          <a:endParaRPr lang="en-US"/>
        </a:p>
      </dgm:t>
    </dgm:pt>
    <dgm:pt modelId="{04D854B0-FF1A-4731-B60B-03F4772C8792}">
      <dgm:prSet/>
      <dgm:spPr/>
      <dgm:t>
        <a:bodyPr/>
        <a:lstStyle/>
        <a:p>
          <a:pPr>
            <a:lnSpc>
              <a:spcPct val="100000"/>
            </a:lnSpc>
            <a:defRPr b="1"/>
          </a:pPr>
          <a:r>
            <a:rPr lang="en-US"/>
            <a:t>Syllabus</a:t>
          </a:r>
        </a:p>
      </dgm:t>
    </dgm:pt>
    <dgm:pt modelId="{341C97F9-360A-4AB8-AF21-70E9557A2389}" type="parTrans" cxnId="{327171E9-ED3F-4DC6-AC33-8FDEE960B29C}">
      <dgm:prSet/>
      <dgm:spPr/>
      <dgm:t>
        <a:bodyPr/>
        <a:lstStyle/>
        <a:p>
          <a:endParaRPr lang="en-US"/>
        </a:p>
      </dgm:t>
    </dgm:pt>
    <dgm:pt modelId="{A78736EE-0321-4B2D-B806-31705D6437DE}" type="sibTrans" cxnId="{327171E9-ED3F-4DC6-AC33-8FDEE960B29C}">
      <dgm:prSet/>
      <dgm:spPr/>
      <dgm:t>
        <a:bodyPr/>
        <a:lstStyle/>
        <a:p>
          <a:endParaRPr lang="en-US"/>
        </a:p>
      </dgm:t>
    </dgm:pt>
    <dgm:pt modelId="{DD0161C6-0DA6-4664-9817-9AE1796BD14A}" type="pres">
      <dgm:prSet presAssocID="{63C35B4F-2AE9-4C5B-AB6B-C4B6DC7E3D06}" presName="root" presStyleCnt="0">
        <dgm:presLayoutVars>
          <dgm:dir/>
          <dgm:resizeHandles val="exact"/>
        </dgm:presLayoutVars>
      </dgm:prSet>
      <dgm:spPr/>
    </dgm:pt>
    <dgm:pt modelId="{3D24568F-A719-482B-BC59-4CA91134A23C}" type="pres">
      <dgm:prSet presAssocID="{D9C46D28-5730-44FA-81FC-946EBB7DDCF5}" presName="compNode" presStyleCnt="0"/>
      <dgm:spPr/>
    </dgm:pt>
    <dgm:pt modelId="{80E3ED03-7D4F-41DF-AD1D-7843F7C54652}" type="pres">
      <dgm:prSet presAssocID="{D9C46D28-5730-44FA-81FC-946EBB7DDC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C4BA596-03DB-4A01-ABDB-7FD18057EE48}" type="pres">
      <dgm:prSet presAssocID="{D9C46D28-5730-44FA-81FC-946EBB7DDCF5}" presName="iconSpace" presStyleCnt="0"/>
      <dgm:spPr/>
    </dgm:pt>
    <dgm:pt modelId="{C5E6870F-3F08-47DC-9C19-B095660EE265}" type="pres">
      <dgm:prSet presAssocID="{D9C46D28-5730-44FA-81FC-946EBB7DDCF5}" presName="parTx" presStyleLbl="revTx" presStyleIdx="0" presStyleCnt="4">
        <dgm:presLayoutVars>
          <dgm:chMax val="0"/>
          <dgm:chPref val="0"/>
        </dgm:presLayoutVars>
      </dgm:prSet>
      <dgm:spPr/>
    </dgm:pt>
    <dgm:pt modelId="{DCAFB38B-0296-4B91-B899-7749D8405CEB}" type="pres">
      <dgm:prSet presAssocID="{D9C46D28-5730-44FA-81FC-946EBB7DDCF5}" presName="txSpace" presStyleCnt="0"/>
      <dgm:spPr/>
    </dgm:pt>
    <dgm:pt modelId="{C985D2E8-464D-44CA-B28C-DEA435401962}" type="pres">
      <dgm:prSet presAssocID="{D9C46D28-5730-44FA-81FC-946EBB7DDCF5}" presName="desTx" presStyleLbl="revTx" presStyleIdx="1" presStyleCnt="4">
        <dgm:presLayoutVars/>
      </dgm:prSet>
      <dgm:spPr/>
    </dgm:pt>
    <dgm:pt modelId="{2E6CE5A8-D763-47A6-BD73-1FCE34C9CA3F}" type="pres">
      <dgm:prSet presAssocID="{9F32DDD2-5444-4255-9717-47DD14BA30AC}" presName="sibTrans" presStyleCnt="0"/>
      <dgm:spPr/>
    </dgm:pt>
    <dgm:pt modelId="{96739B6E-1477-4673-9341-A8F08512FFE2}" type="pres">
      <dgm:prSet presAssocID="{04D854B0-FF1A-4731-B60B-03F4772C8792}" presName="compNode" presStyleCnt="0"/>
      <dgm:spPr/>
    </dgm:pt>
    <dgm:pt modelId="{033C2A8A-EC18-4D8C-852C-267B89CED107}" type="pres">
      <dgm:prSet presAssocID="{04D854B0-FF1A-4731-B60B-03F4772C87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FBB6A872-EFDF-424B-AE01-2ABD4A75357C}" type="pres">
      <dgm:prSet presAssocID="{04D854B0-FF1A-4731-B60B-03F4772C8792}" presName="iconSpace" presStyleCnt="0"/>
      <dgm:spPr/>
    </dgm:pt>
    <dgm:pt modelId="{3B3ABCD2-D9FB-46EC-B485-B9209FF33409}" type="pres">
      <dgm:prSet presAssocID="{04D854B0-FF1A-4731-B60B-03F4772C8792}" presName="parTx" presStyleLbl="revTx" presStyleIdx="2" presStyleCnt="4">
        <dgm:presLayoutVars>
          <dgm:chMax val="0"/>
          <dgm:chPref val="0"/>
        </dgm:presLayoutVars>
      </dgm:prSet>
      <dgm:spPr/>
    </dgm:pt>
    <dgm:pt modelId="{F08600A4-72DD-4482-94AA-F8E475CE1A15}" type="pres">
      <dgm:prSet presAssocID="{04D854B0-FF1A-4731-B60B-03F4772C8792}" presName="txSpace" presStyleCnt="0"/>
      <dgm:spPr/>
    </dgm:pt>
    <dgm:pt modelId="{34239F76-D922-4968-B00C-E667A417A1ED}" type="pres">
      <dgm:prSet presAssocID="{04D854B0-FF1A-4731-B60B-03F4772C8792}" presName="desTx" presStyleLbl="revTx" presStyleIdx="3" presStyleCnt="4">
        <dgm:presLayoutVars/>
      </dgm:prSet>
      <dgm:spPr/>
    </dgm:pt>
  </dgm:ptLst>
  <dgm:cxnLst>
    <dgm:cxn modelId="{5F3E9400-5CEE-402E-8931-BAC37402A926}" srcId="{63C35B4F-2AE9-4C5B-AB6B-C4B6DC7E3D06}" destId="{D9C46D28-5730-44FA-81FC-946EBB7DDCF5}" srcOrd="0" destOrd="0" parTransId="{09744FD9-5E4F-459F-B5C4-37B8C8173124}" sibTransId="{9F32DDD2-5444-4255-9717-47DD14BA30AC}"/>
    <dgm:cxn modelId="{183FF062-9CAF-4CEE-B355-7B0819A51922}" type="presOf" srcId="{D9C46D28-5730-44FA-81FC-946EBB7DDCF5}" destId="{C5E6870F-3F08-47DC-9C19-B095660EE265}" srcOrd="0" destOrd="0" presId="urn:microsoft.com/office/officeart/2018/5/layout/CenteredIconLabelDescriptionList"/>
    <dgm:cxn modelId="{6FC338B4-8B8D-437E-B03E-7F0A36259BC2}" srcId="{D9C46D28-5730-44FA-81FC-946EBB7DDCF5}" destId="{84FF393D-53DB-401E-95E5-D89EF75723E0}" srcOrd="0" destOrd="0" parTransId="{EAB16B14-D53D-413A-AADB-73AD0ABABF8A}" sibTransId="{D8970201-EA7C-40A4-9C94-17AD5E010786}"/>
    <dgm:cxn modelId="{0472B1C0-0E5B-43C1-896C-F1C85916B53F}" type="presOf" srcId="{04D854B0-FF1A-4731-B60B-03F4772C8792}" destId="{3B3ABCD2-D9FB-46EC-B485-B9209FF33409}" srcOrd="0" destOrd="0" presId="urn:microsoft.com/office/officeart/2018/5/layout/CenteredIconLabelDescriptionList"/>
    <dgm:cxn modelId="{327171E9-ED3F-4DC6-AC33-8FDEE960B29C}" srcId="{63C35B4F-2AE9-4C5B-AB6B-C4B6DC7E3D06}" destId="{04D854B0-FF1A-4731-B60B-03F4772C8792}" srcOrd="1" destOrd="0" parTransId="{341C97F9-360A-4AB8-AF21-70E9557A2389}" sibTransId="{A78736EE-0321-4B2D-B806-31705D6437DE}"/>
    <dgm:cxn modelId="{65DD27EB-B012-41F6-842A-77242AF018E4}" type="presOf" srcId="{63C35B4F-2AE9-4C5B-AB6B-C4B6DC7E3D06}" destId="{DD0161C6-0DA6-4664-9817-9AE1796BD14A}" srcOrd="0" destOrd="0" presId="urn:microsoft.com/office/officeart/2018/5/layout/CenteredIconLabelDescriptionList"/>
    <dgm:cxn modelId="{F050EAF2-8581-48DF-B0E9-BF99CCC083E7}" type="presOf" srcId="{84FF393D-53DB-401E-95E5-D89EF75723E0}" destId="{C985D2E8-464D-44CA-B28C-DEA435401962}" srcOrd="0" destOrd="0" presId="urn:microsoft.com/office/officeart/2018/5/layout/CenteredIconLabelDescriptionList"/>
    <dgm:cxn modelId="{B0486B77-EC50-4714-A0AE-FF4293D27E75}" type="presParOf" srcId="{DD0161C6-0DA6-4664-9817-9AE1796BD14A}" destId="{3D24568F-A719-482B-BC59-4CA91134A23C}" srcOrd="0" destOrd="0" presId="urn:microsoft.com/office/officeart/2018/5/layout/CenteredIconLabelDescriptionList"/>
    <dgm:cxn modelId="{F7FAB533-B4C2-440B-AEC4-C8707C3E1B18}" type="presParOf" srcId="{3D24568F-A719-482B-BC59-4CA91134A23C}" destId="{80E3ED03-7D4F-41DF-AD1D-7843F7C54652}" srcOrd="0" destOrd="0" presId="urn:microsoft.com/office/officeart/2018/5/layout/CenteredIconLabelDescriptionList"/>
    <dgm:cxn modelId="{51D623C9-F552-4F28-A3CD-986C0B8CF96A}" type="presParOf" srcId="{3D24568F-A719-482B-BC59-4CA91134A23C}" destId="{6C4BA596-03DB-4A01-ABDB-7FD18057EE48}" srcOrd="1" destOrd="0" presId="urn:microsoft.com/office/officeart/2018/5/layout/CenteredIconLabelDescriptionList"/>
    <dgm:cxn modelId="{DC9D0474-807E-49EA-8D8D-251938F4F3D5}" type="presParOf" srcId="{3D24568F-A719-482B-BC59-4CA91134A23C}" destId="{C5E6870F-3F08-47DC-9C19-B095660EE265}" srcOrd="2" destOrd="0" presId="urn:microsoft.com/office/officeart/2018/5/layout/CenteredIconLabelDescriptionList"/>
    <dgm:cxn modelId="{F5EFF455-5BAE-4674-A356-185603DF45DA}" type="presParOf" srcId="{3D24568F-A719-482B-BC59-4CA91134A23C}" destId="{DCAFB38B-0296-4B91-B899-7749D8405CEB}" srcOrd="3" destOrd="0" presId="urn:microsoft.com/office/officeart/2018/5/layout/CenteredIconLabelDescriptionList"/>
    <dgm:cxn modelId="{BCFDC284-DC5F-4B79-AE5F-A7EC18D00817}" type="presParOf" srcId="{3D24568F-A719-482B-BC59-4CA91134A23C}" destId="{C985D2E8-464D-44CA-B28C-DEA435401962}" srcOrd="4" destOrd="0" presId="urn:microsoft.com/office/officeart/2018/5/layout/CenteredIconLabelDescriptionList"/>
    <dgm:cxn modelId="{494050C3-72FF-481F-AD3E-8E5DA1D9C973}" type="presParOf" srcId="{DD0161C6-0DA6-4664-9817-9AE1796BD14A}" destId="{2E6CE5A8-D763-47A6-BD73-1FCE34C9CA3F}" srcOrd="1" destOrd="0" presId="urn:microsoft.com/office/officeart/2018/5/layout/CenteredIconLabelDescriptionList"/>
    <dgm:cxn modelId="{B27C496D-CD22-49C4-BC6E-BFE49B93BC52}" type="presParOf" srcId="{DD0161C6-0DA6-4664-9817-9AE1796BD14A}" destId="{96739B6E-1477-4673-9341-A8F08512FFE2}" srcOrd="2" destOrd="0" presId="urn:microsoft.com/office/officeart/2018/5/layout/CenteredIconLabelDescriptionList"/>
    <dgm:cxn modelId="{B89B7798-6165-45FB-92CA-4295515E86AC}" type="presParOf" srcId="{96739B6E-1477-4673-9341-A8F08512FFE2}" destId="{033C2A8A-EC18-4D8C-852C-267B89CED107}" srcOrd="0" destOrd="0" presId="urn:microsoft.com/office/officeart/2018/5/layout/CenteredIconLabelDescriptionList"/>
    <dgm:cxn modelId="{E49BF35E-1914-46D0-84B8-967A964332FA}" type="presParOf" srcId="{96739B6E-1477-4673-9341-A8F08512FFE2}" destId="{FBB6A872-EFDF-424B-AE01-2ABD4A75357C}" srcOrd="1" destOrd="0" presId="urn:microsoft.com/office/officeart/2018/5/layout/CenteredIconLabelDescriptionList"/>
    <dgm:cxn modelId="{3F884F29-70F5-4B26-B215-EBFEE173F71B}" type="presParOf" srcId="{96739B6E-1477-4673-9341-A8F08512FFE2}" destId="{3B3ABCD2-D9FB-46EC-B485-B9209FF33409}" srcOrd="2" destOrd="0" presId="urn:microsoft.com/office/officeart/2018/5/layout/CenteredIconLabelDescriptionList"/>
    <dgm:cxn modelId="{56D08D36-589C-434C-B5BA-8D5286A2D14B}" type="presParOf" srcId="{96739B6E-1477-4673-9341-A8F08512FFE2}" destId="{F08600A4-72DD-4482-94AA-F8E475CE1A15}" srcOrd="3" destOrd="0" presId="urn:microsoft.com/office/officeart/2018/5/layout/CenteredIconLabelDescriptionList"/>
    <dgm:cxn modelId="{1A2146D2-B073-46F6-AD0D-D04B0970221C}" type="presParOf" srcId="{96739B6E-1477-4673-9341-A8F08512FFE2}" destId="{34239F76-D922-4968-B00C-E667A417A1E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97A0-0124-4BE5-96B8-7D22B54F2461}"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14835D0-A0CA-4F08-8A19-7A1624FA68E5}">
      <dgm:prSet/>
      <dgm:spPr/>
      <dgm:t>
        <a:bodyPr/>
        <a:lstStyle/>
        <a:p>
          <a:pPr>
            <a:defRPr b="1"/>
          </a:pPr>
          <a:r>
            <a:rPr lang="en-US" dirty="0"/>
            <a:t>Text Analysis/ Mining:</a:t>
          </a:r>
        </a:p>
      </dgm:t>
    </dgm:pt>
    <dgm:pt modelId="{D105920F-55C6-4FCF-BC3B-DB74A39A0242}" type="parTrans" cxnId="{C649BD6B-90F3-4252-87EA-21A614F8D01F}">
      <dgm:prSet/>
      <dgm:spPr/>
      <dgm:t>
        <a:bodyPr/>
        <a:lstStyle/>
        <a:p>
          <a:endParaRPr lang="en-US"/>
        </a:p>
      </dgm:t>
    </dgm:pt>
    <dgm:pt modelId="{6F117A7D-A4A3-41AB-9648-DD9F97E57867}" type="sibTrans" cxnId="{C649BD6B-90F3-4252-87EA-21A614F8D01F}">
      <dgm:prSet/>
      <dgm:spPr/>
      <dgm:t>
        <a:bodyPr/>
        <a:lstStyle/>
        <a:p>
          <a:endParaRPr lang="en-US"/>
        </a:p>
      </dgm:t>
    </dgm:pt>
    <dgm:pt modelId="{2DA691FD-3FFB-4B35-B5AF-5EFF1BA6555E}">
      <dgm:prSet/>
      <dgm:spPr/>
      <dgm:t>
        <a:bodyPr/>
        <a:lstStyle/>
        <a:p>
          <a:r>
            <a:rPr lang="en-US"/>
            <a:t>Wordcloud</a:t>
          </a:r>
        </a:p>
      </dgm:t>
    </dgm:pt>
    <dgm:pt modelId="{44ACB79C-98A2-4D0D-9E90-691576362322}" type="parTrans" cxnId="{75861854-A806-48E7-AA91-805911965A34}">
      <dgm:prSet/>
      <dgm:spPr/>
      <dgm:t>
        <a:bodyPr/>
        <a:lstStyle/>
        <a:p>
          <a:endParaRPr lang="en-US"/>
        </a:p>
      </dgm:t>
    </dgm:pt>
    <dgm:pt modelId="{922CE9D7-430E-48FE-9B24-E9B414EDC4BE}" type="sibTrans" cxnId="{75861854-A806-48E7-AA91-805911965A34}">
      <dgm:prSet/>
      <dgm:spPr/>
      <dgm:t>
        <a:bodyPr/>
        <a:lstStyle/>
        <a:p>
          <a:endParaRPr lang="en-US"/>
        </a:p>
      </dgm:t>
    </dgm:pt>
    <dgm:pt modelId="{7E256D0A-26DF-49B2-BB43-0DAEAA565F8C}">
      <dgm:prSet/>
      <dgm:spPr/>
      <dgm:t>
        <a:bodyPr/>
        <a:lstStyle/>
        <a:p>
          <a:r>
            <a:rPr lang="en-US" dirty="0"/>
            <a:t>Sentiment Analysis </a:t>
          </a:r>
        </a:p>
      </dgm:t>
    </dgm:pt>
    <dgm:pt modelId="{DEA6CBE4-6C96-46BC-92E1-84843D7B95BA}" type="parTrans" cxnId="{8652E605-B385-4481-B3F9-E3C029ACB168}">
      <dgm:prSet/>
      <dgm:spPr/>
      <dgm:t>
        <a:bodyPr/>
        <a:lstStyle/>
        <a:p>
          <a:endParaRPr lang="en-US"/>
        </a:p>
      </dgm:t>
    </dgm:pt>
    <dgm:pt modelId="{1A78A237-AF2D-4C24-ACDD-44A4AC93E8DE}" type="sibTrans" cxnId="{8652E605-B385-4481-B3F9-E3C029ACB168}">
      <dgm:prSet/>
      <dgm:spPr/>
      <dgm:t>
        <a:bodyPr/>
        <a:lstStyle/>
        <a:p>
          <a:endParaRPr lang="en-US"/>
        </a:p>
      </dgm:t>
    </dgm:pt>
    <dgm:pt modelId="{672E5EC3-F7A2-45C3-BAED-5CC1CFF92A66}">
      <dgm:prSet/>
      <dgm:spPr/>
      <dgm:t>
        <a:bodyPr/>
        <a:lstStyle/>
        <a:p>
          <a:pPr>
            <a:defRPr b="1"/>
          </a:pPr>
          <a:r>
            <a:rPr lang="en-US" dirty="0"/>
            <a:t>Agent-based Modeling</a:t>
          </a:r>
        </a:p>
      </dgm:t>
    </dgm:pt>
    <dgm:pt modelId="{12DCFDC3-2238-4902-8362-1F09AC413C22}" type="parTrans" cxnId="{C79E345E-F137-4EAF-BCF6-7CA879215A7E}">
      <dgm:prSet/>
      <dgm:spPr/>
      <dgm:t>
        <a:bodyPr/>
        <a:lstStyle/>
        <a:p>
          <a:endParaRPr lang="en-US"/>
        </a:p>
      </dgm:t>
    </dgm:pt>
    <dgm:pt modelId="{698EB6A3-7DD4-4751-8BC5-F58A594AAEAD}" type="sibTrans" cxnId="{C79E345E-F137-4EAF-BCF6-7CA879215A7E}">
      <dgm:prSet/>
      <dgm:spPr/>
      <dgm:t>
        <a:bodyPr/>
        <a:lstStyle/>
        <a:p>
          <a:endParaRPr lang="en-US"/>
        </a:p>
      </dgm:t>
    </dgm:pt>
    <dgm:pt modelId="{BFD2478D-990F-4F4F-83D9-C14F579FCD51}">
      <dgm:prSet/>
      <dgm:spPr/>
      <dgm:t>
        <a:bodyPr/>
        <a:lstStyle/>
        <a:p>
          <a:pPr>
            <a:defRPr b="1"/>
          </a:pPr>
          <a:r>
            <a:rPr lang="en-US"/>
            <a:t>Network Analysis</a:t>
          </a:r>
        </a:p>
      </dgm:t>
    </dgm:pt>
    <dgm:pt modelId="{40CFAB85-7325-4DC9-9B42-18B4D4A77E2B}" type="parTrans" cxnId="{DD673DB3-1E6B-40A8-AA77-1744630F4961}">
      <dgm:prSet/>
      <dgm:spPr/>
      <dgm:t>
        <a:bodyPr/>
        <a:lstStyle/>
        <a:p>
          <a:endParaRPr lang="en-US"/>
        </a:p>
      </dgm:t>
    </dgm:pt>
    <dgm:pt modelId="{9DCCCD0B-FC49-4BF3-8ECA-6746BE506464}" type="sibTrans" cxnId="{DD673DB3-1E6B-40A8-AA77-1744630F4961}">
      <dgm:prSet/>
      <dgm:spPr/>
      <dgm:t>
        <a:bodyPr/>
        <a:lstStyle/>
        <a:p>
          <a:endParaRPr lang="en-US"/>
        </a:p>
      </dgm:t>
    </dgm:pt>
    <dgm:pt modelId="{9AE114CA-8B43-47E7-8D43-A1BE15E678F3}" type="pres">
      <dgm:prSet presAssocID="{4CFA97A0-0124-4BE5-96B8-7D22B54F2461}" presName="root" presStyleCnt="0">
        <dgm:presLayoutVars>
          <dgm:dir/>
          <dgm:resizeHandles val="exact"/>
        </dgm:presLayoutVars>
      </dgm:prSet>
      <dgm:spPr/>
    </dgm:pt>
    <dgm:pt modelId="{4DF2DE99-2E02-47B8-BDFD-516585CC7109}" type="pres">
      <dgm:prSet presAssocID="{D14835D0-A0CA-4F08-8A19-7A1624FA68E5}" presName="compNode" presStyleCnt="0"/>
      <dgm:spPr/>
    </dgm:pt>
    <dgm:pt modelId="{7262BE56-7B0B-4134-B6DB-C860D4B33670}" type="pres">
      <dgm:prSet presAssocID="{D14835D0-A0CA-4F08-8A19-7A1624FA6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ng Tools"/>
        </a:ext>
      </dgm:extLst>
    </dgm:pt>
    <dgm:pt modelId="{E56ACFC3-8EA3-4DF8-901B-6850E9E36A68}" type="pres">
      <dgm:prSet presAssocID="{D14835D0-A0CA-4F08-8A19-7A1624FA68E5}" presName="iconSpace" presStyleCnt="0"/>
      <dgm:spPr/>
    </dgm:pt>
    <dgm:pt modelId="{DAC03D1A-7FAC-4BB2-85B0-1C442B43C6FC}" type="pres">
      <dgm:prSet presAssocID="{D14835D0-A0CA-4F08-8A19-7A1624FA68E5}" presName="parTx" presStyleLbl="revTx" presStyleIdx="0" presStyleCnt="6">
        <dgm:presLayoutVars>
          <dgm:chMax val="0"/>
          <dgm:chPref val="0"/>
        </dgm:presLayoutVars>
      </dgm:prSet>
      <dgm:spPr/>
    </dgm:pt>
    <dgm:pt modelId="{0DD7BA03-5A35-4A94-88BC-1C13F910D691}" type="pres">
      <dgm:prSet presAssocID="{D14835D0-A0CA-4F08-8A19-7A1624FA68E5}" presName="txSpace" presStyleCnt="0"/>
      <dgm:spPr/>
    </dgm:pt>
    <dgm:pt modelId="{91CAB7FD-E475-464B-AFFC-28AD8C1606D3}" type="pres">
      <dgm:prSet presAssocID="{D14835D0-A0CA-4F08-8A19-7A1624FA68E5}" presName="desTx" presStyleLbl="revTx" presStyleIdx="1" presStyleCnt="6">
        <dgm:presLayoutVars/>
      </dgm:prSet>
      <dgm:spPr/>
    </dgm:pt>
    <dgm:pt modelId="{9EFDCD56-42AB-413E-BFE4-EF15BE1810BC}" type="pres">
      <dgm:prSet presAssocID="{6F117A7D-A4A3-41AB-9648-DD9F97E57867}" presName="sibTrans" presStyleCnt="0"/>
      <dgm:spPr/>
    </dgm:pt>
    <dgm:pt modelId="{B001935A-CCC9-453F-B5AB-ECCDCC0BB9EA}" type="pres">
      <dgm:prSet presAssocID="{672E5EC3-F7A2-45C3-BAED-5CC1CFF92A66}" presName="compNode" presStyleCnt="0"/>
      <dgm:spPr/>
    </dgm:pt>
    <dgm:pt modelId="{946EA923-6635-4AB4-8571-EB227AF87D61}" type="pres">
      <dgm:prSet presAssocID="{672E5EC3-F7A2-45C3-BAED-5CC1CFF92A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7FBF6C87-3179-4413-A18F-AB62B4A1AD1B}" type="pres">
      <dgm:prSet presAssocID="{672E5EC3-F7A2-45C3-BAED-5CC1CFF92A66}" presName="iconSpace" presStyleCnt="0"/>
      <dgm:spPr/>
    </dgm:pt>
    <dgm:pt modelId="{39474521-6F55-4341-BFA2-8F07B2F5FD2E}" type="pres">
      <dgm:prSet presAssocID="{672E5EC3-F7A2-45C3-BAED-5CC1CFF92A66}" presName="parTx" presStyleLbl="revTx" presStyleIdx="2" presStyleCnt="6">
        <dgm:presLayoutVars>
          <dgm:chMax val="0"/>
          <dgm:chPref val="0"/>
        </dgm:presLayoutVars>
      </dgm:prSet>
      <dgm:spPr/>
    </dgm:pt>
    <dgm:pt modelId="{4F29CB4F-AC47-498B-A8DF-9AAB57E25250}" type="pres">
      <dgm:prSet presAssocID="{672E5EC3-F7A2-45C3-BAED-5CC1CFF92A66}" presName="txSpace" presStyleCnt="0"/>
      <dgm:spPr/>
    </dgm:pt>
    <dgm:pt modelId="{8199FD74-FEC1-4314-A531-F825103A2DF6}" type="pres">
      <dgm:prSet presAssocID="{672E5EC3-F7A2-45C3-BAED-5CC1CFF92A66}" presName="desTx" presStyleLbl="revTx" presStyleIdx="3" presStyleCnt="6">
        <dgm:presLayoutVars/>
      </dgm:prSet>
      <dgm:spPr/>
    </dgm:pt>
    <dgm:pt modelId="{8625EF06-12A5-403A-9CB3-F4AFD703A4BA}" type="pres">
      <dgm:prSet presAssocID="{698EB6A3-7DD4-4751-8BC5-F58A594AAEAD}" presName="sibTrans" presStyleCnt="0"/>
      <dgm:spPr/>
    </dgm:pt>
    <dgm:pt modelId="{BF8FC46D-9863-446F-B1DE-C11273ED49DB}" type="pres">
      <dgm:prSet presAssocID="{BFD2478D-990F-4F4F-83D9-C14F579FCD51}" presName="compNode" presStyleCnt="0"/>
      <dgm:spPr/>
    </dgm:pt>
    <dgm:pt modelId="{A412502B-C863-4BB3-A432-4075096BA183}" type="pres">
      <dgm:prSet presAssocID="{BFD2478D-990F-4F4F-83D9-C14F579FCD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DF8634C-AA65-469F-8C81-E6F5EFEB1042}" type="pres">
      <dgm:prSet presAssocID="{BFD2478D-990F-4F4F-83D9-C14F579FCD51}" presName="iconSpace" presStyleCnt="0"/>
      <dgm:spPr/>
    </dgm:pt>
    <dgm:pt modelId="{B36FC17F-D7C8-4A87-8FF4-5A650983968E}" type="pres">
      <dgm:prSet presAssocID="{BFD2478D-990F-4F4F-83D9-C14F579FCD51}" presName="parTx" presStyleLbl="revTx" presStyleIdx="4" presStyleCnt="6">
        <dgm:presLayoutVars>
          <dgm:chMax val="0"/>
          <dgm:chPref val="0"/>
        </dgm:presLayoutVars>
      </dgm:prSet>
      <dgm:spPr/>
    </dgm:pt>
    <dgm:pt modelId="{682D7E35-04FA-4F4A-8AAC-4B77AD3AB914}" type="pres">
      <dgm:prSet presAssocID="{BFD2478D-990F-4F4F-83D9-C14F579FCD51}" presName="txSpace" presStyleCnt="0"/>
      <dgm:spPr/>
    </dgm:pt>
    <dgm:pt modelId="{74695767-4C73-4BD1-AC48-6F18AA21525E}" type="pres">
      <dgm:prSet presAssocID="{BFD2478D-990F-4F4F-83D9-C14F579FCD51}" presName="desTx" presStyleLbl="revTx" presStyleIdx="5" presStyleCnt="6">
        <dgm:presLayoutVars/>
      </dgm:prSet>
      <dgm:spPr/>
    </dgm:pt>
  </dgm:ptLst>
  <dgm:cxnLst>
    <dgm:cxn modelId="{8652E605-B385-4481-B3F9-E3C029ACB168}" srcId="{D14835D0-A0CA-4F08-8A19-7A1624FA68E5}" destId="{7E256D0A-26DF-49B2-BB43-0DAEAA565F8C}" srcOrd="1" destOrd="0" parTransId="{DEA6CBE4-6C96-46BC-92E1-84843D7B95BA}" sibTransId="{1A78A237-AF2D-4C24-ACDD-44A4AC93E8DE}"/>
    <dgm:cxn modelId="{89952510-38C2-4820-BE12-544D29084659}" type="presOf" srcId="{D14835D0-A0CA-4F08-8A19-7A1624FA68E5}" destId="{DAC03D1A-7FAC-4BB2-85B0-1C442B43C6FC}" srcOrd="0" destOrd="0" presId="urn:microsoft.com/office/officeart/2018/2/layout/IconLabelDescriptionList"/>
    <dgm:cxn modelId="{58343C3B-52AA-4E34-A66C-921D49D12054}" type="presOf" srcId="{BFD2478D-990F-4F4F-83D9-C14F579FCD51}" destId="{B36FC17F-D7C8-4A87-8FF4-5A650983968E}" srcOrd="0" destOrd="0" presId="urn:microsoft.com/office/officeart/2018/2/layout/IconLabelDescriptionList"/>
    <dgm:cxn modelId="{C79E345E-F137-4EAF-BCF6-7CA879215A7E}" srcId="{4CFA97A0-0124-4BE5-96B8-7D22B54F2461}" destId="{672E5EC3-F7A2-45C3-BAED-5CC1CFF92A66}" srcOrd="1" destOrd="0" parTransId="{12DCFDC3-2238-4902-8362-1F09AC413C22}" sibTransId="{698EB6A3-7DD4-4751-8BC5-F58A594AAEAD}"/>
    <dgm:cxn modelId="{78AE5B62-816A-4505-B12C-74E24A44FECE}" type="presOf" srcId="{4CFA97A0-0124-4BE5-96B8-7D22B54F2461}" destId="{9AE114CA-8B43-47E7-8D43-A1BE15E678F3}" srcOrd="0" destOrd="0" presId="urn:microsoft.com/office/officeart/2018/2/layout/IconLabelDescriptionList"/>
    <dgm:cxn modelId="{C649BD6B-90F3-4252-87EA-21A614F8D01F}" srcId="{4CFA97A0-0124-4BE5-96B8-7D22B54F2461}" destId="{D14835D0-A0CA-4F08-8A19-7A1624FA68E5}" srcOrd="0" destOrd="0" parTransId="{D105920F-55C6-4FCF-BC3B-DB74A39A0242}" sibTransId="{6F117A7D-A4A3-41AB-9648-DD9F97E57867}"/>
    <dgm:cxn modelId="{75861854-A806-48E7-AA91-805911965A34}" srcId="{D14835D0-A0CA-4F08-8A19-7A1624FA68E5}" destId="{2DA691FD-3FFB-4B35-B5AF-5EFF1BA6555E}" srcOrd="0" destOrd="0" parTransId="{44ACB79C-98A2-4D0D-9E90-691576362322}" sibTransId="{922CE9D7-430E-48FE-9B24-E9B414EDC4BE}"/>
    <dgm:cxn modelId="{4CC87A8D-F8F3-47E8-9FCA-E80EED657D71}" type="presOf" srcId="{672E5EC3-F7A2-45C3-BAED-5CC1CFF92A66}" destId="{39474521-6F55-4341-BFA2-8F07B2F5FD2E}" srcOrd="0" destOrd="0" presId="urn:microsoft.com/office/officeart/2018/2/layout/IconLabelDescriptionList"/>
    <dgm:cxn modelId="{DD673DB3-1E6B-40A8-AA77-1744630F4961}" srcId="{4CFA97A0-0124-4BE5-96B8-7D22B54F2461}" destId="{BFD2478D-990F-4F4F-83D9-C14F579FCD51}" srcOrd="2" destOrd="0" parTransId="{40CFAB85-7325-4DC9-9B42-18B4D4A77E2B}" sibTransId="{9DCCCD0B-FC49-4BF3-8ECA-6746BE506464}"/>
    <dgm:cxn modelId="{0463BCD8-B611-4248-88CC-AA831D186BCD}" type="presOf" srcId="{7E256D0A-26DF-49B2-BB43-0DAEAA565F8C}" destId="{91CAB7FD-E475-464B-AFFC-28AD8C1606D3}" srcOrd="0" destOrd="1" presId="urn:microsoft.com/office/officeart/2018/2/layout/IconLabelDescriptionList"/>
    <dgm:cxn modelId="{D163C1F4-3FBA-41D6-B4E2-801D86138C99}" type="presOf" srcId="{2DA691FD-3FFB-4B35-B5AF-5EFF1BA6555E}" destId="{91CAB7FD-E475-464B-AFFC-28AD8C1606D3}" srcOrd="0" destOrd="0" presId="urn:microsoft.com/office/officeart/2018/2/layout/IconLabelDescriptionList"/>
    <dgm:cxn modelId="{A8A2A0DA-CF48-4923-8B3D-559330E2E6D0}" type="presParOf" srcId="{9AE114CA-8B43-47E7-8D43-A1BE15E678F3}" destId="{4DF2DE99-2E02-47B8-BDFD-516585CC7109}" srcOrd="0" destOrd="0" presId="urn:microsoft.com/office/officeart/2018/2/layout/IconLabelDescriptionList"/>
    <dgm:cxn modelId="{4B34F8A5-EECE-4201-A282-54206A63A552}" type="presParOf" srcId="{4DF2DE99-2E02-47B8-BDFD-516585CC7109}" destId="{7262BE56-7B0B-4134-B6DB-C860D4B33670}" srcOrd="0" destOrd="0" presId="urn:microsoft.com/office/officeart/2018/2/layout/IconLabelDescriptionList"/>
    <dgm:cxn modelId="{8B260158-1AD5-4821-B481-ABCAF356EF18}" type="presParOf" srcId="{4DF2DE99-2E02-47B8-BDFD-516585CC7109}" destId="{E56ACFC3-8EA3-4DF8-901B-6850E9E36A68}" srcOrd="1" destOrd="0" presId="urn:microsoft.com/office/officeart/2018/2/layout/IconLabelDescriptionList"/>
    <dgm:cxn modelId="{FEDB4BB4-33D8-43CD-B1E6-9E165D503479}" type="presParOf" srcId="{4DF2DE99-2E02-47B8-BDFD-516585CC7109}" destId="{DAC03D1A-7FAC-4BB2-85B0-1C442B43C6FC}" srcOrd="2" destOrd="0" presId="urn:microsoft.com/office/officeart/2018/2/layout/IconLabelDescriptionList"/>
    <dgm:cxn modelId="{0B49AA0F-7BF2-40C3-BB36-22D7A75440E4}" type="presParOf" srcId="{4DF2DE99-2E02-47B8-BDFD-516585CC7109}" destId="{0DD7BA03-5A35-4A94-88BC-1C13F910D691}" srcOrd="3" destOrd="0" presId="urn:microsoft.com/office/officeart/2018/2/layout/IconLabelDescriptionList"/>
    <dgm:cxn modelId="{EB51EAA5-A812-4EC3-819D-942852D202F5}" type="presParOf" srcId="{4DF2DE99-2E02-47B8-BDFD-516585CC7109}" destId="{91CAB7FD-E475-464B-AFFC-28AD8C1606D3}" srcOrd="4" destOrd="0" presId="urn:microsoft.com/office/officeart/2018/2/layout/IconLabelDescriptionList"/>
    <dgm:cxn modelId="{5C247EDD-0BB6-41B7-9B44-24AA08A0E3C2}" type="presParOf" srcId="{9AE114CA-8B43-47E7-8D43-A1BE15E678F3}" destId="{9EFDCD56-42AB-413E-BFE4-EF15BE1810BC}" srcOrd="1" destOrd="0" presId="urn:microsoft.com/office/officeart/2018/2/layout/IconLabelDescriptionList"/>
    <dgm:cxn modelId="{BE9EE2A7-B9B3-4068-94F9-1540E5BDFD94}" type="presParOf" srcId="{9AE114CA-8B43-47E7-8D43-A1BE15E678F3}" destId="{B001935A-CCC9-453F-B5AB-ECCDCC0BB9EA}" srcOrd="2" destOrd="0" presId="urn:microsoft.com/office/officeart/2018/2/layout/IconLabelDescriptionList"/>
    <dgm:cxn modelId="{41F2D19B-9EB4-4C72-B055-8B17B752EBB4}" type="presParOf" srcId="{B001935A-CCC9-453F-B5AB-ECCDCC0BB9EA}" destId="{946EA923-6635-4AB4-8571-EB227AF87D61}" srcOrd="0" destOrd="0" presId="urn:microsoft.com/office/officeart/2018/2/layout/IconLabelDescriptionList"/>
    <dgm:cxn modelId="{C850ECF2-2127-4820-8D88-5804C6F7999B}" type="presParOf" srcId="{B001935A-CCC9-453F-B5AB-ECCDCC0BB9EA}" destId="{7FBF6C87-3179-4413-A18F-AB62B4A1AD1B}" srcOrd="1" destOrd="0" presId="urn:microsoft.com/office/officeart/2018/2/layout/IconLabelDescriptionList"/>
    <dgm:cxn modelId="{B4007067-20FE-42AC-9ED3-58D2AD9A610D}" type="presParOf" srcId="{B001935A-CCC9-453F-B5AB-ECCDCC0BB9EA}" destId="{39474521-6F55-4341-BFA2-8F07B2F5FD2E}" srcOrd="2" destOrd="0" presId="urn:microsoft.com/office/officeart/2018/2/layout/IconLabelDescriptionList"/>
    <dgm:cxn modelId="{5E8BD768-BBEA-46E4-A367-7F5E01278516}" type="presParOf" srcId="{B001935A-CCC9-453F-B5AB-ECCDCC0BB9EA}" destId="{4F29CB4F-AC47-498B-A8DF-9AAB57E25250}" srcOrd="3" destOrd="0" presId="urn:microsoft.com/office/officeart/2018/2/layout/IconLabelDescriptionList"/>
    <dgm:cxn modelId="{5013A819-DA4D-43BF-82FD-916BE239CAF8}" type="presParOf" srcId="{B001935A-CCC9-453F-B5AB-ECCDCC0BB9EA}" destId="{8199FD74-FEC1-4314-A531-F825103A2DF6}" srcOrd="4" destOrd="0" presId="urn:microsoft.com/office/officeart/2018/2/layout/IconLabelDescriptionList"/>
    <dgm:cxn modelId="{C534DC7B-335D-48C7-96E6-89CC952C4536}" type="presParOf" srcId="{9AE114CA-8B43-47E7-8D43-A1BE15E678F3}" destId="{8625EF06-12A5-403A-9CB3-F4AFD703A4BA}" srcOrd="3" destOrd="0" presId="urn:microsoft.com/office/officeart/2018/2/layout/IconLabelDescriptionList"/>
    <dgm:cxn modelId="{6967E9A8-E2AE-480E-9B24-E27FFC71F013}" type="presParOf" srcId="{9AE114CA-8B43-47E7-8D43-A1BE15E678F3}" destId="{BF8FC46D-9863-446F-B1DE-C11273ED49DB}" srcOrd="4" destOrd="0" presId="urn:microsoft.com/office/officeart/2018/2/layout/IconLabelDescriptionList"/>
    <dgm:cxn modelId="{07F010EF-6C5F-425C-8F5B-9C287641A8E8}" type="presParOf" srcId="{BF8FC46D-9863-446F-B1DE-C11273ED49DB}" destId="{A412502B-C863-4BB3-A432-4075096BA183}" srcOrd="0" destOrd="0" presId="urn:microsoft.com/office/officeart/2018/2/layout/IconLabelDescriptionList"/>
    <dgm:cxn modelId="{E9D4EA1F-C3D7-489E-A77B-61C991934CE6}" type="presParOf" srcId="{BF8FC46D-9863-446F-B1DE-C11273ED49DB}" destId="{4DF8634C-AA65-469F-8C81-E6F5EFEB1042}" srcOrd="1" destOrd="0" presId="urn:microsoft.com/office/officeart/2018/2/layout/IconLabelDescriptionList"/>
    <dgm:cxn modelId="{B4A91386-2F8A-4843-A7B0-CC7A8189319B}" type="presParOf" srcId="{BF8FC46D-9863-446F-B1DE-C11273ED49DB}" destId="{B36FC17F-D7C8-4A87-8FF4-5A650983968E}" srcOrd="2" destOrd="0" presId="urn:microsoft.com/office/officeart/2018/2/layout/IconLabelDescriptionList"/>
    <dgm:cxn modelId="{D072D36B-ADAA-409B-B128-13B350314169}" type="presParOf" srcId="{BF8FC46D-9863-446F-B1DE-C11273ED49DB}" destId="{682D7E35-04FA-4F4A-8AAC-4B77AD3AB914}" srcOrd="3" destOrd="0" presId="urn:microsoft.com/office/officeart/2018/2/layout/IconLabelDescriptionList"/>
    <dgm:cxn modelId="{730038C8-8A4F-45A2-A848-6473721BA383}" type="presParOf" srcId="{BF8FC46D-9863-446F-B1DE-C11273ED49DB}" destId="{74695767-4C73-4BD1-AC48-6F18AA21525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CB4C6-FF2A-4D01-9EE8-36DA335B114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11F401F-6113-42A1-AE10-9D0C3494A0BC}">
      <dgm:prSet/>
      <dgm:spPr/>
      <dgm:t>
        <a:bodyPr/>
        <a:lstStyle/>
        <a:p>
          <a:r>
            <a:rPr lang="en-US"/>
            <a:t>Define Marketing Research </a:t>
          </a:r>
        </a:p>
      </dgm:t>
    </dgm:pt>
    <dgm:pt modelId="{F98C4E3D-3692-422D-A4D5-2EFD34E6DC44}" type="parTrans" cxnId="{6D44FFBF-D2A4-4094-9EBA-2114D4EF146C}">
      <dgm:prSet/>
      <dgm:spPr/>
      <dgm:t>
        <a:bodyPr/>
        <a:lstStyle/>
        <a:p>
          <a:endParaRPr lang="en-US"/>
        </a:p>
      </dgm:t>
    </dgm:pt>
    <dgm:pt modelId="{8610F926-9914-4762-BB01-2C7C4DB1E1AF}" type="sibTrans" cxnId="{6D44FFBF-D2A4-4094-9EBA-2114D4EF146C}">
      <dgm:prSet/>
      <dgm:spPr/>
      <dgm:t>
        <a:bodyPr/>
        <a:lstStyle/>
        <a:p>
          <a:endParaRPr lang="en-US"/>
        </a:p>
      </dgm:t>
    </dgm:pt>
    <dgm:pt modelId="{CC5447A4-0C6F-481C-BFEE-02ECAF46346D}">
      <dgm:prSet/>
      <dgm:spPr/>
      <dgm:t>
        <a:bodyPr/>
        <a:lstStyle/>
        <a:p>
          <a:r>
            <a:rPr lang="en-US" dirty="0"/>
            <a:t>Purpose of Marketing Research </a:t>
          </a:r>
        </a:p>
      </dgm:t>
    </dgm:pt>
    <dgm:pt modelId="{BA41325C-AA5E-4DEC-97DD-3A45C64C969D}" type="parTrans" cxnId="{7F3522E6-3CE1-47C3-BF62-A9E78050CD88}">
      <dgm:prSet/>
      <dgm:spPr/>
      <dgm:t>
        <a:bodyPr/>
        <a:lstStyle/>
        <a:p>
          <a:endParaRPr lang="en-US"/>
        </a:p>
      </dgm:t>
    </dgm:pt>
    <dgm:pt modelId="{D811F17E-2A01-4626-BC59-E419CC2FDC7A}" type="sibTrans" cxnId="{7F3522E6-3CE1-47C3-BF62-A9E78050CD88}">
      <dgm:prSet/>
      <dgm:spPr/>
      <dgm:t>
        <a:bodyPr/>
        <a:lstStyle/>
        <a:p>
          <a:endParaRPr lang="en-US"/>
        </a:p>
      </dgm:t>
    </dgm:pt>
    <dgm:pt modelId="{1F821044-1170-4A62-9F51-76000A4E7E82}">
      <dgm:prSet/>
      <dgm:spPr/>
      <dgm:t>
        <a:bodyPr/>
        <a:lstStyle/>
        <a:p>
          <a:r>
            <a:rPr lang="en-US"/>
            <a:t>Marketing Research Problems </a:t>
          </a:r>
        </a:p>
      </dgm:t>
    </dgm:pt>
    <dgm:pt modelId="{0F272F98-3CE2-4391-AB75-ADAB0D9230F8}" type="parTrans" cxnId="{0A517CD7-9233-466C-B8BB-6303F7E52FC8}">
      <dgm:prSet/>
      <dgm:spPr/>
      <dgm:t>
        <a:bodyPr/>
        <a:lstStyle/>
        <a:p>
          <a:endParaRPr lang="en-US"/>
        </a:p>
      </dgm:t>
    </dgm:pt>
    <dgm:pt modelId="{FE85B4D2-EF4C-4EE3-9823-36985E3B95B8}" type="sibTrans" cxnId="{0A517CD7-9233-466C-B8BB-6303F7E52FC8}">
      <dgm:prSet/>
      <dgm:spPr/>
      <dgm:t>
        <a:bodyPr/>
        <a:lstStyle/>
        <a:p>
          <a:endParaRPr lang="en-US"/>
        </a:p>
      </dgm:t>
    </dgm:pt>
    <dgm:pt modelId="{2BFF2C9C-0BAD-4047-BA46-11FD53A8A196}">
      <dgm:prSet/>
      <dgm:spPr/>
      <dgm:t>
        <a:bodyPr/>
        <a:lstStyle/>
        <a:p>
          <a:r>
            <a:rPr lang="en-US" dirty="0"/>
            <a:t>Examples of Marketing Research</a:t>
          </a:r>
        </a:p>
      </dgm:t>
    </dgm:pt>
    <dgm:pt modelId="{053680AB-C57B-441D-A71B-977B74346AC1}" type="parTrans" cxnId="{06BD7A0C-FD90-4FF7-8593-0EE0F97CB6A4}">
      <dgm:prSet/>
      <dgm:spPr/>
      <dgm:t>
        <a:bodyPr/>
        <a:lstStyle/>
        <a:p>
          <a:endParaRPr lang="en-US"/>
        </a:p>
      </dgm:t>
    </dgm:pt>
    <dgm:pt modelId="{95724435-CEEC-40AC-8754-F63AEB80AEC8}" type="sibTrans" cxnId="{06BD7A0C-FD90-4FF7-8593-0EE0F97CB6A4}">
      <dgm:prSet/>
      <dgm:spPr/>
      <dgm:t>
        <a:bodyPr/>
        <a:lstStyle/>
        <a:p>
          <a:endParaRPr lang="en-US"/>
        </a:p>
      </dgm:t>
    </dgm:pt>
    <dgm:pt modelId="{E945AD99-49E8-43FD-9FCE-44D4DB013D69}">
      <dgm:prSet/>
      <dgm:spPr/>
      <dgm:t>
        <a:bodyPr/>
        <a:lstStyle/>
        <a:p>
          <a:r>
            <a:rPr lang="en-US" dirty="0"/>
            <a:t>Marketing Research Process</a:t>
          </a:r>
        </a:p>
      </dgm:t>
    </dgm:pt>
    <dgm:pt modelId="{6BA802C7-657D-42EC-9CAA-124B05BF94A1}" type="parTrans" cxnId="{FB70349B-1EEC-4F96-B191-3D35A8B86BC4}">
      <dgm:prSet/>
      <dgm:spPr/>
    </dgm:pt>
    <dgm:pt modelId="{D66168ED-6486-4C2B-9C10-52DB4559A2E9}" type="sibTrans" cxnId="{FB70349B-1EEC-4F96-B191-3D35A8B86BC4}">
      <dgm:prSet/>
      <dgm:spPr/>
    </dgm:pt>
    <dgm:pt modelId="{7FDE1934-EF4E-4939-9DC6-8ABB126A0BD7}" type="pres">
      <dgm:prSet presAssocID="{884CB4C6-FF2A-4D01-9EE8-36DA335B1143}" presName="linear" presStyleCnt="0">
        <dgm:presLayoutVars>
          <dgm:animLvl val="lvl"/>
          <dgm:resizeHandles val="exact"/>
        </dgm:presLayoutVars>
      </dgm:prSet>
      <dgm:spPr/>
    </dgm:pt>
    <dgm:pt modelId="{0833E6E1-5448-4229-91DB-65AB43B045B8}" type="pres">
      <dgm:prSet presAssocID="{011F401F-6113-42A1-AE10-9D0C3494A0BC}" presName="parentText" presStyleLbl="node1" presStyleIdx="0" presStyleCnt="5">
        <dgm:presLayoutVars>
          <dgm:chMax val="0"/>
          <dgm:bulletEnabled val="1"/>
        </dgm:presLayoutVars>
      </dgm:prSet>
      <dgm:spPr/>
    </dgm:pt>
    <dgm:pt modelId="{EB52CEE1-B884-420C-99C3-34834BF6774E}" type="pres">
      <dgm:prSet presAssocID="{8610F926-9914-4762-BB01-2C7C4DB1E1AF}" presName="spacer" presStyleCnt="0"/>
      <dgm:spPr/>
    </dgm:pt>
    <dgm:pt modelId="{6CE83F54-3A78-499F-BBA4-1B516AAAD98B}" type="pres">
      <dgm:prSet presAssocID="{CC5447A4-0C6F-481C-BFEE-02ECAF46346D}" presName="parentText" presStyleLbl="node1" presStyleIdx="1" presStyleCnt="5">
        <dgm:presLayoutVars>
          <dgm:chMax val="0"/>
          <dgm:bulletEnabled val="1"/>
        </dgm:presLayoutVars>
      </dgm:prSet>
      <dgm:spPr/>
    </dgm:pt>
    <dgm:pt modelId="{C57140DE-CB80-43E6-B84B-896ADA9D30C4}" type="pres">
      <dgm:prSet presAssocID="{D811F17E-2A01-4626-BC59-E419CC2FDC7A}" presName="spacer" presStyleCnt="0"/>
      <dgm:spPr/>
    </dgm:pt>
    <dgm:pt modelId="{DC72439B-8FC7-48F0-96FE-7D84D6D28A36}" type="pres">
      <dgm:prSet presAssocID="{E945AD99-49E8-43FD-9FCE-44D4DB013D69}" presName="parentText" presStyleLbl="node1" presStyleIdx="2" presStyleCnt="5">
        <dgm:presLayoutVars>
          <dgm:chMax val="0"/>
          <dgm:bulletEnabled val="1"/>
        </dgm:presLayoutVars>
      </dgm:prSet>
      <dgm:spPr/>
    </dgm:pt>
    <dgm:pt modelId="{1C762016-F9C3-42F1-B7BC-33F179D1018F}" type="pres">
      <dgm:prSet presAssocID="{D66168ED-6486-4C2B-9C10-52DB4559A2E9}" presName="spacer" presStyleCnt="0"/>
      <dgm:spPr/>
    </dgm:pt>
    <dgm:pt modelId="{7E20A63E-DC82-4F93-8F29-A7C6F4DE2310}" type="pres">
      <dgm:prSet presAssocID="{1F821044-1170-4A62-9F51-76000A4E7E82}" presName="parentText" presStyleLbl="node1" presStyleIdx="3" presStyleCnt="5">
        <dgm:presLayoutVars>
          <dgm:chMax val="0"/>
          <dgm:bulletEnabled val="1"/>
        </dgm:presLayoutVars>
      </dgm:prSet>
      <dgm:spPr/>
    </dgm:pt>
    <dgm:pt modelId="{9C577431-3533-44A1-9EE3-2EB15AF849FD}" type="pres">
      <dgm:prSet presAssocID="{FE85B4D2-EF4C-4EE3-9823-36985E3B95B8}" presName="spacer" presStyleCnt="0"/>
      <dgm:spPr/>
    </dgm:pt>
    <dgm:pt modelId="{457DA414-0DEC-49F0-A3AF-656CDC86C195}" type="pres">
      <dgm:prSet presAssocID="{2BFF2C9C-0BAD-4047-BA46-11FD53A8A196}" presName="parentText" presStyleLbl="node1" presStyleIdx="4" presStyleCnt="5">
        <dgm:presLayoutVars>
          <dgm:chMax val="0"/>
          <dgm:bulletEnabled val="1"/>
        </dgm:presLayoutVars>
      </dgm:prSet>
      <dgm:spPr/>
    </dgm:pt>
  </dgm:ptLst>
  <dgm:cxnLst>
    <dgm:cxn modelId="{06BD7A0C-FD90-4FF7-8593-0EE0F97CB6A4}" srcId="{884CB4C6-FF2A-4D01-9EE8-36DA335B1143}" destId="{2BFF2C9C-0BAD-4047-BA46-11FD53A8A196}" srcOrd="4" destOrd="0" parTransId="{053680AB-C57B-441D-A71B-977B74346AC1}" sibTransId="{95724435-CEEC-40AC-8754-F63AEB80AEC8}"/>
    <dgm:cxn modelId="{35506013-1732-47A7-830E-97E59563FEF0}" type="presOf" srcId="{1F821044-1170-4A62-9F51-76000A4E7E82}" destId="{7E20A63E-DC82-4F93-8F29-A7C6F4DE2310}" srcOrd="0" destOrd="0" presId="urn:microsoft.com/office/officeart/2005/8/layout/vList2"/>
    <dgm:cxn modelId="{91416D74-F9D2-4C7A-98A2-5291D33B453E}" type="presOf" srcId="{884CB4C6-FF2A-4D01-9EE8-36DA335B1143}" destId="{7FDE1934-EF4E-4939-9DC6-8ABB126A0BD7}" srcOrd="0" destOrd="0" presId="urn:microsoft.com/office/officeart/2005/8/layout/vList2"/>
    <dgm:cxn modelId="{D75BDB8F-283F-4B1C-98AD-A701F2675C81}" type="presOf" srcId="{011F401F-6113-42A1-AE10-9D0C3494A0BC}" destId="{0833E6E1-5448-4229-91DB-65AB43B045B8}" srcOrd="0" destOrd="0" presId="urn:microsoft.com/office/officeart/2005/8/layout/vList2"/>
    <dgm:cxn modelId="{FB70349B-1EEC-4F96-B191-3D35A8B86BC4}" srcId="{884CB4C6-FF2A-4D01-9EE8-36DA335B1143}" destId="{E945AD99-49E8-43FD-9FCE-44D4DB013D69}" srcOrd="2" destOrd="0" parTransId="{6BA802C7-657D-42EC-9CAA-124B05BF94A1}" sibTransId="{D66168ED-6486-4C2B-9C10-52DB4559A2E9}"/>
    <dgm:cxn modelId="{332338A9-B690-4C54-9B1B-456CA6DBCE84}" type="presOf" srcId="{E945AD99-49E8-43FD-9FCE-44D4DB013D69}" destId="{DC72439B-8FC7-48F0-96FE-7D84D6D28A36}" srcOrd="0" destOrd="0" presId="urn:microsoft.com/office/officeart/2005/8/layout/vList2"/>
    <dgm:cxn modelId="{6D44FFBF-D2A4-4094-9EBA-2114D4EF146C}" srcId="{884CB4C6-FF2A-4D01-9EE8-36DA335B1143}" destId="{011F401F-6113-42A1-AE10-9D0C3494A0BC}" srcOrd="0" destOrd="0" parTransId="{F98C4E3D-3692-422D-A4D5-2EFD34E6DC44}" sibTransId="{8610F926-9914-4762-BB01-2C7C4DB1E1AF}"/>
    <dgm:cxn modelId="{4FA725C3-DC38-4A54-9410-69454F9E853D}" type="presOf" srcId="{2BFF2C9C-0BAD-4047-BA46-11FD53A8A196}" destId="{457DA414-0DEC-49F0-A3AF-656CDC86C195}" srcOrd="0" destOrd="0" presId="urn:microsoft.com/office/officeart/2005/8/layout/vList2"/>
    <dgm:cxn modelId="{8E1422C4-B7B6-4120-90DE-73C492F69C0E}" type="presOf" srcId="{CC5447A4-0C6F-481C-BFEE-02ECAF46346D}" destId="{6CE83F54-3A78-499F-BBA4-1B516AAAD98B}" srcOrd="0" destOrd="0" presId="urn:microsoft.com/office/officeart/2005/8/layout/vList2"/>
    <dgm:cxn modelId="{0A517CD7-9233-466C-B8BB-6303F7E52FC8}" srcId="{884CB4C6-FF2A-4D01-9EE8-36DA335B1143}" destId="{1F821044-1170-4A62-9F51-76000A4E7E82}" srcOrd="3" destOrd="0" parTransId="{0F272F98-3CE2-4391-AB75-ADAB0D9230F8}" sibTransId="{FE85B4D2-EF4C-4EE3-9823-36985E3B95B8}"/>
    <dgm:cxn modelId="{7F3522E6-3CE1-47C3-BF62-A9E78050CD88}" srcId="{884CB4C6-FF2A-4D01-9EE8-36DA335B1143}" destId="{CC5447A4-0C6F-481C-BFEE-02ECAF46346D}" srcOrd="1" destOrd="0" parTransId="{BA41325C-AA5E-4DEC-97DD-3A45C64C969D}" sibTransId="{D811F17E-2A01-4626-BC59-E419CC2FDC7A}"/>
    <dgm:cxn modelId="{C65F2E72-95BB-4F18-8FEC-BA49411A5F5B}" type="presParOf" srcId="{7FDE1934-EF4E-4939-9DC6-8ABB126A0BD7}" destId="{0833E6E1-5448-4229-91DB-65AB43B045B8}" srcOrd="0" destOrd="0" presId="urn:microsoft.com/office/officeart/2005/8/layout/vList2"/>
    <dgm:cxn modelId="{D2BD0A6F-0D98-41AE-9296-3E72DA2B33BB}" type="presParOf" srcId="{7FDE1934-EF4E-4939-9DC6-8ABB126A0BD7}" destId="{EB52CEE1-B884-420C-99C3-34834BF6774E}" srcOrd="1" destOrd="0" presId="urn:microsoft.com/office/officeart/2005/8/layout/vList2"/>
    <dgm:cxn modelId="{3B0F894E-BE9C-43A1-B11A-61A8C1C1493D}" type="presParOf" srcId="{7FDE1934-EF4E-4939-9DC6-8ABB126A0BD7}" destId="{6CE83F54-3A78-499F-BBA4-1B516AAAD98B}" srcOrd="2" destOrd="0" presId="urn:microsoft.com/office/officeart/2005/8/layout/vList2"/>
    <dgm:cxn modelId="{B0964CF2-FF4F-4DA5-AD86-732FD3D733F5}" type="presParOf" srcId="{7FDE1934-EF4E-4939-9DC6-8ABB126A0BD7}" destId="{C57140DE-CB80-43E6-B84B-896ADA9D30C4}" srcOrd="3" destOrd="0" presId="urn:microsoft.com/office/officeart/2005/8/layout/vList2"/>
    <dgm:cxn modelId="{72E55C05-B8F7-4AC3-81BD-3448EA548D9D}" type="presParOf" srcId="{7FDE1934-EF4E-4939-9DC6-8ABB126A0BD7}" destId="{DC72439B-8FC7-48F0-96FE-7D84D6D28A36}" srcOrd="4" destOrd="0" presId="urn:microsoft.com/office/officeart/2005/8/layout/vList2"/>
    <dgm:cxn modelId="{4DDD04BF-5497-4272-BB5E-55B613E4A303}" type="presParOf" srcId="{7FDE1934-EF4E-4939-9DC6-8ABB126A0BD7}" destId="{1C762016-F9C3-42F1-B7BC-33F179D1018F}" srcOrd="5" destOrd="0" presId="urn:microsoft.com/office/officeart/2005/8/layout/vList2"/>
    <dgm:cxn modelId="{8C055931-E5F2-470C-AA91-F2FDC96C7F5A}" type="presParOf" srcId="{7FDE1934-EF4E-4939-9DC6-8ABB126A0BD7}" destId="{7E20A63E-DC82-4F93-8F29-A7C6F4DE2310}" srcOrd="6" destOrd="0" presId="urn:microsoft.com/office/officeart/2005/8/layout/vList2"/>
    <dgm:cxn modelId="{411FE020-CC9A-489B-A01E-B7F55C527939}" type="presParOf" srcId="{7FDE1934-EF4E-4939-9DC6-8ABB126A0BD7}" destId="{9C577431-3533-44A1-9EE3-2EB15AF849FD}" srcOrd="7" destOrd="0" presId="urn:microsoft.com/office/officeart/2005/8/layout/vList2"/>
    <dgm:cxn modelId="{A6C90510-4522-40BD-830E-19BA582552CB}" type="presParOf" srcId="{7FDE1934-EF4E-4939-9DC6-8ABB126A0BD7}" destId="{457DA414-0DEC-49F0-A3AF-656CDC86C19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8F1ADF-BFB9-45A7-82CC-8E4D25B101B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671B66-2E58-40B8-920F-6992B4969D96}">
      <dgm:prSet/>
      <dgm:spPr/>
      <dgm:t>
        <a:bodyPr/>
        <a:lstStyle/>
        <a:p>
          <a:pPr>
            <a:lnSpc>
              <a:spcPct val="100000"/>
            </a:lnSpc>
          </a:pPr>
          <a:r>
            <a:rPr lang="en-US" dirty="0"/>
            <a:t>Determine optimal promotional mix</a:t>
          </a:r>
        </a:p>
      </dgm:t>
    </dgm:pt>
    <dgm:pt modelId="{E80C6287-EE1D-4192-844A-5F3BE6722AE6}" type="parTrans" cxnId="{4D687DFD-FEBB-49AC-A4B8-2EDD8FB1FE5E}">
      <dgm:prSet/>
      <dgm:spPr/>
      <dgm:t>
        <a:bodyPr/>
        <a:lstStyle/>
        <a:p>
          <a:endParaRPr lang="en-US"/>
        </a:p>
      </dgm:t>
    </dgm:pt>
    <dgm:pt modelId="{B3AB5638-6F3C-430B-8ABB-EA2035FB57F0}" type="sibTrans" cxnId="{4D687DFD-FEBB-49AC-A4B8-2EDD8FB1FE5E}">
      <dgm:prSet/>
      <dgm:spPr/>
      <dgm:t>
        <a:bodyPr/>
        <a:lstStyle/>
        <a:p>
          <a:pPr>
            <a:lnSpc>
              <a:spcPct val="100000"/>
            </a:lnSpc>
          </a:pPr>
          <a:endParaRPr lang="en-US"/>
        </a:p>
      </dgm:t>
    </dgm:pt>
    <dgm:pt modelId="{B6F40F10-245C-4DA5-8929-CFE8C18256C6}">
      <dgm:prSet/>
      <dgm:spPr/>
      <dgm:t>
        <a:bodyPr/>
        <a:lstStyle/>
        <a:p>
          <a:pPr>
            <a:lnSpc>
              <a:spcPct val="100000"/>
            </a:lnSpc>
          </a:pPr>
          <a:r>
            <a:rPr lang="en-US" dirty="0"/>
            <a:t>Establish market potential for a new product</a:t>
          </a:r>
        </a:p>
      </dgm:t>
    </dgm:pt>
    <dgm:pt modelId="{231EEC03-81E9-4249-B14A-E825BFFBD5DE}" type="parTrans" cxnId="{093F13BE-999C-4BEF-A677-EDDDDB8A8F7F}">
      <dgm:prSet/>
      <dgm:spPr/>
      <dgm:t>
        <a:bodyPr/>
        <a:lstStyle/>
        <a:p>
          <a:endParaRPr lang="en-US"/>
        </a:p>
      </dgm:t>
    </dgm:pt>
    <dgm:pt modelId="{51B71347-DE0F-44C3-9077-BA974CEC99BC}" type="sibTrans" cxnId="{093F13BE-999C-4BEF-A677-EDDDDB8A8F7F}">
      <dgm:prSet/>
      <dgm:spPr/>
      <dgm:t>
        <a:bodyPr/>
        <a:lstStyle/>
        <a:p>
          <a:pPr>
            <a:lnSpc>
              <a:spcPct val="100000"/>
            </a:lnSpc>
          </a:pPr>
          <a:endParaRPr lang="en-US"/>
        </a:p>
      </dgm:t>
    </dgm:pt>
    <dgm:pt modelId="{B006D93C-E477-44C0-9B62-A8DFC4A0790F}">
      <dgm:prSet/>
      <dgm:spPr/>
      <dgm:t>
        <a:bodyPr/>
        <a:lstStyle/>
        <a:p>
          <a:pPr>
            <a:lnSpc>
              <a:spcPct val="100000"/>
            </a:lnSpc>
          </a:pPr>
          <a:r>
            <a:rPr lang="en-US"/>
            <a:t>Determine product pricing </a:t>
          </a:r>
        </a:p>
      </dgm:t>
    </dgm:pt>
    <dgm:pt modelId="{A656D0C1-6832-49EF-8649-AAF6D13A0E9A}" type="parTrans" cxnId="{9F3A266D-700F-4E7C-9BA8-D7F48908A457}">
      <dgm:prSet/>
      <dgm:spPr/>
      <dgm:t>
        <a:bodyPr/>
        <a:lstStyle/>
        <a:p>
          <a:endParaRPr lang="en-US"/>
        </a:p>
      </dgm:t>
    </dgm:pt>
    <dgm:pt modelId="{CA98E396-E9C4-45D8-9846-C999CF5A054E}" type="sibTrans" cxnId="{9F3A266D-700F-4E7C-9BA8-D7F48908A457}">
      <dgm:prSet/>
      <dgm:spPr/>
      <dgm:t>
        <a:bodyPr/>
        <a:lstStyle/>
        <a:p>
          <a:pPr>
            <a:lnSpc>
              <a:spcPct val="100000"/>
            </a:lnSpc>
          </a:pPr>
          <a:endParaRPr lang="en-US"/>
        </a:p>
      </dgm:t>
    </dgm:pt>
    <dgm:pt modelId="{AAA25635-DB89-4D54-B1CC-3D0E53D3364D}">
      <dgm:prSet/>
      <dgm:spPr/>
      <dgm:t>
        <a:bodyPr/>
        <a:lstStyle/>
        <a:p>
          <a:pPr>
            <a:lnSpc>
              <a:spcPct val="100000"/>
            </a:lnSpc>
          </a:pPr>
          <a:r>
            <a:rPr lang="en-US"/>
            <a:t>Determine location of retail outlets</a:t>
          </a:r>
        </a:p>
      </dgm:t>
    </dgm:pt>
    <dgm:pt modelId="{CB5EFF28-15F1-465D-9523-54CD341F3208}" type="parTrans" cxnId="{F1D6CFCA-322E-44EC-BC2C-00E86F11D921}">
      <dgm:prSet/>
      <dgm:spPr/>
      <dgm:t>
        <a:bodyPr/>
        <a:lstStyle/>
        <a:p>
          <a:endParaRPr lang="en-US"/>
        </a:p>
      </dgm:t>
    </dgm:pt>
    <dgm:pt modelId="{4D522B59-4DA6-471F-869E-CF30136298D8}" type="sibTrans" cxnId="{F1D6CFCA-322E-44EC-BC2C-00E86F11D921}">
      <dgm:prSet/>
      <dgm:spPr/>
      <dgm:t>
        <a:bodyPr/>
        <a:lstStyle/>
        <a:p>
          <a:endParaRPr lang="en-US"/>
        </a:p>
      </dgm:t>
    </dgm:pt>
    <dgm:pt modelId="{64A71606-7480-4195-9765-3BCC7C6FE358}" type="pres">
      <dgm:prSet presAssocID="{A38F1ADF-BFB9-45A7-82CC-8E4D25B101B2}" presName="root" presStyleCnt="0">
        <dgm:presLayoutVars>
          <dgm:dir/>
          <dgm:resizeHandles val="exact"/>
        </dgm:presLayoutVars>
      </dgm:prSet>
      <dgm:spPr/>
    </dgm:pt>
    <dgm:pt modelId="{CF33D454-3584-4185-9803-5941A584742A}" type="pres">
      <dgm:prSet presAssocID="{17671B66-2E58-40B8-920F-6992B4969D96}" presName="compNode" presStyleCnt="0"/>
      <dgm:spPr/>
    </dgm:pt>
    <dgm:pt modelId="{C7002D08-9303-416C-B0A0-F08492E749A8}" type="pres">
      <dgm:prSet presAssocID="{17671B66-2E58-40B8-920F-6992B4969D96}" presName="bgRect" presStyleLbl="bgShp" presStyleIdx="0" presStyleCnt="4"/>
      <dgm:spPr/>
    </dgm:pt>
    <dgm:pt modelId="{C5700E3D-FA44-4A0E-A2B1-B5F96EF0895D}" type="pres">
      <dgm:prSet presAssocID="{17671B66-2E58-40B8-920F-6992B4969D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B5D5B05-B793-4BA7-86DD-24C737F45B7E}" type="pres">
      <dgm:prSet presAssocID="{17671B66-2E58-40B8-920F-6992B4969D96}" presName="spaceRect" presStyleCnt="0"/>
      <dgm:spPr/>
    </dgm:pt>
    <dgm:pt modelId="{71217647-076C-4F3E-A56F-38C1130FBF9E}" type="pres">
      <dgm:prSet presAssocID="{17671B66-2E58-40B8-920F-6992B4969D96}" presName="parTx" presStyleLbl="revTx" presStyleIdx="0" presStyleCnt="4">
        <dgm:presLayoutVars>
          <dgm:chMax val="0"/>
          <dgm:chPref val="0"/>
        </dgm:presLayoutVars>
      </dgm:prSet>
      <dgm:spPr/>
    </dgm:pt>
    <dgm:pt modelId="{F74FEED9-313E-4F5F-ABBF-FFAFA2BFE4AB}" type="pres">
      <dgm:prSet presAssocID="{B3AB5638-6F3C-430B-8ABB-EA2035FB57F0}" presName="sibTrans" presStyleCnt="0"/>
      <dgm:spPr/>
    </dgm:pt>
    <dgm:pt modelId="{FD9CAEC8-BC70-4F57-987C-6884A13ECDE4}" type="pres">
      <dgm:prSet presAssocID="{B6F40F10-245C-4DA5-8929-CFE8C18256C6}" presName="compNode" presStyleCnt="0"/>
      <dgm:spPr/>
    </dgm:pt>
    <dgm:pt modelId="{5CB7775D-A585-418C-9033-AE3CC5A2C78F}" type="pres">
      <dgm:prSet presAssocID="{B6F40F10-245C-4DA5-8929-CFE8C18256C6}" presName="bgRect" presStyleLbl="bgShp" presStyleIdx="1" presStyleCnt="4"/>
      <dgm:spPr/>
    </dgm:pt>
    <dgm:pt modelId="{6831EA93-2371-4547-AACF-D8B2C325948C}" type="pres">
      <dgm:prSet presAssocID="{B6F40F10-245C-4DA5-8929-CFE8C18256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8968D31-FF6C-4905-ABF4-E9B68A0DC24C}" type="pres">
      <dgm:prSet presAssocID="{B6F40F10-245C-4DA5-8929-CFE8C18256C6}" presName="spaceRect" presStyleCnt="0"/>
      <dgm:spPr/>
    </dgm:pt>
    <dgm:pt modelId="{6BA9E5B9-E65A-495E-8604-746450FE131A}" type="pres">
      <dgm:prSet presAssocID="{B6F40F10-245C-4DA5-8929-CFE8C18256C6}" presName="parTx" presStyleLbl="revTx" presStyleIdx="1" presStyleCnt="4">
        <dgm:presLayoutVars>
          <dgm:chMax val="0"/>
          <dgm:chPref val="0"/>
        </dgm:presLayoutVars>
      </dgm:prSet>
      <dgm:spPr/>
    </dgm:pt>
    <dgm:pt modelId="{F5387AE4-9443-48C7-8ED3-D693E385D84A}" type="pres">
      <dgm:prSet presAssocID="{51B71347-DE0F-44C3-9077-BA974CEC99BC}" presName="sibTrans" presStyleCnt="0"/>
      <dgm:spPr/>
    </dgm:pt>
    <dgm:pt modelId="{8DC51E5A-D513-4DF0-A2AC-9C1C919CF47C}" type="pres">
      <dgm:prSet presAssocID="{B006D93C-E477-44C0-9B62-A8DFC4A0790F}" presName="compNode" presStyleCnt="0"/>
      <dgm:spPr/>
    </dgm:pt>
    <dgm:pt modelId="{7CC7B53F-B105-4470-BDB6-ECC763DC36C0}" type="pres">
      <dgm:prSet presAssocID="{B006D93C-E477-44C0-9B62-A8DFC4A0790F}" presName="bgRect" presStyleLbl="bgShp" presStyleIdx="2" presStyleCnt="4"/>
      <dgm:spPr/>
    </dgm:pt>
    <dgm:pt modelId="{8A9F2497-9488-4E73-A332-0481A28579D8}" type="pres">
      <dgm:prSet presAssocID="{B006D93C-E477-44C0-9B62-A8DFC4A079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1CC69CEF-2F39-4C33-9410-9E48C38806DA}" type="pres">
      <dgm:prSet presAssocID="{B006D93C-E477-44C0-9B62-A8DFC4A0790F}" presName="spaceRect" presStyleCnt="0"/>
      <dgm:spPr/>
    </dgm:pt>
    <dgm:pt modelId="{70509DD5-B71B-4168-8307-ECF237729D21}" type="pres">
      <dgm:prSet presAssocID="{B006D93C-E477-44C0-9B62-A8DFC4A0790F}" presName="parTx" presStyleLbl="revTx" presStyleIdx="2" presStyleCnt="4">
        <dgm:presLayoutVars>
          <dgm:chMax val="0"/>
          <dgm:chPref val="0"/>
        </dgm:presLayoutVars>
      </dgm:prSet>
      <dgm:spPr/>
    </dgm:pt>
    <dgm:pt modelId="{A9633410-6154-409C-A616-3444FE322F25}" type="pres">
      <dgm:prSet presAssocID="{CA98E396-E9C4-45D8-9846-C999CF5A054E}" presName="sibTrans" presStyleCnt="0"/>
      <dgm:spPr/>
    </dgm:pt>
    <dgm:pt modelId="{08CA8BDA-B33D-461D-8B1C-477D7BB56BF9}" type="pres">
      <dgm:prSet presAssocID="{AAA25635-DB89-4D54-B1CC-3D0E53D3364D}" presName="compNode" presStyleCnt="0"/>
      <dgm:spPr/>
    </dgm:pt>
    <dgm:pt modelId="{585D0F85-7BFD-4636-9856-19B5B7F98A99}" type="pres">
      <dgm:prSet presAssocID="{AAA25635-DB89-4D54-B1CC-3D0E53D3364D}" presName="bgRect" presStyleLbl="bgShp" presStyleIdx="3" presStyleCnt="4"/>
      <dgm:spPr/>
    </dgm:pt>
    <dgm:pt modelId="{6EBFC8BA-01B1-4728-AF2C-92DC97D65C37}" type="pres">
      <dgm:prSet presAssocID="{AAA25635-DB89-4D54-B1CC-3D0E53D336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356B1512-9A1B-41A1-AA01-2D41E6AA6018}" type="pres">
      <dgm:prSet presAssocID="{AAA25635-DB89-4D54-B1CC-3D0E53D3364D}" presName="spaceRect" presStyleCnt="0"/>
      <dgm:spPr/>
    </dgm:pt>
    <dgm:pt modelId="{836E5F3E-A9B7-422A-A2A1-CA5E0946111E}" type="pres">
      <dgm:prSet presAssocID="{AAA25635-DB89-4D54-B1CC-3D0E53D3364D}" presName="parTx" presStyleLbl="revTx" presStyleIdx="3" presStyleCnt="4">
        <dgm:presLayoutVars>
          <dgm:chMax val="0"/>
          <dgm:chPref val="0"/>
        </dgm:presLayoutVars>
      </dgm:prSet>
      <dgm:spPr/>
    </dgm:pt>
  </dgm:ptLst>
  <dgm:cxnLst>
    <dgm:cxn modelId="{B35F7034-E8EF-4A69-BA2C-BE00C96FB3EC}" type="presOf" srcId="{17671B66-2E58-40B8-920F-6992B4969D96}" destId="{71217647-076C-4F3E-A56F-38C1130FBF9E}" srcOrd="0" destOrd="0" presId="urn:microsoft.com/office/officeart/2018/2/layout/IconVerticalSolidList"/>
    <dgm:cxn modelId="{65FCC666-89AD-4CA0-83A0-790D16504B82}" type="presOf" srcId="{B006D93C-E477-44C0-9B62-A8DFC4A0790F}" destId="{70509DD5-B71B-4168-8307-ECF237729D21}" srcOrd="0" destOrd="0" presId="urn:microsoft.com/office/officeart/2018/2/layout/IconVerticalSolidList"/>
    <dgm:cxn modelId="{152FD646-2E30-472E-8493-161EA1A72121}" type="presOf" srcId="{B6F40F10-245C-4DA5-8929-CFE8C18256C6}" destId="{6BA9E5B9-E65A-495E-8604-746450FE131A}" srcOrd="0" destOrd="0" presId="urn:microsoft.com/office/officeart/2018/2/layout/IconVerticalSolidList"/>
    <dgm:cxn modelId="{9F3A266D-700F-4E7C-9BA8-D7F48908A457}" srcId="{A38F1ADF-BFB9-45A7-82CC-8E4D25B101B2}" destId="{B006D93C-E477-44C0-9B62-A8DFC4A0790F}" srcOrd="2" destOrd="0" parTransId="{A656D0C1-6832-49EF-8649-AAF6D13A0E9A}" sibTransId="{CA98E396-E9C4-45D8-9846-C999CF5A054E}"/>
    <dgm:cxn modelId="{3C96BE51-A4BD-4F4A-91E1-052EDCD23F87}" type="presOf" srcId="{A38F1ADF-BFB9-45A7-82CC-8E4D25B101B2}" destId="{64A71606-7480-4195-9765-3BCC7C6FE358}" srcOrd="0" destOrd="0" presId="urn:microsoft.com/office/officeart/2018/2/layout/IconVerticalSolidList"/>
    <dgm:cxn modelId="{093F13BE-999C-4BEF-A677-EDDDDB8A8F7F}" srcId="{A38F1ADF-BFB9-45A7-82CC-8E4D25B101B2}" destId="{B6F40F10-245C-4DA5-8929-CFE8C18256C6}" srcOrd="1" destOrd="0" parTransId="{231EEC03-81E9-4249-B14A-E825BFFBD5DE}" sibTransId="{51B71347-DE0F-44C3-9077-BA974CEC99BC}"/>
    <dgm:cxn modelId="{F1D6CFCA-322E-44EC-BC2C-00E86F11D921}" srcId="{A38F1ADF-BFB9-45A7-82CC-8E4D25B101B2}" destId="{AAA25635-DB89-4D54-B1CC-3D0E53D3364D}" srcOrd="3" destOrd="0" parTransId="{CB5EFF28-15F1-465D-9523-54CD341F3208}" sibTransId="{4D522B59-4DA6-471F-869E-CF30136298D8}"/>
    <dgm:cxn modelId="{E99DE3CD-D9CA-4266-810C-F67260C43E1D}" type="presOf" srcId="{AAA25635-DB89-4D54-B1CC-3D0E53D3364D}" destId="{836E5F3E-A9B7-422A-A2A1-CA5E0946111E}" srcOrd="0" destOrd="0" presId="urn:microsoft.com/office/officeart/2018/2/layout/IconVerticalSolidList"/>
    <dgm:cxn modelId="{4D687DFD-FEBB-49AC-A4B8-2EDD8FB1FE5E}" srcId="{A38F1ADF-BFB9-45A7-82CC-8E4D25B101B2}" destId="{17671B66-2E58-40B8-920F-6992B4969D96}" srcOrd="0" destOrd="0" parTransId="{E80C6287-EE1D-4192-844A-5F3BE6722AE6}" sibTransId="{B3AB5638-6F3C-430B-8ABB-EA2035FB57F0}"/>
    <dgm:cxn modelId="{CF1CCE7F-9E8C-49A0-BE7C-94E725273B7B}" type="presParOf" srcId="{64A71606-7480-4195-9765-3BCC7C6FE358}" destId="{CF33D454-3584-4185-9803-5941A584742A}" srcOrd="0" destOrd="0" presId="urn:microsoft.com/office/officeart/2018/2/layout/IconVerticalSolidList"/>
    <dgm:cxn modelId="{302F985E-714E-4386-9B53-9BFC406A18B8}" type="presParOf" srcId="{CF33D454-3584-4185-9803-5941A584742A}" destId="{C7002D08-9303-416C-B0A0-F08492E749A8}" srcOrd="0" destOrd="0" presId="urn:microsoft.com/office/officeart/2018/2/layout/IconVerticalSolidList"/>
    <dgm:cxn modelId="{EDE999F2-FEE8-458C-A31B-D93D2B0E1BB5}" type="presParOf" srcId="{CF33D454-3584-4185-9803-5941A584742A}" destId="{C5700E3D-FA44-4A0E-A2B1-B5F96EF0895D}" srcOrd="1" destOrd="0" presId="urn:microsoft.com/office/officeart/2018/2/layout/IconVerticalSolidList"/>
    <dgm:cxn modelId="{2BADCB5F-E943-4E73-8CEA-0FA825C3C549}" type="presParOf" srcId="{CF33D454-3584-4185-9803-5941A584742A}" destId="{6B5D5B05-B793-4BA7-86DD-24C737F45B7E}" srcOrd="2" destOrd="0" presId="urn:microsoft.com/office/officeart/2018/2/layout/IconVerticalSolidList"/>
    <dgm:cxn modelId="{6535513E-B933-4DB5-8823-3823EB957241}" type="presParOf" srcId="{CF33D454-3584-4185-9803-5941A584742A}" destId="{71217647-076C-4F3E-A56F-38C1130FBF9E}" srcOrd="3" destOrd="0" presId="urn:microsoft.com/office/officeart/2018/2/layout/IconVerticalSolidList"/>
    <dgm:cxn modelId="{75CF058E-E6D4-42CF-802A-6E147707E98C}" type="presParOf" srcId="{64A71606-7480-4195-9765-3BCC7C6FE358}" destId="{F74FEED9-313E-4F5F-ABBF-FFAFA2BFE4AB}" srcOrd="1" destOrd="0" presId="urn:microsoft.com/office/officeart/2018/2/layout/IconVerticalSolidList"/>
    <dgm:cxn modelId="{99ACB7FE-08B6-4155-9C24-4FA143CE13A6}" type="presParOf" srcId="{64A71606-7480-4195-9765-3BCC7C6FE358}" destId="{FD9CAEC8-BC70-4F57-987C-6884A13ECDE4}" srcOrd="2" destOrd="0" presId="urn:microsoft.com/office/officeart/2018/2/layout/IconVerticalSolidList"/>
    <dgm:cxn modelId="{C4FFA8D0-CC6F-43D2-A1F3-0FF83C10CCC3}" type="presParOf" srcId="{FD9CAEC8-BC70-4F57-987C-6884A13ECDE4}" destId="{5CB7775D-A585-418C-9033-AE3CC5A2C78F}" srcOrd="0" destOrd="0" presId="urn:microsoft.com/office/officeart/2018/2/layout/IconVerticalSolidList"/>
    <dgm:cxn modelId="{102AB727-CF3A-4744-AFF3-614DEC95F7B8}" type="presParOf" srcId="{FD9CAEC8-BC70-4F57-987C-6884A13ECDE4}" destId="{6831EA93-2371-4547-AACF-D8B2C325948C}" srcOrd="1" destOrd="0" presId="urn:microsoft.com/office/officeart/2018/2/layout/IconVerticalSolidList"/>
    <dgm:cxn modelId="{BAECC59D-DC2A-4254-9D04-0395F15C28E6}" type="presParOf" srcId="{FD9CAEC8-BC70-4F57-987C-6884A13ECDE4}" destId="{38968D31-FF6C-4905-ABF4-E9B68A0DC24C}" srcOrd="2" destOrd="0" presId="urn:microsoft.com/office/officeart/2018/2/layout/IconVerticalSolidList"/>
    <dgm:cxn modelId="{5C87AFAA-1125-4590-AEE1-799396167188}" type="presParOf" srcId="{FD9CAEC8-BC70-4F57-987C-6884A13ECDE4}" destId="{6BA9E5B9-E65A-495E-8604-746450FE131A}" srcOrd="3" destOrd="0" presId="urn:microsoft.com/office/officeart/2018/2/layout/IconVerticalSolidList"/>
    <dgm:cxn modelId="{1E47E38C-9C01-4942-BC31-AFC62FEE1667}" type="presParOf" srcId="{64A71606-7480-4195-9765-3BCC7C6FE358}" destId="{F5387AE4-9443-48C7-8ED3-D693E385D84A}" srcOrd="3" destOrd="0" presId="urn:microsoft.com/office/officeart/2018/2/layout/IconVerticalSolidList"/>
    <dgm:cxn modelId="{60100E2E-2FFE-467A-AFE4-C036D3F04BE6}" type="presParOf" srcId="{64A71606-7480-4195-9765-3BCC7C6FE358}" destId="{8DC51E5A-D513-4DF0-A2AC-9C1C919CF47C}" srcOrd="4" destOrd="0" presId="urn:microsoft.com/office/officeart/2018/2/layout/IconVerticalSolidList"/>
    <dgm:cxn modelId="{518D6293-24EE-4659-B46F-26A624EE5D97}" type="presParOf" srcId="{8DC51E5A-D513-4DF0-A2AC-9C1C919CF47C}" destId="{7CC7B53F-B105-4470-BDB6-ECC763DC36C0}" srcOrd="0" destOrd="0" presId="urn:microsoft.com/office/officeart/2018/2/layout/IconVerticalSolidList"/>
    <dgm:cxn modelId="{C3EC8909-345D-44AE-99AC-89B39E744650}" type="presParOf" srcId="{8DC51E5A-D513-4DF0-A2AC-9C1C919CF47C}" destId="{8A9F2497-9488-4E73-A332-0481A28579D8}" srcOrd="1" destOrd="0" presId="urn:microsoft.com/office/officeart/2018/2/layout/IconVerticalSolidList"/>
    <dgm:cxn modelId="{39591BA1-ABE5-43FB-BFAA-96A3F2D4D1B4}" type="presParOf" srcId="{8DC51E5A-D513-4DF0-A2AC-9C1C919CF47C}" destId="{1CC69CEF-2F39-4C33-9410-9E48C38806DA}" srcOrd="2" destOrd="0" presId="urn:microsoft.com/office/officeart/2018/2/layout/IconVerticalSolidList"/>
    <dgm:cxn modelId="{72F5B76F-22F3-4BCA-B6F9-81A9F0D38A13}" type="presParOf" srcId="{8DC51E5A-D513-4DF0-A2AC-9C1C919CF47C}" destId="{70509DD5-B71B-4168-8307-ECF237729D21}" srcOrd="3" destOrd="0" presId="urn:microsoft.com/office/officeart/2018/2/layout/IconVerticalSolidList"/>
    <dgm:cxn modelId="{596ED4A3-121A-4B1A-B59E-EE0EE12515CC}" type="presParOf" srcId="{64A71606-7480-4195-9765-3BCC7C6FE358}" destId="{A9633410-6154-409C-A616-3444FE322F25}" srcOrd="5" destOrd="0" presId="urn:microsoft.com/office/officeart/2018/2/layout/IconVerticalSolidList"/>
    <dgm:cxn modelId="{4D1E6DBA-AA63-4D06-B7F0-2073B2782C7E}" type="presParOf" srcId="{64A71606-7480-4195-9765-3BCC7C6FE358}" destId="{08CA8BDA-B33D-461D-8B1C-477D7BB56BF9}" srcOrd="6" destOrd="0" presId="urn:microsoft.com/office/officeart/2018/2/layout/IconVerticalSolidList"/>
    <dgm:cxn modelId="{B0A03B0B-FFFD-42C0-AF02-7E1DAACD0D99}" type="presParOf" srcId="{08CA8BDA-B33D-461D-8B1C-477D7BB56BF9}" destId="{585D0F85-7BFD-4636-9856-19B5B7F98A99}" srcOrd="0" destOrd="0" presId="urn:microsoft.com/office/officeart/2018/2/layout/IconVerticalSolidList"/>
    <dgm:cxn modelId="{E17C5DCF-BFAC-43A0-A51D-451D27241FA9}" type="presParOf" srcId="{08CA8BDA-B33D-461D-8B1C-477D7BB56BF9}" destId="{6EBFC8BA-01B1-4728-AF2C-92DC97D65C37}" srcOrd="1" destOrd="0" presId="urn:microsoft.com/office/officeart/2018/2/layout/IconVerticalSolidList"/>
    <dgm:cxn modelId="{2819E7C0-5B9A-4A9C-BAE9-D4450FAC0A89}" type="presParOf" srcId="{08CA8BDA-B33D-461D-8B1C-477D7BB56BF9}" destId="{356B1512-9A1B-41A1-AA01-2D41E6AA6018}" srcOrd="2" destOrd="0" presId="urn:microsoft.com/office/officeart/2018/2/layout/IconVerticalSolidList"/>
    <dgm:cxn modelId="{F826FC9C-6632-4D5D-BBB4-00C582C10AA8}" type="presParOf" srcId="{08CA8BDA-B33D-461D-8B1C-477D7BB56BF9}" destId="{836E5F3E-A9B7-422A-A2A1-CA5E094611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BD5A5-488B-49E4-8EF6-A19A918B2EA5}">
      <dsp:nvSpPr>
        <dsp:cNvPr id="0" name=""/>
        <dsp:cNvSpPr/>
      </dsp:nvSpPr>
      <dsp:spPr>
        <a:xfrm>
          <a:off x="559800" y="12139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E2602-EFD9-4B74-B53E-11F67CA7A77D}">
      <dsp:nvSpPr>
        <dsp:cNvPr id="0" name=""/>
        <dsp:cNvSpPr/>
      </dsp:nvSpPr>
      <dsp:spPr>
        <a:xfrm>
          <a:off x="559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dirty="0"/>
            <a:t>Introduction</a:t>
          </a:r>
        </a:p>
      </dsp:txBody>
      <dsp:txXfrm>
        <a:off x="559800" y="1810062"/>
        <a:ext cx="4320000" cy="648000"/>
      </dsp:txXfrm>
    </dsp:sp>
    <dsp:sp modelId="{69E57A58-376B-41FD-90DF-04F3C31412BF}">
      <dsp:nvSpPr>
        <dsp:cNvPr id="0" name=""/>
        <dsp:cNvSpPr/>
      </dsp:nvSpPr>
      <dsp:spPr>
        <a:xfrm>
          <a:off x="559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Install iClicker reef- name, Mizzou email </a:t>
          </a:r>
        </a:p>
        <a:p>
          <a:pPr marL="0" lvl="0" indent="0" algn="l" defTabSz="755650">
            <a:lnSpc>
              <a:spcPct val="100000"/>
            </a:lnSpc>
            <a:spcBef>
              <a:spcPct val="0"/>
            </a:spcBef>
            <a:spcAft>
              <a:spcPct val="35000"/>
            </a:spcAft>
            <a:buNone/>
          </a:pPr>
          <a:r>
            <a:rPr lang="en-US" sz="1700" kern="1200" dirty="0"/>
            <a:t>Discussion 1: Intro about yourself (on Canvas): </a:t>
          </a:r>
        </a:p>
        <a:p>
          <a:pPr marL="171450" lvl="1" indent="-171450" algn="l" defTabSz="755650">
            <a:lnSpc>
              <a:spcPct val="90000"/>
            </a:lnSpc>
            <a:spcBef>
              <a:spcPct val="0"/>
            </a:spcBef>
            <a:spcAft>
              <a:spcPct val="15000"/>
            </a:spcAft>
            <a:buChar char="•"/>
          </a:pPr>
          <a:r>
            <a:rPr lang="en-US" sz="1700" kern="1200" dirty="0"/>
            <a:t>Name</a:t>
          </a:r>
        </a:p>
        <a:p>
          <a:pPr marL="171450" lvl="1" indent="-171450" algn="l" defTabSz="755650">
            <a:lnSpc>
              <a:spcPct val="90000"/>
            </a:lnSpc>
            <a:spcBef>
              <a:spcPct val="0"/>
            </a:spcBef>
            <a:spcAft>
              <a:spcPct val="15000"/>
            </a:spcAft>
            <a:buChar char="•"/>
          </a:pPr>
          <a:r>
            <a:rPr lang="en-US" sz="1700" kern="1200" dirty="0"/>
            <a:t>Hometown</a:t>
          </a:r>
        </a:p>
        <a:p>
          <a:pPr marL="171450" lvl="1" indent="-171450" algn="l" defTabSz="755650">
            <a:lnSpc>
              <a:spcPct val="90000"/>
            </a:lnSpc>
            <a:spcBef>
              <a:spcPct val="0"/>
            </a:spcBef>
            <a:spcAft>
              <a:spcPct val="15000"/>
            </a:spcAft>
            <a:buChar char="•"/>
          </a:pPr>
          <a:r>
            <a:rPr lang="en-US" sz="1700" kern="1200" dirty="0"/>
            <a:t>A fun fact about you</a:t>
          </a:r>
        </a:p>
      </dsp:txBody>
      <dsp:txXfrm>
        <a:off x="559800" y="2540233"/>
        <a:ext cx="4320000" cy="1689709"/>
      </dsp:txXfrm>
    </dsp:sp>
    <dsp:sp modelId="{A3DC5093-129A-4518-91AE-C817564F183E}">
      <dsp:nvSpPr>
        <dsp:cNvPr id="0" name=""/>
        <dsp:cNvSpPr/>
      </dsp:nvSpPr>
      <dsp:spPr>
        <a:xfrm>
          <a:off x="5635800" y="12139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5A1E55-9646-4F38-9A8C-2FAAA0056C1D}">
      <dsp:nvSpPr>
        <dsp:cNvPr id="0" name=""/>
        <dsp:cNvSpPr/>
      </dsp:nvSpPr>
      <dsp:spPr>
        <a:xfrm>
          <a:off x="5635800" y="181006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kern="1200"/>
            <a:t>Structure of the class</a:t>
          </a:r>
        </a:p>
      </dsp:txBody>
      <dsp:txXfrm>
        <a:off x="5635800" y="1810062"/>
        <a:ext cx="4320000" cy="648000"/>
      </dsp:txXfrm>
    </dsp:sp>
    <dsp:sp modelId="{F2DFAA3F-FD8A-4A33-9B61-74C37FE8A154}">
      <dsp:nvSpPr>
        <dsp:cNvPr id="0" name=""/>
        <dsp:cNvSpPr/>
      </dsp:nvSpPr>
      <dsp:spPr>
        <a:xfrm>
          <a:off x="5635800" y="2540233"/>
          <a:ext cx="4320000" cy="168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Syllabus</a:t>
          </a:r>
        </a:p>
        <a:p>
          <a:pPr marL="0" lvl="0" indent="0" algn="l" defTabSz="755650">
            <a:lnSpc>
              <a:spcPct val="100000"/>
            </a:lnSpc>
            <a:spcBef>
              <a:spcPct val="0"/>
            </a:spcBef>
            <a:spcAft>
              <a:spcPct val="35000"/>
            </a:spcAft>
            <a:buNone/>
          </a:pPr>
          <a:r>
            <a:rPr lang="en-US" sz="1700" kern="1200"/>
            <a:t>Attendance &amp; class participation on iClicker </a:t>
          </a:r>
        </a:p>
        <a:p>
          <a:pPr marL="0" lvl="0" indent="0" algn="l" defTabSz="755650">
            <a:lnSpc>
              <a:spcPct val="100000"/>
            </a:lnSpc>
            <a:spcBef>
              <a:spcPct val="0"/>
            </a:spcBef>
            <a:spcAft>
              <a:spcPct val="35000"/>
            </a:spcAft>
            <a:buNone/>
          </a:pPr>
          <a:r>
            <a:rPr lang="en-US" sz="1700" kern="1200" dirty="0"/>
            <a:t>Case Discussion </a:t>
          </a:r>
        </a:p>
        <a:p>
          <a:pPr marL="0" lvl="0" indent="0" algn="l" defTabSz="755650">
            <a:lnSpc>
              <a:spcPct val="100000"/>
            </a:lnSpc>
            <a:spcBef>
              <a:spcPct val="0"/>
            </a:spcBef>
            <a:spcAft>
              <a:spcPct val="35000"/>
            </a:spcAft>
            <a:buNone/>
          </a:pPr>
          <a:r>
            <a:rPr lang="en-US" sz="1700" kern="1200" dirty="0"/>
            <a:t>Term Project </a:t>
          </a:r>
        </a:p>
        <a:p>
          <a:pPr marL="0" lvl="0" indent="0" algn="l" defTabSz="755650">
            <a:lnSpc>
              <a:spcPct val="100000"/>
            </a:lnSpc>
            <a:spcBef>
              <a:spcPct val="0"/>
            </a:spcBef>
            <a:spcAft>
              <a:spcPct val="35000"/>
            </a:spcAft>
            <a:buNone/>
          </a:pPr>
          <a:r>
            <a:rPr lang="en-US" sz="1700" kern="1200" dirty="0"/>
            <a:t>Weekly Quiz</a:t>
          </a:r>
        </a:p>
      </dsp:txBody>
      <dsp:txXfrm>
        <a:off x="5635800" y="2540233"/>
        <a:ext cx="4320000" cy="16897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3ED03-7D4F-41DF-AD1D-7843F7C54652}">
      <dsp:nvSpPr>
        <dsp:cNvPr id="0" name=""/>
        <dsp:cNvSpPr/>
      </dsp:nvSpPr>
      <dsp:spPr>
        <a:xfrm>
          <a:off x="1963800" y="69179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E6870F-3F08-47DC-9C19-B095660EE265}">
      <dsp:nvSpPr>
        <dsp:cNvPr id="0" name=""/>
        <dsp:cNvSpPr/>
      </dsp:nvSpPr>
      <dsp:spPr>
        <a:xfrm>
          <a:off x="559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Access to materials</a:t>
          </a:r>
        </a:p>
      </dsp:txBody>
      <dsp:txXfrm>
        <a:off x="559800" y="2331407"/>
        <a:ext cx="4320000" cy="648000"/>
      </dsp:txXfrm>
    </dsp:sp>
    <dsp:sp modelId="{C985D2E8-464D-44CA-B28C-DEA435401962}">
      <dsp:nvSpPr>
        <dsp:cNvPr id="0" name=""/>
        <dsp:cNvSpPr/>
      </dsp:nvSpPr>
      <dsp:spPr>
        <a:xfrm>
          <a:off x="559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Canvas: publish a week before</a:t>
          </a:r>
        </a:p>
        <a:p>
          <a:pPr marL="0" lvl="0" indent="0" algn="ctr" defTabSz="755650">
            <a:lnSpc>
              <a:spcPct val="100000"/>
            </a:lnSpc>
            <a:spcBef>
              <a:spcPct val="0"/>
            </a:spcBef>
            <a:spcAft>
              <a:spcPct val="35000"/>
            </a:spcAft>
            <a:buNone/>
          </a:pPr>
          <a:r>
            <a:rPr lang="en-US" sz="1700" kern="1200" dirty="0"/>
            <a:t>All tests and quizzes are on Canvas</a:t>
          </a:r>
        </a:p>
      </dsp:txBody>
      <dsp:txXfrm>
        <a:off x="559800" y="3038762"/>
        <a:ext cx="4320000" cy="620780"/>
      </dsp:txXfrm>
    </dsp:sp>
    <dsp:sp modelId="{033C2A8A-EC18-4D8C-852C-267B89CED107}">
      <dsp:nvSpPr>
        <dsp:cNvPr id="0" name=""/>
        <dsp:cNvSpPr/>
      </dsp:nvSpPr>
      <dsp:spPr>
        <a:xfrm>
          <a:off x="7039800" y="69179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3ABCD2-D9FB-46EC-B485-B9209FF33409}">
      <dsp:nvSpPr>
        <dsp:cNvPr id="0" name=""/>
        <dsp:cNvSpPr/>
      </dsp:nvSpPr>
      <dsp:spPr>
        <a:xfrm>
          <a:off x="5635800" y="23314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Syllabus</a:t>
          </a:r>
        </a:p>
      </dsp:txBody>
      <dsp:txXfrm>
        <a:off x="5635800" y="2331407"/>
        <a:ext cx="4320000" cy="648000"/>
      </dsp:txXfrm>
    </dsp:sp>
    <dsp:sp modelId="{34239F76-D922-4968-B00C-E667A417A1ED}">
      <dsp:nvSpPr>
        <dsp:cNvPr id="0" name=""/>
        <dsp:cNvSpPr/>
      </dsp:nvSpPr>
      <dsp:spPr>
        <a:xfrm>
          <a:off x="5635800" y="3038762"/>
          <a:ext cx="4320000" cy="62078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2BE56-7B0B-4134-B6DB-C860D4B33670}">
      <dsp:nvSpPr>
        <dsp:cNvPr id="0" name=""/>
        <dsp:cNvSpPr/>
      </dsp:nvSpPr>
      <dsp:spPr>
        <a:xfrm>
          <a:off x="393" y="1028343"/>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C03D1A-7FAC-4BB2-85B0-1C442B43C6FC}">
      <dsp:nvSpPr>
        <dsp:cNvPr id="0" name=""/>
        <dsp:cNvSpPr/>
      </dsp:nvSpPr>
      <dsp:spPr>
        <a:xfrm>
          <a:off x="393"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dirty="0"/>
            <a:t>Text Analysis/ Mining:</a:t>
          </a:r>
        </a:p>
      </dsp:txBody>
      <dsp:txXfrm>
        <a:off x="393" y="2225576"/>
        <a:ext cx="3138750" cy="470812"/>
      </dsp:txXfrm>
    </dsp:sp>
    <dsp:sp modelId="{91CAB7FD-E475-464B-AFFC-28AD8C1606D3}">
      <dsp:nvSpPr>
        <dsp:cNvPr id="0" name=""/>
        <dsp:cNvSpPr/>
      </dsp:nvSpPr>
      <dsp:spPr>
        <a:xfrm>
          <a:off x="393"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Wordcloud</a:t>
          </a:r>
        </a:p>
        <a:p>
          <a:pPr marL="0" lvl="0" indent="0" algn="l" defTabSz="755650">
            <a:lnSpc>
              <a:spcPct val="90000"/>
            </a:lnSpc>
            <a:spcBef>
              <a:spcPct val="0"/>
            </a:spcBef>
            <a:spcAft>
              <a:spcPct val="35000"/>
            </a:spcAft>
            <a:buNone/>
          </a:pPr>
          <a:r>
            <a:rPr lang="en-US" sz="1700" kern="1200" dirty="0"/>
            <a:t>Sentiment Analysis </a:t>
          </a:r>
        </a:p>
      </dsp:txBody>
      <dsp:txXfrm>
        <a:off x="393" y="2742281"/>
        <a:ext cx="3138750" cy="580712"/>
      </dsp:txXfrm>
    </dsp:sp>
    <dsp:sp modelId="{946EA923-6635-4AB4-8571-EB227AF87D61}">
      <dsp:nvSpPr>
        <dsp:cNvPr id="0" name=""/>
        <dsp:cNvSpPr/>
      </dsp:nvSpPr>
      <dsp:spPr>
        <a:xfrm>
          <a:off x="3688425" y="1028343"/>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74521-6F55-4341-BFA2-8F07B2F5FD2E}">
      <dsp:nvSpPr>
        <dsp:cNvPr id="0" name=""/>
        <dsp:cNvSpPr/>
      </dsp:nvSpPr>
      <dsp:spPr>
        <a:xfrm>
          <a:off x="3688425"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dirty="0"/>
            <a:t>Agent-based Modeling</a:t>
          </a:r>
        </a:p>
      </dsp:txBody>
      <dsp:txXfrm>
        <a:off x="3688425" y="2225576"/>
        <a:ext cx="3138750" cy="470812"/>
      </dsp:txXfrm>
    </dsp:sp>
    <dsp:sp modelId="{8199FD74-FEC1-4314-A531-F825103A2DF6}">
      <dsp:nvSpPr>
        <dsp:cNvPr id="0" name=""/>
        <dsp:cNvSpPr/>
      </dsp:nvSpPr>
      <dsp:spPr>
        <a:xfrm>
          <a:off x="3688425"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 modelId="{A412502B-C863-4BB3-A432-4075096BA183}">
      <dsp:nvSpPr>
        <dsp:cNvPr id="0" name=""/>
        <dsp:cNvSpPr/>
      </dsp:nvSpPr>
      <dsp:spPr>
        <a:xfrm>
          <a:off x="7376456" y="1028343"/>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6FC17F-D7C8-4A87-8FF4-5A650983968E}">
      <dsp:nvSpPr>
        <dsp:cNvPr id="0" name=""/>
        <dsp:cNvSpPr/>
      </dsp:nvSpPr>
      <dsp:spPr>
        <a:xfrm>
          <a:off x="7376456" y="222557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Network Analysis</a:t>
          </a:r>
        </a:p>
      </dsp:txBody>
      <dsp:txXfrm>
        <a:off x="7376456" y="2225576"/>
        <a:ext cx="3138750" cy="470812"/>
      </dsp:txXfrm>
    </dsp:sp>
    <dsp:sp modelId="{74695767-4C73-4BD1-AC48-6F18AA21525E}">
      <dsp:nvSpPr>
        <dsp:cNvPr id="0" name=""/>
        <dsp:cNvSpPr/>
      </dsp:nvSpPr>
      <dsp:spPr>
        <a:xfrm>
          <a:off x="7376456" y="2742281"/>
          <a:ext cx="3138750" cy="5807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E6E1-5448-4229-91DB-65AB43B045B8}">
      <dsp:nvSpPr>
        <dsp:cNvPr id="0" name=""/>
        <dsp:cNvSpPr/>
      </dsp:nvSpPr>
      <dsp:spPr>
        <a:xfrm>
          <a:off x="0" y="452056"/>
          <a:ext cx="626364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Define Marketing Research </a:t>
          </a:r>
        </a:p>
      </dsp:txBody>
      <dsp:txXfrm>
        <a:off x="40980" y="493036"/>
        <a:ext cx="6181680" cy="757514"/>
      </dsp:txXfrm>
    </dsp:sp>
    <dsp:sp modelId="{6CE83F54-3A78-499F-BBA4-1B516AAAD98B}">
      <dsp:nvSpPr>
        <dsp:cNvPr id="0" name=""/>
        <dsp:cNvSpPr/>
      </dsp:nvSpPr>
      <dsp:spPr>
        <a:xfrm>
          <a:off x="0" y="1392331"/>
          <a:ext cx="6263640" cy="83947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Purpose of Marketing Research </a:t>
          </a:r>
        </a:p>
      </dsp:txBody>
      <dsp:txXfrm>
        <a:off x="40980" y="1433311"/>
        <a:ext cx="6181680" cy="757514"/>
      </dsp:txXfrm>
    </dsp:sp>
    <dsp:sp modelId="{DC72439B-8FC7-48F0-96FE-7D84D6D28A36}">
      <dsp:nvSpPr>
        <dsp:cNvPr id="0" name=""/>
        <dsp:cNvSpPr/>
      </dsp:nvSpPr>
      <dsp:spPr>
        <a:xfrm>
          <a:off x="0" y="2332606"/>
          <a:ext cx="6263640" cy="83947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Marketing Research Process</a:t>
          </a:r>
        </a:p>
      </dsp:txBody>
      <dsp:txXfrm>
        <a:off x="40980" y="2373586"/>
        <a:ext cx="6181680" cy="757514"/>
      </dsp:txXfrm>
    </dsp:sp>
    <dsp:sp modelId="{7E20A63E-DC82-4F93-8F29-A7C6F4DE2310}">
      <dsp:nvSpPr>
        <dsp:cNvPr id="0" name=""/>
        <dsp:cNvSpPr/>
      </dsp:nvSpPr>
      <dsp:spPr>
        <a:xfrm>
          <a:off x="0" y="3272881"/>
          <a:ext cx="626364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Marketing Research Problems </a:t>
          </a:r>
        </a:p>
      </dsp:txBody>
      <dsp:txXfrm>
        <a:off x="40980" y="3313861"/>
        <a:ext cx="6181680" cy="757514"/>
      </dsp:txXfrm>
    </dsp:sp>
    <dsp:sp modelId="{457DA414-0DEC-49F0-A3AF-656CDC86C195}">
      <dsp:nvSpPr>
        <dsp:cNvPr id="0" name=""/>
        <dsp:cNvSpPr/>
      </dsp:nvSpPr>
      <dsp:spPr>
        <a:xfrm>
          <a:off x="0" y="4213156"/>
          <a:ext cx="6263640" cy="83947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Examples of Marketing Research</a:t>
          </a:r>
        </a:p>
      </dsp:txBody>
      <dsp:txXfrm>
        <a:off x="40980" y="4254136"/>
        <a:ext cx="6181680" cy="7575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02D08-9303-416C-B0A0-F08492E749A8}">
      <dsp:nvSpPr>
        <dsp:cNvPr id="0" name=""/>
        <dsp:cNvSpPr/>
      </dsp:nvSpPr>
      <dsp:spPr>
        <a:xfrm>
          <a:off x="0" y="2312"/>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00E3D-FA44-4A0E-A2B1-B5F96EF0895D}">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217647-076C-4F3E-A56F-38C1130FBF9E}">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dirty="0"/>
            <a:t>Determine optimal promotional mix</a:t>
          </a:r>
        </a:p>
      </dsp:txBody>
      <dsp:txXfrm>
        <a:off x="1353781" y="2312"/>
        <a:ext cx="4915256" cy="1172105"/>
      </dsp:txXfrm>
    </dsp:sp>
    <dsp:sp modelId="{5CB7775D-A585-418C-9033-AE3CC5A2C78F}">
      <dsp:nvSpPr>
        <dsp:cNvPr id="0" name=""/>
        <dsp:cNvSpPr/>
      </dsp:nvSpPr>
      <dsp:spPr>
        <a:xfrm>
          <a:off x="0" y="1467444"/>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31EA93-2371-4547-AACF-D8B2C325948C}">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A9E5B9-E65A-495E-8604-746450FE131A}">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dirty="0"/>
            <a:t>Establish market potential for a new product</a:t>
          </a:r>
        </a:p>
      </dsp:txBody>
      <dsp:txXfrm>
        <a:off x="1353781" y="1467444"/>
        <a:ext cx="4915256" cy="1172105"/>
      </dsp:txXfrm>
    </dsp:sp>
    <dsp:sp modelId="{7CC7B53F-B105-4470-BDB6-ECC763DC36C0}">
      <dsp:nvSpPr>
        <dsp:cNvPr id="0" name=""/>
        <dsp:cNvSpPr/>
      </dsp:nvSpPr>
      <dsp:spPr>
        <a:xfrm>
          <a:off x="0" y="2932575"/>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F2497-9488-4E73-A332-0481A28579D8}">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9DD5-B71B-4168-8307-ECF237729D21}">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product pricing </a:t>
          </a:r>
        </a:p>
      </dsp:txBody>
      <dsp:txXfrm>
        <a:off x="1353781" y="2932575"/>
        <a:ext cx="4915256" cy="1172105"/>
      </dsp:txXfrm>
    </dsp:sp>
    <dsp:sp modelId="{585D0F85-7BFD-4636-9856-19B5B7F98A99}">
      <dsp:nvSpPr>
        <dsp:cNvPr id="0" name=""/>
        <dsp:cNvSpPr/>
      </dsp:nvSpPr>
      <dsp:spPr>
        <a:xfrm>
          <a:off x="0" y="4397707"/>
          <a:ext cx="6269038" cy="11721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BFC8BA-01B1-4728-AF2C-92DC97D65C3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6E5F3E-A9B7-422A-A2A1-CA5E0946111E}">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100000"/>
            </a:lnSpc>
            <a:spcBef>
              <a:spcPct val="0"/>
            </a:spcBef>
            <a:spcAft>
              <a:spcPct val="35000"/>
            </a:spcAft>
            <a:buNone/>
          </a:pPr>
          <a:r>
            <a:rPr lang="en-US" sz="2200" kern="1200"/>
            <a:t>Determine location of retail outlets</a:t>
          </a:r>
        </a:p>
      </dsp:txBody>
      <dsp:txXfrm>
        <a:off x="1353781" y="4397707"/>
        <a:ext cx="4915256" cy="117210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1/16/2023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Connected_component_%28graph_theory%29"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This is the Marketing Research 4050 Course. </a:t>
            </a:r>
          </a:p>
          <a:p>
            <a:r>
              <a:rPr lang="en-US" dirty="0"/>
              <a:t>Make sure that you are in the right class</a:t>
            </a:r>
          </a:p>
          <a:p>
            <a:r>
              <a:rPr lang="en-US" dirty="0"/>
              <a:t>Pass along cardboard paper so students can write their names </a:t>
            </a:r>
          </a:p>
        </p:txBody>
      </p:sp>
      <p:sp>
        <p:nvSpPr>
          <p:cNvPr id="4" name="Slide Number Placeholder 3"/>
          <p:cNvSpPr>
            <a:spLocks noGrp="1"/>
          </p:cNvSpPr>
          <p:nvPr>
            <p:ph type="sldNum" sz="quarter" idx="5"/>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3609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Mizzou, we do not tolerate discrimination </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44300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the most exciting part for me in this class. </a:t>
            </a:r>
          </a:p>
          <a:p>
            <a:r>
              <a:rPr lang="en-US" dirty="0"/>
              <a:t>I call this the 5-min snippet, which means that at the end of every class, about 5 minutes, I will show you some of the most interesting (at least in my opinion) and state-of-the-art research methods in marketing and various social science disciplines. Since I cannot teach you these materials formally and I have to adhere strictly to the marketing research textbook, this is my way to rebel.  However, I understand why our program requires you guys to learn the basic (bread and butter) of marketing research. But since this is the only marketing research you’re required to take before graduation, I don’t think you have a chance to learn more methods. Hence, I hope at least I can introduce that there are more out there that you can learn to be more competitive on the job market. </a:t>
            </a:r>
          </a:p>
          <a:p>
            <a:endParaRPr lang="en-US" dirty="0"/>
          </a:p>
          <a:p>
            <a:r>
              <a:rPr lang="en-US" dirty="0"/>
              <a:t>Mostly, we will cover text mining, agent-based modeling, and network analysis in this section. </a:t>
            </a:r>
          </a:p>
          <a:p>
            <a:endParaRPr lang="en-US" dirty="0"/>
          </a:p>
          <a:p>
            <a:r>
              <a:rPr lang="en-US" dirty="0"/>
              <a:t>Later you will have a taste of what this section is all about</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514352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the first chapter </a:t>
            </a:r>
          </a:p>
          <a:p>
            <a:endParaRPr lang="en-US" dirty="0"/>
          </a:p>
          <a:p>
            <a:r>
              <a:rPr lang="en-US" dirty="0"/>
              <a:t>Marketing definition, its purpose, its process and a few examples of marketing research </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221466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first come to your mind when I say marketing research? </a:t>
            </a:r>
          </a:p>
          <a:p>
            <a:endParaRPr lang="en-US" dirty="0"/>
          </a:p>
          <a:p>
            <a:r>
              <a:rPr lang="en-US" dirty="0"/>
              <a:t>Ask students</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676070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Brown, T. J., Suter, T. A., &amp; Gilbert, C. A. (2018). </a:t>
            </a:r>
            <a:r>
              <a:rPr lang="en-US" i="1" dirty="0">
                <a:effectLst/>
              </a:rPr>
              <a:t>Basic marketing research : customer insights and managerial action</a:t>
            </a:r>
            <a:r>
              <a:rPr lang="en-US" dirty="0">
                <a:effectLst/>
              </a:rPr>
              <a:t> (9th ed.). MA Cengage Learning. https://www.worldcat.org/title/basic-marketing-research-customer-insights-and-managerial-action/oclc/1004747547</a:t>
            </a:r>
          </a:p>
          <a:p>
            <a:endParaRPr lang="en-US" dirty="0"/>
          </a:p>
          <a:p>
            <a:r>
              <a:rPr lang="en-US" dirty="0"/>
              <a:t>This is the textbook definition that you’ve read. </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40204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definition that I like better is: </a:t>
            </a:r>
          </a:p>
          <a:p>
            <a:endParaRPr lang="en-US" dirty="0"/>
          </a:p>
          <a:p>
            <a:r>
              <a:rPr lang="en-US" dirty="0"/>
              <a:t>Design: specific questions to be answered</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558364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definition is tied strictly to the marketing research process, which typically consists of the following phases:</a:t>
            </a:r>
          </a:p>
          <a:p>
            <a:pPr marL="228600" indent="-228600">
              <a:buAutoNum type="arabicParenBoth"/>
            </a:pPr>
            <a:r>
              <a:rPr lang="en-US" dirty="0"/>
              <a:t>Designing: Specifying what information is needed</a:t>
            </a:r>
          </a:p>
          <a:p>
            <a:pPr marL="228600" indent="-228600">
              <a:buAutoNum type="arabicParenBoth"/>
            </a:pPr>
            <a:r>
              <a:rPr lang="en-US" dirty="0"/>
              <a:t>Gathering; Gathering the relevant data from internal and external sources </a:t>
            </a:r>
          </a:p>
          <a:p>
            <a:pPr marL="228600" indent="-228600">
              <a:buAutoNum type="arabicParenBoth"/>
            </a:pPr>
            <a:r>
              <a:rPr lang="en-US" dirty="0"/>
              <a:t>Analyzing: Analyzing and interpreting the data </a:t>
            </a:r>
          </a:p>
          <a:p>
            <a:pPr marL="228600" indent="-228600">
              <a:buAutoNum type="arabicParenBoth"/>
            </a:pPr>
            <a:r>
              <a:rPr lang="en-US" dirty="0"/>
              <a:t>Reporting: Communicating the results to the appropriate audiences </a:t>
            </a:r>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476555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marketing research is to link… </a:t>
            </a:r>
          </a:p>
          <a:p>
            <a:endParaRPr lang="en-US" dirty="0"/>
          </a:p>
          <a:p>
            <a:endParaRPr lang="en-US" dirty="0"/>
          </a:p>
          <a:p>
            <a:r>
              <a:rPr lang="en-US" dirty="0"/>
              <a:t>So now you have the definition, process, and purpose of marketing research, can you identify a marketing research question?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goal of marketing research is to create exchanges with customers that satisfy the needs of both the customer and the marketer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766036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these are examples of marketing research </a:t>
            </a:r>
          </a:p>
          <a:p>
            <a:endParaRPr lang="en-US" dirty="0"/>
          </a:p>
          <a:p>
            <a:endParaRPr lang="en-US" dirty="0"/>
          </a:p>
          <a:p>
            <a:endParaRPr lang="en-US" dirty="0"/>
          </a:p>
          <a:p>
            <a:r>
              <a:rPr lang="en-US" dirty="0"/>
              <a:t>What percentage of our target market remembers our brand name? </a:t>
            </a:r>
          </a:p>
          <a:p>
            <a:r>
              <a:rPr lang="en-US" dirty="0"/>
              <a:t>Should we advertise more in local print or broadcast media? </a:t>
            </a:r>
          </a:p>
          <a:p>
            <a:r>
              <a:rPr lang="en-US" dirty="0"/>
              <a:t>Which of the two advertising campaigns produces greater ad recall? </a:t>
            </a:r>
          </a:p>
          <a:p>
            <a:r>
              <a:rPr lang="en-US" dirty="0"/>
              <a:t>Do consumers think our price is too high relative to the competition? </a:t>
            </a:r>
          </a:p>
          <a:p>
            <a:r>
              <a:rPr lang="en-US" dirty="0"/>
              <a:t>Are there more efficient channels of distribution for our products? </a:t>
            </a:r>
            <a:br>
              <a:rPr lang="en-US" dirty="0"/>
            </a:br>
            <a:r>
              <a:rPr lang="en-US" dirty="0"/>
              <a:t>Which brand name projects the image we want for our product? </a:t>
            </a:r>
          </a:p>
          <a:p>
            <a:r>
              <a:rPr lang="en-US" dirty="0"/>
              <a:t>What kinds of firms use our services? </a:t>
            </a:r>
          </a:p>
          <a:p>
            <a:r>
              <a:rPr lang="en-US" dirty="0"/>
              <a:t>What is the most effective trade promotion program? What is our reputation with government regulatory agencies? </a:t>
            </a:r>
          </a:p>
          <a:p>
            <a:endParaRPr lang="en-US" dirty="0"/>
          </a:p>
          <a:p>
            <a:r>
              <a:rPr lang="en-US" dirty="0" err="1"/>
              <a:t>Iclicker</a:t>
            </a:r>
            <a:r>
              <a:rPr lang="en-US" dirty="0"/>
              <a:t> question</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942344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marketing research firms that help you bypass the hurdle of the marketing research process. And they make money by saving you time. </a:t>
            </a:r>
          </a:p>
          <a:p>
            <a:r>
              <a:rPr lang="en-US" dirty="0"/>
              <a:t>I will say my target or goal as a consumer, and you can tell me which agency first comes to your mind</a:t>
            </a:r>
          </a:p>
          <a:p>
            <a:endParaRPr lang="en-US" dirty="0"/>
          </a:p>
          <a:p>
            <a:r>
              <a:rPr lang="en-US" dirty="0"/>
              <a:t>By third party agency for the consumers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417404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post your introduction on Canvas so your classmates and I can get to know you. And it can also serve as a basis form groups later on.</a:t>
            </a:r>
          </a:p>
          <a:p>
            <a:r>
              <a:rPr lang="en-US" dirty="0"/>
              <a:t> </a:t>
            </a:r>
          </a:p>
          <a:p>
            <a:r>
              <a:rPr lang="en-US" dirty="0"/>
              <a:t>These questions have been inspired by professor Alyssa Carlson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https://www.youtube.com/watch?v=0D7hFHfLEyk</a:t>
            </a:r>
          </a:p>
          <a:p>
            <a:endParaRPr lang="en-US" dirty="0"/>
          </a:p>
          <a:p>
            <a:r>
              <a:rPr lang="en-US" b="1" dirty="0"/>
              <a:t>What is your name? </a:t>
            </a:r>
            <a:r>
              <a:rPr lang="en-US" dirty="0"/>
              <a:t>State your name and where you are from </a:t>
            </a:r>
          </a:p>
          <a:p>
            <a:r>
              <a:rPr lang="en-US" b="1" dirty="0"/>
              <a:t>What is your quest? </a:t>
            </a:r>
            <a:r>
              <a:rPr lang="en-US" dirty="0"/>
              <a:t>What year are you (e.g., junior, senior)? What would you like to do at the end of your program (e.g., sales agent, marketing consultant, etc.)?</a:t>
            </a:r>
          </a:p>
          <a:p>
            <a:r>
              <a:rPr lang="en-US" b="1" dirty="0"/>
              <a:t>What is your favorite color? </a:t>
            </a:r>
            <a:r>
              <a:rPr lang="en-US" dirty="0"/>
              <a:t>Tell an interesting fact, hobby, or experience you have. </a:t>
            </a:r>
          </a:p>
          <a:p>
            <a:r>
              <a:rPr lang="en-US" b="1" dirty="0"/>
              <a:t>What is the airspeed velocity of an unladen swallow? </a:t>
            </a:r>
            <a:r>
              <a:rPr lang="en-US" dirty="0"/>
              <a:t>Some questions are just hard! What question would you like to be able to answer at the end of this course? In other words, what would you like to learn about marketing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231500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the difference between marketing research and marketing analytics? </a:t>
            </a:r>
          </a:p>
          <a:p>
            <a:r>
              <a:rPr lang="en-US" dirty="0"/>
              <a:t>Or the difference between data analysts and data scientists. </a:t>
            </a:r>
          </a:p>
          <a:p>
            <a:r>
              <a:rPr lang="en-US" dirty="0"/>
              <a:t>I think this can be helpful for you when you are interviewed and especially when you’re interviewed for tech companies, as I saw many of you’ve indicated in your introduction posts.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294794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675507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http://www.netlogoweb.org/launch#http://www.netlogoweb.org/assets/modelslib/IABM%20Textbook/chapter%206/Spread%20of%20Disease.nlogo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explores the spread of disease in a number of different conditions and environments. In particular, it explores how making assumptions about the interactions of agents can drastically affect the results of the model. </a:t>
            </a:r>
          </a:p>
          <a:p>
            <a:endParaRPr lang="en-US" dirty="0"/>
          </a:p>
          <a:p>
            <a:r>
              <a:rPr lang="en-US" dirty="0"/>
              <a:t>Other models</a:t>
            </a:r>
          </a:p>
          <a:p>
            <a:pPr>
              <a:buFont typeface="Arial" panose="020B0604020202020204" pitchFamily="34" charset="0"/>
              <a:buChar char="•"/>
            </a:pPr>
            <a:r>
              <a:rPr lang="en-US" dirty="0"/>
              <a:t>HIV </a:t>
            </a:r>
          </a:p>
          <a:p>
            <a:pPr>
              <a:buFont typeface="Arial" panose="020B0604020202020204" pitchFamily="34" charset="0"/>
              <a:buChar char="•"/>
            </a:pPr>
            <a:r>
              <a:rPr lang="en-US" dirty="0"/>
              <a:t>Disease Solo </a:t>
            </a:r>
          </a:p>
          <a:p>
            <a:pPr>
              <a:buFont typeface="Arial" panose="020B0604020202020204" pitchFamily="34" charset="0"/>
              <a:buChar char="•"/>
            </a:pPr>
            <a:r>
              <a:rPr lang="en-US" dirty="0"/>
              <a:t>Disease </a:t>
            </a:r>
            <a:r>
              <a:rPr lang="en-US" dirty="0" err="1"/>
              <a:t>HubNet</a:t>
            </a:r>
            <a:r>
              <a:rPr lang="en-US" dirty="0"/>
              <a:t> </a:t>
            </a:r>
          </a:p>
          <a:p>
            <a:pPr>
              <a:buFont typeface="Arial" panose="020B0604020202020204" pitchFamily="34" charset="0"/>
              <a:buChar char="•"/>
            </a:pPr>
            <a:r>
              <a:rPr lang="en-US" dirty="0"/>
              <a:t>Disease Doctors </a:t>
            </a:r>
            <a:r>
              <a:rPr lang="en-US" dirty="0" err="1"/>
              <a:t>HubNet</a:t>
            </a:r>
            <a:r>
              <a:rPr lang="en-US" dirty="0"/>
              <a:t> </a:t>
            </a:r>
          </a:p>
          <a:p>
            <a:pPr>
              <a:buFont typeface="Arial" panose="020B0604020202020204" pitchFamily="34" charset="0"/>
              <a:buChar char="•"/>
            </a:pPr>
            <a:r>
              <a:rPr lang="en-US" dirty="0" err="1"/>
              <a:t>epiDEM</a:t>
            </a:r>
            <a:r>
              <a:rPr lang="en-US" dirty="0"/>
              <a:t> Basic </a:t>
            </a:r>
          </a:p>
          <a:p>
            <a:pPr>
              <a:buFont typeface="Arial" panose="020B0604020202020204" pitchFamily="34" charset="0"/>
              <a:buChar char="•"/>
            </a:pPr>
            <a:r>
              <a:rPr lang="en-US" dirty="0" err="1"/>
              <a:t>epiDEM</a:t>
            </a:r>
            <a:r>
              <a:rPr lang="en-US" dirty="0"/>
              <a:t> Travel and Control </a:t>
            </a:r>
          </a:p>
          <a:p>
            <a:pPr>
              <a:buFont typeface="Arial" panose="020B0604020202020204" pitchFamily="34" charset="0"/>
              <a:buChar char="•"/>
            </a:pPr>
            <a:r>
              <a:rPr lang="en-US" dirty="0"/>
              <a:t>Virus on a Network </a:t>
            </a:r>
          </a:p>
          <a:p>
            <a:pPr>
              <a:buFont typeface="Arial" panose="020B0604020202020204" pitchFamily="34" charset="0"/>
              <a:buChar char="•"/>
            </a:pPr>
            <a:endParaRPr lang="en-US" dirty="0"/>
          </a:p>
          <a:p>
            <a:pPr>
              <a:buFont typeface="Arial" panose="020B0604020202020204" pitchFamily="34" charset="0"/>
              <a:buNone/>
            </a:pPr>
            <a:endParaRPr lang="en-US" dirty="0"/>
          </a:p>
          <a:p>
            <a:r>
              <a:rPr lang="en-US" dirty="0"/>
              <a:t>Communication models:</a:t>
            </a:r>
          </a:p>
          <a:p>
            <a:pPr>
              <a:buFont typeface="Arial" panose="020B0604020202020204" pitchFamily="34" charset="0"/>
              <a:buChar char="•"/>
            </a:pPr>
            <a:r>
              <a:rPr lang="fr-FR" dirty="0"/>
              <a:t>Communication T-T Example </a:t>
            </a:r>
          </a:p>
          <a:p>
            <a:pPr>
              <a:buFont typeface="Arial" panose="020B0604020202020204" pitchFamily="34" charset="0"/>
              <a:buChar char="•"/>
            </a:pPr>
            <a:r>
              <a:rPr lang="fr-FR" dirty="0"/>
              <a:t>Communication-T-T Network Example </a:t>
            </a:r>
          </a:p>
          <a:p>
            <a:pPr>
              <a:buFont typeface="Arial" panose="020B0604020202020204" pitchFamily="34" charset="0"/>
              <a:buChar char="•"/>
            </a:pPr>
            <a:r>
              <a:rPr lang="fr-FR" dirty="0" err="1"/>
              <a:t>Language</a:t>
            </a:r>
            <a:r>
              <a:rPr lang="fr-FR" dirty="0"/>
              <a:t> Change </a:t>
            </a:r>
          </a:p>
          <a:p>
            <a:pPr>
              <a:buFont typeface="Arial" panose="020B0604020202020204" pitchFamily="34" charset="0"/>
              <a:buChar char="•"/>
            </a:pPr>
            <a:endParaRPr lang="fr-FR" dirty="0"/>
          </a:p>
          <a:p>
            <a:pPr>
              <a:buFont typeface="Arial" panose="020B0604020202020204" pitchFamily="34" charset="0"/>
              <a:buChar char="•"/>
            </a:pPr>
            <a:endParaRPr lang="fr-FR" dirty="0"/>
          </a:p>
          <a:p>
            <a:r>
              <a:rPr lang="en-US" dirty="0"/>
              <a:t>In particular, look at how the different parameters of the model influence the speed at which the disease spreads through the population. </a:t>
            </a:r>
          </a:p>
          <a:p>
            <a:endParaRPr lang="en-US" dirty="0"/>
          </a:p>
          <a:p>
            <a:r>
              <a:rPr lang="en-US" dirty="0"/>
              <a:t>For example, in the “mobile” variant, the population (NUM-PEOPLE) clearly seem to be the main driving force for the speed of infection.</a:t>
            </a:r>
          </a:p>
          <a:p>
            <a:r>
              <a:rPr lang="en-US" dirty="0"/>
              <a:t>Try 50, 200, 400</a:t>
            </a:r>
          </a:p>
          <a:p>
            <a:endParaRPr lang="en-US" dirty="0"/>
          </a:p>
          <a:p>
            <a:r>
              <a:rPr lang="en-US" dirty="0"/>
              <a:t> Is that the case for the other two variants as well? Some suggestions of parameters to vary are given below under THINGS TO TRY. </a:t>
            </a:r>
          </a:p>
          <a:p>
            <a:endParaRPr lang="en-US" dirty="0"/>
          </a:p>
          <a:p>
            <a:r>
              <a:rPr lang="en-US" dirty="0"/>
              <a:t>Another thing that you may have noticed is that, in the “network” variant, there are cases where the disease will not spread to all people. , here we can see it plateaus .</a:t>
            </a:r>
          </a:p>
          <a:p>
            <a:r>
              <a:rPr lang="en-US" dirty="0"/>
              <a:t>This happens when the network has more than one </a:t>
            </a:r>
            <a:r>
              <a:rPr lang="en-US" dirty="0">
                <a:hlinkClick r:id="rId3"/>
              </a:rPr>
              <a:t>components</a:t>
            </a:r>
            <a:r>
              <a:rPr lang="en-US" dirty="0"/>
              <a:t> (isolated nodes, or groups of nodes that are not connected with the rest of the network) </a:t>
            </a:r>
          </a:p>
          <a:p>
            <a:endParaRPr lang="en-US" dirty="0"/>
          </a:p>
          <a:p>
            <a:r>
              <a:rPr lang="en-US" dirty="0"/>
              <a:t>and that not all components get infected with the disease right from the start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set different values for the CONNECTIONS-PER-NODE slider and run the NETWORK variant. How does the CONNECTIONS-PER-NODE slider affect the results? </a:t>
            </a:r>
          </a:p>
          <a:p>
            <a:r>
              <a:rPr lang="en-US" dirty="0"/>
              <a:t>Set 1,2, 3 connections. </a:t>
            </a:r>
          </a:p>
          <a:p>
            <a:endParaRPr lang="fr-FR" dirty="0"/>
          </a:p>
          <a:p>
            <a:r>
              <a:rPr lang="fr-FR" dirty="0" err="1"/>
              <a:t>Now</a:t>
            </a:r>
            <a:r>
              <a:rPr lang="fr-FR" dirty="0"/>
              <a:t>, </a:t>
            </a:r>
            <a:r>
              <a:rPr lang="fr-FR" dirty="0" err="1"/>
              <a:t>we</a:t>
            </a:r>
            <a:r>
              <a:rPr lang="fr-FR" dirty="0"/>
              <a:t> can </a:t>
            </a:r>
            <a:r>
              <a:rPr lang="fr-FR" dirty="0" err="1"/>
              <a:t>try</a:t>
            </a:r>
            <a:r>
              <a:rPr lang="fr-FR" dirty="0"/>
              <a:t> environnemental variant. </a:t>
            </a:r>
          </a:p>
          <a:p>
            <a:endParaRPr lang="fr-FR" dirty="0"/>
          </a:p>
          <a:p>
            <a:r>
              <a:rPr lang="en-US" dirty="0"/>
              <a:t>Set different values for the DISEASE-DECAY slider and run the ENVIRONMENTAL variant. How does the DISEASE-DECAY slider affect the results? </a:t>
            </a:r>
          </a:p>
          <a:p>
            <a:r>
              <a:rPr lang="en-US" dirty="0"/>
              <a:t>Set 3, 5, 8</a:t>
            </a:r>
            <a:endParaRPr lang="fr-FR"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9307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Mike Nguyen. I am extremely happy that y’all are here today. I am really excited to accompany you throughout this semester in this Marketing Research class.</a:t>
            </a:r>
          </a:p>
          <a:p>
            <a:r>
              <a:rPr lang="en-US" dirty="0"/>
              <a:t>You can call me Mike, professor Mike, or professor Nguyen. I’ll answer pretty much everything. </a:t>
            </a:r>
          </a:p>
          <a:p>
            <a:endParaRPr lang="en-US" dirty="0"/>
          </a:p>
          <a:p>
            <a:r>
              <a:rPr lang="en-US" dirty="0"/>
              <a:t>My background is in economics, finance, marketing, and statistics.</a:t>
            </a:r>
          </a:p>
          <a:p>
            <a:endParaRPr lang="en-US" dirty="0"/>
          </a:p>
          <a:p>
            <a:r>
              <a:rPr lang="en-US" dirty="0"/>
              <a:t>You can find out more info about me on my Mizzou page or on my personal website </a:t>
            </a:r>
          </a:p>
          <a:p>
            <a:r>
              <a:rPr lang="en-US" dirty="0"/>
              <a:t>My office is </a:t>
            </a:r>
          </a:p>
          <a:p>
            <a:r>
              <a:rPr lang="en-US" dirty="0"/>
              <a:t>And my office hour is </a:t>
            </a:r>
          </a:p>
          <a:p>
            <a:r>
              <a:rPr lang="en-US" dirty="0"/>
              <a:t>You can also reach me via email at</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703308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Canvas, all the materials will be posted a week before so you can have time to prepare it early if you wish</a:t>
            </a:r>
          </a:p>
          <a:p>
            <a:r>
              <a:rPr lang="en-US" dirty="0"/>
              <a:t>There might some be typos or broken Links. Please let me know if you can’t access the materials. </a:t>
            </a:r>
          </a:p>
          <a:p>
            <a:endParaRPr lang="en-US" dirty="0"/>
          </a:p>
          <a:p>
            <a:r>
              <a:rPr lang="en-US" dirty="0"/>
              <a:t>And you can just interrupt me if you have a question. </a:t>
            </a:r>
          </a:p>
          <a:p>
            <a:endParaRPr lang="en-US" dirty="0"/>
          </a:p>
          <a:p>
            <a:r>
              <a:rPr lang="en-US" dirty="0"/>
              <a:t>Now, we can go over the syllabus together (open the syllabus on Canvas) </a:t>
            </a:r>
          </a:p>
          <a:p>
            <a:r>
              <a:rPr lang="en-US" dirty="0"/>
              <a:t>All tests and quizzes will be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39262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that most of you already have </a:t>
            </a:r>
            <a:r>
              <a:rPr lang="en-US" dirty="0" err="1"/>
              <a:t>iclicker</a:t>
            </a:r>
            <a:r>
              <a:rPr lang="en-US" dirty="0"/>
              <a:t> account, just make sure you are in the class. </a:t>
            </a:r>
          </a:p>
          <a:p>
            <a:r>
              <a:rPr lang="en-US" dirty="0"/>
              <a:t>And I will run participation questions to let you familiarize yourself with </a:t>
            </a:r>
            <a:r>
              <a:rPr lang="en-US" dirty="0" err="1"/>
              <a:t>iclicker</a:t>
            </a:r>
            <a:r>
              <a:rPr lang="en-US" dirty="0"/>
              <a:t> </a:t>
            </a:r>
          </a:p>
          <a:p>
            <a:r>
              <a:rPr lang="en-US" dirty="0"/>
              <a:t>If you can’t figure out how to register your </a:t>
            </a:r>
            <a:r>
              <a:rPr lang="en-US" dirty="0" err="1"/>
              <a:t>iclicker</a:t>
            </a:r>
            <a:r>
              <a:rPr lang="en-US" dirty="0"/>
              <a:t>, please talk to me after class</a:t>
            </a:r>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4547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https://etopics.missouri.edu/support/solutions/articles/1000185802-respondus-lockdown-browser-at-mizzou</a:t>
            </a:r>
          </a:p>
          <a:p>
            <a:endParaRPr lang="en-US" dirty="0"/>
          </a:p>
          <a:p>
            <a:r>
              <a:rPr lang="en-US" dirty="0"/>
              <a:t>Lockdown browser is a browser. Hence, please do not use Chrome or any other browser, you have to access your quiz via Lockdown browser in order to take the quizzes </a:t>
            </a:r>
            <a:r>
              <a:rPr lang="en-US"/>
              <a:t>and exams. </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51104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browser, so don’t use Google Chrome, Safari, or Firefox. </a:t>
            </a:r>
          </a:p>
          <a:p>
            <a:r>
              <a:rPr lang="en-US" dirty="0"/>
              <a:t>In case you don’t have Lockdown browser on your computer, or if your computer acts up, the computer lab on the basement also has Lockdown Browser, but it’s called Lockdown Browser 2 Lab. </a:t>
            </a:r>
          </a:p>
          <a:p>
            <a:r>
              <a:rPr lang="en-US" dirty="0"/>
              <a:t>You can just go there and take your quizzes and exams when there isn’t research being conducted. </a:t>
            </a:r>
          </a:p>
          <a:p>
            <a:r>
              <a:rPr lang="en-US" dirty="0"/>
              <a:t>This is why I strongly recommend you to take the quiz early in case you have problem. </a:t>
            </a:r>
          </a:p>
          <a:p>
            <a:endParaRPr lang="en-US" dirty="0"/>
          </a:p>
          <a:p>
            <a:r>
              <a:rPr lang="en-US" dirty="0"/>
              <a:t>Sometimes, I can’t answer your email right away, so keep that in mind.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28456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small-scale group project that you have a chance to work on from the beginning till the end of a marketing research project. There will be 13 assignments in total </a:t>
            </a:r>
          </a:p>
          <a:p>
            <a:endParaRPr lang="en-US" dirty="0"/>
          </a:p>
          <a:p>
            <a:r>
              <a:rPr lang="en-US" dirty="0"/>
              <a:t>To access the project assignments document, you can simply click on the URL in your syllabus. </a:t>
            </a:r>
          </a:p>
          <a:p>
            <a:endParaRPr lang="en-US" dirty="0"/>
          </a:p>
          <a:p>
            <a:r>
              <a:rPr lang="en-US" dirty="0">
                <a:highlight>
                  <a:srgbClr val="FFFF00"/>
                </a:highlight>
              </a:rPr>
              <a:t>(Now go to the project assignments)</a:t>
            </a:r>
          </a:p>
          <a:p>
            <a:endParaRPr lang="en-US"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students mingle (5 mins).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we have 40 students, a group can have up to 5 or 6 people. </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72965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Times New Roman" panose="02020603050405020304" pitchFamily="18" charset="0"/>
              </a:rPr>
              <a:t>If your want to request remote access because they are immunocompromised or for other disability reasons associated with the COVID-19 pandemic, please refer to the Disability Center. </a:t>
            </a:r>
          </a:p>
          <a:p>
            <a:endParaRPr lang="en-US" sz="1800" dirty="0">
              <a:effectLst/>
              <a:latin typeface="Calibri" panose="020F0502020204030204" pitchFamily="34" charset="0"/>
              <a:ea typeface="Times New Roman" panose="02020603050405020304" pitchFamily="18" charset="0"/>
            </a:endParaRPr>
          </a:p>
          <a:p>
            <a:r>
              <a:rPr lang="en-US" sz="1800" dirty="0">
                <a:effectLst/>
                <a:latin typeface="Calibri" panose="020F0502020204030204" pitchFamily="34" charset="0"/>
                <a:ea typeface="Times New Roman" panose="02020603050405020304" pitchFamily="18" charset="0"/>
              </a:rPr>
              <a:t>For your confidentiality, and to make sure your full needs are met, you need to first establish accommodations with the Disability Center. They will guide you through the process and inform me of what accommodations you should receive in my class</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10581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309642E-A968-44B8-ACE3-90EBEDDD398D}" type="datetime1">
              <a:rPr lang="en-US" smtClean="0"/>
              <a:t>1/16/2023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C88C5C9-6B9B-4CFA-979A-ECC03C5FF465}" type="datetime1">
              <a:rPr lang="en-US" smtClean="0"/>
              <a:t>1/16/2023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C44DC0C-FBF5-4717-92E2-F4E5E6FE63C5}" type="datetime1">
              <a:rPr lang="en-US" smtClean="0"/>
              <a:t>1/16/2023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7396869-A527-4DDE-A87F-2FAD93591CD6}" type="datetime1">
              <a:rPr lang="en-US" smtClean="0"/>
              <a:t>1/16/2023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E0B9E5B0-5213-4A85-8072-65B30E4AAA7C}" type="datetime1">
              <a:rPr lang="en-US" smtClean="0"/>
              <a:t>1/16/2023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E1C311C-4227-43C8-B657-7AFFBA651C5D}" type="datetime1">
              <a:rPr lang="en-US" smtClean="0"/>
              <a:t>1/16/2023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4892BA78-636B-4087-93C1-12DC82F8BA9E}" type="datetime1">
              <a:rPr lang="en-US" smtClean="0"/>
              <a:t>1/16/2023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62127D47-33AC-4EB8-88BF-73A09525E3C6}" type="datetime1">
              <a:rPr lang="en-US" smtClean="0"/>
              <a:t>1/16/2023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F67EABE3-FF1B-4439-8181-10F3B1916892}" type="datetime1">
              <a:rPr lang="en-US" smtClean="0"/>
              <a:t>1/16/2023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100E4BB-DE2B-43F9-8988-838425CC0DCC}" type="datetime1">
              <a:rPr lang="en-US" smtClean="0"/>
              <a:t>1/16/2023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F0231CB1-42AC-4A7B-8114-59E8BE22884B}" type="datetime1">
              <a:rPr lang="en-US" smtClean="0"/>
              <a:t>1/16/2023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AEFE5-39FE-49F0-BD01-3399A6CA78BB}" type="datetime1">
              <a:rPr lang="en-US" smtClean="0"/>
              <a:t>1/16/2023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threegirlsmedia.com/2014/04/08/marketing-memes-3-reasons-work/" TargetMode="External"/><Relationship Id="rId5" Type="http://schemas.openxmlformats.org/officeDocument/2006/relationships/image" Target="../media/image3.jpg"/><Relationship Id="rId4" Type="http://schemas.openxmlformats.org/officeDocument/2006/relationships/hyperlink" Target="https://www.ibsproduces.com/blog/category/digital-marketing/34993/client-acquisition-strategy-for-digital-marketing-agenci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mariapcclass.blogspot.com/2016/04/market-research-project.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jp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3.jpg"/><Relationship Id="rId5" Type="http://schemas.openxmlformats.org/officeDocument/2006/relationships/image" Target="../media/image52.jpg"/><Relationship Id="rId4" Type="http://schemas.openxmlformats.org/officeDocument/2006/relationships/image" Target="../media/image51.jpg"/></Relationships>
</file>

<file path=ppt/slides/_rels/slide23.xml.rels><?xml version="1.0" encoding="UTF-8" standalone="yes"?>
<Relationships xmlns="http://schemas.openxmlformats.org/package/2006/relationships"><Relationship Id="rId3" Type="http://schemas.openxmlformats.org/officeDocument/2006/relationships/image" Target="../media/image54.jpeg"/><Relationship Id="rId7" Type="http://schemas.openxmlformats.org/officeDocument/2006/relationships/image" Target="../media/image56.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cartoondealer.com/image/41450418/marketing-research-concept-illustration.html" TargetMode="External"/><Relationship Id="rId5" Type="http://schemas.openxmlformats.org/officeDocument/2006/relationships/image" Target="../media/image55.jpg"/><Relationship Id="rId4" Type="http://schemas.openxmlformats.org/officeDocument/2006/relationships/hyperlink" Target="https://www.blackarm.com.my/how-technology-is-changing-market-research/"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jp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26.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mikenguyen.netlify.app/" TargetMode="External"/><Relationship Id="rId3" Type="http://schemas.openxmlformats.org/officeDocument/2006/relationships/image" Target="../media/image16.png"/><Relationship Id="rId7" Type="http://schemas.openxmlformats.org/officeDocument/2006/relationships/hyperlink" Target="https://business.missouri.edu/departments-faculty/people-directory/tuan-nghia-mike-nguye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mikenguyen@mail.missouri.edu?subject=MAR%204050" TargetMode="External"/><Relationship Id="rId5" Type="http://schemas.openxmlformats.org/officeDocument/2006/relationships/hyperlink" Target="https://calendly.com/mikenguyenbio" TargetMode="Externa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lthub.ubc.ca/guides/lockdown-browser-instructor-guid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80C4-5C5B-4071-B1E7-8A8C4FD94366}"/>
              </a:ext>
            </a:extLst>
          </p:cNvPr>
          <p:cNvSpPr>
            <a:spLocks noGrp="1"/>
          </p:cNvSpPr>
          <p:nvPr>
            <p:ph type="ctrTitle"/>
          </p:nvPr>
        </p:nvSpPr>
        <p:spPr>
          <a:xfrm>
            <a:off x="5021821" y="4004732"/>
            <a:ext cx="6465287" cy="1324235"/>
          </a:xfrm>
        </p:spPr>
        <p:txBody>
          <a:bodyPr vert="horz" lIns="91440" tIns="45720" rIns="91440" bIns="45720" rtlCol="0">
            <a:normAutofit/>
          </a:bodyPr>
          <a:lstStyle/>
          <a:p>
            <a:pPr algn="l"/>
            <a:r>
              <a:rPr lang="en-US" sz="4800" kern="1200" dirty="0">
                <a:latin typeface="+mj-lt"/>
                <a:ea typeface="+mj-ea"/>
                <a:cs typeface="+mj-cs"/>
              </a:rPr>
              <a:t>Am I in the right class?</a:t>
            </a:r>
          </a:p>
        </p:txBody>
      </p:sp>
      <p:sp>
        <p:nvSpPr>
          <p:cNvPr id="132" name="Rectangle 109">
            <a:extLst>
              <a:ext uri="{FF2B5EF4-FFF2-40B4-BE49-F238E27FC236}">
                <a16:creationId xmlns:a16="http://schemas.microsoft.com/office/drawing/2014/main" id="{82B0BD37-87F5-4DDB-B767-20FA06048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4" y="321733"/>
            <a:ext cx="4129237" cy="606001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8" descr="The Most Hilarious Marketing Memes To Wrap 2021 | Simplified">
            <a:extLst>
              <a:ext uri="{FF2B5EF4-FFF2-40B4-BE49-F238E27FC236}">
                <a16:creationId xmlns:a16="http://schemas.microsoft.com/office/drawing/2014/main" id="{CA61F255-B788-4D2F-89A3-B5396202ED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9366" y="999596"/>
            <a:ext cx="3483526" cy="4707467"/>
          </a:xfrm>
          <a:prstGeom prst="rect">
            <a:avLst/>
          </a:prstGeom>
          <a:noFill/>
          <a:extLst>
            <a:ext uri="{909E8E84-426E-40DD-AFC4-6F175D3DCCD1}">
              <a14:hiddenFill xmlns:a14="http://schemas.microsoft.com/office/drawing/2010/main">
                <a:solidFill>
                  <a:srgbClr val="FFFFFF"/>
                </a:solidFill>
              </a14:hiddenFill>
            </a:ext>
          </a:extLst>
        </p:spPr>
      </p:pic>
      <p:sp>
        <p:nvSpPr>
          <p:cNvPr id="133" name="Rectangle 111">
            <a:extLst>
              <a:ext uri="{FF2B5EF4-FFF2-40B4-BE49-F238E27FC236}">
                <a16:creationId xmlns:a16="http://schemas.microsoft.com/office/drawing/2014/main" id="{ADFE5C4E-0B5D-4AB5-9877-3993F84A3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811469" y="321733"/>
            <a:ext cx="3375479"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Text&#10;&#10;Description automatically generated">
            <a:extLst>
              <a:ext uri="{FF2B5EF4-FFF2-40B4-BE49-F238E27FC236}">
                <a16:creationId xmlns:a16="http://schemas.microsoft.com/office/drawing/2014/main" id="{31526B6C-DF77-4F23-9E1C-CCA6DBC39AC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90338" y="896779"/>
            <a:ext cx="2804299" cy="2103224"/>
          </a:xfrm>
          <a:prstGeom prst="rect">
            <a:avLst/>
          </a:prstGeom>
        </p:spPr>
      </p:pic>
      <p:sp>
        <p:nvSpPr>
          <p:cNvPr id="114" name="Rectangle 113">
            <a:extLst>
              <a:ext uri="{FF2B5EF4-FFF2-40B4-BE49-F238E27FC236}">
                <a16:creationId xmlns:a16="http://schemas.microsoft.com/office/drawing/2014/main" id="{06048CCE-094B-4948-B61B-DE627F176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8508682" y="321733"/>
            <a:ext cx="3375478"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logo&#10;&#10;Description automatically generated">
            <a:extLst>
              <a:ext uri="{FF2B5EF4-FFF2-40B4-BE49-F238E27FC236}">
                <a16:creationId xmlns:a16="http://schemas.microsoft.com/office/drawing/2014/main" id="{B2362738-0542-4A6C-A8ED-74EDEE9F7F1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830415" y="761935"/>
            <a:ext cx="2775335" cy="2372911"/>
          </a:xfrm>
          <a:prstGeom prst="rect">
            <a:avLst/>
          </a:prstGeom>
        </p:spPr>
      </p:pic>
      <p:cxnSp>
        <p:nvCxnSpPr>
          <p:cNvPr id="134" name="Straight Connector 115">
            <a:extLst>
              <a:ext uri="{FF2B5EF4-FFF2-40B4-BE49-F238E27FC236}">
                <a16:creationId xmlns:a16="http://schemas.microsoft.com/office/drawing/2014/main" id="{5BB48934-4796-4249-B64C-EE2375977B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4F155CD-AA08-4795-85E6-66E67B444ACA}"/>
              </a:ext>
            </a:extLst>
          </p:cNvPr>
          <p:cNvSpPr>
            <a:spLocks noGrp="1"/>
          </p:cNvSpPr>
          <p:nvPr>
            <p:ph type="ftr" sz="quarter" idx="11"/>
          </p:nvPr>
        </p:nvSpPr>
        <p:spPr>
          <a:xfrm>
            <a:off x="3649579" y="6495785"/>
            <a:ext cx="4892842" cy="306928"/>
          </a:xfrm>
        </p:spPr>
        <p:txBody>
          <a:bodyPr vert="horz" lIns="91440" tIns="45720" rIns="91440" bIns="45720" rtlCol="0">
            <a:normAutofit/>
          </a:bodyPr>
          <a:lstStyle/>
          <a:p>
            <a:pPr>
              <a:spcAft>
                <a:spcPts val="600"/>
              </a:spcAft>
            </a:pPr>
            <a:r>
              <a:rPr lang="en-US" kern="1200">
                <a:latin typeface="+mn-lt"/>
                <a:ea typeface="+mn-ea"/>
                <a:cs typeface="+mn-cs"/>
              </a:rPr>
              <a:t>Mike Nguyen</a:t>
            </a:r>
          </a:p>
        </p:txBody>
      </p:sp>
      <p:sp>
        <p:nvSpPr>
          <p:cNvPr id="5" name="Slide Number Placeholder 4">
            <a:extLst>
              <a:ext uri="{FF2B5EF4-FFF2-40B4-BE49-F238E27FC236}">
                <a16:creationId xmlns:a16="http://schemas.microsoft.com/office/drawing/2014/main" id="{8E147647-49CC-43E7-B367-32E7F26E7702}"/>
              </a:ext>
            </a:extLst>
          </p:cNvPr>
          <p:cNvSpPr>
            <a:spLocks noGrp="1"/>
          </p:cNvSpPr>
          <p:nvPr>
            <p:ph type="sldNum" sz="quarter" idx="12"/>
          </p:nvPr>
        </p:nvSpPr>
        <p:spPr>
          <a:xfrm>
            <a:off x="9057372" y="6495785"/>
            <a:ext cx="2743200" cy="306928"/>
          </a:xfrm>
          <a:prstGeom prst="ellipse">
            <a:avLst/>
          </a:prstGeom>
        </p:spPr>
        <p:txBody>
          <a:bodyPr vert="horz" lIns="91440" tIns="45720" rIns="91440" bIns="45720" rtlCol="0">
            <a:normAutofit/>
          </a:bodyPr>
          <a:lstStyle/>
          <a:p>
            <a:pPr>
              <a:lnSpc>
                <a:spcPct val="90000"/>
              </a:lnSpc>
              <a:spcAft>
                <a:spcPts val="600"/>
              </a:spcAft>
            </a:pPr>
            <a:fld id="{A6AF1B4E-90EC-4A51-B6E5-B702C054ECB0}" type="slidenum">
              <a:rPr lang="en-US" sz="900"/>
              <a:pPr>
                <a:lnSpc>
                  <a:spcPct val="90000"/>
                </a:lnSpc>
                <a:spcAft>
                  <a:spcPts val="600"/>
                </a:spcAft>
              </a:pPr>
              <a:t>1</a:t>
            </a:fld>
            <a:endParaRPr lang="en-US" sz="900"/>
          </a:p>
        </p:txBody>
      </p:sp>
    </p:spTree>
    <p:extLst>
      <p:ext uri="{BB962C8B-B14F-4D97-AF65-F5344CB8AC3E}">
        <p14:creationId xmlns:p14="http://schemas.microsoft.com/office/powerpoint/2010/main" val="33478533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6F215-AACB-4122-99D7-CDB74D93BD6C}"/>
              </a:ext>
            </a:extLst>
          </p:cNvPr>
          <p:cNvSpPr>
            <a:spLocks noGrp="1"/>
          </p:cNvSpPr>
          <p:nvPr>
            <p:ph type="title"/>
          </p:nvPr>
        </p:nvSpPr>
        <p:spPr>
          <a:xfrm>
            <a:off x="841248" y="548640"/>
            <a:ext cx="3600860" cy="5431536"/>
          </a:xfrm>
        </p:spPr>
        <p:txBody>
          <a:bodyPr>
            <a:normAutofit/>
          </a:bodyPr>
          <a:lstStyle/>
          <a:p>
            <a:r>
              <a:rPr lang="en-US" sz="5400"/>
              <a:t>Exams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A2DDC5-7696-4FEF-B12E-40E838CF6055}"/>
              </a:ext>
            </a:extLst>
          </p:cNvPr>
          <p:cNvSpPr>
            <a:spLocks noGrp="1"/>
          </p:cNvSpPr>
          <p:nvPr>
            <p:ph idx="1"/>
          </p:nvPr>
        </p:nvSpPr>
        <p:spPr>
          <a:xfrm>
            <a:off x="5126418" y="552091"/>
            <a:ext cx="6224335" cy="5431536"/>
          </a:xfrm>
        </p:spPr>
        <p:txBody>
          <a:bodyPr anchor="ctr">
            <a:normAutofit/>
          </a:bodyPr>
          <a:lstStyle/>
          <a:p>
            <a:r>
              <a:rPr lang="en-US" sz="2200" dirty="0"/>
              <a:t>2 Exams </a:t>
            </a:r>
          </a:p>
          <a:p>
            <a:r>
              <a:rPr lang="en-US" sz="2200" dirty="0"/>
              <a:t>Multiple choice questions</a:t>
            </a:r>
          </a:p>
          <a:p>
            <a:r>
              <a:rPr lang="en-US" sz="2200" dirty="0"/>
              <a:t>Same format as </a:t>
            </a:r>
            <a:r>
              <a:rPr lang="en-US" sz="2200"/>
              <a:t>quizzes </a:t>
            </a:r>
            <a:endParaRPr lang="en-US" sz="2200" dirty="0"/>
          </a:p>
        </p:txBody>
      </p:sp>
      <p:sp>
        <p:nvSpPr>
          <p:cNvPr id="4" name="Footer Placeholder 3">
            <a:extLst>
              <a:ext uri="{FF2B5EF4-FFF2-40B4-BE49-F238E27FC236}">
                <a16:creationId xmlns:a16="http://schemas.microsoft.com/office/drawing/2014/main" id="{AA30BE81-6536-4C82-A1FF-3E7A68C3B89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0D65053-B1AB-48C4-B19F-A2E241E0E8C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Tree>
    <p:extLst>
      <p:ext uri="{BB962C8B-B14F-4D97-AF65-F5344CB8AC3E}">
        <p14:creationId xmlns:p14="http://schemas.microsoft.com/office/powerpoint/2010/main" val="2579820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A29488-2437-4B23-BB18-DC76AEBE6542}"/>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rPr>
              <a:t>Covid </a:t>
            </a: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7E5097-BE52-4E62-8EC8-5E9DDE299F81}"/>
              </a:ext>
            </a:extLst>
          </p:cNvPr>
          <p:cNvSpPr>
            <a:spLocks noGrp="1"/>
          </p:cNvSpPr>
          <p:nvPr>
            <p:ph idx="1"/>
          </p:nvPr>
        </p:nvSpPr>
        <p:spPr>
          <a:xfrm>
            <a:off x="4474462" y="630936"/>
            <a:ext cx="7074409" cy="1463040"/>
          </a:xfrm>
        </p:spPr>
        <p:txBody>
          <a:bodyPr anchor="ctr">
            <a:normAutofit/>
          </a:bodyPr>
          <a:lstStyle/>
          <a:p>
            <a:r>
              <a:rPr lang="en-US" sz="2200">
                <a:solidFill>
                  <a:srgbClr val="FFFFFF"/>
                </a:solidFill>
                <a:effectLst/>
                <a:latin typeface="Calibri" panose="020F0502020204030204" pitchFamily="34" charset="0"/>
                <a:ea typeface="Times New Roman" panose="02020603050405020304" pitchFamily="18" charset="0"/>
              </a:rPr>
              <a:t>Disability Center</a:t>
            </a:r>
            <a:endParaRPr lang="en-US" sz="2200">
              <a:solidFill>
                <a:srgbClr val="FFFFFF"/>
              </a:solidFill>
            </a:endParaRPr>
          </a:p>
        </p:txBody>
      </p:sp>
      <p:pic>
        <p:nvPicPr>
          <p:cNvPr id="7" name="Picture 6" descr="Text&#10;&#10;Description automatically generated">
            <a:extLst>
              <a:ext uri="{FF2B5EF4-FFF2-40B4-BE49-F238E27FC236}">
                <a16:creationId xmlns:a16="http://schemas.microsoft.com/office/drawing/2014/main" id="{F0381165-3DBC-454F-8159-CF99E645566A}"/>
              </a:ext>
            </a:extLst>
          </p:cNvPr>
          <p:cNvPicPr>
            <a:picLocks noChangeAspect="1"/>
          </p:cNvPicPr>
          <p:nvPr/>
        </p:nvPicPr>
        <p:blipFill>
          <a:blip r:embed="rId3"/>
          <a:stretch>
            <a:fillRect/>
          </a:stretch>
        </p:blipFill>
        <p:spPr>
          <a:xfrm>
            <a:off x="2163571" y="2971800"/>
            <a:ext cx="7852666" cy="3278488"/>
          </a:xfrm>
          <a:prstGeom prst="rect">
            <a:avLst/>
          </a:prstGeom>
        </p:spPr>
      </p:pic>
      <p:sp>
        <p:nvSpPr>
          <p:cNvPr id="4" name="Footer Placeholder 3">
            <a:extLst>
              <a:ext uri="{FF2B5EF4-FFF2-40B4-BE49-F238E27FC236}">
                <a16:creationId xmlns:a16="http://schemas.microsoft.com/office/drawing/2014/main" id="{ED0CB41F-B05C-4446-992F-21B9A8BC6DF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E9A76A5C-29C4-4E82-97B9-6246FC79F1A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105634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1610B62-EEF8-4526-A7B2-4E91F131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28DD2-7348-498F-81AA-075CDC4CCB8B}"/>
              </a:ext>
            </a:extLst>
          </p:cNvPr>
          <p:cNvSpPr>
            <a:spLocks noGrp="1"/>
          </p:cNvSpPr>
          <p:nvPr>
            <p:ph type="title"/>
          </p:nvPr>
        </p:nvSpPr>
        <p:spPr>
          <a:xfrm>
            <a:off x="645859" y="640081"/>
            <a:ext cx="3494341" cy="3793488"/>
          </a:xfrm>
          <a:noFill/>
        </p:spPr>
        <p:txBody>
          <a:bodyPr vert="horz" lIns="91440" tIns="45720" rIns="91440" bIns="45720" rtlCol="0" anchor="b">
            <a:normAutofit/>
          </a:bodyPr>
          <a:lstStyle/>
          <a:p>
            <a:r>
              <a:rPr lang="en-US" sz="4300"/>
              <a:t>Policy on Discrimination</a:t>
            </a:r>
          </a:p>
        </p:txBody>
      </p:sp>
      <p:sp>
        <p:nvSpPr>
          <p:cNvPr id="137" name="Rectangle 136">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926" y="0"/>
            <a:ext cx="756607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5903" y="640091"/>
            <a:ext cx="6266120"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ne Does Not Simply Meme - Imgflip">
            <a:extLst>
              <a:ext uri="{FF2B5EF4-FFF2-40B4-BE49-F238E27FC236}">
                <a16:creationId xmlns:a16="http://schemas.microsoft.com/office/drawing/2014/main" id="{A08C7C81-56B0-4584-A76B-4F0DBC09E4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771" r="19520"/>
          <a:stretch/>
        </p:blipFill>
        <p:spPr bwMode="auto">
          <a:xfrm>
            <a:off x="5441735" y="804672"/>
            <a:ext cx="5934456" cy="524865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5D29DAEC-4367-48DC-B59E-9425459A1C70}"/>
              </a:ext>
            </a:extLst>
          </p:cNvPr>
          <p:cNvSpPr>
            <a:spLocks noGrp="1"/>
          </p:cNvSpPr>
          <p:nvPr>
            <p:ph type="ftr" sz="quarter" idx="11"/>
          </p:nvPr>
        </p:nvSpPr>
        <p:spPr>
          <a:xfrm>
            <a:off x="645858" y="6356350"/>
            <a:ext cx="3627692" cy="365125"/>
          </a:xfrm>
          <a:noFill/>
        </p:spPr>
        <p:txBody>
          <a:bodyPr vert="horz" lIns="91440" tIns="45720" rIns="91440" bIns="45720" rtlCol="0" anchor="ctr">
            <a:normAutofit/>
          </a:bodyPr>
          <a:lstStyle/>
          <a:p>
            <a:pPr algn="l">
              <a:spcAft>
                <a:spcPts val="600"/>
              </a:spcAft>
              <a:defRPr/>
            </a:pPr>
            <a:r>
              <a:rPr lang="en-US" kern="1200">
                <a:solidFill>
                  <a:schemeClr val="tx1">
                    <a:lumMod val="75000"/>
                    <a:lumOff val="25000"/>
                  </a:schemeClr>
                </a:solidFill>
                <a:latin typeface="Calibri" panose="020F0502020204030204"/>
                <a:ea typeface="+mn-ea"/>
                <a:cs typeface="+mn-cs"/>
              </a:rPr>
              <a:t>Mike Nguyen</a:t>
            </a:r>
          </a:p>
        </p:txBody>
      </p:sp>
      <p:sp>
        <p:nvSpPr>
          <p:cNvPr id="5" name="Slide Number Placeholder 4">
            <a:extLst>
              <a:ext uri="{FF2B5EF4-FFF2-40B4-BE49-F238E27FC236}">
                <a16:creationId xmlns:a16="http://schemas.microsoft.com/office/drawing/2014/main" id="{1046C12E-DC80-47AD-9215-9E12656721B6}"/>
              </a:ext>
            </a:extLst>
          </p:cNvPr>
          <p:cNvSpPr>
            <a:spLocks noGrp="1"/>
          </p:cNvSpPr>
          <p:nvPr>
            <p:ph type="sldNum" sz="quarter" idx="12"/>
          </p:nvPr>
        </p:nvSpPr>
        <p:spPr>
          <a:xfrm>
            <a:off x="10849470" y="6356350"/>
            <a:ext cx="689322" cy="365125"/>
          </a:xfrm>
          <a:noFill/>
        </p:spPr>
        <p:txBody>
          <a:bodyPr vert="horz" lIns="91440" tIns="45720" rIns="91440" bIns="45720" rtlCol="0" anchor="ctr">
            <a:normAutofit/>
          </a:bodyPr>
          <a:lstStyle/>
          <a:p>
            <a:pPr algn="l">
              <a:spcAft>
                <a:spcPts val="600"/>
              </a:spcAft>
              <a:defRPr/>
            </a:pPr>
            <a:fld id="{A6AF1B4E-90EC-4A51-B6E5-B702C054ECB0}" type="slidenum">
              <a:rPr lang="en-US">
                <a:solidFill>
                  <a:srgbClr val="595959"/>
                </a:solidFill>
                <a:latin typeface="Calibri" panose="020F0502020204030204"/>
              </a:rPr>
              <a:pPr algn="l">
                <a:spcAft>
                  <a:spcPts val="600"/>
                </a:spcAft>
                <a:defRPr/>
              </a:pPr>
              <a:t>12</a:t>
            </a:fld>
            <a:endParaRPr lang="en-US">
              <a:solidFill>
                <a:srgbClr val="595959"/>
              </a:solidFill>
              <a:latin typeface="Calibri" panose="020F0502020204030204"/>
            </a:endParaRPr>
          </a:p>
        </p:txBody>
      </p:sp>
    </p:spTree>
    <p:extLst>
      <p:ext uri="{BB962C8B-B14F-4D97-AF65-F5344CB8AC3E}">
        <p14:creationId xmlns:p14="http://schemas.microsoft.com/office/powerpoint/2010/main" val="374781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E97DE9-319D-40BF-9E43-7CDE6DEDFFB0}"/>
              </a:ext>
            </a:extLst>
          </p:cNvPr>
          <p:cNvSpPr>
            <a:spLocks noGrp="1"/>
          </p:cNvSpPr>
          <p:nvPr>
            <p:ph type="title"/>
          </p:nvPr>
        </p:nvSpPr>
        <p:spPr>
          <a:xfrm>
            <a:off x="643467" y="321734"/>
            <a:ext cx="10905066" cy="1135737"/>
          </a:xfrm>
        </p:spPr>
        <p:txBody>
          <a:bodyPr>
            <a:normAutofit/>
          </a:bodyPr>
          <a:lstStyle/>
          <a:p>
            <a:r>
              <a:rPr lang="en-US" sz="3600"/>
              <a:t>5-min Snippet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59CE75C-5F34-41F9-89CB-CFB91DB47A8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C1184E4-0F15-4834-8750-7CE8F5925DFC}"/>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graphicFrame>
        <p:nvGraphicFramePr>
          <p:cNvPr id="7" name="Content Placeholder 2">
            <a:extLst>
              <a:ext uri="{FF2B5EF4-FFF2-40B4-BE49-F238E27FC236}">
                <a16:creationId xmlns:a16="http://schemas.microsoft.com/office/drawing/2014/main" id="{BBFF406F-4FB0-44AD-BBCE-00B7AF24B95D}"/>
              </a:ext>
            </a:extLst>
          </p:cNvPr>
          <p:cNvGraphicFramePr>
            <a:graphicFrameLocks noGrp="1"/>
          </p:cNvGraphicFramePr>
          <p:nvPr>
            <p:ph idx="1"/>
            <p:extLst>
              <p:ext uri="{D42A27DB-BD31-4B8C-83A1-F6EECF244321}">
                <p14:modId xmlns:p14="http://schemas.microsoft.com/office/powerpoint/2010/main" val="1548488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586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3C4CB-B351-404B-8185-2BD217ECED16}"/>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Outline of content</a:t>
            </a:r>
          </a:p>
        </p:txBody>
      </p:sp>
      <p:sp>
        <p:nvSpPr>
          <p:cNvPr id="4" name="Footer Placeholder 3">
            <a:extLst>
              <a:ext uri="{FF2B5EF4-FFF2-40B4-BE49-F238E27FC236}">
                <a16:creationId xmlns:a16="http://schemas.microsoft.com/office/drawing/2014/main" id="{35B344E6-F15D-42FE-9B63-3C3A7430FDA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5CFC11D-24BA-47D0-82A8-03253219506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graphicFrame>
        <p:nvGraphicFramePr>
          <p:cNvPr id="13" name="Content Placeholder 2">
            <a:extLst>
              <a:ext uri="{FF2B5EF4-FFF2-40B4-BE49-F238E27FC236}">
                <a16:creationId xmlns:a16="http://schemas.microsoft.com/office/drawing/2014/main" id="{05FEA854-07F4-4509-BE99-CEE79576237A}"/>
              </a:ext>
            </a:extLst>
          </p:cNvPr>
          <p:cNvGraphicFramePr>
            <a:graphicFrameLocks noGrp="1"/>
          </p:cNvGraphicFramePr>
          <p:nvPr>
            <p:ph idx="1"/>
            <p:extLst>
              <p:ext uri="{D42A27DB-BD31-4B8C-83A1-F6EECF244321}">
                <p14:modId xmlns:p14="http://schemas.microsoft.com/office/powerpoint/2010/main" val="12776343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158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DC34D-0476-43B1-85A2-AA8D85F113D0}"/>
              </a:ext>
            </a:extLst>
          </p:cNvPr>
          <p:cNvSpPr>
            <a:spLocks noGrp="1"/>
          </p:cNvSpPr>
          <p:nvPr>
            <p:ph type="title"/>
          </p:nvPr>
        </p:nvSpPr>
        <p:spPr>
          <a:xfrm>
            <a:off x="638882" y="639193"/>
            <a:ext cx="3571810" cy="3573516"/>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What is marketing</a:t>
            </a:r>
            <a:br>
              <a:rPr lang="en-US" sz="6100" kern="1200" dirty="0">
                <a:solidFill>
                  <a:schemeClr val="tx1"/>
                </a:solidFill>
                <a:latin typeface="+mj-lt"/>
                <a:ea typeface="+mj-ea"/>
                <a:cs typeface="+mj-cs"/>
              </a:rPr>
            </a:br>
            <a:r>
              <a:rPr lang="en-US" sz="6100" kern="1200" dirty="0">
                <a:solidFill>
                  <a:schemeClr val="tx1"/>
                </a:solidFill>
                <a:latin typeface="+mj-lt"/>
                <a:ea typeface="+mj-ea"/>
                <a:cs typeface="+mj-cs"/>
              </a:rPr>
              <a:t>research in your own term?</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Diagram, text&#10;&#10;Description automatically generated with medium confidence">
            <a:extLst>
              <a:ext uri="{FF2B5EF4-FFF2-40B4-BE49-F238E27FC236}">
                <a16:creationId xmlns:a16="http://schemas.microsoft.com/office/drawing/2014/main" id="{20A2ADAB-9999-44F5-A398-B277F9542A5D}"/>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4296" y="709803"/>
            <a:ext cx="7214616" cy="5410962"/>
          </a:xfrm>
          <a:prstGeom prst="rect">
            <a:avLst/>
          </a:prstGeom>
        </p:spPr>
      </p:pic>
      <p:sp>
        <p:nvSpPr>
          <p:cNvPr id="4" name="Footer Placeholder 3">
            <a:extLst>
              <a:ext uri="{FF2B5EF4-FFF2-40B4-BE49-F238E27FC236}">
                <a16:creationId xmlns:a16="http://schemas.microsoft.com/office/drawing/2014/main" id="{4D8A1D97-412D-4791-A5C7-AF97915CE3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3687FE0-291A-467F-9B2E-AB06DF959B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15</a:t>
            </a:fld>
            <a:endParaRPr lang="en-US"/>
          </a:p>
        </p:txBody>
      </p:sp>
      <p:sp>
        <p:nvSpPr>
          <p:cNvPr id="8" name="TextBox 7">
            <a:extLst>
              <a:ext uri="{FF2B5EF4-FFF2-40B4-BE49-F238E27FC236}">
                <a16:creationId xmlns:a16="http://schemas.microsoft.com/office/drawing/2014/main" id="{624C434D-CDA9-42C0-967E-A05B3716B4FA}"/>
              </a:ext>
            </a:extLst>
          </p:cNvPr>
          <p:cNvSpPr txBox="1"/>
          <p:nvPr/>
        </p:nvSpPr>
        <p:spPr>
          <a:xfrm>
            <a:off x="9428821" y="5920710"/>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mariapcclass.blogspot.com/2016/04/market-research-project.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03407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5EE1E-6C02-4F43-9B9F-684ADDE680DF}"/>
              </a:ext>
            </a:extLst>
          </p:cNvPr>
          <p:cNvSpPr>
            <a:spLocks noGrp="1"/>
          </p:cNvSpPr>
          <p:nvPr>
            <p:ph type="title"/>
          </p:nvPr>
        </p:nvSpPr>
        <p:spPr>
          <a:xfrm>
            <a:off x="841248" y="548640"/>
            <a:ext cx="3600860" cy="5431536"/>
          </a:xfrm>
        </p:spPr>
        <p:txBody>
          <a:bodyPr>
            <a:normAutofit/>
          </a:bodyPr>
          <a:lstStyle/>
          <a:p>
            <a:r>
              <a:rPr lang="en-US" sz="5400"/>
              <a:t>Define Marketing Research </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A19F3B-486D-40B0-8C2E-2A7B5A3F55EB}"/>
              </a:ext>
            </a:extLst>
          </p:cNvPr>
          <p:cNvSpPr>
            <a:spLocks noGrp="1"/>
          </p:cNvSpPr>
          <p:nvPr>
            <p:ph idx="1"/>
          </p:nvPr>
        </p:nvSpPr>
        <p:spPr>
          <a:xfrm>
            <a:off x="5126418" y="552091"/>
            <a:ext cx="6224335" cy="5431536"/>
          </a:xfrm>
        </p:spPr>
        <p:txBody>
          <a:bodyPr anchor="ctr">
            <a:normAutofit/>
          </a:bodyPr>
          <a:lstStyle/>
          <a:p>
            <a:r>
              <a:rPr lang="en-US" sz="2200" dirty="0"/>
              <a:t>Marketing research is the process of </a:t>
            </a:r>
            <a:r>
              <a:rPr lang="en-US" sz="2200" b="1" dirty="0"/>
              <a:t>gathering</a:t>
            </a:r>
            <a:r>
              <a:rPr lang="en-US" sz="2200" dirty="0"/>
              <a:t> and </a:t>
            </a:r>
            <a:r>
              <a:rPr lang="en-US" sz="2200" b="1" dirty="0"/>
              <a:t>interpreting</a:t>
            </a:r>
            <a:r>
              <a:rPr lang="en-US" sz="2200" dirty="0"/>
              <a:t> data for use in </a:t>
            </a:r>
            <a:r>
              <a:rPr lang="en-US" sz="2200" b="1" dirty="0"/>
              <a:t>developing</a:t>
            </a:r>
            <a:r>
              <a:rPr lang="en-US" sz="2200" dirty="0"/>
              <a:t>, </a:t>
            </a:r>
            <a:r>
              <a:rPr lang="en-US" sz="2200" b="1" dirty="0"/>
              <a:t>implementing</a:t>
            </a:r>
            <a:r>
              <a:rPr lang="en-US" sz="2200" dirty="0"/>
              <a:t>, and </a:t>
            </a:r>
            <a:r>
              <a:rPr lang="en-US" sz="2200" b="1" dirty="0"/>
              <a:t>monitoring</a:t>
            </a:r>
            <a:r>
              <a:rPr lang="en-US" sz="2200" dirty="0"/>
              <a:t> the firm’s marketing plans (Brown et al., 2018)</a:t>
            </a:r>
          </a:p>
        </p:txBody>
      </p:sp>
      <p:sp>
        <p:nvSpPr>
          <p:cNvPr id="4" name="Footer Placeholder 3">
            <a:extLst>
              <a:ext uri="{FF2B5EF4-FFF2-40B4-BE49-F238E27FC236}">
                <a16:creationId xmlns:a16="http://schemas.microsoft.com/office/drawing/2014/main" id="{889FE778-332D-406E-8FC8-CE02EC10779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3BA5BD-9A8B-482C-838D-4F97B040356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3954440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B478B-B36A-4AC6-8ED4-D9D00FEA381D}"/>
              </a:ext>
            </a:extLst>
          </p:cNvPr>
          <p:cNvSpPr>
            <a:spLocks noGrp="1"/>
          </p:cNvSpPr>
          <p:nvPr>
            <p:ph type="title"/>
          </p:nvPr>
        </p:nvSpPr>
        <p:spPr>
          <a:xfrm>
            <a:off x="630936" y="640080"/>
            <a:ext cx="4818888" cy="1481328"/>
          </a:xfrm>
        </p:spPr>
        <p:txBody>
          <a:bodyPr anchor="b">
            <a:normAutofit/>
          </a:bodyPr>
          <a:lstStyle/>
          <a:p>
            <a:r>
              <a:rPr lang="en-US" sz="5000"/>
              <a:t>Marketing Research</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6FEBF6-74BC-4D0A-8223-2057ED0008BD}"/>
              </a:ext>
            </a:extLst>
          </p:cNvPr>
          <p:cNvSpPr>
            <a:spLocks noGrp="1"/>
          </p:cNvSpPr>
          <p:nvPr>
            <p:ph idx="1"/>
          </p:nvPr>
        </p:nvSpPr>
        <p:spPr>
          <a:xfrm>
            <a:off x="630936" y="2660904"/>
            <a:ext cx="4818888" cy="3547872"/>
          </a:xfrm>
        </p:spPr>
        <p:txBody>
          <a:bodyPr anchor="t">
            <a:normAutofit/>
          </a:bodyPr>
          <a:lstStyle/>
          <a:p>
            <a:r>
              <a:rPr lang="en-US" sz="2200" dirty="0"/>
              <a:t>The process of </a:t>
            </a:r>
            <a:r>
              <a:rPr lang="en-US" sz="2200" b="1" dirty="0"/>
              <a:t>designing</a:t>
            </a:r>
            <a:r>
              <a:rPr lang="en-US" sz="2200" dirty="0"/>
              <a:t>, </a:t>
            </a:r>
            <a:r>
              <a:rPr lang="en-US" sz="2200" b="1" dirty="0"/>
              <a:t>gathering</a:t>
            </a:r>
            <a:r>
              <a:rPr lang="en-US" sz="2200" dirty="0"/>
              <a:t>, </a:t>
            </a:r>
            <a:r>
              <a:rPr lang="en-US" sz="2200" b="1" dirty="0"/>
              <a:t>analyzing</a:t>
            </a:r>
            <a:r>
              <a:rPr lang="en-US" sz="2200" dirty="0"/>
              <a:t>, and </a:t>
            </a:r>
            <a:r>
              <a:rPr lang="en-US" sz="2200" b="1" dirty="0"/>
              <a:t>reporting</a:t>
            </a:r>
            <a:r>
              <a:rPr lang="en-US" sz="2200" dirty="0"/>
              <a:t> information that may be used to solve a </a:t>
            </a:r>
            <a:r>
              <a:rPr lang="en-US" sz="2200" b="1" dirty="0"/>
              <a:t>specific</a:t>
            </a:r>
            <a:r>
              <a:rPr lang="en-US" sz="2200" dirty="0"/>
              <a:t> marketing problem</a:t>
            </a:r>
          </a:p>
        </p:txBody>
      </p:sp>
      <p:pic>
        <p:nvPicPr>
          <p:cNvPr id="9" name="Graphic 8" descr="Test Plan">
            <a:extLst>
              <a:ext uri="{FF2B5EF4-FFF2-40B4-BE49-F238E27FC236}">
                <a16:creationId xmlns:a16="http://schemas.microsoft.com/office/drawing/2014/main" id="{0818813F-E8FF-40AB-BF62-97FF83977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30213D95-8129-4D83-AB8D-687018EBE0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545B09D-A835-4ED1-B156-62C1B8DAFEB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63346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BB815-F4F4-4426-B7DD-0BC6CE276E89}"/>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Process</a:t>
            </a:r>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514065C-20E7-473F-B736-0212AAFC6D2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1988EB6-A718-4DC7-A082-24C9C7653A3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18</a:t>
            </a:fld>
            <a:endParaRPr lang="en-US"/>
          </a:p>
        </p:txBody>
      </p:sp>
      <p:sp>
        <p:nvSpPr>
          <p:cNvPr id="39" name="Google Shape;163;p9">
            <a:extLst>
              <a:ext uri="{FF2B5EF4-FFF2-40B4-BE49-F238E27FC236}">
                <a16:creationId xmlns:a16="http://schemas.microsoft.com/office/drawing/2014/main" id="{F81CA7F7-7A96-47FB-BC29-02E6DF5047CD}"/>
              </a:ext>
            </a:extLst>
          </p:cNvPr>
          <p:cNvSpPr/>
          <p:nvPr/>
        </p:nvSpPr>
        <p:spPr>
          <a:xfrm>
            <a:off x="4987303" y="995270"/>
            <a:ext cx="6656454" cy="4480559"/>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0" name="Google Shape;164;p9">
            <a:extLst>
              <a:ext uri="{FF2B5EF4-FFF2-40B4-BE49-F238E27FC236}">
                <a16:creationId xmlns:a16="http://schemas.microsoft.com/office/drawing/2014/main" id="{28F6929F-9D03-401E-B077-D5421EE9FD71}"/>
              </a:ext>
            </a:extLst>
          </p:cNvPr>
          <p:cNvSpPr/>
          <p:nvPr/>
        </p:nvSpPr>
        <p:spPr>
          <a:xfrm>
            <a:off x="5158258" y="1171354"/>
            <a:ext cx="5905930" cy="893220"/>
          </a:xfrm>
          <a:prstGeom prst="rect">
            <a:avLst/>
          </a:prstGeom>
          <a:noFill/>
          <a:ln>
            <a:noFill/>
          </a:ln>
        </p:spPr>
        <p:txBody>
          <a:bodyPr spcFirstLastPara="1" wrap="square" lIns="89600" tIns="44800" rIns="89600" bIns="44800" anchor="ctr" anchorCtr="0">
            <a:noAutofit/>
          </a:bodyPr>
          <a:lstStyle/>
          <a:p>
            <a:pPr marL="0" marR="0" lvl="0" indent="0" algn="ctr" rtl="0">
              <a:spcBef>
                <a:spcPts val="0"/>
              </a:spcBef>
              <a:spcAft>
                <a:spcPts val="0"/>
              </a:spcAft>
              <a:buNone/>
            </a:pPr>
            <a:endParaRPr sz="1600" b="1">
              <a:solidFill>
                <a:schemeClr val="dk1"/>
              </a:solidFill>
              <a:latin typeface="Arial"/>
              <a:ea typeface="Arial"/>
              <a:cs typeface="Arial"/>
              <a:sym typeface="Arial"/>
            </a:endParaRPr>
          </a:p>
        </p:txBody>
      </p:sp>
      <p:pic>
        <p:nvPicPr>
          <p:cNvPr id="41" name="Google Shape;167;p9" descr="https://encrypted-tbn1.gstatic.com/images?q=tbn:ANd9GcStDVe4rtA5BmaeiPrPbUOSglcdS6sIBmT-FNch9L_f1sk9VJ7RJQ">
            <a:extLst>
              <a:ext uri="{FF2B5EF4-FFF2-40B4-BE49-F238E27FC236}">
                <a16:creationId xmlns:a16="http://schemas.microsoft.com/office/drawing/2014/main" id="{185F29D0-AD5B-4041-970D-F45A60429A2D}"/>
              </a:ext>
            </a:extLst>
          </p:cNvPr>
          <p:cNvPicPr preferRelativeResize="0"/>
          <p:nvPr/>
        </p:nvPicPr>
        <p:blipFill rotWithShape="1">
          <a:blip r:embed="rId3">
            <a:alphaModFix/>
          </a:blip>
          <a:srcRect/>
          <a:stretch/>
        </p:blipFill>
        <p:spPr>
          <a:xfrm>
            <a:off x="5565501" y="1482675"/>
            <a:ext cx="1559850" cy="1367897"/>
          </a:xfrm>
          <a:prstGeom prst="rect">
            <a:avLst/>
          </a:prstGeom>
          <a:noFill/>
          <a:ln>
            <a:noFill/>
          </a:ln>
        </p:spPr>
      </p:pic>
      <p:pic>
        <p:nvPicPr>
          <p:cNvPr id="42" name="Google Shape;168;p9" descr="https://encrypted-tbn3.gstatic.com/images?q=tbn:ANd9GcQMUJfQs49YRKKFS_IUWzWIAu05PjvR9LYYUi51ILobvSM3LuOX">
            <a:extLst>
              <a:ext uri="{FF2B5EF4-FFF2-40B4-BE49-F238E27FC236}">
                <a16:creationId xmlns:a16="http://schemas.microsoft.com/office/drawing/2014/main" id="{26339B66-9B7D-42ED-B311-30D7678AE339}"/>
              </a:ext>
            </a:extLst>
          </p:cNvPr>
          <p:cNvPicPr preferRelativeResize="0"/>
          <p:nvPr/>
        </p:nvPicPr>
        <p:blipFill rotWithShape="1">
          <a:blip r:embed="rId4">
            <a:alphaModFix/>
          </a:blip>
          <a:srcRect/>
          <a:stretch/>
        </p:blipFill>
        <p:spPr>
          <a:xfrm>
            <a:off x="9567434" y="3795679"/>
            <a:ext cx="1389594" cy="1255844"/>
          </a:xfrm>
          <a:prstGeom prst="rect">
            <a:avLst/>
          </a:prstGeom>
          <a:noFill/>
          <a:ln>
            <a:noFill/>
          </a:ln>
        </p:spPr>
      </p:pic>
      <p:pic>
        <p:nvPicPr>
          <p:cNvPr id="43" name="Google Shape;169;p9" descr="https://encrypted-tbn1.gstatic.com/images?q=tbn:ANd9GcTkP6Ajhvd63NJ74HTNasZXThVv4bHDwQF7rEmkDeNn-A7Og67Y">
            <a:extLst>
              <a:ext uri="{FF2B5EF4-FFF2-40B4-BE49-F238E27FC236}">
                <a16:creationId xmlns:a16="http://schemas.microsoft.com/office/drawing/2014/main" id="{4BF4A46C-F170-439C-9F5E-67D9DA8D8110}"/>
              </a:ext>
            </a:extLst>
          </p:cNvPr>
          <p:cNvPicPr preferRelativeResize="0"/>
          <p:nvPr/>
        </p:nvPicPr>
        <p:blipFill rotWithShape="1">
          <a:blip r:embed="rId5">
            <a:alphaModFix/>
          </a:blip>
          <a:srcRect/>
          <a:stretch/>
        </p:blipFill>
        <p:spPr>
          <a:xfrm>
            <a:off x="5565501" y="3853994"/>
            <a:ext cx="1574765" cy="1197529"/>
          </a:xfrm>
          <a:prstGeom prst="rect">
            <a:avLst/>
          </a:prstGeom>
          <a:noFill/>
          <a:ln>
            <a:noFill/>
          </a:ln>
        </p:spPr>
      </p:pic>
      <p:pic>
        <p:nvPicPr>
          <p:cNvPr id="44" name="Google Shape;170;p9" descr="https://encrypted-tbn1.gstatic.com/images?q=tbn:ANd9GcR1m0NfwiZ71O05AsGhWxRzdaGuJDuZLP0tmf6OCT07Z1iLXU4Z">
            <a:extLst>
              <a:ext uri="{FF2B5EF4-FFF2-40B4-BE49-F238E27FC236}">
                <a16:creationId xmlns:a16="http://schemas.microsoft.com/office/drawing/2014/main" id="{7B08E470-E174-40F1-A944-59ABBAB59462}"/>
              </a:ext>
            </a:extLst>
          </p:cNvPr>
          <p:cNvPicPr preferRelativeResize="0"/>
          <p:nvPr/>
        </p:nvPicPr>
        <p:blipFill rotWithShape="1">
          <a:blip r:embed="rId6">
            <a:alphaModFix/>
          </a:blip>
          <a:srcRect/>
          <a:stretch/>
        </p:blipFill>
        <p:spPr>
          <a:xfrm>
            <a:off x="9332305" y="1434956"/>
            <a:ext cx="1624723" cy="1298455"/>
          </a:xfrm>
          <a:prstGeom prst="rect">
            <a:avLst/>
          </a:prstGeom>
          <a:noFill/>
          <a:ln>
            <a:noFill/>
          </a:ln>
        </p:spPr>
      </p:pic>
      <p:sp>
        <p:nvSpPr>
          <p:cNvPr id="45" name="Google Shape;171;p9">
            <a:extLst>
              <a:ext uri="{FF2B5EF4-FFF2-40B4-BE49-F238E27FC236}">
                <a16:creationId xmlns:a16="http://schemas.microsoft.com/office/drawing/2014/main" id="{DCD5841C-A9A0-4C74-9167-850D9F4B6545}"/>
              </a:ext>
            </a:extLst>
          </p:cNvPr>
          <p:cNvSpPr/>
          <p:nvPr/>
        </p:nvSpPr>
        <p:spPr>
          <a:xfrm>
            <a:off x="7882053" y="1762760"/>
            <a:ext cx="796748" cy="602305"/>
          </a:xfrm>
          <a:prstGeom prst="righ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6" name="Google Shape;172;p9">
            <a:extLst>
              <a:ext uri="{FF2B5EF4-FFF2-40B4-BE49-F238E27FC236}">
                <a16:creationId xmlns:a16="http://schemas.microsoft.com/office/drawing/2014/main" id="{F25B5A6D-6809-4269-8A6A-695E338ECA73}"/>
              </a:ext>
            </a:extLst>
          </p:cNvPr>
          <p:cNvSpPr/>
          <p:nvPr/>
        </p:nvSpPr>
        <p:spPr>
          <a:xfrm>
            <a:off x="9982200" y="3019147"/>
            <a:ext cx="546907" cy="561145"/>
          </a:xfrm>
          <a:prstGeom prst="down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7" name="Google Shape;173;p9">
            <a:extLst>
              <a:ext uri="{FF2B5EF4-FFF2-40B4-BE49-F238E27FC236}">
                <a16:creationId xmlns:a16="http://schemas.microsoft.com/office/drawing/2014/main" id="{31BBAB9D-B3A2-418C-9FD7-DD0F3BA4FF8E}"/>
              </a:ext>
            </a:extLst>
          </p:cNvPr>
          <p:cNvSpPr/>
          <p:nvPr/>
        </p:nvSpPr>
        <p:spPr>
          <a:xfrm>
            <a:off x="7908348" y="4341798"/>
            <a:ext cx="796748" cy="617990"/>
          </a:xfrm>
          <a:prstGeom prst="leftArrow">
            <a:avLst>
              <a:gd name="adj1" fmla="val 50000"/>
              <a:gd name="adj2" fmla="val 50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sp>
        <p:nvSpPr>
          <p:cNvPr id="48" name="Google Shape;174;p9">
            <a:extLst>
              <a:ext uri="{FF2B5EF4-FFF2-40B4-BE49-F238E27FC236}">
                <a16:creationId xmlns:a16="http://schemas.microsoft.com/office/drawing/2014/main" id="{C8BDAE23-B9E4-4138-806A-2DE1450E9BDB}"/>
              </a:ext>
            </a:extLst>
          </p:cNvPr>
          <p:cNvSpPr txBox="1"/>
          <p:nvPr/>
        </p:nvSpPr>
        <p:spPr>
          <a:xfrm>
            <a:off x="5670516" y="99527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Designing</a:t>
            </a:r>
            <a:endParaRPr sz="2000" b="1" dirty="0">
              <a:solidFill>
                <a:schemeClr val="dk1"/>
              </a:solidFill>
              <a:latin typeface="Arial"/>
              <a:ea typeface="Arial"/>
              <a:cs typeface="Arial"/>
              <a:sym typeface="Arial"/>
            </a:endParaRPr>
          </a:p>
        </p:txBody>
      </p:sp>
      <p:sp>
        <p:nvSpPr>
          <p:cNvPr id="49" name="Google Shape;175;p9">
            <a:extLst>
              <a:ext uri="{FF2B5EF4-FFF2-40B4-BE49-F238E27FC236}">
                <a16:creationId xmlns:a16="http://schemas.microsoft.com/office/drawing/2014/main" id="{C24E18BC-F224-4946-A1DB-5EF5E79A6156}"/>
              </a:ext>
            </a:extLst>
          </p:cNvPr>
          <p:cNvSpPr txBox="1"/>
          <p:nvPr/>
        </p:nvSpPr>
        <p:spPr>
          <a:xfrm>
            <a:off x="9357283" y="1010650"/>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Gathering</a:t>
            </a:r>
            <a:endParaRPr sz="2000" b="1" dirty="0">
              <a:solidFill>
                <a:schemeClr val="dk1"/>
              </a:solidFill>
              <a:latin typeface="Arial"/>
              <a:ea typeface="Arial"/>
              <a:cs typeface="Arial"/>
              <a:sym typeface="Arial"/>
            </a:endParaRPr>
          </a:p>
        </p:txBody>
      </p:sp>
      <p:sp>
        <p:nvSpPr>
          <p:cNvPr id="50" name="Google Shape;176;p9">
            <a:extLst>
              <a:ext uri="{FF2B5EF4-FFF2-40B4-BE49-F238E27FC236}">
                <a16:creationId xmlns:a16="http://schemas.microsoft.com/office/drawing/2014/main" id="{596436F7-8558-4A94-B19B-B016F7DB55FC}"/>
              </a:ext>
            </a:extLst>
          </p:cNvPr>
          <p:cNvSpPr txBox="1"/>
          <p:nvPr/>
        </p:nvSpPr>
        <p:spPr>
          <a:xfrm>
            <a:off x="9581052" y="497835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Analyzing</a:t>
            </a:r>
            <a:endParaRPr sz="2000" b="1" dirty="0">
              <a:solidFill>
                <a:schemeClr val="dk1"/>
              </a:solidFill>
              <a:latin typeface="Arial"/>
              <a:ea typeface="Arial"/>
              <a:cs typeface="Arial"/>
              <a:sym typeface="Arial"/>
            </a:endParaRPr>
          </a:p>
        </p:txBody>
      </p:sp>
      <p:sp>
        <p:nvSpPr>
          <p:cNvPr id="51" name="Google Shape;177;p9">
            <a:extLst>
              <a:ext uri="{FF2B5EF4-FFF2-40B4-BE49-F238E27FC236}">
                <a16:creationId xmlns:a16="http://schemas.microsoft.com/office/drawing/2014/main" id="{5EADDF93-6C7D-4A59-B5C3-C6091EFEB097}"/>
              </a:ext>
            </a:extLst>
          </p:cNvPr>
          <p:cNvSpPr txBox="1"/>
          <p:nvPr/>
        </p:nvSpPr>
        <p:spPr>
          <a:xfrm>
            <a:off x="5565501" y="4959788"/>
            <a:ext cx="1574765" cy="444686"/>
          </a:xfrm>
          <a:prstGeom prst="rect">
            <a:avLst/>
          </a:prstGeom>
          <a:noFill/>
          <a:ln>
            <a:noFill/>
          </a:ln>
        </p:spPr>
        <p:txBody>
          <a:bodyPr spcFirstLastPara="1" wrap="square" lIns="89600" tIns="44800" rIns="89600" bIns="44800" anchor="t" anchorCtr="0">
            <a:noAutofit/>
          </a:bodyPr>
          <a:lstStyle/>
          <a:p>
            <a:pPr marL="0" marR="0" lvl="0" indent="0" algn="l" rtl="0">
              <a:lnSpc>
                <a:spcPct val="150000"/>
              </a:lnSpc>
              <a:spcBef>
                <a:spcPts val="0"/>
              </a:spcBef>
              <a:spcAft>
                <a:spcPts val="0"/>
              </a:spcAft>
              <a:buNone/>
            </a:pPr>
            <a:r>
              <a:rPr lang="en-US" sz="2000" b="1" i="1" dirty="0">
                <a:solidFill>
                  <a:schemeClr val="dk1"/>
                </a:solidFill>
                <a:latin typeface="Arial"/>
                <a:ea typeface="Arial"/>
                <a:cs typeface="Arial"/>
                <a:sym typeface="Arial"/>
              </a:rPr>
              <a:t>Reporting</a:t>
            </a:r>
            <a:endParaRPr sz="20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9191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20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20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B6B8C-9AB3-4536-9E2E-DD8EC84FAAE8}"/>
              </a:ext>
            </a:extLst>
          </p:cNvPr>
          <p:cNvSpPr>
            <a:spLocks noGrp="1"/>
          </p:cNvSpPr>
          <p:nvPr>
            <p:ph type="title"/>
          </p:nvPr>
        </p:nvSpPr>
        <p:spPr>
          <a:xfrm>
            <a:off x="630936" y="640080"/>
            <a:ext cx="4818888" cy="1481328"/>
          </a:xfrm>
        </p:spPr>
        <p:txBody>
          <a:bodyPr anchor="b">
            <a:normAutofit/>
          </a:bodyPr>
          <a:lstStyle/>
          <a:p>
            <a:r>
              <a:rPr lang="en-US" sz="4200"/>
              <a:t>Purpose of Marketing Research</a:t>
            </a:r>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70700F-4E52-4FBC-A5B3-2216CDD251B7}"/>
              </a:ext>
            </a:extLst>
          </p:cNvPr>
          <p:cNvSpPr>
            <a:spLocks noGrp="1"/>
          </p:cNvSpPr>
          <p:nvPr>
            <p:ph idx="1"/>
          </p:nvPr>
        </p:nvSpPr>
        <p:spPr>
          <a:xfrm>
            <a:off x="630936" y="2660904"/>
            <a:ext cx="4818888" cy="3547872"/>
          </a:xfrm>
        </p:spPr>
        <p:txBody>
          <a:bodyPr anchor="t">
            <a:normAutofit/>
          </a:bodyPr>
          <a:lstStyle/>
          <a:p>
            <a:r>
              <a:rPr lang="en-US" sz="2200" dirty="0"/>
              <a:t>To </a:t>
            </a:r>
            <a:r>
              <a:rPr lang="en-US" sz="2200" b="1" dirty="0"/>
              <a:t>link</a:t>
            </a:r>
            <a:r>
              <a:rPr lang="en-US" sz="2200" dirty="0"/>
              <a:t> the consumer to the </a:t>
            </a:r>
            <a:r>
              <a:rPr lang="en-US" sz="2200" b="1" dirty="0"/>
              <a:t>marketer</a:t>
            </a:r>
            <a:r>
              <a:rPr lang="en-US" sz="2200" dirty="0"/>
              <a:t> by providing </a:t>
            </a:r>
            <a:r>
              <a:rPr lang="en-US" sz="2200" b="1" dirty="0"/>
              <a:t>information</a:t>
            </a:r>
            <a:r>
              <a:rPr lang="en-US" sz="2200" dirty="0"/>
              <a:t> that can be used in making marketing </a:t>
            </a:r>
            <a:r>
              <a:rPr lang="en-US" sz="2200" b="1" dirty="0"/>
              <a:t>decisions</a:t>
            </a:r>
          </a:p>
        </p:txBody>
      </p:sp>
      <p:pic>
        <p:nvPicPr>
          <p:cNvPr id="36" name="Graphic 8" descr="Target Audience">
            <a:extLst>
              <a:ext uri="{FF2B5EF4-FFF2-40B4-BE49-F238E27FC236}">
                <a16:creationId xmlns:a16="http://schemas.microsoft.com/office/drawing/2014/main" id="{310BE10F-E7D3-4C27-B588-6DE5AD12B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73FDE6DD-4A5A-4E9A-B544-8A1AB0BE74D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E65720F-8829-446F-9723-C1C222FAAE4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943850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93174" y="4522156"/>
            <a:ext cx="6541471" cy="1363215"/>
          </a:xfrm>
        </p:spPr>
        <p:txBody>
          <a:bodyPr anchor="t">
            <a:normAutofit/>
          </a:bodyPr>
          <a:lstStyle/>
          <a:p>
            <a:pPr algn="l"/>
            <a:r>
              <a:rPr lang="en-US" sz="4400">
                <a:latin typeface="Franklin Gothic Book" panose="020B0503020102020204" pitchFamily="34" charset="0"/>
                <a:cs typeface="Segoe UI" panose="020B0502040204020203" pitchFamily="34" charset="0"/>
              </a:rPr>
              <a:t>Introduction to Marketing Research</a:t>
            </a:r>
            <a:endParaRPr lang="en-US" sz="4400" dirty="0">
              <a:latin typeface="Franklin Gothic Book" panose="020B0503020102020204" pitchFamily="34" charset="0"/>
              <a:cs typeface="Segoe UI" panose="020B0502040204020203" pitchFamily="34" charset="0"/>
            </a:endParaRPr>
          </a:p>
        </p:txBody>
      </p:sp>
      <p:sp>
        <p:nvSpPr>
          <p:cNvPr id="92" name="Freeform: Shape 72">
            <a:extLst>
              <a:ext uri="{FF2B5EF4-FFF2-40B4-BE49-F238E27FC236}">
                <a16:creationId xmlns:a16="http://schemas.microsoft.com/office/drawing/2014/main" id="{20CB0AEA-B839-46AC-B480-2175561F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156092" cy="3442494"/>
          </a:xfrm>
          <a:custGeom>
            <a:avLst/>
            <a:gdLst>
              <a:gd name="connsiteX0" fmla="*/ 0 w 3156092"/>
              <a:gd name="connsiteY0" fmla="*/ 0 h 3442494"/>
              <a:gd name="connsiteX1" fmla="*/ 2765641 w 3156092"/>
              <a:gd name="connsiteY1" fmla="*/ 0 h 3442494"/>
              <a:gd name="connsiteX2" fmla="*/ 2781296 w 3156092"/>
              <a:gd name="connsiteY2" fmla="*/ 20935 h 3442494"/>
              <a:gd name="connsiteX3" fmla="*/ 3156092 w 3156092"/>
              <a:gd name="connsiteY3" fmla="*/ 1247934 h 3442494"/>
              <a:gd name="connsiteX4" fmla="*/ 961532 w 3156092"/>
              <a:gd name="connsiteY4" fmla="*/ 3442494 h 3442494"/>
              <a:gd name="connsiteX5" fmla="*/ 107310 w 3156092"/>
              <a:gd name="connsiteY5" fmla="*/ 3270035 h 3442494"/>
              <a:gd name="connsiteX6" fmla="*/ 0 w 3156092"/>
              <a:gd name="connsiteY6" fmla="*/ 3218341 h 344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6092" h="3442494">
                <a:moveTo>
                  <a:pt x="0" y="0"/>
                </a:moveTo>
                <a:lnTo>
                  <a:pt x="2765641" y="0"/>
                </a:lnTo>
                <a:lnTo>
                  <a:pt x="2781296" y="20935"/>
                </a:lnTo>
                <a:cubicBezTo>
                  <a:pt x="3017923" y="371189"/>
                  <a:pt x="3156092" y="793426"/>
                  <a:pt x="3156092" y="1247934"/>
                </a:cubicBezTo>
                <a:cubicBezTo>
                  <a:pt x="3156092" y="2459956"/>
                  <a:pt x="2173554" y="3442494"/>
                  <a:pt x="961532" y="3442494"/>
                </a:cubicBezTo>
                <a:cubicBezTo>
                  <a:pt x="658527" y="3442494"/>
                  <a:pt x="369864" y="3381086"/>
                  <a:pt x="107310" y="3270035"/>
                </a:cubicBezTo>
                <a:lnTo>
                  <a:pt x="0" y="3218341"/>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3" name="Freeform: Shape 74">
            <a:extLst>
              <a:ext uri="{FF2B5EF4-FFF2-40B4-BE49-F238E27FC236}">
                <a16:creationId xmlns:a16="http://schemas.microsoft.com/office/drawing/2014/main" id="{BC3318E7-A970-4403-9682-E7D429976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1"/>
            <a:ext cx="3005349" cy="3291750"/>
          </a:xfrm>
          <a:custGeom>
            <a:avLst/>
            <a:gdLst>
              <a:gd name="connsiteX0" fmla="*/ 0 w 3005349"/>
              <a:gd name="connsiteY0" fmla="*/ 0 h 3291750"/>
              <a:gd name="connsiteX1" fmla="*/ 2577617 w 3005349"/>
              <a:gd name="connsiteY1" fmla="*/ 0 h 3291750"/>
              <a:gd name="connsiteX2" fmla="*/ 2656297 w 3005349"/>
              <a:gd name="connsiteY2" fmla="*/ 105217 h 3291750"/>
              <a:gd name="connsiteX3" fmla="*/ 3005349 w 3005349"/>
              <a:gd name="connsiteY3" fmla="*/ 1247934 h 3291750"/>
              <a:gd name="connsiteX4" fmla="*/ 961533 w 3005349"/>
              <a:gd name="connsiteY4" fmla="*/ 3291750 h 3291750"/>
              <a:gd name="connsiteX5" fmla="*/ 165988 w 3005349"/>
              <a:gd name="connsiteY5" fmla="*/ 3131137 h 3291750"/>
              <a:gd name="connsiteX6" fmla="*/ 0 w 3005349"/>
              <a:gd name="connsiteY6" fmla="*/ 3051176 h 329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5349" h="3291750">
                <a:moveTo>
                  <a:pt x="0" y="0"/>
                </a:moveTo>
                <a:lnTo>
                  <a:pt x="2577617" y="0"/>
                </a:lnTo>
                <a:lnTo>
                  <a:pt x="2656297" y="105217"/>
                </a:lnTo>
                <a:cubicBezTo>
                  <a:pt x="2876670" y="431412"/>
                  <a:pt x="3005349" y="824646"/>
                  <a:pt x="3005349" y="1247934"/>
                </a:cubicBezTo>
                <a:cubicBezTo>
                  <a:pt x="3005349" y="2376702"/>
                  <a:pt x="2090301" y="3291750"/>
                  <a:pt x="961533" y="3291750"/>
                </a:cubicBezTo>
                <a:cubicBezTo>
                  <a:pt x="679341" y="3291750"/>
                  <a:pt x="410507" y="3234560"/>
                  <a:pt x="165988" y="3131137"/>
                </a:cubicBezTo>
                <a:lnTo>
                  <a:pt x="0" y="305117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396" y="312385"/>
            <a:ext cx="2216694" cy="2216694"/>
          </a:xfrm>
          <a:prstGeom prst="rect">
            <a:avLst/>
          </a:prstGeom>
        </p:spPr>
      </p:pic>
      <p:sp>
        <p:nvSpPr>
          <p:cNvPr id="94" name="Oval 76">
            <a:extLst>
              <a:ext uri="{FF2B5EF4-FFF2-40B4-BE49-F238E27FC236}">
                <a16:creationId xmlns:a16="http://schemas.microsoft.com/office/drawing/2014/main" id="{3B50BB8F-1CF3-4420-A246-F2AE47F17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141" y="459337"/>
            <a:ext cx="3163824" cy="316382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Shape 78">
            <a:extLst>
              <a:ext uri="{FF2B5EF4-FFF2-40B4-BE49-F238E27FC236}">
                <a16:creationId xmlns:a16="http://schemas.microsoft.com/office/drawing/2014/main" id="{7F871D6D-54EF-4FAA-A4E3-1F4D4F8D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2733" y="623929"/>
            <a:ext cx="2834640" cy="283464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19587" y="1171915"/>
            <a:ext cx="1828800" cy="1828800"/>
          </a:xfrm>
          <a:prstGeom prst="rect">
            <a:avLst/>
          </a:prstGeom>
        </p:spPr>
      </p:pic>
      <p:sp>
        <p:nvSpPr>
          <p:cNvPr id="81" name="Freeform: Shape 80">
            <a:extLst>
              <a:ext uri="{FF2B5EF4-FFF2-40B4-BE49-F238E27FC236}">
                <a16:creationId xmlns:a16="http://schemas.microsoft.com/office/drawing/2014/main" id="{6E6E2C1E-E9BB-473F-9B15-9231E36D8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6150" y="2364552"/>
            <a:ext cx="3835850" cy="4493449"/>
          </a:xfrm>
          <a:custGeom>
            <a:avLst/>
            <a:gdLst>
              <a:gd name="connsiteX0" fmla="*/ 2839212 w 3835850"/>
              <a:gd name="connsiteY0" fmla="*/ 0 h 4493449"/>
              <a:gd name="connsiteX1" fmla="*/ 3683507 w 3835850"/>
              <a:gd name="connsiteY1" fmla="*/ 127646 h 4493449"/>
              <a:gd name="connsiteX2" fmla="*/ 3835850 w 3835850"/>
              <a:gd name="connsiteY2" fmla="*/ 183404 h 4493449"/>
              <a:gd name="connsiteX3" fmla="*/ 3835850 w 3835850"/>
              <a:gd name="connsiteY3" fmla="*/ 4493449 h 4493449"/>
              <a:gd name="connsiteX4" fmla="*/ 534850 w 3835850"/>
              <a:gd name="connsiteY4" fmla="*/ 4493449 h 4493449"/>
              <a:gd name="connsiteX5" fmla="*/ 484893 w 3835850"/>
              <a:gd name="connsiteY5" fmla="*/ 4426642 h 4493449"/>
              <a:gd name="connsiteX6" fmla="*/ 0 w 3835850"/>
              <a:gd name="connsiteY6" fmla="*/ 2839212 h 4493449"/>
              <a:gd name="connsiteX7" fmla="*/ 2839212 w 3835850"/>
              <a:gd name="connsiteY7" fmla="*/ 0 h 449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35850" h="4493449">
                <a:moveTo>
                  <a:pt x="2839212" y="0"/>
                </a:moveTo>
                <a:cubicBezTo>
                  <a:pt x="3133222" y="0"/>
                  <a:pt x="3416794" y="44689"/>
                  <a:pt x="3683507" y="127646"/>
                </a:cubicBezTo>
                <a:lnTo>
                  <a:pt x="3835850" y="183404"/>
                </a:lnTo>
                <a:lnTo>
                  <a:pt x="3835850" y="4493449"/>
                </a:lnTo>
                <a:lnTo>
                  <a:pt x="534850" y="4493449"/>
                </a:lnTo>
                <a:lnTo>
                  <a:pt x="484893" y="4426642"/>
                </a:lnTo>
                <a:cubicBezTo>
                  <a:pt x="178757" y="3973501"/>
                  <a:pt x="0" y="3427232"/>
                  <a:pt x="0" y="2839212"/>
                </a:cubicBezTo>
                <a:cubicBezTo>
                  <a:pt x="0" y="1271159"/>
                  <a:pt x="1271159" y="0"/>
                  <a:pt x="283921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Freeform: Shape 82">
            <a:extLst>
              <a:ext uri="{FF2B5EF4-FFF2-40B4-BE49-F238E27FC236}">
                <a16:creationId xmlns:a16="http://schemas.microsoft.com/office/drawing/2014/main" id="{3864C5F7-9C3C-44B2-B562-3C9187F97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7371" y="1"/>
            <a:ext cx="3986784" cy="2427765"/>
          </a:xfrm>
          <a:custGeom>
            <a:avLst/>
            <a:gdLst>
              <a:gd name="connsiteX0" fmla="*/ 48890 w 3986784"/>
              <a:gd name="connsiteY0" fmla="*/ 0 h 2427765"/>
              <a:gd name="connsiteX1" fmla="*/ 3937894 w 3986784"/>
              <a:gd name="connsiteY1" fmla="*/ 0 h 2427765"/>
              <a:gd name="connsiteX2" fmla="*/ 3946285 w 3986784"/>
              <a:gd name="connsiteY2" fmla="*/ 32635 h 2427765"/>
              <a:gd name="connsiteX3" fmla="*/ 3986784 w 3986784"/>
              <a:gd name="connsiteY3" fmla="*/ 434373 h 2427765"/>
              <a:gd name="connsiteX4" fmla="*/ 1993392 w 3986784"/>
              <a:gd name="connsiteY4" fmla="*/ 2427765 h 2427765"/>
              <a:gd name="connsiteX5" fmla="*/ 0 w 3986784"/>
              <a:gd name="connsiteY5" fmla="*/ 434373 h 2427765"/>
              <a:gd name="connsiteX6" fmla="*/ 40499 w 3986784"/>
              <a:gd name="connsiteY6" fmla="*/ 32635 h 24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6784" h="2427765">
                <a:moveTo>
                  <a:pt x="48890" y="0"/>
                </a:moveTo>
                <a:lnTo>
                  <a:pt x="3937894" y="0"/>
                </a:lnTo>
                <a:lnTo>
                  <a:pt x="3946285" y="32635"/>
                </a:lnTo>
                <a:cubicBezTo>
                  <a:pt x="3972839" y="162400"/>
                  <a:pt x="3986784" y="296758"/>
                  <a:pt x="3986784" y="434373"/>
                </a:cubicBezTo>
                <a:cubicBezTo>
                  <a:pt x="3986784" y="1535293"/>
                  <a:pt x="3094312" y="2427765"/>
                  <a:pt x="1993392" y="2427765"/>
                </a:cubicBezTo>
                <a:cubicBezTo>
                  <a:pt x="892472" y="2427765"/>
                  <a:pt x="0" y="1535293"/>
                  <a:pt x="0" y="434373"/>
                </a:cubicBezTo>
                <a:cubicBezTo>
                  <a:pt x="0" y="296758"/>
                  <a:pt x="13945" y="162400"/>
                  <a:pt x="40499" y="32635"/>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1C633F89-CD86-4B32-ACC7-76B3DFFBF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1962" y="3"/>
            <a:ext cx="3657600" cy="2263173"/>
          </a:xfrm>
          <a:custGeom>
            <a:avLst/>
            <a:gdLst>
              <a:gd name="connsiteX0" fmla="*/ 54075 w 3657600"/>
              <a:gd name="connsiteY0" fmla="*/ 0 h 2263173"/>
              <a:gd name="connsiteX1" fmla="*/ 3603525 w 3657600"/>
              <a:gd name="connsiteY1" fmla="*/ 0 h 2263173"/>
              <a:gd name="connsiteX2" fmla="*/ 3620445 w 3657600"/>
              <a:gd name="connsiteY2" fmla="*/ 65806 h 2263173"/>
              <a:gd name="connsiteX3" fmla="*/ 3657600 w 3657600"/>
              <a:gd name="connsiteY3" fmla="*/ 434373 h 2263173"/>
              <a:gd name="connsiteX4" fmla="*/ 1828800 w 3657600"/>
              <a:gd name="connsiteY4" fmla="*/ 2263173 h 2263173"/>
              <a:gd name="connsiteX5" fmla="*/ 0 w 3657600"/>
              <a:gd name="connsiteY5" fmla="*/ 434373 h 2263173"/>
              <a:gd name="connsiteX6" fmla="*/ 37155 w 3657600"/>
              <a:gd name="connsiteY6" fmla="*/ 65806 h 2263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7600" h="2263173">
                <a:moveTo>
                  <a:pt x="54075" y="0"/>
                </a:moveTo>
                <a:lnTo>
                  <a:pt x="3603525" y="0"/>
                </a:lnTo>
                <a:lnTo>
                  <a:pt x="3620445" y="65806"/>
                </a:lnTo>
                <a:cubicBezTo>
                  <a:pt x="3644807" y="184856"/>
                  <a:pt x="3657600" y="308121"/>
                  <a:pt x="3657600" y="434373"/>
                </a:cubicBezTo>
                <a:cubicBezTo>
                  <a:pt x="3657600" y="1444391"/>
                  <a:pt x="2838818" y="2263173"/>
                  <a:pt x="1828800" y="2263173"/>
                </a:cubicBezTo>
                <a:cubicBezTo>
                  <a:pt x="818782" y="2263173"/>
                  <a:pt x="0" y="1444391"/>
                  <a:pt x="0" y="434373"/>
                </a:cubicBezTo>
                <a:cubicBezTo>
                  <a:pt x="0" y="308121"/>
                  <a:pt x="12794" y="184856"/>
                  <a:pt x="37155" y="6580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67724" y="202945"/>
            <a:ext cx="1480399" cy="1480399"/>
          </a:xfrm>
          <a:prstGeom prst="rect">
            <a:avLst/>
          </a:prstGeom>
        </p:spPr>
      </p:pic>
      <p:sp>
        <p:nvSpPr>
          <p:cNvPr id="8" name="Footer Placeholder 7">
            <a:extLst>
              <a:ext uri="{FF2B5EF4-FFF2-40B4-BE49-F238E27FC236}">
                <a16:creationId xmlns:a16="http://schemas.microsoft.com/office/drawing/2014/main" id="{64F83EFC-5E61-4C3B-AE88-23A552E4D0DE}"/>
              </a:ext>
            </a:extLst>
          </p:cNvPr>
          <p:cNvSpPr>
            <a:spLocks noGrp="1"/>
          </p:cNvSpPr>
          <p:nvPr>
            <p:ph type="ftr" sz="quarter" idx="11"/>
          </p:nvPr>
        </p:nvSpPr>
        <p:spPr>
          <a:xfrm>
            <a:off x="3593757" y="6223701"/>
            <a:ext cx="3712464" cy="365760"/>
          </a:xfrm>
        </p:spPr>
        <p:txBody>
          <a:bodyPr>
            <a:normAutofit/>
          </a:bodyPr>
          <a:lstStyle/>
          <a:p>
            <a:pPr algn="r">
              <a:spcAft>
                <a:spcPts val="600"/>
              </a:spcAft>
            </a:pPr>
            <a:r>
              <a:rPr lang="en-US" sz="1100">
                <a:solidFill>
                  <a:schemeClr val="tx1">
                    <a:alpha val="80000"/>
                  </a:schemeClr>
                </a:solidFill>
              </a:rPr>
              <a:t>Mike Nguyen</a:t>
            </a:r>
          </a:p>
        </p:txBody>
      </p:sp>
      <p:sp>
        <p:nvSpPr>
          <p:cNvPr id="10" name="Slide Number Placeholder 9">
            <a:extLst>
              <a:ext uri="{FF2B5EF4-FFF2-40B4-BE49-F238E27FC236}">
                <a16:creationId xmlns:a16="http://schemas.microsoft.com/office/drawing/2014/main" id="{C82E6F90-1665-4DA6-9290-E4781C76534D}"/>
              </a:ext>
            </a:extLst>
          </p:cNvPr>
          <p:cNvSpPr>
            <a:spLocks noGrp="1"/>
          </p:cNvSpPr>
          <p:nvPr>
            <p:ph type="sldNum" sz="quarter" idx="12"/>
          </p:nvPr>
        </p:nvSpPr>
        <p:spPr>
          <a:xfrm>
            <a:off x="7498511" y="6106415"/>
            <a:ext cx="548640" cy="548640"/>
          </a:xfrm>
          <a:prstGeom prst="ellipse">
            <a:avLst/>
          </a:prstGeom>
          <a:solidFill>
            <a:srgbClr val="7F7F7F"/>
          </a:solidFill>
        </p:spPr>
        <p:txBody>
          <a:bodyPr anchor="ctr">
            <a:normAutofit/>
          </a:bodyPr>
          <a:lstStyle/>
          <a:p>
            <a:pPr algn="ctr">
              <a:spcAft>
                <a:spcPts val="600"/>
              </a:spcAft>
            </a:pPr>
            <a:fld id="{A6AF1B4E-90EC-4A51-B6E5-B702C054ECB0}" type="slidenum">
              <a:rPr lang="en-US" sz="1500" smtClean="0">
                <a:solidFill>
                  <a:srgbClr val="FFFFFF"/>
                </a:solidFill>
              </a:rPr>
              <a:pPr algn="ctr">
                <a:spcAft>
                  <a:spcPts val="600"/>
                </a:spcAft>
              </a:pPr>
              <a:t>2</a:t>
            </a:fld>
            <a:endParaRPr lang="en-US" sz="1500">
              <a:solidFill>
                <a:srgbClr val="FFFFFF"/>
              </a:solidFill>
            </a:endParaRPr>
          </a:p>
        </p:txBody>
      </p:sp>
      <p:sp>
        <p:nvSpPr>
          <p:cNvPr id="87" name="Freeform: Shape 86">
            <a:extLst>
              <a:ext uri="{FF2B5EF4-FFF2-40B4-BE49-F238E27FC236}">
                <a16:creationId xmlns:a16="http://schemas.microsoft.com/office/drawing/2014/main" id="{C684BB5A-9B2C-40C0-A8F4-C812CDB9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0674" y="2529078"/>
            <a:ext cx="3671324" cy="4328922"/>
          </a:xfrm>
          <a:custGeom>
            <a:avLst/>
            <a:gdLst>
              <a:gd name="connsiteX0" fmla="*/ 2674686 w 3671324"/>
              <a:gd name="connsiteY0" fmla="*/ 0 h 4328922"/>
              <a:gd name="connsiteX1" fmla="*/ 3470056 w 3671324"/>
              <a:gd name="connsiteY1" fmla="*/ 120249 h 4328922"/>
              <a:gd name="connsiteX2" fmla="*/ 3671324 w 3671324"/>
              <a:gd name="connsiteY2" fmla="*/ 193914 h 4328922"/>
              <a:gd name="connsiteX3" fmla="*/ 3671324 w 3671324"/>
              <a:gd name="connsiteY3" fmla="*/ 4328922 h 4328922"/>
              <a:gd name="connsiteX4" fmla="*/ 575538 w 3671324"/>
              <a:gd name="connsiteY4" fmla="*/ 4328922 h 4328922"/>
              <a:gd name="connsiteX5" fmla="*/ 456795 w 3671324"/>
              <a:gd name="connsiteY5" fmla="*/ 4170129 h 4328922"/>
              <a:gd name="connsiteX6" fmla="*/ 0 w 3671324"/>
              <a:gd name="connsiteY6" fmla="*/ 2674686 h 4328922"/>
              <a:gd name="connsiteX7" fmla="*/ 2674686 w 3671324"/>
              <a:gd name="connsiteY7" fmla="*/ 0 h 432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1324" h="4328922">
                <a:moveTo>
                  <a:pt x="2674686" y="0"/>
                </a:moveTo>
                <a:cubicBezTo>
                  <a:pt x="2951659" y="0"/>
                  <a:pt x="3218799" y="42100"/>
                  <a:pt x="3470056" y="120249"/>
                </a:cubicBezTo>
                <a:lnTo>
                  <a:pt x="3671324" y="193914"/>
                </a:lnTo>
                <a:lnTo>
                  <a:pt x="3671324" y="4328922"/>
                </a:lnTo>
                <a:lnTo>
                  <a:pt x="575538" y="4328922"/>
                </a:lnTo>
                <a:lnTo>
                  <a:pt x="456795" y="4170129"/>
                </a:lnTo>
                <a:cubicBezTo>
                  <a:pt x="168398" y="3743246"/>
                  <a:pt x="0" y="3228632"/>
                  <a:pt x="0" y="2674686"/>
                </a:cubicBezTo>
                <a:cubicBezTo>
                  <a:pt x="0" y="1197498"/>
                  <a:pt x="1197498" y="0"/>
                  <a:pt x="267468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70670" y="3789788"/>
            <a:ext cx="2633045" cy="2633045"/>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C0AB5-0D03-4F5B-AEED-81E80BA88469}"/>
              </a:ext>
            </a:extLst>
          </p:cNvPr>
          <p:cNvSpPr>
            <a:spLocks noGrp="1"/>
          </p:cNvSpPr>
          <p:nvPr>
            <p:ph type="title"/>
          </p:nvPr>
        </p:nvSpPr>
        <p:spPr>
          <a:xfrm>
            <a:off x="943277" y="712269"/>
            <a:ext cx="3370998" cy="5502264"/>
          </a:xfrm>
        </p:spPr>
        <p:txBody>
          <a:bodyPr>
            <a:normAutofit/>
          </a:bodyPr>
          <a:lstStyle/>
          <a:p>
            <a:r>
              <a:rPr lang="en-US" dirty="0">
                <a:solidFill>
                  <a:srgbClr val="FFFFFF"/>
                </a:solidFill>
              </a:rPr>
              <a:t>Is This Marketing Research?</a:t>
            </a:r>
          </a:p>
        </p:txBody>
      </p:sp>
      <p:cxnSp>
        <p:nvCxnSpPr>
          <p:cNvPr id="33" name="Straight Connector 3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45B5CF35-104C-4CBE-8B3F-F7A3E8687255}"/>
              </a:ext>
            </a:extLst>
          </p:cNvPr>
          <p:cNvSpPr>
            <a:spLocks noGrp="1"/>
          </p:cNvSpPr>
          <p:nvPr>
            <p:ph type="ftr" sz="quarter" idx="11"/>
          </p:nvPr>
        </p:nvSpPr>
        <p:spPr>
          <a:xfrm>
            <a:off x="5280024" y="6356350"/>
            <a:ext cx="2873375" cy="365125"/>
          </a:xfrm>
        </p:spPr>
        <p:txBody>
          <a:bodyPr>
            <a:normAutofit/>
          </a:bodyPr>
          <a:lstStyle/>
          <a:p>
            <a:pPr algn="l">
              <a:spcAft>
                <a:spcPts val="600"/>
              </a:spcAft>
            </a:pPr>
            <a:r>
              <a:rPr lang="en-US">
                <a:solidFill>
                  <a:schemeClr val="tx1">
                    <a:lumMod val="75000"/>
                    <a:lumOff val="25000"/>
                    <a:alpha val="70000"/>
                  </a:schemeClr>
                </a:solidFill>
              </a:rPr>
              <a:t>Mike Nguyen</a:t>
            </a:r>
          </a:p>
        </p:txBody>
      </p:sp>
      <p:sp>
        <p:nvSpPr>
          <p:cNvPr id="5" name="Slide Number Placeholder 4">
            <a:extLst>
              <a:ext uri="{FF2B5EF4-FFF2-40B4-BE49-F238E27FC236}">
                <a16:creationId xmlns:a16="http://schemas.microsoft.com/office/drawing/2014/main" id="{AA9009E7-0999-4786-981F-FF374D7BF5C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75000"/>
                    <a:lumOff val="25000"/>
                    <a:alpha val="70000"/>
                  </a:schemeClr>
                </a:solidFill>
              </a:rPr>
              <a:pPr>
                <a:spcAft>
                  <a:spcPts val="600"/>
                </a:spcAft>
              </a:pPr>
              <a:t>20</a:t>
            </a:fld>
            <a:endParaRPr lang="en-US">
              <a:solidFill>
                <a:schemeClr val="tx1">
                  <a:lumMod val="75000"/>
                  <a:lumOff val="25000"/>
                  <a:alpha val="70000"/>
                </a:schemeClr>
              </a:solidFill>
            </a:endParaRPr>
          </a:p>
        </p:txBody>
      </p:sp>
      <p:graphicFrame>
        <p:nvGraphicFramePr>
          <p:cNvPr id="26" name="Content Placeholder 2">
            <a:extLst>
              <a:ext uri="{FF2B5EF4-FFF2-40B4-BE49-F238E27FC236}">
                <a16:creationId xmlns:a16="http://schemas.microsoft.com/office/drawing/2014/main" id="{D2FCE12C-DC52-4FD0-A7A9-C71E1590E4E3}"/>
              </a:ext>
            </a:extLst>
          </p:cNvPr>
          <p:cNvGraphicFramePr>
            <a:graphicFrameLocks noGrp="1"/>
          </p:cNvGraphicFramePr>
          <p:nvPr>
            <p:ph idx="1"/>
            <p:extLst>
              <p:ext uri="{D42A27DB-BD31-4B8C-83A1-F6EECF244321}">
                <p14:modId xmlns:p14="http://schemas.microsoft.com/office/powerpoint/2010/main" val="1299973339"/>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7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graphicEl>
                                              <a:dgm id="{C5700E3D-FA44-4A0E-A2B1-B5F96EF0895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graphicEl>
                                              <a:dgm id="{C7002D08-9303-416C-B0A0-F08492E749A8}"/>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graphicEl>
                                              <a:dgm id="{71217647-076C-4F3E-A56F-38C1130FBF9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graphicEl>
                                              <a:dgm id="{6831EA93-2371-4547-AACF-D8B2C325948C}"/>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graphicEl>
                                              <a:dgm id="{5CB7775D-A585-418C-9033-AE3CC5A2C78F}"/>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graphicEl>
                                              <a:dgm id="{6BA9E5B9-E65A-495E-8604-746450FE131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graphicEl>
                                              <a:dgm id="{7CC7B53F-B105-4470-BDB6-ECC763DC36C0}"/>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graphicEl>
                                              <a:dgm id="{8A9F2497-9488-4E73-A332-0481A28579D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graphicEl>
                                              <a:dgm id="{70509DD5-B71B-4168-8307-ECF237729D21}"/>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graphicEl>
                                              <a:dgm id="{6EBFC8BA-01B1-4728-AF2C-92DC97D65C37}"/>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graphicEl>
                                              <a:dgm id="{585D0F85-7BFD-4636-9856-19B5B7F98A99}"/>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graphicEl>
                                              <a:dgm id="{836E5F3E-A9B7-422A-A2A1-CA5E0946111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9580D-1181-429E-8C1C-536230E351ED}"/>
              </a:ext>
            </a:extLst>
          </p:cNvPr>
          <p:cNvSpPr>
            <a:spLocks noGrp="1"/>
          </p:cNvSpPr>
          <p:nvPr>
            <p:ph type="title"/>
          </p:nvPr>
        </p:nvSpPr>
        <p:spPr>
          <a:xfrm>
            <a:off x="841248" y="548640"/>
            <a:ext cx="3600860" cy="5431536"/>
          </a:xfrm>
        </p:spPr>
        <p:txBody>
          <a:bodyPr>
            <a:normAutofit/>
          </a:bodyPr>
          <a:lstStyle/>
          <a:p>
            <a:r>
              <a:rPr lang="en-US" sz="5400"/>
              <a:t>iClicker question </a:t>
            </a:r>
          </a:p>
        </p:txBody>
      </p:sp>
      <p:sp>
        <p:nvSpPr>
          <p:cNvPr id="2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803286-3B4E-4295-8F0E-D1B401BB12E1}"/>
              </a:ext>
            </a:extLst>
          </p:cNvPr>
          <p:cNvSpPr>
            <a:spLocks noGrp="1"/>
          </p:cNvSpPr>
          <p:nvPr>
            <p:ph idx="1"/>
          </p:nvPr>
        </p:nvSpPr>
        <p:spPr>
          <a:xfrm>
            <a:off x="5126418" y="552091"/>
            <a:ext cx="6224335" cy="5431536"/>
          </a:xfrm>
        </p:spPr>
        <p:txBody>
          <a:bodyPr anchor="ctr">
            <a:normAutofit/>
          </a:bodyPr>
          <a:lstStyle/>
          <a:p>
            <a:pPr marL="0" indent="0">
              <a:buNone/>
            </a:pPr>
            <a:r>
              <a:rPr lang="en-US" sz="2200"/>
              <a:t>Which of the following questions can be addressed by utilizing marketing research?</a:t>
            </a:r>
          </a:p>
          <a:p>
            <a:pPr marL="0" indent="0">
              <a:buNone/>
            </a:pPr>
            <a:endParaRPr lang="en-US" sz="2200"/>
          </a:p>
          <a:p>
            <a:r>
              <a:rPr lang="en-US" sz="2200"/>
              <a:t>What percentage of our target market remembers our brand name? </a:t>
            </a:r>
          </a:p>
          <a:p>
            <a:r>
              <a:rPr lang="en-US" sz="2200"/>
              <a:t>What kinds of financial firms use our services? </a:t>
            </a:r>
          </a:p>
          <a:p>
            <a:r>
              <a:rPr lang="en-US" sz="2200"/>
              <a:t>What is our reputation with government regulatory agencies? </a:t>
            </a:r>
          </a:p>
          <a:p>
            <a:r>
              <a:rPr lang="en-US" sz="2200"/>
              <a:t>All of the above</a:t>
            </a:r>
          </a:p>
        </p:txBody>
      </p:sp>
      <p:sp>
        <p:nvSpPr>
          <p:cNvPr id="4" name="Footer Placeholder 3">
            <a:extLst>
              <a:ext uri="{FF2B5EF4-FFF2-40B4-BE49-F238E27FC236}">
                <a16:creationId xmlns:a16="http://schemas.microsoft.com/office/drawing/2014/main" id="{4073C385-1866-4609-B319-E0B15177B93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EDBD730-4211-419F-8448-3EB149BC1EE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40817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6BF87-4FC7-4074-91A3-75FF91365E13}"/>
              </a:ext>
            </a:extLst>
          </p:cNvPr>
          <p:cNvSpPr>
            <a:spLocks noGrp="1"/>
          </p:cNvSpPr>
          <p:nvPr>
            <p:ph type="title"/>
          </p:nvPr>
        </p:nvSpPr>
        <p:spPr>
          <a:xfrm>
            <a:off x="841248" y="548640"/>
            <a:ext cx="3600860" cy="5431536"/>
          </a:xfrm>
        </p:spPr>
        <p:txBody>
          <a:bodyPr>
            <a:normAutofit/>
          </a:bodyPr>
          <a:lstStyle/>
          <a:p>
            <a:r>
              <a:rPr lang="en-US" sz="5400" dirty="0"/>
              <a:t>Marketing Research</a:t>
            </a:r>
            <a:br>
              <a:rPr lang="en-US" sz="5400" dirty="0"/>
            </a:br>
            <a:r>
              <a:rPr lang="en-US" sz="5400" dirty="0"/>
              <a:t>Firms</a:t>
            </a:r>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E83F7402-7D36-45FC-950E-D1978E2A0C8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2A8DF472-B8CB-42D2-AD22-BF00C29AC53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
        <p:nvSpPr>
          <p:cNvPr id="40" name="Google Shape;195;p13">
            <a:extLst>
              <a:ext uri="{FF2B5EF4-FFF2-40B4-BE49-F238E27FC236}">
                <a16:creationId xmlns:a16="http://schemas.microsoft.com/office/drawing/2014/main" id="{48FF1003-5696-4BFE-AA88-85A2B30C9897}"/>
              </a:ext>
            </a:extLst>
          </p:cNvPr>
          <p:cNvSpPr/>
          <p:nvPr/>
        </p:nvSpPr>
        <p:spPr>
          <a:xfrm>
            <a:off x="4925071" y="934278"/>
            <a:ext cx="7168006" cy="4765224"/>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1" i="0" u="none" strike="noStrike" cap="none">
              <a:solidFill>
                <a:schemeClr val="dk1"/>
              </a:solidFill>
              <a:latin typeface="Arial"/>
              <a:ea typeface="Arial"/>
              <a:cs typeface="Arial"/>
              <a:sym typeface="Arial"/>
            </a:endParaRPr>
          </a:p>
        </p:txBody>
      </p:sp>
      <p:pic>
        <p:nvPicPr>
          <p:cNvPr id="41" name="Google Shape;198;p13" descr="https://encrypted-tbn0.google.com/images?q=tbn:ANd9GcSvw9KKLrC3J8qA1ARhr_zkJQYffaPgTnSfwsxb2ChGkuMk5Oto">
            <a:extLst>
              <a:ext uri="{FF2B5EF4-FFF2-40B4-BE49-F238E27FC236}">
                <a16:creationId xmlns:a16="http://schemas.microsoft.com/office/drawing/2014/main" id="{9D0432C7-FAD8-42FE-A3BF-C747F60F1290}"/>
              </a:ext>
            </a:extLst>
          </p:cNvPr>
          <p:cNvPicPr preferRelativeResize="0"/>
          <p:nvPr/>
        </p:nvPicPr>
        <p:blipFill rotWithShape="1">
          <a:blip r:embed="rId3">
            <a:alphaModFix/>
          </a:blip>
          <a:srcRect/>
          <a:stretch/>
        </p:blipFill>
        <p:spPr>
          <a:xfrm>
            <a:off x="10469000" y="1409081"/>
            <a:ext cx="1491283" cy="1355130"/>
          </a:xfrm>
          <a:prstGeom prst="rect">
            <a:avLst/>
          </a:prstGeom>
          <a:noFill/>
          <a:ln>
            <a:noFill/>
          </a:ln>
          <a:effectLst>
            <a:outerShdw blurRad="292100" dist="139700" dir="2700000" algn="tl" rotWithShape="0">
              <a:srgbClr val="333333">
                <a:alpha val="64705"/>
              </a:srgbClr>
            </a:outerShdw>
          </a:effectLst>
        </p:spPr>
      </p:pic>
      <p:pic>
        <p:nvPicPr>
          <p:cNvPr id="42" name="Google Shape;199;p13" descr="https://encrypted-tbn3.google.com/images?q=tbn:ANd9GcRj6wglgh2GE4SD2-DRcKOVtiTZSBV3iaXVxLNNeageQ4IyRRJG">
            <a:extLst>
              <a:ext uri="{FF2B5EF4-FFF2-40B4-BE49-F238E27FC236}">
                <a16:creationId xmlns:a16="http://schemas.microsoft.com/office/drawing/2014/main" id="{776DD06D-6B65-41F2-8C8C-7C64801100E0}"/>
              </a:ext>
            </a:extLst>
          </p:cNvPr>
          <p:cNvPicPr preferRelativeResize="0"/>
          <p:nvPr/>
        </p:nvPicPr>
        <p:blipFill rotWithShape="1">
          <a:blip r:embed="rId4">
            <a:alphaModFix/>
          </a:blip>
          <a:srcRect/>
          <a:stretch/>
        </p:blipFill>
        <p:spPr>
          <a:xfrm>
            <a:off x="10469000" y="3687529"/>
            <a:ext cx="1536631" cy="1297584"/>
          </a:xfrm>
          <a:prstGeom prst="rect">
            <a:avLst/>
          </a:prstGeom>
          <a:noFill/>
          <a:ln>
            <a:noFill/>
          </a:ln>
          <a:effectLst>
            <a:outerShdw blurRad="292100" dist="139700" dir="2700000" algn="tl" rotWithShape="0">
              <a:srgbClr val="333333">
                <a:alpha val="64705"/>
              </a:srgbClr>
            </a:outerShdw>
          </a:effectLst>
        </p:spPr>
      </p:pic>
      <p:pic>
        <p:nvPicPr>
          <p:cNvPr id="43" name="Google Shape;200;p13" descr="https://encrypted-tbn1.google.com/images?q=tbn:ANd9GcSEkeR_U0mSTu4dAVE7xE80QFxnVP5HAbqPCLiYyX2TwLE8FKD3">
            <a:extLst>
              <a:ext uri="{FF2B5EF4-FFF2-40B4-BE49-F238E27FC236}">
                <a16:creationId xmlns:a16="http://schemas.microsoft.com/office/drawing/2014/main" id="{FB99D405-DB98-432E-9F0B-D4D236A546CC}"/>
              </a:ext>
            </a:extLst>
          </p:cNvPr>
          <p:cNvPicPr preferRelativeResize="0"/>
          <p:nvPr/>
        </p:nvPicPr>
        <p:blipFill rotWithShape="1">
          <a:blip r:embed="rId5">
            <a:alphaModFix/>
          </a:blip>
          <a:srcRect/>
          <a:stretch/>
        </p:blipFill>
        <p:spPr>
          <a:xfrm>
            <a:off x="7258298" y="1270243"/>
            <a:ext cx="1208352" cy="1838548"/>
          </a:xfrm>
          <a:prstGeom prst="rect">
            <a:avLst/>
          </a:prstGeom>
          <a:noFill/>
          <a:ln>
            <a:noFill/>
          </a:ln>
          <a:effectLst>
            <a:outerShdw blurRad="292100" dist="139700" dir="2700000" algn="tl" rotWithShape="0">
              <a:srgbClr val="333333">
                <a:alpha val="64705"/>
              </a:srgbClr>
            </a:outerShdw>
          </a:effectLst>
        </p:spPr>
      </p:pic>
      <p:pic>
        <p:nvPicPr>
          <p:cNvPr id="44" name="Google Shape;201;p13" descr="https://encrypted-tbn1.google.com/images?q=tbn:ANd9GcR7vzRaHRAuQPdpVhwoTT188eHet0MVx9AeJ7rHS3h78tcKRExp">
            <a:extLst>
              <a:ext uri="{FF2B5EF4-FFF2-40B4-BE49-F238E27FC236}">
                <a16:creationId xmlns:a16="http://schemas.microsoft.com/office/drawing/2014/main" id="{F4DB8B7E-615D-4811-AF0F-94699612F87A}"/>
              </a:ext>
            </a:extLst>
          </p:cNvPr>
          <p:cNvPicPr preferRelativeResize="0"/>
          <p:nvPr/>
        </p:nvPicPr>
        <p:blipFill rotWithShape="1">
          <a:blip r:embed="rId6">
            <a:alphaModFix/>
          </a:blip>
          <a:srcRect/>
          <a:stretch/>
        </p:blipFill>
        <p:spPr>
          <a:xfrm>
            <a:off x="7308123" y="3679794"/>
            <a:ext cx="1200951" cy="1489604"/>
          </a:xfrm>
          <a:prstGeom prst="rect">
            <a:avLst/>
          </a:prstGeom>
          <a:noFill/>
          <a:ln>
            <a:noFill/>
          </a:ln>
          <a:effectLst>
            <a:outerShdw blurRad="292100" dist="139700" dir="2700000" algn="tl" rotWithShape="0">
              <a:srgbClr val="333333">
                <a:alpha val="64705"/>
              </a:srgbClr>
            </a:outerShdw>
          </a:effectLst>
        </p:spPr>
      </p:pic>
      <p:sp>
        <p:nvSpPr>
          <p:cNvPr id="45" name="Google Shape;202;p13">
            <a:extLst>
              <a:ext uri="{FF2B5EF4-FFF2-40B4-BE49-F238E27FC236}">
                <a16:creationId xmlns:a16="http://schemas.microsoft.com/office/drawing/2014/main" id="{2482E560-161C-4B97-A1F4-DF494DE84335}"/>
              </a:ext>
            </a:extLst>
          </p:cNvPr>
          <p:cNvSpPr txBox="1"/>
          <p:nvPr/>
        </p:nvSpPr>
        <p:spPr>
          <a:xfrm>
            <a:off x="5276370" y="1440812"/>
            <a:ext cx="2155515"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thinking about going to college. </a:t>
            </a:r>
            <a:r>
              <a:rPr lang="en-US" sz="1600" dirty="0">
                <a:solidFill>
                  <a:schemeClr val="dk1"/>
                </a:solidFill>
                <a:latin typeface="Arial"/>
                <a:ea typeface="Arial"/>
                <a:cs typeface="Arial"/>
                <a:sym typeface="Arial"/>
              </a:rPr>
              <a:t>W</a:t>
            </a:r>
            <a:r>
              <a:rPr lang="en-US" sz="1600" b="0" dirty="0">
                <a:solidFill>
                  <a:schemeClr val="dk1"/>
                </a:solidFill>
                <a:latin typeface="Arial"/>
                <a:ea typeface="Arial"/>
                <a:cs typeface="Arial"/>
                <a:sym typeface="Arial"/>
              </a:rPr>
              <a:t>hich college should I target?</a:t>
            </a:r>
            <a:endParaRPr dirty="0"/>
          </a:p>
        </p:txBody>
      </p:sp>
      <p:sp>
        <p:nvSpPr>
          <p:cNvPr id="46" name="Google Shape;203;p13">
            <a:extLst>
              <a:ext uri="{FF2B5EF4-FFF2-40B4-BE49-F238E27FC236}">
                <a16:creationId xmlns:a16="http://schemas.microsoft.com/office/drawing/2014/main" id="{0E97F30F-F5D2-496A-8F7A-A13E30103B48}"/>
              </a:ext>
            </a:extLst>
          </p:cNvPr>
          <p:cNvSpPr txBox="1"/>
          <p:nvPr/>
        </p:nvSpPr>
        <p:spPr>
          <a:xfrm>
            <a:off x="5276369" y="3808960"/>
            <a:ext cx="2155515" cy="8457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am going to </a:t>
            </a:r>
            <a:r>
              <a:rPr lang="en-US" sz="1600" b="0" dirty="0" err="1">
                <a:solidFill>
                  <a:schemeClr val="dk1"/>
                </a:solidFill>
                <a:latin typeface="Arial"/>
                <a:ea typeface="Arial"/>
                <a:cs typeface="Arial"/>
                <a:sym typeface="Arial"/>
              </a:rPr>
              <a:t>SFO</a:t>
            </a:r>
            <a:r>
              <a:rPr lang="en-US" sz="1600" b="0" dirty="0">
                <a:solidFill>
                  <a:schemeClr val="dk1"/>
                </a:solidFill>
                <a:latin typeface="Arial"/>
                <a:ea typeface="Arial"/>
                <a:cs typeface="Arial"/>
                <a:sym typeface="Arial"/>
              </a:rPr>
              <a:t>, which </a:t>
            </a:r>
            <a:r>
              <a:rPr lang="en-US" sz="1600" dirty="0">
                <a:solidFill>
                  <a:schemeClr val="dk1"/>
                </a:solidFill>
                <a:latin typeface="Arial"/>
                <a:ea typeface="Arial"/>
                <a:cs typeface="Arial"/>
                <a:sym typeface="Arial"/>
              </a:rPr>
              <a:t>sites </a:t>
            </a:r>
            <a:r>
              <a:rPr lang="en-US" sz="1600" b="0" dirty="0">
                <a:solidFill>
                  <a:schemeClr val="dk1"/>
                </a:solidFill>
                <a:latin typeface="Arial"/>
                <a:ea typeface="Arial"/>
                <a:cs typeface="Arial"/>
                <a:sym typeface="Arial"/>
              </a:rPr>
              <a:t>should I visit?</a:t>
            </a:r>
            <a:endParaRPr dirty="0"/>
          </a:p>
        </p:txBody>
      </p:sp>
      <p:sp>
        <p:nvSpPr>
          <p:cNvPr id="47" name="Google Shape;204;p13">
            <a:extLst>
              <a:ext uri="{FF2B5EF4-FFF2-40B4-BE49-F238E27FC236}">
                <a16:creationId xmlns:a16="http://schemas.microsoft.com/office/drawing/2014/main" id="{13E97C8F-3FEB-4821-9EAD-91E0AB6C3D76}"/>
              </a:ext>
            </a:extLst>
          </p:cNvPr>
          <p:cNvSpPr txBox="1"/>
          <p:nvPr/>
        </p:nvSpPr>
        <p:spPr>
          <a:xfrm>
            <a:off x="8702522" y="1468354"/>
            <a:ext cx="1656875"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I want to take my friends out for dinner. I wonder what my options are</a:t>
            </a:r>
            <a:endParaRPr dirty="0"/>
          </a:p>
        </p:txBody>
      </p:sp>
      <p:sp>
        <p:nvSpPr>
          <p:cNvPr id="48" name="Google Shape;205;p13">
            <a:extLst>
              <a:ext uri="{FF2B5EF4-FFF2-40B4-BE49-F238E27FC236}">
                <a16:creationId xmlns:a16="http://schemas.microsoft.com/office/drawing/2014/main" id="{77DD4CFC-0A6E-4987-B61C-24998F8E8758}"/>
              </a:ext>
            </a:extLst>
          </p:cNvPr>
          <p:cNvSpPr txBox="1"/>
          <p:nvPr/>
        </p:nvSpPr>
        <p:spPr>
          <a:xfrm>
            <a:off x="8696494" y="3554990"/>
            <a:ext cx="1786084" cy="18158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dirty="0">
                <a:solidFill>
                  <a:schemeClr val="dk1"/>
                </a:solidFill>
                <a:latin typeface="Arial"/>
                <a:ea typeface="Arial"/>
                <a:cs typeface="Arial"/>
                <a:sym typeface="Arial"/>
              </a:rPr>
              <a:t>We want to watch a new flick and I don’t even like its promo, hmm.. Where can I get more information about it?</a:t>
            </a:r>
            <a:endParaRPr dirty="0"/>
          </a:p>
        </p:txBody>
      </p:sp>
    </p:spTree>
    <p:extLst>
      <p:ext uri="{BB962C8B-B14F-4D97-AF65-F5344CB8AC3E}">
        <p14:creationId xmlns:p14="http://schemas.microsoft.com/office/powerpoint/2010/main" val="13406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3">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75C2C-7883-43B7-A292-429BB4B139E8}"/>
              </a:ext>
            </a:extLst>
          </p:cNvPr>
          <p:cNvSpPr>
            <a:spLocks noGrp="1"/>
          </p:cNvSpPr>
          <p:nvPr>
            <p:ph type="title"/>
          </p:nvPr>
        </p:nvSpPr>
        <p:spPr>
          <a:xfrm>
            <a:off x="838200" y="4669978"/>
            <a:ext cx="4391024" cy="1173700"/>
          </a:xfrm>
        </p:spPr>
        <p:txBody>
          <a:bodyPr anchor="t">
            <a:normAutofit/>
          </a:bodyPr>
          <a:lstStyle/>
          <a:p>
            <a:r>
              <a:rPr lang="en-US" sz="4000">
                <a:solidFill>
                  <a:schemeClr val="bg1"/>
                </a:solidFill>
              </a:rPr>
              <a:t>Terminology</a:t>
            </a:r>
          </a:p>
        </p:txBody>
      </p:sp>
      <p:pic>
        <p:nvPicPr>
          <p:cNvPr id="9" name="Picture 8" descr="Text&#10;&#10;Description automatically generated">
            <a:extLst>
              <a:ext uri="{FF2B5EF4-FFF2-40B4-BE49-F238E27FC236}">
                <a16:creationId xmlns:a16="http://schemas.microsoft.com/office/drawing/2014/main" id="{D7A51A3A-BAA4-44A0-A0E2-BF4B398B364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6161" r="7552" b="1"/>
          <a:stretch/>
        </p:blipFill>
        <p:spPr>
          <a:xfrm>
            <a:off x="6" y="-1"/>
            <a:ext cx="6000749" cy="3911828"/>
          </a:xfrm>
          <a:custGeom>
            <a:avLst/>
            <a:gdLst/>
            <a:ahLst/>
            <a:cxnLst/>
            <a:rect l="l" t="t" r="r" b="b"/>
            <a:pathLst>
              <a:path w="6000749" h="3911828">
                <a:moveTo>
                  <a:pt x="0" y="0"/>
                </a:moveTo>
                <a:lnTo>
                  <a:pt x="6000749" y="0"/>
                </a:lnTo>
                <a:lnTo>
                  <a:pt x="6000749" y="3767827"/>
                </a:lnTo>
                <a:lnTo>
                  <a:pt x="5572124" y="3740378"/>
                </a:lnTo>
                <a:lnTo>
                  <a:pt x="0" y="3911828"/>
                </a:lnTo>
                <a:close/>
              </a:path>
            </a:pathLst>
          </a:custGeom>
        </p:spPr>
      </p:pic>
      <p:pic>
        <p:nvPicPr>
          <p:cNvPr id="7" name="Picture 6" descr="Diagram&#10;&#10;Description automatically generated">
            <a:extLst>
              <a:ext uri="{FF2B5EF4-FFF2-40B4-BE49-F238E27FC236}">
                <a16:creationId xmlns:a16="http://schemas.microsoft.com/office/drawing/2014/main" id="{AF4B2CCF-8540-4EC3-B459-AC81A777CB24}"/>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77" r="14154" b="-2"/>
          <a:stretch/>
        </p:blipFill>
        <p:spPr>
          <a:xfrm>
            <a:off x="6191245" y="-1"/>
            <a:ext cx="6000750" cy="3988028"/>
          </a:xfrm>
          <a:custGeom>
            <a:avLst/>
            <a:gdLst/>
            <a:ahLst/>
            <a:cxnLst/>
            <a:rect l="l" t="t" r="r" b="b"/>
            <a:pathLst>
              <a:path w="6000750" h="3988028">
                <a:moveTo>
                  <a:pt x="0" y="0"/>
                </a:moveTo>
                <a:lnTo>
                  <a:pt x="6000750" y="0"/>
                </a:lnTo>
                <a:lnTo>
                  <a:pt x="6000750" y="797153"/>
                </a:lnTo>
                <a:lnTo>
                  <a:pt x="6000750" y="2634343"/>
                </a:lnTo>
                <a:lnTo>
                  <a:pt x="6000750" y="3911828"/>
                </a:lnTo>
                <a:lnTo>
                  <a:pt x="3248025" y="3988028"/>
                </a:lnTo>
                <a:lnTo>
                  <a:pt x="0" y="3780026"/>
                </a:lnTo>
                <a:close/>
              </a:path>
            </a:pathLst>
          </a:custGeom>
        </p:spPr>
      </p:pic>
      <p:sp>
        <p:nvSpPr>
          <p:cNvPr id="5" name="Slide Number Placeholder 4">
            <a:extLst>
              <a:ext uri="{FF2B5EF4-FFF2-40B4-BE49-F238E27FC236}">
                <a16:creationId xmlns:a16="http://schemas.microsoft.com/office/drawing/2014/main" id="{DE1CE667-1395-49B5-9285-0157CBA0B07B}"/>
              </a:ext>
            </a:extLst>
          </p:cNvPr>
          <p:cNvSpPr>
            <a:spLocks noGrp="1"/>
          </p:cNvSpPr>
          <p:nvPr>
            <p:ph type="sldNum" sz="quarter" idx="12"/>
          </p:nvPr>
        </p:nvSpPr>
        <p:spPr>
          <a:xfrm>
            <a:off x="8737600" y="466933"/>
            <a:ext cx="2635250" cy="707886"/>
          </a:xfrm>
        </p:spPr>
        <p:txBody>
          <a:bodyPr>
            <a:normAutofit/>
          </a:bodyPr>
          <a:lstStyle/>
          <a:p>
            <a:pPr>
              <a:lnSpc>
                <a:spcPct val="90000"/>
              </a:lnSpc>
              <a:spcAft>
                <a:spcPts val="600"/>
              </a:spcAft>
            </a:pPr>
            <a:fld id="{A6AF1B4E-90EC-4A51-B6E5-B702C054ECB0}" type="slidenum">
              <a:rPr lang="en-US" sz="4400">
                <a:solidFill>
                  <a:srgbClr val="FFFFFF"/>
                </a:solidFill>
              </a:rPr>
              <a:pPr>
                <a:lnSpc>
                  <a:spcPct val="90000"/>
                </a:lnSpc>
                <a:spcAft>
                  <a:spcPts val="600"/>
                </a:spcAft>
              </a:pPr>
              <a:t>23</a:t>
            </a:fld>
            <a:endParaRPr lang="en-US" sz="4400">
              <a:solidFill>
                <a:srgbClr val="FFFFFF"/>
              </a:solidFill>
            </a:endParaRPr>
          </a:p>
        </p:txBody>
      </p:sp>
      <p:grpSp>
        <p:nvGrpSpPr>
          <p:cNvPr id="26" name="Group 15">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7" name="Freeform: Shape 16">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7">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59E0FC16-837D-436E-9DA3-4F90A3350A58}"/>
              </a:ext>
            </a:extLst>
          </p:cNvPr>
          <p:cNvSpPr>
            <a:spLocks noGrp="1"/>
          </p:cNvSpPr>
          <p:nvPr>
            <p:ph idx="1"/>
          </p:nvPr>
        </p:nvSpPr>
        <p:spPr>
          <a:xfrm>
            <a:off x="5664201" y="4766267"/>
            <a:ext cx="5692774" cy="1077411"/>
          </a:xfrm>
        </p:spPr>
        <p:txBody>
          <a:bodyPr>
            <a:normAutofit/>
          </a:bodyPr>
          <a:lstStyle/>
          <a:p>
            <a:r>
              <a:rPr lang="en-US" sz="2200">
                <a:solidFill>
                  <a:schemeClr val="bg1">
                    <a:alpha val="80000"/>
                  </a:schemeClr>
                </a:solidFill>
              </a:rPr>
              <a:t>Marketing Research vs. Marketing Analytics</a:t>
            </a:r>
          </a:p>
          <a:p>
            <a:r>
              <a:rPr lang="en-US" sz="2200">
                <a:solidFill>
                  <a:schemeClr val="bg1">
                    <a:alpha val="80000"/>
                  </a:schemeClr>
                </a:solidFill>
              </a:rPr>
              <a:t>Data Analyst vs. Data Scientist</a:t>
            </a:r>
          </a:p>
        </p:txBody>
      </p:sp>
      <p:sp>
        <p:nvSpPr>
          <p:cNvPr id="4" name="Footer Placeholder 3">
            <a:extLst>
              <a:ext uri="{FF2B5EF4-FFF2-40B4-BE49-F238E27FC236}">
                <a16:creationId xmlns:a16="http://schemas.microsoft.com/office/drawing/2014/main" id="{4C15A345-60C1-44B5-9E25-EE976952DDCC}"/>
              </a:ext>
            </a:extLst>
          </p:cNvPr>
          <p:cNvSpPr>
            <a:spLocks noGrp="1"/>
          </p:cNvSpPr>
          <p:nvPr>
            <p:ph type="ftr" sz="quarter" idx="11"/>
          </p:nvPr>
        </p:nvSpPr>
        <p:spPr>
          <a:xfrm>
            <a:off x="7859713" y="6025942"/>
            <a:ext cx="3497262" cy="365125"/>
          </a:xfrm>
        </p:spPr>
        <p:txBody>
          <a:bodyPr>
            <a:normAutofit/>
          </a:bodyPr>
          <a:lstStyle/>
          <a:p>
            <a:pPr algn="r">
              <a:spcAft>
                <a:spcPts val="600"/>
              </a:spcAft>
            </a:pPr>
            <a:r>
              <a:rPr lang="en-US" sz="1000">
                <a:solidFill>
                  <a:schemeClr val="bg1">
                    <a:alpha val="60000"/>
                  </a:schemeClr>
                </a:solidFill>
              </a:rPr>
              <a:t>Mike Nguyen</a:t>
            </a:r>
          </a:p>
        </p:txBody>
      </p:sp>
    </p:spTree>
    <p:extLst>
      <p:ext uri="{BB962C8B-B14F-4D97-AF65-F5344CB8AC3E}">
        <p14:creationId xmlns:p14="http://schemas.microsoft.com/office/powerpoint/2010/main" val="2863341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7" name="Google Shape;212;p14" descr="https://encrypted-tbn1.google.com/images?q=tbn:ANd9GcSEkeR_U0mSTu4dAVE7xE80QFxnVP5HAbqPCLiYyX2TwLE8FKD3">
            <a:extLst>
              <a:ext uri="{FF2B5EF4-FFF2-40B4-BE49-F238E27FC236}">
                <a16:creationId xmlns:a16="http://schemas.microsoft.com/office/drawing/2014/main" id="{6814DB38-855B-4159-864E-64B7C8EF425B}"/>
              </a:ext>
            </a:extLst>
          </p:cNvPr>
          <p:cNvPicPr preferRelativeResize="0"/>
          <p:nvPr/>
        </p:nvPicPr>
        <p:blipFill rotWithShape="1">
          <a:blip r:embed="rId2">
            <a:alphaModFix/>
          </a:blip>
          <a:srcRect/>
          <a:stretch/>
        </p:blipFill>
        <p:spPr>
          <a:xfrm>
            <a:off x="3826565" y="924339"/>
            <a:ext cx="3558851" cy="4750490"/>
          </a:xfrm>
          <a:prstGeom prst="rect">
            <a:avLst/>
          </a:prstGeom>
        </p:spPr>
      </p:pic>
      <p:pic>
        <p:nvPicPr>
          <p:cNvPr id="8" name="Google Shape;213;p14" descr="Tell Us What You Think &#10;If you're a current student, we want to hear what you have to say' Prospective students and their counselors &#10;and parents all rely on your opinions to help them research their best-fit colleges. We use your feedback to &#10;create all of our rankings lists and school profiles. &#10;385 &#10;COLLEGES &#10;ETON &#10;4 &#10;THE UNDERGRADUATE SURVEY &#10;The undergraduate survey drives our rankings in The Best Colleges , The Best Value Colleges , and &#10;Guide to Green Colleges &#10;Take the Undergraduate Survey &#10;THE ON-CAMPUS MBA SURVEY &#10;Our MBA student survey drives the rankings for Best Business Schools &#10;Take the On-campus MBA Survey &#10;THE ONLINE MBA SURVEY &#10;Our Online MBA student survey drives the rankings for Top 25 Online MBA Programs &#10;Take the Online MBA Survey ">
            <a:extLst>
              <a:ext uri="{FF2B5EF4-FFF2-40B4-BE49-F238E27FC236}">
                <a16:creationId xmlns:a16="http://schemas.microsoft.com/office/drawing/2014/main" id="{A2168764-FDE4-4638-BA99-473E46A8EAFB}"/>
              </a:ext>
            </a:extLst>
          </p:cNvPr>
          <p:cNvPicPr preferRelativeResize="0"/>
          <p:nvPr/>
        </p:nvPicPr>
        <p:blipFill rotWithShape="1">
          <a:blip r:embed="rId3">
            <a:alphaModFix/>
          </a:blip>
          <a:srcRect/>
          <a:stretch/>
        </p:blipFill>
        <p:spPr>
          <a:xfrm>
            <a:off x="7385880" y="924338"/>
            <a:ext cx="4586280" cy="4027352"/>
          </a:xfrm>
          <a:prstGeom prst="rect">
            <a:avLst/>
          </a:prstGeom>
        </p:spPr>
      </p:pic>
      <p:pic>
        <p:nvPicPr>
          <p:cNvPr id="6" name="Google Shape;211;p14" descr="How likely are you to recommend your school to other students who are looking to enroll? &#10;O is not at all likely to recommend and 10 is extremely likely to recommend &#10;Not at all likely &#10;Neutral &#10;Extremely Likely ">
            <a:extLst>
              <a:ext uri="{FF2B5EF4-FFF2-40B4-BE49-F238E27FC236}">
                <a16:creationId xmlns:a16="http://schemas.microsoft.com/office/drawing/2014/main" id="{EA668DF4-84E1-49CF-AC25-43E94315FAE5}"/>
              </a:ext>
            </a:extLst>
          </p:cNvPr>
          <p:cNvPicPr preferRelativeResize="0"/>
          <p:nvPr/>
        </p:nvPicPr>
        <p:blipFill rotWithShape="1">
          <a:blip r:embed="rId4">
            <a:alphaModFix/>
          </a:blip>
          <a:srcRect/>
          <a:stretch/>
        </p:blipFill>
        <p:spPr>
          <a:xfrm>
            <a:off x="7385880" y="5018313"/>
            <a:ext cx="4586280" cy="664851"/>
          </a:xfrm>
          <a:prstGeom prst="rect">
            <a:avLst/>
          </a:prstGeom>
        </p:spPr>
      </p:pic>
      <p:sp>
        <p:nvSpPr>
          <p:cNvPr id="2" name="Title 1">
            <a:extLst>
              <a:ext uri="{FF2B5EF4-FFF2-40B4-BE49-F238E27FC236}">
                <a16:creationId xmlns:a16="http://schemas.microsoft.com/office/drawing/2014/main" id="{4562BA67-A6C7-4787-BDD4-7979EE137C8F}"/>
              </a:ext>
            </a:extLst>
          </p:cNvPr>
          <p:cNvSpPr>
            <a:spLocks noGrp="1"/>
          </p:cNvSpPr>
          <p:nvPr>
            <p:ph type="title"/>
          </p:nvPr>
        </p:nvSpPr>
        <p:spPr>
          <a:xfrm>
            <a:off x="640080" y="2074363"/>
            <a:ext cx="2752354" cy="2709275"/>
          </a:xfrm>
          <a:prstGeom prst="ellipse">
            <a:avLst/>
          </a:prstGeom>
          <a:solidFill>
            <a:srgbClr val="0070C0"/>
          </a:solidFill>
          <a:ln w="174625" cmpd="thinThick">
            <a:solidFill>
              <a:srgbClr val="0070C0"/>
            </a:solidFill>
          </a:ln>
        </p:spPr>
        <p:txBody>
          <a:bodyPr vert="horz" lIns="91440" tIns="45720" rIns="91440" bIns="45720" rtlCol="0" anchor="ctr">
            <a:normAutofit/>
          </a:bodyPr>
          <a:lstStyle/>
          <a:p>
            <a:pPr algn="ctr"/>
            <a:r>
              <a:rPr lang="en-US" sz="2600" kern="1200">
                <a:solidFill>
                  <a:schemeClr val="bg1"/>
                </a:solidFill>
                <a:latin typeface="+mj-lt"/>
                <a:ea typeface="+mj-ea"/>
                <a:cs typeface="+mj-cs"/>
              </a:rPr>
              <a:t>U.S. News Example</a:t>
            </a:r>
          </a:p>
        </p:txBody>
      </p:sp>
      <p:sp>
        <p:nvSpPr>
          <p:cNvPr id="4" name="Footer Placeholder 3">
            <a:extLst>
              <a:ext uri="{FF2B5EF4-FFF2-40B4-BE49-F238E27FC236}">
                <a16:creationId xmlns:a16="http://schemas.microsoft.com/office/drawing/2014/main" id="{9D18420C-D546-4437-87F2-CA9913D5787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CA7CD34-51DB-4B7D-9151-0CD0FF0A8B2B}"/>
              </a:ext>
            </a:extLst>
          </p:cNvPr>
          <p:cNvSpPr>
            <a:spLocks noGrp="1"/>
          </p:cNvSpPr>
          <p:nvPr>
            <p:ph type="sldNum" sz="quarter" idx="12"/>
          </p:nvPr>
        </p:nvSpPr>
        <p:spPr>
          <a:xfrm>
            <a:off x="9679020" y="6356350"/>
            <a:ext cx="1674779"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37012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C96F11-11D8-459B-BE4E-233E24E3D1B5}"/>
              </a:ext>
            </a:extLst>
          </p:cNvPr>
          <p:cNvSpPr>
            <a:spLocks noGrp="1"/>
          </p:cNvSpPr>
          <p:nvPr>
            <p:ph type="title"/>
          </p:nvPr>
        </p:nvSpPr>
        <p:spPr>
          <a:xfrm>
            <a:off x="630936" y="640080"/>
            <a:ext cx="4818888" cy="1481328"/>
          </a:xfrm>
        </p:spPr>
        <p:txBody>
          <a:bodyPr anchor="b">
            <a:normAutofit/>
          </a:bodyPr>
          <a:lstStyle/>
          <a:p>
            <a:r>
              <a:rPr lang="en-US" sz="5400"/>
              <a:t>Recap &amp; Next</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BE2C7-92FC-48A2-B4D2-148B067ADEDB}"/>
              </a:ext>
            </a:extLst>
          </p:cNvPr>
          <p:cNvSpPr>
            <a:spLocks noGrp="1"/>
          </p:cNvSpPr>
          <p:nvPr>
            <p:ph idx="1"/>
          </p:nvPr>
        </p:nvSpPr>
        <p:spPr>
          <a:xfrm>
            <a:off x="630936" y="2660904"/>
            <a:ext cx="4818888" cy="3547872"/>
          </a:xfrm>
        </p:spPr>
        <p:txBody>
          <a:bodyPr anchor="t">
            <a:normAutofit/>
          </a:bodyPr>
          <a:lstStyle/>
          <a:p>
            <a:r>
              <a:rPr lang="en-US" sz="2200" dirty="0"/>
              <a:t>Syllabus (attendance, PA, CE)</a:t>
            </a:r>
          </a:p>
          <a:p>
            <a:r>
              <a:rPr lang="en-US" sz="2200" dirty="0"/>
              <a:t>Purpose and definition of marketing research </a:t>
            </a:r>
          </a:p>
          <a:p>
            <a:r>
              <a:rPr lang="en-US" sz="2200" dirty="0"/>
              <a:t>Assignment due: PA #1 </a:t>
            </a:r>
          </a:p>
          <a:p>
            <a:r>
              <a:rPr lang="en-US" sz="2200" dirty="0"/>
              <a:t>Read Chapter 1 (Quiz 1 – Sunday)</a:t>
            </a:r>
          </a:p>
        </p:txBody>
      </p:sp>
      <p:pic>
        <p:nvPicPr>
          <p:cNvPr id="18" name="Graphic 8" descr="Error">
            <a:extLst>
              <a:ext uri="{FF2B5EF4-FFF2-40B4-BE49-F238E27FC236}">
                <a16:creationId xmlns:a16="http://schemas.microsoft.com/office/drawing/2014/main" id="{FB1E412B-913A-4B87-8B32-BA2421E92D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
        <p:nvSpPr>
          <p:cNvPr id="4" name="Footer Placeholder 3">
            <a:extLst>
              <a:ext uri="{FF2B5EF4-FFF2-40B4-BE49-F238E27FC236}">
                <a16:creationId xmlns:a16="http://schemas.microsoft.com/office/drawing/2014/main" id="{C13D5BD8-3E69-44C7-9311-9E7890910FB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764C462-80B6-4BFE-AD67-BEE7092035F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2120122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E708407-D01D-4E57-8998-FF799DBC3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C705B-3D52-4EAC-AF15-E95E2235D6FF}"/>
              </a:ext>
            </a:extLst>
          </p:cNvPr>
          <p:cNvSpPr>
            <a:spLocks noGrp="1"/>
          </p:cNvSpPr>
          <p:nvPr>
            <p:ph type="title"/>
          </p:nvPr>
        </p:nvSpPr>
        <p:spPr>
          <a:xfrm>
            <a:off x="699723" y="1622066"/>
            <a:ext cx="3554226" cy="2663688"/>
          </a:xfrm>
        </p:spPr>
        <p:txBody>
          <a:bodyPr vert="horz" lIns="91440" tIns="45720" rIns="91440" bIns="45720" rtlCol="0" anchor="b">
            <a:normAutofit/>
          </a:bodyPr>
          <a:lstStyle/>
          <a:p>
            <a:r>
              <a:rPr lang="en-US" kern="1200">
                <a:solidFill>
                  <a:schemeClr val="bg1"/>
                </a:solidFill>
                <a:latin typeface="+mj-lt"/>
                <a:ea typeface="+mj-ea"/>
                <a:cs typeface="+mj-cs"/>
              </a:rPr>
              <a:t>5-min Snippet</a:t>
            </a:r>
          </a:p>
        </p:txBody>
      </p:sp>
      <p:sp>
        <p:nvSpPr>
          <p:cNvPr id="3" name="Content Placeholder 2">
            <a:extLst>
              <a:ext uri="{FF2B5EF4-FFF2-40B4-BE49-F238E27FC236}">
                <a16:creationId xmlns:a16="http://schemas.microsoft.com/office/drawing/2014/main" id="{CD41FB91-24F4-443E-B91D-803C4E0B96FB}"/>
              </a:ext>
            </a:extLst>
          </p:cNvPr>
          <p:cNvSpPr>
            <a:spLocks noGrp="1"/>
          </p:cNvSpPr>
          <p:nvPr>
            <p:ph idx="1"/>
          </p:nvPr>
        </p:nvSpPr>
        <p:spPr>
          <a:xfrm>
            <a:off x="767290" y="4532243"/>
            <a:ext cx="3300457" cy="1256307"/>
          </a:xfrm>
        </p:spPr>
        <p:txBody>
          <a:bodyPr vert="horz" lIns="91440" tIns="45720" rIns="91440" bIns="45720" rtlCol="0" anchor="t">
            <a:normAutofit/>
          </a:bodyPr>
          <a:lstStyle/>
          <a:p>
            <a:pPr marL="0" indent="0">
              <a:buNone/>
            </a:pPr>
            <a:r>
              <a:rPr lang="en-US" sz="2400" kern="1200">
                <a:solidFill>
                  <a:schemeClr val="bg1"/>
                </a:solidFill>
                <a:latin typeface="+mn-lt"/>
                <a:ea typeface="+mn-ea"/>
                <a:cs typeface="+mn-cs"/>
              </a:rPr>
              <a:t>Spread of Disease</a:t>
            </a:r>
          </a:p>
        </p:txBody>
      </p:sp>
      <p:grpSp>
        <p:nvGrpSpPr>
          <p:cNvPr id="75" name="Group 74">
            <a:extLst>
              <a:ext uri="{FF2B5EF4-FFF2-40B4-BE49-F238E27FC236}">
                <a16:creationId xmlns:a16="http://schemas.microsoft.com/office/drawing/2014/main" id="{7F963B07-5C9E-478C-A53E-B6F5B4A78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6"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77"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Footer Placeholder 3">
            <a:extLst>
              <a:ext uri="{FF2B5EF4-FFF2-40B4-BE49-F238E27FC236}">
                <a16:creationId xmlns:a16="http://schemas.microsoft.com/office/drawing/2014/main" id="{7CED45CE-6F90-4BBC-9461-289BBAF7E779}"/>
              </a:ext>
            </a:extLst>
          </p:cNvPr>
          <p:cNvSpPr>
            <a:spLocks noGrp="1"/>
          </p:cNvSpPr>
          <p:nvPr>
            <p:ph type="ftr" sz="quarter" idx="11"/>
          </p:nvPr>
        </p:nvSpPr>
        <p:spPr>
          <a:xfrm>
            <a:off x="7872984" y="384048"/>
            <a:ext cx="3877056"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1026" name="Picture 2" descr="Modeling behaviors that spread disease | Stanford News">
            <a:extLst>
              <a:ext uri="{FF2B5EF4-FFF2-40B4-BE49-F238E27FC236}">
                <a16:creationId xmlns:a16="http://schemas.microsoft.com/office/drawing/2014/main" id="{8526B111-0F19-4C5E-BAF7-3B70F4BF43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08104" y="975923"/>
            <a:ext cx="6472362" cy="43203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2F595D5-DEBE-40D7-AD7A-476678E36C20}"/>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26</a:t>
            </a:fld>
            <a:endParaRPr lang="en-US">
              <a:solidFill>
                <a:schemeClr val="bg1"/>
              </a:solidFill>
            </a:endParaRPr>
          </a:p>
        </p:txBody>
      </p:sp>
    </p:spTree>
    <p:extLst>
      <p:ext uri="{BB962C8B-B14F-4D97-AF65-F5344CB8AC3E}">
        <p14:creationId xmlns:p14="http://schemas.microsoft.com/office/powerpoint/2010/main" val="1070728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C04E9-858E-4057-B42B-A451661E9AB9}"/>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055E4BA-FF72-4683-90B6-8699BD5912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BA34D01-789A-4E0F-A146-AA1FE1EB0AF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7" name="Content Placeholder 2">
            <a:extLst>
              <a:ext uri="{FF2B5EF4-FFF2-40B4-BE49-F238E27FC236}">
                <a16:creationId xmlns:a16="http://schemas.microsoft.com/office/drawing/2014/main" id="{E3C56439-C552-49DA-AE1A-56D1402B80F3}"/>
              </a:ext>
            </a:extLst>
          </p:cNvPr>
          <p:cNvGraphicFramePr>
            <a:graphicFrameLocks noGrp="1"/>
          </p:cNvGraphicFramePr>
          <p:nvPr>
            <p:ph idx="1"/>
            <p:extLst>
              <p:ext uri="{D42A27DB-BD31-4B8C-83A1-F6EECF244321}">
                <p14:modId xmlns:p14="http://schemas.microsoft.com/office/powerpoint/2010/main" val="40472142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724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14088-2126-49E2-88C6-49E4AFFC7BB0}"/>
              </a:ext>
            </a:extLst>
          </p:cNvPr>
          <p:cNvSpPr>
            <a:spLocks noGrp="1"/>
          </p:cNvSpPr>
          <p:nvPr>
            <p:ph type="title"/>
          </p:nvPr>
        </p:nvSpPr>
        <p:spPr>
          <a:xfrm>
            <a:off x="6739128" y="638089"/>
            <a:ext cx="4818888" cy="1476801"/>
          </a:xfrm>
        </p:spPr>
        <p:txBody>
          <a:bodyPr anchor="b">
            <a:normAutofit/>
          </a:bodyPr>
          <a:lstStyle/>
          <a:p>
            <a:r>
              <a:rPr lang="en-US" sz="5400"/>
              <a:t>Instructor Bio</a:t>
            </a:r>
          </a:p>
        </p:txBody>
      </p:sp>
      <p:pic>
        <p:nvPicPr>
          <p:cNvPr id="9" name="Graphic 8" descr="User">
            <a:extLst>
              <a:ext uri="{FF2B5EF4-FFF2-40B4-BE49-F238E27FC236}">
                <a16:creationId xmlns:a16="http://schemas.microsoft.com/office/drawing/2014/main" id="{39386F7A-D27E-417D-AE1E-833BB0F12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3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3C85AA-D4FC-48EC-BDFB-12EB9C4A1EB0}"/>
              </a:ext>
            </a:extLst>
          </p:cNvPr>
          <p:cNvSpPr>
            <a:spLocks noGrp="1"/>
          </p:cNvSpPr>
          <p:nvPr>
            <p:ph idx="1"/>
          </p:nvPr>
        </p:nvSpPr>
        <p:spPr>
          <a:xfrm>
            <a:off x="6739128" y="2664886"/>
            <a:ext cx="4987434" cy="3550789"/>
          </a:xfrm>
        </p:spPr>
        <p:txBody>
          <a:bodyPr anchor="t">
            <a:normAutofit/>
          </a:bodyPr>
          <a:lstStyle/>
          <a:p>
            <a:r>
              <a:rPr lang="en-US" sz="2200" dirty="0"/>
              <a:t>Name: Mike Nguyen</a:t>
            </a:r>
          </a:p>
          <a:p>
            <a:r>
              <a:rPr lang="en-US" sz="2200" dirty="0"/>
              <a:t>Office: Room: 507</a:t>
            </a:r>
          </a:p>
          <a:p>
            <a:r>
              <a:rPr lang="en-US" sz="2200" dirty="0"/>
              <a:t>Office Hour: </a:t>
            </a:r>
            <a:r>
              <a:rPr lang="en-US" sz="2200" dirty="0">
                <a:hlinkClick r:id="rId5"/>
              </a:rPr>
              <a:t>by appointment</a:t>
            </a:r>
            <a:endParaRPr lang="en-US" sz="1800" dirty="0"/>
          </a:p>
          <a:p>
            <a:r>
              <a:rPr lang="en-US" sz="2200" dirty="0"/>
              <a:t>Email: </a:t>
            </a:r>
            <a:r>
              <a:rPr lang="en-US" sz="2200" dirty="0">
                <a:hlinkClick r:id="rId6"/>
              </a:rPr>
              <a:t>mikenguyen@mail.missouri.edu</a:t>
            </a:r>
            <a:endParaRPr lang="en-US" sz="2200" dirty="0"/>
          </a:p>
          <a:p>
            <a:r>
              <a:rPr lang="en-US" sz="2200" dirty="0"/>
              <a:t>Mizzou </a:t>
            </a:r>
            <a:r>
              <a:rPr lang="en-US" sz="2200" dirty="0">
                <a:hlinkClick r:id="rId7"/>
              </a:rPr>
              <a:t>bio</a:t>
            </a:r>
            <a:endParaRPr lang="en-US" sz="2200" dirty="0"/>
          </a:p>
          <a:p>
            <a:r>
              <a:rPr lang="en-US" sz="2200" dirty="0"/>
              <a:t>Personal Website: </a:t>
            </a:r>
            <a:r>
              <a:rPr lang="en-US" sz="2200" dirty="0">
                <a:hlinkClick r:id="rId8"/>
              </a:rPr>
              <a:t>https://mikenguyen.netlify.app/</a:t>
            </a:r>
            <a:endParaRPr lang="en-US" sz="2200" dirty="0"/>
          </a:p>
        </p:txBody>
      </p:sp>
      <p:sp>
        <p:nvSpPr>
          <p:cNvPr id="4" name="Footer Placeholder 3">
            <a:extLst>
              <a:ext uri="{FF2B5EF4-FFF2-40B4-BE49-F238E27FC236}">
                <a16:creationId xmlns:a16="http://schemas.microsoft.com/office/drawing/2014/main" id="{07C11359-5C15-4A27-8791-FA3586ADE93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Mike Nguyen</a:t>
            </a:r>
          </a:p>
        </p:txBody>
      </p:sp>
      <p:sp>
        <p:nvSpPr>
          <p:cNvPr id="5" name="Slide Number Placeholder 4">
            <a:extLst>
              <a:ext uri="{FF2B5EF4-FFF2-40B4-BE49-F238E27FC236}">
                <a16:creationId xmlns:a16="http://schemas.microsoft.com/office/drawing/2014/main" id="{B9A3E995-A5CB-4AD9-BA79-9BDD78564384}"/>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97101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ED680B-0705-4F48-A340-26E5D0FCEEF5}"/>
              </a:ext>
            </a:extLst>
          </p:cNvPr>
          <p:cNvSpPr>
            <a:spLocks noGrp="1"/>
          </p:cNvSpPr>
          <p:nvPr>
            <p:ph type="title"/>
          </p:nvPr>
        </p:nvSpPr>
        <p:spPr>
          <a:xfrm>
            <a:off x="643467" y="321734"/>
            <a:ext cx="10905066" cy="1135737"/>
          </a:xfrm>
        </p:spPr>
        <p:txBody>
          <a:bodyPr>
            <a:normAutofit/>
          </a:bodyPr>
          <a:lstStyle/>
          <a:p>
            <a:r>
              <a:rPr lang="en-US" sz="3600"/>
              <a:t>Syllabus </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963BC759-7D4F-4EEA-938B-A867C39E495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61D092D-0689-437C-88EA-550696035704}"/>
              </a:ext>
            </a:extLst>
          </p:cNvPr>
          <p:cNvSpPr>
            <a:spLocks noGrp="1"/>
          </p:cNvSpPr>
          <p:nvPr>
            <p:ph type="sldNum" sz="quarter" idx="12"/>
          </p:nvPr>
        </p:nvSpPr>
        <p:spPr>
          <a:xfrm>
            <a:off x="8805333" y="6356350"/>
            <a:ext cx="2743200" cy="365125"/>
          </a:xfrm>
        </p:spPr>
        <p:txBody>
          <a:bodyPr>
            <a:normAutofit/>
          </a:bodyPr>
          <a:lstStyle/>
          <a:p>
            <a:pPr>
              <a:spcAft>
                <a:spcPts val="600"/>
              </a:spcAft>
            </a:pPr>
            <a:fld id="{A6AF1B4E-90EC-4A51-B6E5-B702C054ECB0}" type="slidenum">
              <a:rPr lang="en-US" smtClean="0"/>
              <a:pPr>
                <a:spcAft>
                  <a:spcPts val="600"/>
                </a:spcAft>
              </a:pPr>
              <a:t>5</a:t>
            </a:fld>
            <a:endParaRPr lang="en-US"/>
          </a:p>
        </p:txBody>
      </p:sp>
      <p:graphicFrame>
        <p:nvGraphicFramePr>
          <p:cNvPr id="7" name="Content Placeholder 2">
            <a:extLst>
              <a:ext uri="{FF2B5EF4-FFF2-40B4-BE49-F238E27FC236}">
                <a16:creationId xmlns:a16="http://schemas.microsoft.com/office/drawing/2014/main" id="{0324DDA8-AE6D-4CB4-AB23-305A361C6E06}"/>
              </a:ext>
            </a:extLst>
          </p:cNvPr>
          <p:cNvGraphicFramePr>
            <a:graphicFrameLocks noGrp="1"/>
          </p:cNvGraphicFramePr>
          <p:nvPr>
            <p:ph idx="1"/>
            <p:extLst>
              <p:ext uri="{D42A27DB-BD31-4B8C-83A1-F6EECF244321}">
                <p14:modId xmlns:p14="http://schemas.microsoft.com/office/powerpoint/2010/main" val="634547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56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descr="Desks in empty classroom">
            <a:extLst>
              <a:ext uri="{FF2B5EF4-FFF2-40B4-BE49-F238E27FC236}">
                <a16:creationId xmlns:a16="http://schemas.microsoft.com/office/drawing/2014/main" id="{896D71E7-218B-43C8-B92D-697037341F0B}"/>
              </a:ext>
            </a:extLst>
          </p:cNvPr>
          <p:cNvPicPr>
            <a:picLocks noChangeAspect="1"/>
          </p:cNvPicPr>
          <p:nvPr/>
        </p:nvPicPr>
        <p:blipFill rotWithShape="1">
          <a:blip r:embed="rId3"/>
          <a:srcRect t="3893" b="1543"/>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4687A-796F-4B7E-801B-30E831C1BD2F}"/>
              </a:ext>
            </a:extLst>
          </p:cNvPr>
          <p:cNvSpPr>
            <a:spLocks noGrp="1"/>
          </p:cNvSpPr>
          <p:nvPr>
            <p:ph type="title"/>
          </p:nvPr>
        </p:nvSpPr>
        <p:spPr>
          <a:xfrm>
            <a:off x="7531610" y="365125"/>
            <a:ext cx="3822189" cy="1899912"/>
          </a:xfrm>
        </p:spPr>
        <p:txBody>
          <a:bodyPr>
            <a:normAutofit/>
          </a:bodyPr>
          <a:lstStyle/>
          <a:p>
            <a:r>
              <a:rPr lang="en-US" sz="4000"/>
              <a:t>IClicker Reef</a:t>
            </a:r>
          </a:p>
        </p:txBody>
      </p:sp>
      <p:sp>
        <p:nvSpPr>
          <p:cNvPr id="12" name="Content Placeholder 2">
            <a:extLst>
              <a:ext uri="{FF2B5EF4-FFF2-40B4-BE49-F238E27FC236}">
                <a16:creationId xmlns:a16="http://schemas.microsoft.com/office/drawing/2014/main" id="{1CC1B2BE-45B6-4F6E-9821-EEBB248F4227}"/>
              </a:ext>
            </a:extLst>
          </p:cNvPr>
          <p:cNvSpPr>
            <a:spLocks noGrp="1"/>
          </p:cNvSpPr>
          <p:nvPr>
            <p:ph idx="1"/>
          </p:nvPr>
        </p:nvSpPr>
        <p:spPr>
          <a:xfrm>
            <a:off x="7531610" y="2434201"/>
            <a:ext cx="3822189" cy="3742762"/>
          </a:xfrm>
        </p:spPr>
        <p:txBody>
          <a:bodyPr>
            <a:normAutofit/>
          </a:bodyPr>
          <a:lstStyle/>
          <a:p>
            <a:r>
              <a:rPr lang="en-US" sz="2000"/>
              <a:t>Make sure you are registered by the end of this class </a:t>
            </a:r>
          </a:p>
          <a:p>
            <a:r>
              <a:rPr lang="en-US" sz="2000"/>
              <a:t>First class, I do not take any attendance or participation points</a:t>
            </a:r>
          </a:p>
        </p:txBody>
      </p:sp>
      <p:sp>
        <p:nvSpPr>
          <p:cNvPr id="4" name="Footer Placeholder 3">
            <a:extLst>
              <a:ext uri="{FF2B5EF4-FFF2-40B4-BE49-F238E27FC236}">
                <a16:creationId xmlns:a16="http://schemas.microsoft.com/office/drawing/2014/main" id="{440239AF-3ECF-4501-8320-53E31387EA5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CE325B75-B1B8-4CCE-8885-F87CFF985E1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74129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7AD4D34-2DCD-4A05-A118-A49F4EBA5945}"/>
              </a:ext>
            </a:extLst>
          </p:cNvPr>
          <p:cNvSpPr>
            <a:spLocks noGrp="1"/>
          </p:cNvSpPr>
          <p:nvPr>
            <p:ph type="title"/>
          </p:nvPr>
        </p:nvSpPr>
        <p:spPr>
          <a:xfrm>
            <a:off x="801188" y="507238"/>
            <a:ext cx="3865212" cy="3845891"/>
          </a:xfrm>
        </p:spPr>
        <p:txBody>
          <a:bodyPr vert="horz" lIns="91440" tIns="45720" rIns="91440" bIns="45720" rtlCol="0" anchor="b">
            <a:normAutofit/>
          </a:bodyPr>
          <a:lstStyle/>
          <a:p>
            <a:r>
              <a:rPr lang="en-US" sz="5400" kern="1200">
                <a:solidFill>
                  <a:schemeClr val="bg1"/>
                </a:solidFill>
                <a:latin typeface="+mj-lt"/>
                <a:ea typeface="+mj-ea"/>
                <a:cs typeface="+mj-cs"/>
              </a:rPr>
              <a:t>Lockdown Browser</a:t>
            </a:r>
          </a:p>
        </p:txBody>
      </p:sp>
      <p:grpSp>
        <p:nvGrpSpPr>
          <p:cNvPr id="7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6892" y="1852902"/>
            <a:ext cx="1716356" cy="570346"/>
            <a:chOff x="2504802" y="1755501"/>
            <a:chExt cx="1598829" cy="531293"/>
          </a:xfrm>
          <a:solidFill>
            <a:schemeClr val="bg1"/>
          </a:solidFill>
        </p:grpSpPr>
        <p:sp>
          <p:nvSpPr>
            <p:cNvPr id="76" name="Freeform: Shape 7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1026" name="Picture 2" descr="What is Google Chrome?">
            <a:extLst>
              <a:ext uri="{FF2B5EF4-FFF2-40B4-BE49-F238E27FC236}">
                <a16:creationId xmlns:a16="http://schemas.microsoft.com/office/drawing/2014/main" id="{7F4A0230-249F-48F7-9DA8-975AD31797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739828" y="2433371"/>
            <a:ext cx="3755236" cy="3755236"/>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Respondus LockDown Browser">
            <a:extLst>
              <a:ext uri="{FF2B5EF4-FFF2-40B4-BE49-F238E27FC236}">
                <a16:creationId xmlns:a16="http://schemas.microsoft.com/office/drawing/2014/main" id="{71D2E8B9-11FD-4548-B578-638D3B375D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7" r="364" b="1"/>
          <a:stretch/>
        </p:blipFill>
        <p:spPr bwMode="auto">
          <a:xfrm>
            <a:off x="8414456" y="232636"/>
            <a:ext cx="2822268" cy="2822268"/>
          </a:xfrm>
          <a:custGeom>
            <a:avLst/>
            <a:gdLst/>
            <a:ahLst/>
            <a:cxnLst/>
            <a:rect l="l" t="t" r="r" b="b"/>
            <a:pathLst>
              <a:path w="2588520" h="2588520">
                <a:moveTo>
                  <a:pt x="1294260" y="0"/>
                </a:moveTo>
                <a:cubicBezTo>
                  <a:pt x="2009060" y="0"/>
                  <a:pt x="2588520" y="579460"/>
                  <a:pt x="2588520" y="1294260"/>
                </a:cubicBezTo>
                <a:cubicBezTo>
                  <a:pt x="2588520" y="2009060"/>
                  <a:pt x="2009060" y="2588520"/>
                  <a:pt x="1294260" y="2588520"/>
                </a:cubicBezTo>
                <a:cubicBezTo>
                  <a:pt x="579460" y="2588520"/>
                  <a:pt x="0" y="2009060"/>
                  <a:pt x="0" y="1294260"/>
                </a:cubicBezTo>
                <a:cubicBezTo>
                  <a:pt x="0" y="579460"/>
                  <a:pt x="579460" y="0"/>
                  <a:pt x="1294260" y="0"/>
                </a:cubicBezTo>
                <a:close/>
              </a:path>
            </a:pathLst>
          </a:custGeom>
          <a:noFill/>
          <a:extLst>
            <a:ext uri="{909E8E84-426E-40DD-AFC4-6F175D3DCCD1}">
              <a14:hiddenFill xmlns:a14="http://schemas.microsoft.com/office/drawing/2010/main">
                <a:solidFill>
                  <a:srgbClr val="FFFFFF"/>
                </a:solidFill>
              </a14:hiddenFill>
            </a:ext>
          </a:extLst>
        </p:spPr>
      </p:pic>
      <p:sp>
        <p:nvSpPr>
          <p:cNvPr id="79"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Graphic 212">
            <a:extLst>
              <a:ext uri="{FF2B5EF4-FFF2-40B4-BE49-F238E27FC236}">
                <a16:creationId xmlns:a16="http://schemas.microsoft.com/office/drawing/2014/main" id="{F778F7C6-A4AB-4CBC-8CC6-19DF9EE96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83"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5725" y="3995696"/>
            <a:ext cx="1998298" cy="1998316"/>
            <a:chOff x="5734037" y="3067039"/>
            <a:chExt cx="724483" cy="724489"/>
          </a:xfrm>
          <a:solidFill>
            <a:schemeClr val="bg1"/>
          </a:solidFill>
        </p:grpSpPr>
        <p:sp>
          <p:nvSpPr>
            <p:cNvPr id="84" name="Freeform: Shape 83">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4" name="Footer Placeholder 3">
            <a:extLst>
              <a:ext uri="{FF2B5EF4-FFF2-40B4-BE49-F238E27FC236}">
                <a16:creationId xmlns:a16="http://schemas.microsoft.com/office/drawing/2014/main" id="{E1348E46-964B-4CC3-8966-D2A50312BA3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bg1"/>
                </a:solidFill>
                <a:latin typeface="+mn-lt"/>
                <a:ea typeface="+mn-ea"/>
                <a:cs typeface="+mn-cs"/>
              </a:rPr>
              <a:t>Mike Nguyen</a:t>
            </a:r>
          </a:p>
        </p:txBody>
      </p:sp>
      <p:sp>
        <p:nvSpPr>
          <p:cNvPr id="5" name="Slide Number Placeholder 4">
            <a:extLst>
              <a:ext uri="{FF2B5EF4-FFF2-40B4-BE49-F238E27FC236}">
                <a16:creationId xmlns:a16="http://schemas.microsoft.com/office/drawing/2014/main" id="{B3F2B807-C5DD-4087-A21E-98CD891D89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chemeClr val="bg1"/>
                </a:solidFill>
              </a:rPr>
              <a:pPr>
                <a:spcAft>
                  <a:spcPts val="600"/>
                </a:spcAft>
              </a:pPr>
              <a:t>7</a:t>
            </a:fld>
            <a:endParaRPr lang="en-US">
              <a:solidFill>
                <a:schemeClr val="bg1"/>
              </a:solidFill>
            </a:endParaRPr>
          </a:p>
        </p:txBody>
      </p:sp>
      <p:sp>
        <p:nvSpPr>
          <p:cNvPr id="9" name="Multiplication Sign 8">
            <a:extLst>
              <a:ext uri="{FF2B5EF4-FFF2-40B4-BE49-F238E27FC236}">
                <a16:creationId xmlns:a16="http://schemas.microsoft.com/office/drawing/2014/main" id="{7FE59728-54FD-441C-BEB6-270BB2643D3B}"/>
              </a:ext>
            </a:extLst>
          </p:cNvPr>
          <p:cNvSpPr/>
          <p:nvPr/>
        </p:nvSpPr>
        <p:spPr>
          <a:xfrm>
            <a:off x="5106117" y="1937437"/>
            <a:ext cx="4921990" cy="47946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670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F06F-5F63-4270-8277-5D364023663F}"/>
              </a:ext>
            </a:extLst>
          </p:cNvPr>
          <p:cNvSpPr>
            <a:spLocks noGrp="1"/>
          </p:cNvSpPr>
          <p:nvPr>
            <p:ph type="title"/>
          </p:nvPr>
        </p:nvSpPr>
        <p:spPr>
          <a:xfrm>
            <a:off x="640080" y="325369"/>
            <a:ext cx="4368602" cy="1956841"/>
          </a:xfrm>
        </p:spPr>
        <p:txBody>
          <a:bodyPr anchor="b">
            <a:normAutofit/>
          </a:bodyPr>
          <a:lstStyle/>
          <a:p>
            <a:r>
              <a:rPr lang="en-US" sz="5400"/>
              <a:t>Lockdown Browser </a:t>
            </a:r>
          </a:p>
        </p:txBody>
      </p:sp>
      <p:sp>
        <p:nvSpPr>
          <p:cNvPr id="3" name="Content Placeholder 2">
            <a:extLst>
              <a:ext uri="{FF2B5EF4-FFF2-40B4-BE49-F238E27FC236}">
                <a16:creationId xmlns:a16="http://schemas.microsoft.com/office/drawing/2014/main" id="{A5970FE4-B4E5-48A1-B912-A28DE466BD96}"/>
              </a:ext>
            </a:extLst>
          </p:cNvPr>
          <p:cNvSpPr>
            <a:spLocks noGrp="1"/>
          </p:cNvSpPr>
          <p:nvPr>
            <p:ph idx="1"/>
          </p:nvPr>
        </p:nvSpPr>
        <p:spPr>
          <a:xfrm>
            <a:off x="640080" y="2872899"/>
            <a:ext cx="4243589" cy="3320668"/>
          </a:xfrm>
        </p:spPr>
        <p:txBody>
          <a:bodyPr>
            <a:normAutofit/>
          </a:bodyPr>
          <a:lstStyle/>
          <a:p>
            <a:pPr marL="514350" indent="-514350">
              <a:buFont typeface="+mj-lt"/>
              <a:buAutoNum type="arabicPeriod"/>
            </a:pPr>
            <a:r>
              <a:rPr lang="en-US" sz="2200" dirty="0"/>
              <a:t>Open Lockdown Browser</a:t>
            </a:r>
          </a:p>
          <a:p>
            <a:pPr marL="514350" indent="-514350">
              <a:buFont typeface="+mj-lt"/>
              <a:buAutoNum type="arabicPeriod"/>
            </a:pPr>
            <a:r>
              <a:rPr lang="en-US" sz="2200" dirty="0"/>
              <a:t>Log in Canvas </a:t>
            </a:r>
          </a:p>
          <a:p>
            <a:pPr marL="514350" indent="-514350">
              <a:buFont typeface="+mj-lt"/>
              <a:buAutoNum type="arabicPeriod"/>
            </a:pPr>
            <a:r>
              <a:rPr lang="en-US" sz="2200" dirty="0"/>
              <a:t>Proceed to take quizzes or exams</a:t>
            </a:r>
          </a:p>
          <a:p>
            <a:pPr marL="514350" indent="-514350">
              <a:buFont typeface="+mj-lt"/>
              <a:buAutoNum type="arabicPeriod"/>
            </a:pPr>
            <a:endParaRPr lang="en-US" sz="2200" dirty="0"/>
          </a:p>
          <a:p>
            <a:r>
              <a:rPr lang="en-US" sz="2200" dirty="0"/>
              <a:t>Computer Lab </a:t>
            </a:r>
          </a:p>
          <a:p>
            <a:pPr lvl="1"/>
            <a:r>
              <a:rPr lang="en-US" sz="1800" dirty="0"/>
              <a:t>Lockdown Browser 2 Lab</a:t>
            </a:r>
          </a:p>
        </p:txBody>
      </p:sp>
      <p:pic>
        <p:nvPicPr>
          <p:cNvPr id="7" name="Picture 6" descr="A picture containing metalware, lock&#10;&#10;Description automatically generated">
            <a:extLst>
              <a:ext uri="{FF2B5EF4-FFF2-40B4-BE49-F238E27FC236}">
                <a16:creationId xmlns:a16="http://schemas.microsoft.com/office/drawing/2014/main" id="{F72FD29A-7FFC-4E85-8093-50413E630F5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55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Footer Placeholder 3">
            <a:extLst>
              <a:ext uri="{FF2B5EF4-FFF2-40B4-BE49-F238E27FC236}">
                <a16:creationId xmlns:a16="http://schemas.microsoft.com/office/drawing/2014/main" id="{38892C9A-A10F-4B27-84DC-F9226A08C6BD}"/>
              </a:ext>
            </a:extLst>
          </p:cNvPr>
          <p:cNvSpPr>
            <a:spLocks noGrp="1"/>
          </p:cNvSpPr>
          <p:nvPr>
            <p:ph type="ftr" sz="quarter" idx="11"/>
          </p:nvPr>
        </p:nvSpPr>
        <p:spPr>
          <a:xfrm>
            <a:off x="6248400" y="6356350"/>
            <a:ext cx="4114800" cy="365125"/>
          </a:xfrm>
        </p:spPr>
        <p:txBody>
          <a:bodyPr>
            <a:normAutofit/>
          </a:bodyPr>
          <a:lstStyle/>
          <a:p>
            <a:pPr algn="l">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A98901F3-E4DF-48EA-97D4-79D93AA862B4}"/>
              </a:ext>
            </a:extLst>
          </p:cNvPr>
          <p:cNvSpPr>
            <a:spLocks noGrp="1"/>
          </p:cNvSpPr>
          <p:nvPr>
            <p:ph type="sldNum" sz="quarter" idx="12"/>
          </p:nvPr>
        </p:nvSpPr>
        <p:spPr>
          <a:xfrm>
            <a:off x="10439400" y="6356350"/>
            <a:ext cx="914400" cy="365125"/>
          </a:xfrm>
        </p:spPr>
        <p:txBody>
          <a:bodyPr>
            <a:normAutofit/>
          </a:bodyPr>
          <a:lstStyle/>
          <a:p>
            <a:pPr>
              <a:spcAft>
                <a:spcPts val="600"/>
              </a:spcAft>
            </a:pPr>
            <a:fld id="{A6AF1B4E-90EC-4A51-B6E5-B702C054ECB0}" type="slidenum">
              <a:rPr lang="en-US">
                <a:solidFill>
                  <a:srgbClr val="FFFFFF"/>
                </a:solidFill>
              </a:rPr>
              <a:pPr>
                <a:spcAft>
                  <a:spcPts val="600"/>
                </a:spcAft>
              </a:pPr>
              <a:t>8</a:t>
            </a:fld>
            <a:endParaRPr lang="en-US">
              <a:solidFill>
                <a:srgbClr val="FFFFFF"/>
              </a:solidFill>
            </a:endParaRPr>
          </a:p>
        </p:txBody>
      </p:sp>
      <p:sp>
        <p:nvSpPr>
          <p:cNvPr id="8" name="TextBox 7">
            <a:extLst>
              <a:ext uri="{FF2B5EF4-FFF2-40B4-BE49-F238E27FC236}">
                <a16:creationId xmlns:a16="http://schemas.microsoft.com/office/drawing/2014/main" id="{D9B09A6A-D1B5-4D1A-AA78-B5F9D0B3CAEB}"/>
              </a:ext>
            </a:extLst>
          </p:cNvPr>
          <p:cNvSpPr txBox="1"/>
          <p:nvPr/>
        </p:nvSpPr>
        <p:spPr>
          <a:xfrm>
            <a:off x="10005183" y="6657945"/>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lthub.ubc.ca/guides/lockdown-browser-instructor-guid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99257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5750856-B589-4B90-9975-BD1730646F7F}"/>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Group Term Project</a:t>
            </a:r>
          </a:p>
        </p:txBody>
      </p:sp>
      <p:sp>
        <p:nvSpPr>
          <p:cNvPr id="16"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5FA9A95-1B50-4922-A159-2C82D607A13E}"/>
              </a:ext>
            </a:extLst>
          </p:cNvPr>
          <p:cNvPicPr>
            <a:picLocks noChangeAspect="1"/>
          </p:cNvPicPr>
          <p:nvPr/>
        </p:nvPicPr>
        <p:blipFill>
          <a:blip r:embed="rId3"/>
          <a:stretch>
            <a:fillRect/>
          </a:stretch>
        </p:blipFill>
        <p:spPr>
          <a:xfrm>
            <a:off x="2757972" y="3067050"/>
            <a:ext cx="6673008" cy="3019537"/>
          </a:xfrm>
          <a:prstGeom prst="rect">
            <a:avLst/>
          </a:prstGeom>
        </p:spPr>
      </p:pic>
      <p:sp>
        <p:nvSpPr>
          <p:cNvPr id="4" name="Footer Placeholder 3">
            <a:extLst>
              <a:ext uri="{FF2B5EF4-FFF2-40B4-BE49-F238E27FC236}">
                <a16:creationId xmlns:a16="http://schemas.microsoft.com/office/drawing/2014/main" id="{4540B6CB-3D57-4FAE-A151-5B97CA26E21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350D2D5F-3A5E-4B4C-AAEC-16C09313F14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9</a:t>
            </a:fld>
            <a:endParaRPr lang="en-US"/>
          </a:p>
        </p:txBody>
      </p:sp>
    </p:spTree>
    <p:extLst>
      <p:ext uri="{BB962C8B-B14F-4D97-AF65-F5344CB8AC3E}">
        <p14:creationId xmlns:p14="http://schemas.microsoft.com/office/powerpoint/2010/main" val="2656344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25D1D73-3D6D-474B-B851-10709ED9F4AA}">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2158</TotalTime>
  <Words>2351</Words>
  <Application>Microsoft Office PowerPoint</Application>
  <PresentationFormat>Widescreen</PresentationFormat>
  <Paragraphs>324</Paragraphs>
  <Slides>26</Slides>
  <Notes>22</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Franklin Gothic Book</vt:lpstr>
      <vt:lpstr>Office Theme</vt:lpstr>
      <vt:lpstr>Am I in the right class?</vt:lpstr>
      <vt:lpstr>Introduction to Marketing Research</vt:lpstr>
      <vt:lpstr>Agenda</vt:lpstr>
      <vt:lpstr>Instructor Bio</vt:lpstr>
      <vt:lpstr>Syllabus </vt:lpstr>
      <vt:lpstr>IClicker Reef</vt:lpstr>
      <vt:lpstr>Lockdown Browser</vt:lpstr>
      <vt:lpstr>Lockdown Browser </vt:lpstr>
      <vt:lpstr>Group Term Project</vt:lpstr>
      <vt:lpstr>Exams</vt:lpstr>
      <vt:lpstr>Covid </vt:lpstr>
      <vt:lpstr>Policy on Discrimination</vt:lpstr>
      <vt:lpstr>5-min Snippet</vt:lpstr>
      <vt:lpstr>Outline of content</vt:lpstr>
      <vt:lpstr>What is marketing research in your own term?</vt:lpstr>
      <vt:lpstr>Define Marketing Research </vt:lpstr>
      <vt:lpstr>Marketing Research</vt:lpstr>
      <vt:lpstr>Marketing Research Process</vt:lpstr>
      <vt:lpstr>Purpose of Marketing Research</vt:lpstr>
      <vt:lpstr>Is This Marketing Research?</vt:lpstr>
      <vt:lpstr>iClicker question </vt:lpstr>
      <vt:lpstr>Marketing Research Firms</vt:lpstr>
      <vt:lpstr>Terminology</vt:lpstr>
      <vt:lpstr>U.S. News Example</vt:lpstr>
      <vt:lpstr>Recap &amp; Next</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Marketing Research</dc:title>
  <dc:creator>Nguyen, Mike (MU-Student)</dc:creator>
  <cp:lastModifiedBy>Nguyen, Mike (MU-Student)</cp:lastModifiedBy>
  <cp:revision>47</cp:revision>
  <dcterms:created xsi:type="dcterms:W3CDTF">2021-05-31T01:16:42Z</dcterms:created>
  <dcterms:modified xsi:type="dcterms:W3CDTF">2023-01-16T22:03:08Z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