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64" r:id="rId5"/>
    <p:sldId id="265" r:id="rId6"/>
    <p:sldId id="266" r:id="rId7"/>
    <p:sldId id="267" r:id="rId8"/>
    <p:sldId id="318" r:id="rId9"/>
    <p:sldId id="256" r:id="rId10"/>
    <p:sldId id="263" r:id="rId11"/>
    <p:sldId id="309" r:id="rId12"/>
    <p:sldId id="310" r:id="rId13"/>
    <p:sldId id="311" r:id="rId14"/>
    <p:sldId id="312" r:id="rId15"/>
    <p:sldId id="313" r:id="rId16"/>
    <p:sldId id="314" r:id="rId17"/>
    <p:sldId id="315" r:id="rId18"/>
    <p:sldId id="316" r:id="rId19"/>
    <p:sldId id="317" r:id="rId20"/>
    <p:sldId id="260" r:id="rId21"/>
    <p:sldId id="261" r:id="rId22"/>
    <p:sldId id="300" r:id="rId23"/>
    <p:sldId id="301" r:id="rId24"/>
    <p:sldId id="302" r:id="rId25"/>
    <p:sldId id="303" r:id="rId26"/>
    <p:sldId id="304" r:id="rId27"/>
    <p:sldId id="305" r:id="rId28"/>
    <p:sldId id="306" r:id="rId29"/>
    <p:sldId id="307" r:id="rId30"/>
    <p:sldId id="308" r:id="rId31"/>
    <p:sldId id="273" r:id="rId32"/>
    <p:sldId id="274" r:id="rId33"/>
    <p:sldId id="275" r:id="rId34"/>
    <p:sldId id="276" r:id="rId35"/>
    <p:sldId id="277" r:id="rId36"/>
    <p:sldId id="278" r:id="rId37"/>
    <p:sldId id="279" r:id="rId38"/>
    <p:sldId id="269" r:id="rId39"/>
    <p:sldId id="297"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88014" autoAdjust="0"/>
  </p:normalViewPr>
  <p:slideViewPr>
    <p:cSldViewPr snapToGrid="0">
      <p:cViewPr varScale="1">
        <p:scale>
          <a:sx n="97" d="100"/>
          <a:sy n="97" d="100"/>
        </p:scale>
        <p:origin x="738" y="72"/>
      </p:cViewPr>
      <p:guideLst/>
    </p:cSldViewPr>
  </p:slid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dirty="0"/>
            <a:t>Completeness: The degree to which the report provides all the info readers need in language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dirty="0"/>
            <a:t>Sign-up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Completeness: The degree to which the report provides all the info readers need in language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dirty="0"/>
            <a:t>Sign-up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4/5/2023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Get some candies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95288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95682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27701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a:t>to assignment 7 </a:t>
            </a:r>
          </a:p>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82228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https://www.youtube.com/watch?v=hjGFp7lMi9A&amp;ab_channel=QuantaMagazine</a:t>
            </a:r>
          </a:p>
          <a:p>
            <a:endParaRPr lang="en-US"/>
          </a:p>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p:txBody>
          </p:sp>
        </mc:Choice>
        <mc:Fallback xmlns="">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r>
                  <a:rPr lang="en-US" b="0" i="0">
                    <a:latin typeface="Cambria Math" panose="02040503050406030204" pitchFamily="18" charset="0"/>
                  </a:rPr>
                  <a:t>𝑝±𝑡_𝑐𝑟𝑖𝑡𝑖𝑐𝑎𝑙  ∗𝑆𝐸</a:t>
                </a:r>
                <a:endParaRPr lang="en-US" dirty="0"/>
              </a:p>
              <a:p>
                <a:pPr marL="0" indent="0">
                  <a:spcBef>
                    <a:spcPts val="0"/>
                  </a:spcBef>
                  <a:buSzPts val="1100"/>
                  <a:buNone/>
                </a:pPr>
                <a:r>
                  <a:rPr lang="en-US" dirty="0"/>
                  <a:t>	 Standard error = </a:t>
                </a:r>
                <a:r>
                  <a:rPr lang="en-US" b="0" i="0">
                    <a:latin typeface="Cambria Math" panose="02040503050406030204" pitchFamily="18" charset="0"/>
                  </a:rPr>
                  <a:t>√(𝑝∗𝑞/𝑛)</a:t>
                </a:r>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r>
                  <a:rPr lang="en-US" b="0" i="0">
                    <a:latin typeface="Cambria Math" panose="02040503050406030204" pitchFamily="18" charset="0"/>
                  </a:rPr>
                  <a:t>𝑆𝐷/(√𝑛)</a:t>
                </a:r>
                <a:endParaRPr lang="en-US" dirty="0"/>
              </a:p>
            </p:txBody>
          </p:sp>
        </mc:Fallback>
      </mc:AlternateContent>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59802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69663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4/5/2023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4/5/2023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1.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119DD18C-8A8A-47C9-B2B0-5DAE0A2B4A8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53CF77A4-E2A7-4FFC-8836-0CD6F71EEF8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graphicEl>
                                              <a:dgm id="{CBE85C05-F2FE-41D4-BB4E-B53769AB84F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189F0F4F-F146-42DF-BB70-7261E9106FC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75908E-DD63-49CA-BDC0-772E63EDD28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2488EEAE-71A2-4109-BF68-CBA592368D4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FEAE509-1385-49E9-B40B-BA5EC53F965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A9A1CC9-D83E-4446-B243-3AC5D2325F1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111558B0-6B56-4458-9EE4-6CD7E45932C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6A42470-68FF-4AB9-AE39-8F970794CF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4B8082E-C112-4282-94BA-405D6EEB02E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BC579E9-277A-4245-831E-CB33BD64094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DD728631-D7CC-47DD-940A-D633CB91014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dirty="0"/>
              <a:t>Research reports are evaluated based on one fundamental issue: How well do they communicate with the reader? </a:t>
            </a:r>
          </a:p>
          <a:p>
            <a:pPr lvl="1"/>
            <a:r>
              <a:rPr lang="en-US" dirty="0"/>
              <a:t>Near-perfect research can get lost in the clutter of a poorly written report </a:t>
            </a:r>
          </a:p>
        </p:txBody>
      </p:sp>
    </p:spTree>
    <p:extLst>
      <p:ext uri="{BB962C8B-B14F-4D97-AF65-F5344CB8AC3E}">
        <p14:creationId xmlns:p14="http://schemas.microsoft.com/office/powerpoint/2010/main" val="8579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86064483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57E57C2-183F-4C80-9709-B3135E3568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70257F59-450D-4CD6-8ED9-5483F08E6DE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2F9AA7D9-CBDE-4B14-9E31-A739E358F32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874B60C8-2A8E-4D58-A2ED-517663EE8E1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8698C902-D49F-464F-AF86-829B06AFA5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B34112E-C9D9-4937-AAA9-BD7EF6E8840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3305654603"/>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dirty="0"/>
                        <a:t>Confusion between percentages and Percentage Points</a:t>
                      </a:r>
                    </a:p>
                  </a:txBody>
                  <a:tcPr marL="79580" marR="79580" marT="39790" marB="39790"/>
                </a:tc>
                <a:tc>
                  <a:txBody>
                    <a:bodyPr/>
                    <a:lstStyle/>
                    <a:p>
                      <a:r>
                        <a:rPr lang="en-US" sz="1600" dirty="0"/>
                        <a:t>“The company’s profits as a percentage of sales were 6% in 1997 and 8% in 2002.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dirty="0"/>
                        <a:t>Inaccuracy Caused by Grammatical Errors</a:t>
                      </a:r>
                    </a:p>
                  </a:txBody>
                  <a:tcPr marL="79580" marR="79580" marT="39790" marB="39790"/>
                </a:tc>
                <a:tc>
                  <a:txBody>
                    <a:bodyPr/>
                    <a:lstStyle/>
                    <a:p>
                      <a:r>
                        <a:rPr lang="en-US" sz="1600" dirty="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dirty="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dirty="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114748597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Assignment 7: Mid-semester Peer Evaluation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D42FAB4-84A0-4DAE-A3FF-694DDFFB59D0}"/>
              </a:ext>
            </a:extLst>
          </p:cNvPr>
          <p:cNvPicPr>
            <a:picLocks noChangeAspect="1"/>
          </p:cNvPicPr>
          <p:nvPr/>
        </p:nvPicPr>
        <p:blipFill>
          <a:blip r:embed="rId3"/>
          <a:stretch>
            <a:fillRect/>
          </a:stretch>
        </p:blipFill>
        <p:spPr>
          <a:xfrm>
            <a:off x="1972230" y="2633472"/>
            <a:ext cx="8244491" cy="3586353"/>
          </a:xfrm>
          <a:prstGeom prst="rect">
            <a:avLst/>
          </a:prstGeom>
        </p:spPr>
      </p:pic>
    </p:spTree>
    <p:extLst>
      <p:ext uri="{BB962C8B-B14F-4D97-AF65-F5344CB8AC3E}">
        <p14:creationId xmlns:p14="http://schemas.microsoft.com/office/powerpoint/2010/main" val="85965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do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E78E5-C4DC-4C43-25F7-95C7997D0E51}"/>
              </a:ext>
            </a:extLst>
          </p:cNvPr>
          <p:cNvSpPr>
            <a:spLocks noGrp="1"/>
          </p:cNvSpPr>
          <p:nvPr>
            <p:ph type="title"/>
          </p:nvPr>
        </p:nvSpPr>
        <p:spPr>
          <a:xfrm>
            <a:off x="1043631" y="809898"/>
            <a:ext cx="9942716" cy="1554480"/>
          </a:xfrm>
        </p:spPr>
        <p:txBody>
          <a:bodyPr anchor="ctr">
            <a:normAutofit/>
          </a:bodyPr>
          <a:lstStyle/>
          <a:p>
            <a:r>
              <a:rPr lang="en-US" sz="4800"/>
              <a:t>Case 7 (Last Case) - Homecare of America (confidence intervals)</a:t>
            </a:r>
          </a:p>
        </p:txBody>
      </p:sp>
      <p:sp>
        <p:nvSpPr>
          <p:cNvPr id="3" name="Content Placeholder 2">
            <a:extLst>
              <a:ext uri="{FF2B5EF4-FFF2-40B4-BE49-F238E27FC236}">
                <a16:creationId xmlns:a16="http://schemas.microsoft.com/office/drawing/2014/main" id="{3BE648F0-8147-5D89-E19B-D4817EFB72EB}"/>
              </a:ext>
            </a:extLst>
          </p:cNvPr>
          <p:cNvSpPr>
            <a:spLocks noGrp="1"/>
          </p:cNvSpPr>
          <p:nvPr>
            <p:ph idx="1"/>
          </p:nvPr>
        </p:nvSpPr>
        <p:spPr>
          <a:xfrm>
            <a:off x="1045028" y="3017522"/>
            <a:ext cx="9941319" cy="3124658"/>
          </a:xfrm>
        </p:spPr>
        <p:txBody>
          <a:bodyPr anchor="ctr">
            <a:normAutofit/>
          </a:bodyPr>
          <a:lstStyle/>
          <a:p>
            <a:r>
              <a:rPr lang="en-US" sz="1500" dirty="0"/>
              <a:t>A. Homecare of America is a franchise operation that provides house minders for people when they are out of town. Their services include feeding pets, bringing in newspapers and mail, and generally keeping an eye on things while the homeowner is gone. They gradually expanded their operations to additional cities.</a:t>
            </a:r>
          </a:p>
          <a:p>
            <a:pPr lvl="1"/>
            <a:r>
              <a:rPr lang="en-US" sz="1500" dirty="0"/>
              <a:t>When determining whether to enter a particular market, the company conducts a survey in that market to find out how many days per year homeowners are out of town. In Scranton, Pennsylvania, a survey of 538 homeowners found that homeowners are out of town, on average, 16.7 days, with a standard deviation of 8.6 days.</a:t>
            </a:r>
          </a:p>
          <a:p>
            <a:pPr lvl="1"/>
            <a:r>
              <a:rPr lang="en-US" sz="1500" dirty="0"/>
              <a:t>What is the true mean number of days out of town among homeowners in this area? You want to be 99% confident of your results.</a:t>
            </a:r>
          </a:p>
          <a:p>
            <a:r>
              <a:rPr lang="en-US" sz="1500" dirty="0"/>
              <a:t>B. In their surveys, the company also describes their house minding services and measures respondents' intentions to use this service if the company expands to their area. In the survey of Scranton, 6.2% of the people surveyed said they would be likely to use the service. What is the likely utilization rate for this service among the population of homeowners in Scranton? You want to be 95% confident of your results. Carry your work out to 4 decimal places.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47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dirty="0"/>
              <a:t>Is time spent studying associated with GPA?</a:t>
            </a:r>
          </a:p>
          <a:p>
            <a:r>
              <a:rPr lang="en-US" sz="2200" dirty="0"/>
              <a:t>Is the font size for a website promotional discount associated with sales on the website?</a:t>
            </a:r>
          </a:p>
          <a:p>
            <a:r>
              <a:rPr lang="en-US" sz="2200" dirty="0"/>
              <a:t>Is the amount spent on a laptop associated with a person’s satisfaction with their laptop?</a:t>
            </a:r>
          </a:p>
          <a:p>
            <a:pPr marL="0" indent="0">
              <a:buNone/>
            </a:pPr>
            <a:endParaRPr lang="en-US" sz="2200" dirty="0"/>
          </a:p>
        </p:txBody>
      </p:sp>
    </p:spTree>
    <p:extLst>
      <p:ext uri="{BB962C8B-B14F-4D97-AF65-F5344CB8AC3E}">
        <p14:creationId xmlns:p14="http://schemas.microsoft.com/office/powerpoint/2010/main" val="22274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4896</TotalTime>
  <Words>2498</Words>
  <Application>Microsoft Office PowerPoint</Application>
  <PresentationFormat>Widescreen</PresentationFormat>
  <Paragraphs>270</Paragraphs>
  <Slides>37</Slides>
  <Notes>29</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Franklin Gothic Book</vt:lpstr>
      <vt:lpstr>New York</vt:lpstr>
      <vt:lpstr>Roboto</vt:lpstr>
      <vt:lpstr>SourceSansPro</vt:lpstr>
      <vt:lpstr>Office Theme</vt:lpstr>
      <vt:lpstr>Happy Monday</vt:lpstr>
      <vt:lpstr>iClicker Question</vt:lpstr>
      <vt:lpstr>iClicker Question</vt:lpstr>
      <vt:lpstr>iClicker Question</vt:lpstr>
      <vt:lpstr>Case 7 (Last Case) - Homecare of America (confidence intervals)</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Assignment 7: Mid-semester Peer Evaluation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25</cp:revision>
  <dcterms:created xsi:type="dcterms:W3CDTF">2021-06-02T01:42:57Z</dcterms:created>
  <dcterms:modified xsi:type="dcterms:W3CDTF">2023-04-06T00:42:19Z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