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9"/>
  </p:notesMasterIdLst>
  <p:sldIdLst>
    <p:sldId id="256" r:id="rId2"/>
    <p:sldId id="293" r:id="rId3"/>
    <p:sldId id="258" r:id="rId4"/>
    <p:sldId id="259" r:id="rId5"/>
    <p:sldId id="298" r:id="rId6"/>
    <p:sldId id="260" r:id="rId7"/>
    <p:sldId id="261" r:id="rId8"/>
    <p:sldId id="263" r:id="rId9"/>
    <p:sldId id="264" r:id="rId10"/>
    <p:sldId id="296" r:id="rId11"/>
    <p:sldId id="300" r:id="rId12"/>
    <p:sldId id="301" r:id="rId13"/>
    <p:sldId id="297" r:id="rId14"/>
    <p:sldId id="303" r:id="rId15"/>
    <p:sldId id="265" r:id="rId16"/>
    <p:sldId id="266" r:id="rId17"/>
    <p:sldId id="267" r:id="rId18"/>
    <p:sldId id="304" r:id="rId19"/>
    <p:sldId id="270" r:id="rId20"/>
    <p:sldId id="305" r:id="rId21"/>
    <p:sldId id="306" r:id="rId22"/>
    <p:sldId id="307" r:id="rId23"/>
    <p:sldId id="308" r:id="rId24"/>
    <p:sldId id="288" r:id="rId25"/>
    <p:sldId id="289" r:id="rId26"/>
    <p:sldId id="294" r:id="rId27"/>
    <p:sldId id="292" r:id="rId28"/>
  </p:sldIdLst>
  <p:sldSz cx="9144000" cy="6858000" type="screen4x3"/>
  <p:notesSz cx="6858000" cy="9144000"/>
  <p:embeddedFontLst>
    <p:embeddedFont>
      <p:font typeface="Consolas" panose="020B0609020204030204" pitchFamily="49"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57" roundtripDataSignature="AMtx7mjHXSkvkVHvz6hj698+V1XFtuUbP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231834-CDD1-BE5C-C1AD-4104644EDBFB}" v="26" dt="2025-05-23T04:10:59.235"/>
    <p1510:client id="{E4B2369A-4400-3B36-AD8A-D7E509930E1E}" v="1156" dt="2025-05-23T06:24:08.190"/>
  </p1510:revLst>
</p1510:revInfo>
</file>

<file path=ppt/tableStyles.xml><?xml version="1.0" encoding="utf-8"?>
<a:tblStyleLst xmlns:a="http://schemas.openxmlformats.org/drawingml/2006/main" def="{A40EB43F-39C0-42FC-9C6E-D3FE4C7006D6}">
  <a:tblStyle styleId="{A40EB43F-39C0-42FC-9C6E-D3FE4C7006D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4964DA2-F755-4555-B0C4-DA50853CBD7B}" styleName="Table_1">
    <a:wholeTbl>
      <a:tcTxStyle>
        <a:font>
          <a:latin typeface="Arial"/>
          <a:ea typeface="Arial"/>
          <a:cs typeface="Arial"/>
        </a:font>
        <a:srgbClr val="000000"/>
      </a:tcTxStyle>
      <a:tcStyle>
        <a:tcBdr>
          <a:left>
            <a:ln cap="flat" cmpd="sng">
              <a:solidFill>
                <a:srgbClr val="000000"/>
              </a:solidFill>
              <a:prstDash val="solid"/>
              <a:round/>
              <a:headEnd type="none" w="sm" len="sm"/>
              <a:tailEnd type="none" w="sm" len="sm"/>
            </a:ln>
          </a:left>
          <a:right>
            <a:ln cap="flat" cmpd="sng">
              <a:solidFill>
                <a:srgbClr val="000000"/>
              </a:solidFill>
              <a:prstDash val="solid"/>
              <a:round/>
              <a:headEnd type="none" w="sm" len="sm"/>
              <a:tailEnd type="none" w="sm" len="sm"/>
            </a:ln>
          </a:right>
          <a:top>
            <a:ln cap="flat" cmpd="sng">
              <a:solidFill>
                <a:srgbClr val="000000"/>
              </a:solidFill>
              <a:prstDash val="solid"/>
              <a:round/>
              <a:headEnd type="none" w="sm" len="sm"/>
              <a:tailEnd type="none" w="sm" len="sm"/>
            </a:ln>
          </a:top>
          <a:bottom>
            <a:ln cap="flat" cmpd="sng">
              <a:solidFill>
                <a:srgbClr val="000000"/>
              </a:solidFill>
              <a:prstDash val="solid"/>
              <a:round/>
              <a:headEnd type="none" w="sm" len="sm"/>
              <a:tailEnd type="none" w="sm" len="sm"/>
            </a:ln>
          </a:bottom>
          <a:insideH>
            <a:ln cap="flat" cmpd="sng">
              <a:solidFill>
                <a:srgbClr val="000000"/>
              </a:solidFill>
              <a:prstDash val="solid"/>
              <a:round/>
              <a:headEnd type="none" w="sm" len="sm"/>
              <a:tailEnd type="none" w="sm" len="sm"/>
            </a:ln>
          </a:insideH>
          <a:insideV>
            <a:ln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0171B80-DC46-4C2B-88E8-D1B3225DF126}"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59"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57" Type="http://customschemas.google.com/relationships/presentationmetadata" Target="metadata"/><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 name="Google Shape;8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a:extLst>
            <a:ext uri="{FF2B5EF4-FFF2-40B4-BE49-F238E27FC236}">
              <a16:creationId xmlns:a16="http://schemas.microsoft.com/office/drawing/2014/main" id="{77D80A32-740E-4C5A-5CDC-EF72C79C4959}"/>
            </a:ext>
          </a:extLst>
        </p:cNvPr>
        <p:cNvGrpSpPr/>
        <p:nvPr/>
      </p:nvGrpSpPr>
      <p:grpSpPr>
        <a:xfrm>
          <a:off x="0" y="0"/>
          <a:ext cx="0" cy="0"/>
          <a:chOff x="0" y="0"/>
          <a:chExt cx="0" cy="0"/>
        </a:xfrm>
      </p:grpSpPr>
      <p:sp>
        <p:nvSpPr>
          <p:cNvPr id="133" name="Google Shape;133;g326bfcc3ae2_0_317:notes">
            <a:extLst>
              <a:ext uri="{FF2B5EF4-FFF2-40B4-BE49-F238E27FC236}">
                <a16:creationId xmlns:a16="http://schemas.microsoft.com/office/drawing/2014/main" id="{D77009B3-68E4-1C2C-7C2F-AE61B4CF409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r>
              <a:rPr lang="en-US"/>
              <a:t>We started with basic </a:t>
            </a:r>
            <a:r>
              <a:rPr lang="en-US" b="1"/>
              <a:t>text preprocessing</a:t>
            </a:r>
            <a:r>
              <a:rPr lang="en-US"/>
              <a:t>, cleaning out punctuation and converting text to lowercase.</a:t>
            </a:r>
            <a:br>
              <a:rPr lang="en-US" dirty="0"/>
            </a:br>
            <a:r>
              <a:rPr lang="en-US"/>
              <a:t> Then, we used a </a:t>
            </a:r>
            <a:r>
              <a:rPr lang="en-US" b="1"/>
              <a:t>Bag-of-Words</a:t>
            </a:r>
            <a:r>
              <a:rPr lang="en-US"/>
              <a:t> approach, transforming each review into a binary vector that reflects the presence or absence of individual words.</a:t>
            </a:r>
            <a:br>
              <a:rPr lang="en-US" dirty="0"/>
            </a:br>
            <a:r>
              <a:rPr lang="en-US"/>
              <a:t> This gave us a total of </a:t>
            </a:r>
            <a:r>
              <a:rPr lang="en-US" b="1"/>
              <a:t>1,632 unique word-based features</a:t>
            </a:r>
            <a:r>
              <a:rPr lang="en-US"/>
              <a:t>.</a:t>
            </a:r>
          </a:p>
          <a:p>
            <a:pPr>
              <a:buNone/>
            </a:pPr>
            <a:r>
              <a:rPr lang="en-US"/>
              <a:t>Later, we experimented with </a:t>
            </a:r>
            <a:r>
              <a:rPr lang="en-US" b="1"/>
              <a:t>TF-IDF weighting</a:t>
            </a:r>
            <a:r>
              <a:rPr lang="en-US"/>
              <a:t>, which prioritizes rare but meaningful terms, and also applied </a:t>
            </a:r>
            <a:r>
              <a:rPr lang="en-US" b="1"/>
              <a:t>N-gram tokenization</a:t>
            </a:r>
            <a:r>
              <a:rPr lang="en-US"/>
              <a:t> to capture short phrases instead of single words.</a:t>
            </a:r>
          </a:p>
          <a:p>
            <a:pPr>
              <a:buNone/>
            </a:pPr>
            <a:r>
              <a:rPr lang="en-US"/>
              <a:t>On the right, you’ll see a </a:t>
            </a:r>
            <a:r>
              <a:rPr lang="en-US" b="1"/>
              <a:t>word cloud</a:t>
            </a:r>
            <a:r>
              <a:rPr lang="en-US"/>
              <a:t> showing the most frequent words across the reviews.</a:t>
            </a:r>
            <a:br>
              <a:rPr lang="en-US" dirty="0"/>
            </a:br>
            <a:r>
              <a:rPr lang="en-US"/>
              <a:t> Words like “great”, “bad”, “love”, and “worst” clearly dominate — which is expected, since these are common in sentiment-heavy content.”</a:t>
            </a:r>
          </a:p>
          <a:p>
            <a:pPr lvl="0" algn="l">
              <a:spcBef>
                <a:spcPts val="0"/>
              </a:spcBef>
              <a:spcAft>
                <a:spcPts val="0"/>
              </a:spcAft>
              <a:buNone/>
            </a:pPr>
            <a:endParaRPr lang="en-US" dirty="0"/>
          </a:p>
        </p:txBody>
      </p:sp>
      <p:sp>
        <p:nvSpPr>
          <p:cNvPr id="134" name="Google Shape;134;g326bfcc3ae2_0_317:notes">
            <a:extLst>
              <a:ext uri="{FF2B5EF4-FFF2-40B4-BE49-F238E27FC236}">
                <a16:creationId xmlns:a16="http://schemas.microsoft.com/office/drawing/2014/main" id="{9F7AEF7F-8A49-D978-A843-F3EA3745471A}"/>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02539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a:extLst>
            <a:ext uri="{FF2B5EF4-FFF2-40B4-BE49-F238E27FC236}">
              <a16:creationId xmlns:a16="http://schemas.microsoft.com/office/drawing/2014/main" id="{7D80134C-4B2C-2F84-19E9-4BF30B4C6A9F}"/>
            </a:ext>
          </a:extLst>
        </p:cNvPr>
        <p:cNvGrpSpPr/>
        <p:nvPr/>
      </p:nvGrpSpPr>
      <p:grpSpPr>
        <a:xfrm>
          <a:off x="0" y="0"/>
          <a:ext cx="0" cy="0"/>
          <a:chOff x="0" y="0"/>
          <a:chExt cx="0" cy="0"/>
        </a:xfrm>
      </p:grpSpPr>
      <p:sp>
        <p:nvSpPr>
          <p:cNvPr id="133" name="Google Shape;133;g326bfcc3ae2_0_317:notes">
            <a:extLst>
              <a:ext uri="{FF2B5EF4-FFF2-40B4-BE49-F238E27FC236}">
                <a16:creationId xmlns:a16="http://schemas.microsoft.com/office/drawing/2014/main" id="{BADEA007-237B-88D8-7EE9-71B813ECD3E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r>
              <a:rPr lang="en-US"/>
              <a:t>Naïve Bayes performed quite well, achieving:</a:t>
            </a:r>
          </a:p>
          <a:p>
            <a:pPr marL="171450" indent="-171450"/>
            <a:r>
              <a:rPr lang="en-US" b="1"/>
              <a:t>82.4% accuracy</a:t>
            </a:r>
            <a:endParaRPr lang="en-US"/>
          </a:p>
          <a:p>
            <a:pPr marL="171450" indent="-171450"/>
            <a:r>
              <a:rPr lang="en-US"/>
              <a:t>And an AUC score of </a:t>
            </a:r>
            <a:r>
              <a:rPr lang="en-US" b="1"/>
              <a:t>0.889</a:t>
            </a:r>
            <a:r>
              <a:rPr lang="en-US"/>
              <a:t>, which indicates strong separation between positive and negative classes.</a:t>
            </a:r>
          </a:p>
          <a:p>
            <a:pPr indent="0">
              <a:buNone/>
            </a:pPr>
            <a:r>
              <a:rPr lang="en-US"/>
              <a:t>We compared this to a simplified version of </a:t>
            </a:r>
            <a:r>
              <a:rPr lang="en-US" b="1" err="1"/>
              <a:t>BayesNet</a:t>
            </a:r>
            <a:r>
              <a:rPr lang="en-US"/>
              <a:t>, approximated using a shallow decision tree ensemble.</a:t>
            </a:r>
            <a:br>
              <a:rPr lang="en-US" dirty="0"/>
            </a:br>
            <a:r>
              <a:rPr lang="en-US"/>
              <a:t> That model achieved only </a:t>
            </a:r>
            <a:r>
              <a:rPr lang="en-US" b="1"/>
              <a:t>61.6% accuracy</a:t>
            </a:r>
            <a:r>
              <a:rPr lang="en-US"/>
              <a:t>, and a significantly lower AUC of </a:t>
            </a:r>
            <a:r>
              <a:rPr lang="en-US" b="1"/>
              <a:t>0.657</a:t>
            </a:r>
            <a:r>
              <a:rPr lang="en-US"/>
              <a:t>.</a:t>
            </a:r>
          </a:p>
          <a:p>
            <a:pPr>
              <a:buNone/>
            </a:pPr>
            <a:r>
              <a:rPr lang="en-US"/>
              <a:t>Looking at the </a:t>
            </a:r>
            <a:r>
              <a:rPr lang="en-US" b="1"/>
              <a:t>confusion matrices</a:t>
            </a:r>
            <a:r>
              <a:rPr lang="en-US"/>
              <a:t>:</a:t>
            </a:r>
          </a:p>
          <a:p>
            <a:pPr marL="171450" indent="-171450"/>
            <a:r>
              <a:rPr lang="en-US" dirty="0"/>
              <a:t>Naïve Bayes correctly identifies most positive and negative reviews — especially good recall on positives.</a:t>
            </a:r>
          </a:p>
          <a:p>
            <a:pPr marL="171450" indent="-171450"/>
            <a:r>
              <a:rPr lang="en-US" dirty="0"/>
              <a:t>In contrast, </a:t>
            </a:r>
            <a:r>
              <a:rPr lang="en-US" dirty="0" err="1"/>
              <a:t>BayesNet</a:t>
            </a:r>
            <a:r>
              <a:rPr lang="en-US" dirty="0"/>
              <a:t> was </a:t>
            </a:r>
            <a:r>
              <a:rPr lang="en-US" b="1" dirty="0"/>
              <a:t>more conservative</a:t>
            </a:r>
            <a:r>
              <a:rPr lang="en-US" dirty="0"/>
              <a:t>. It avoided false positives but also </a:t>
            </a:r>
            <a:r>
              <a:rPr lang="en-US" b="1" dirty="0"/>
              <a:t>missed many actual positives</a:t>
            </a:r>
            <a:r>
              <a:rPr lang="en-US" dirty="0"/>
              <a:t> — resulting in lower recall.</a:t>
            </a:r>
          </a:p>
          <a:p>
            <a:pPr indent="0">
              <a:buNone/>
            </a:pPr>
            <a:r>
              <a:rPr lang="en-US" dirty="0"/>
              <a:t>So, the takeaway is: </a:t>
            </a:r>
            <a:r>
              <a:rPr lang="en-US" b="1" dirty="0"/>
              <a:t>Naïve Bayes is better suited</a:t>
            </a:r>
            <a:r>
              <a:rPr lang="en-US" dirty="0"/>
              <a:t> when the cost of missing a positive sentiment is high, like in customer satisfaction analysis.”</a:t>
            </a:r>
          </a:p>
          <a:p>
            <a:pPr>
              <a:buNone/>
            </a:pPr>
            <a:endParaRPr lang="en-US" dirty="0"/>
          </a:p>
        </p:txBody>
      </p:sp>
      <p:sp>
        <p:nvSpPr>
          <p:cNvPr id="134" name="Google Shape;134;g326bfcc3ae2_0_317:notes">
            <a:extLst>
              <a:ext uri="{FF2B5EF4-FFF2-40B4-BE49-F238E27FC236}">
                <a16:creationId xmlns:a16="http://schemas.microsoft.com/office/drawing/2014/main" id="{56251A52-987D-15BB-5ACF-40517115F7FD}"/>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13188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a:extLst>
            <a:ext uri="{FF2B5EF4-FFF2-40B4-BE49-F238E27FC236}">
              <a16:creationId xmlns:a16="http://schemas.microsoft.com/office/drawing/2014/main" id="{B7C0A727-3E36-16C4-55B5-1AEFE795050D}"/>
            </a:ext>
          </a:extLst>
        </p:cNvPr>
        <p:cNvGrpSpPr/>
        <p:nvPr/>
      </p:nvGrpSpPr>
      <p:grpSpPr>
        <a:xfrm>
          <a:off x="0" y="0"/>
          <a:ext cx="0" cy="0"/>
          <a:chOff x="0" y="0"/>
          <a:chExt cx="0" cy="0"/>
        </a:xfrm>
      </p:grpSpPr>
      <p:sp>
        <p:nvSpPr>
          <p:cNvPr id="133" name="Google Shape;133;g326bfcc3ae2_0_317:notes">
            <a:extLst>
              <a:ext uri="{FF2B5EF4-FFF2-40B4-BE49-F238E27FC236}">
                <a16:creationId xmlns:a16="http://schemas.microsoft.com/office/drawing/2014/main" id="{2634D5D4-87D2-B132-BA47-DF81CAE4404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r>
              <a:rPr lang="en-US"/>
              <a:t>We tested four configurations:</a:t>
            </a:r>
          </a:p>
          <a:p>
            <a:pPr marL="171450" indent="-171450"/>
            <a:r>
              <a:rPr lang="en-US"/>
              <a:t>A standard </a:t>
            </a:r>
            <a:r>
              <a:rPr lang="en-US" b="1"/>
              <a:t>Bag-of-Words</a:t>
            </a:r>
            <a:r>
              <a:rPr lang="en-US"/>
              <a:t> setup</a:t>
            </a:r>
          </a:p>
          <a:p>
            <a:pPr marL="171450" indent="-171450"/>
            <a:r>
              <a:rPr lang="en-US"/>
              <a:t>Bag-of-Words with only the </a:t>
            </a:r>
            <a:r>
              <a:rPr lang="en-US" b="1"/>
              <a:t>top 2,000 most frequent words</a:t>
            </a:r>
            <a:endParaRPr lang="en-US"/>
          </a:p>
          <a:p>
            <a:pPr marL="171450" indent="-171450"/>
            <a:r>
              <a:rPr lang="en-US" b="1"/>
              <a:t>TF-IDF weighting</a:t>
            </a:r>
            <a:r>
              <a:rPr lang="en-US"/>
              <a:t>, which balances term frequency across the dataset</a:t>
            </a:r>
          </a:p>
          <a:p>
            <a:pPr marL="171450" indent="-171450"/>
            <a:r>
              <a:rPr lang="en-US" b="1"/>
              <a:t>TF-IDF combined with N-Grams</a:t>
            </a:r>
            <a:r>
              <a:rPr lang="en-US"/>
              <a:t>, which captures short phrases like ‘not good’ or ‘very happy’</a:t>
            </a:r>
          </a:p>
          <a:p>
            <a:pPr indent="0">
              <a:buNone/>
            </a:pPr>
            <a:r>
              <a:rPr lang="en-US" dirty="0"/>
              <a:t>As shown in both the </a:t>
            </a:r>
            <a:r>
              <a:rPr lang="en-US" b="1" dirty="0"/>
              <a:t>line chart</a:t>
            </a:r>
            <a:r>
              <a:rPr lang="en-US" dirty="0"/>
              <a:t> and the </a:t>
            </a:r>
            <a:r>
              <a:rPr lang="en-US" b="1" dirty="0"/>
              <a:t>bar chart</a:t>
            </a:r>
            <a:r>
              <a:rPr lang="en-US" dirty="0"/>
              <a:t>, performance improved with each step:</a:t>
            </a:r>
          </a:p>
          <a:p>
            <a:pPr marL="171450" indent="-171450"/>
            <a:r>
              <a:rPr lang="en-US" b="1" dirty="0"/>
              <a:t>Accuracy</a:t>
            </a:r>
            <a:r>
              <a:rPr lang="en-US" dirty="0"/>
              <a:t> increased from </a:t>
            </a:r>
            <a:r>
              <a:rPr lang="en-US" b="1" dirty="0"/>
              <a:t>70.9%</a:t>
            </a:r>
            <a:r>
              <a:rPr lang="en-US" dirty="0"/>
              <a:t> in the basic setup to </a:t>
            </a:r>
            <a:r>
              <a:rPr lang="en-US" b="1" dirty="0"/>
              <a:t>76.2%</a:t>
            </a:r>
            <a:r>
              <a:rPr lang="en-US" dirty="0"/>
              <a:t> in the most advanced one</a:t>
            </a:r>
          </a:p>
          <a:p>
            <a:pPr marL="171450" indent="-171450"/>
            <a:r>
              <a:rPr lang="en-US" b="1" dirty="0"/>
              <a:t>F1 Score</a:t>
            </a:r>
            <a:r>
              <a:rPr lang="en-US" dirty="0"/>
              <a:t> improved from </a:t>
            </a:r>
            <a:r>
              <a:rPr lang="en-US" b="1" dirty="0"/>
              <a:t>0.70 to 0.785</a:t>
            </a:r>
            <a:r>
              <a:rPr lang="en-US" dirty="0"/>
              <a:t>, indicating better balance between precision and recall</a:t>
            </a:r>
          </a:p>
          <a:p>
            <a:pPr indent="0">
              <a:buNone/>
            </a:pPr>
            <a:r>
              <a:rPr lang="en-US" dirty="0"/>
              <a:t>This shows that Naïve Bayes is very responsive to </a:t>
            </a:r>
            <a:r>
              <a:rPr lang="en-US" b="1" dirty="0"/>
              <a:t>feature engineering</a:t>
            </a:r>
            <a:r>
              <a:rPr lang="en-US" dirty="0"/>
              <a:t>.</a:t>
            </a:r>
            <a:br>
              <a:rPr lang="en-US" dirty="0"/>
            </a:br>
            <a:r>
              <a:rPr lang="en-US" dirty="0"/>
              <a:t> Even without complex models, carefully choosing how we represent text can lead to meaningful gains in accuracy and prediction quality.”</a:t>
            </a:r>
          </a:p>
          <a:p>
            <a:pPr>
              <a:buNone/>
            </a:pPr>
            <a:endParaRPr lang="en-US" dirty="0"/>
          </a:p>
        </p:txBody>
      </p:sp>
      <p:sp>
        <p:nvSpPr>
          <p:cNvPr id="134" name="Google Shape;134;g326bfcc3ae2_0_317:notes">
            <a:extLst>
              <a:ext uri="{FF2B5EF4-FFF2-40B4-BE49-F238E27FC236}">
                <a16:creationId xmlns:a16="http://schemas.microsoft.com/office/drawing/2014/main" id="{E8AD0D45-C79A-9EDD-28A3-62CEDF9A6489}"/>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15679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a:extLst>
            <a:ext uri="{FF2B5EF4-FFF2-40B4-BE49-F238E27FC236}">
              <a16:creationId xmlns:a16="http://schemas.microsoft.com/office/drawing/2014/main" id="{6A9A3947-13D9-04CF-F073-9D0FA69FAECD}"/>
            </a:ext>
          </a:extLst>
        </p:cNvPr>
        <p:cNvGrpSpPr/>
        <p:nvPr/>
      </p:nvGrpSpPr>
      <p:grpSpPr>
        <a:xfrm>
          <a:off x="0" y="0"/>
          <a:ext cx="0" cy="0"/>
          <a:chOff x="0" y="0"/>
          <a:chExt cx="0" cy="0"/>
        </a:xfrm>
      </p:grpSpPr>
      <p:sp>
        <p:nvSpPr>
          <p:cNvPr id="141" name="Google Shape;141;g326bfcc3ae2_0_326:notes">
            <a:extLst>
              <a:ext uri="{FF2B5EF4-FFF2-40B4-BE49-F238E27FC236}">
                <a16:creationId xmlns:a16="http://schemas.microsoft.com/office/drawing/2014/main" id="{F49D979D-8E75-23BB-92BC-0DE51C13010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g326bfcc3ae2_0_326:notes">
            <a:extLst>
              <a:ext uri="{FF2B5EF4-FFF2-40B4-BE49-F238E27FC236}">
                <a16:creationId xmlns:a16="http://schemas.microsoft.com/office/drawing/2014/main" id="{312403BE-FE74-75A4-BDFD-028349BDC567}"/>
              </a:ext>
            </a:extLst>
          </p:cNvPr>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61619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a:extLst>
            <a:ext uri="{FF2B5EF4-FFF2-40B4-BE49-F238E27FC236}">
              <a16:creationId xmlns:a16="http://schemas.microsoft.com/office/drawing/2014/main" id="{D26A990A-7B55-08D6-6564-7E0D9A3C74E5}"/>
            </a:ext>
          </a:extLst>
        </p:cNvPr>
        <p:cNvGrpSpPr/>
        <p:nvPr/>
      </p:nvGrpSpPr>
      <p:grpSpPr>
        <a:xfrm>
          <a:off x="0" y="0"/>
          <a:ext cx="0" cy="0"/>
          <a:chOff x="0" y="0"/>
          <a:chExt cx="0" cy="0"/>
        </a:xfrm>
      </p:grpSpPr>
      <p:sp>
        <p:nvSpPr>
          <p:cNvPr id="110" name="Google Shape;110;g326bfcc3ae2_0_290:notes">
            <a:extLst>
              <a:ext uri="{FF2B5EF4-FFF2-40B4-BE49-F238E27FC236}">
                <a16:creationId xmlns:a16="http://schemas.microsoft.com/office/drawing/2014/main" id="{52B07D14-FB3A-B58B-95E8-31CF08A6666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g326bfcc3ae2_0_290:notes">
            <a:extLst>
              <a:ext uri="{FF2B5EF4-FFF2-40B4-BE49-F238E27FC236}">
                <a16:creationId xmlns:a16="http://schemas.microsoft.com/office/drawing/2014/main" id="{9CF55098-A699-80E0-F866-DED99D49FBA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7140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326bfcc3ae2_0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g326bfcc3ae2_0_3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326bfcc3ae2_0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g326bfcc3ae2_0_3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26bfcc3ae2_0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g326bfcc3ae2_0_27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a:extLst>
            <a:ext uri="{FF2B5EF4-FFF2-40B4-BE49-F238E27FC236}">
              <a16:creationId xmlns:a16="http://schemas.microsoft.com/office/drawing/2014/main" id="{6054D563-F0E2-93C8-0A68-A2285FE3ED4B}"/>
            </a:ext>
          </a:extLst>
        </p:cNvPr>
        <p:cNvGrpSpPr/>
        <p:nvPr/>
      </p:nvGrpSpPr>
      <p:grpSpPr>
        <a:xfrm>
          <a:off x="0" y="0"/>
          <a:ext cx="0" cy="0"/>
          <a:chOff x="0" y="0"/>
          <a:chExt cx="0" cy="0"/>
        </a:xfrm>
      </p:grpSpPr>
      <p:sp>
        <p:nvSpPr>
          <p:cNvPr id="118" name="Google Shape;118;g326bfcc3ae2_0_302:notes">
            <a:extLst>
              <a:ext uri="{FF2B5EF4-FFF2-40B4-BE49-F238E27FC236}">
                <a16:creationId xmlns:a16="http://schemas.microsoft.com/office/drawing/2014/main" id="{6FC5208F-DAF8-19AE-3D1D-D0F8879785A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r>
              <a:rPr lang="en-US" dirty="0"/>
              <a:t>We began with </a:t>
            </a:r>
            <a:r>
              <a:rPr lang="en-US" b="1" dirty="0"/>
              <a:t>K-Means clustering</a:t>
            </a:r>
            <a:r>
              <a:rPr lang="en-US" dirty="0"/>
              <a:t> on key behavioral metrics like </a:t>
            </a:r>
            <a:r>
              <a:rPr lang="en-US" dirty="0" err="1"/>
              <a:t>PageValues</a:t>
            </a:r>
            <a:r>
              <a:rPr lang="en-US" dirty="0"/>
              <a:t>, </a:t>
            </a:r>
            <a:r>
              <a:rPr lang="en-US" dirty="0" err="1"/>
              <a:t>BounceRates</a:t>
            </a:r>
            <a:r>
              <a:rPr lang="en-US" dirty="0"/>
              <a:t>, and </a:t>
            </a:r>
            <a:r>
              <a:rPr lang="en-US" dirty="0" err="1"/>
              <a:t>ProductRelated_Duration</a:t>
            </a:r>
            <a:r>
              <a:rPr lang="en-US" dirty="0"/>
              <a:t>.</a:t>
            </a:r>
          </a:p>
          <a:p>
            <a:pPr>
              <a:buNone/>
            </a:pPr>
            <a:r>
              <a:rPr lang="en-US" dirty="0"/>
              <a:t>The chart on this slide shows how different clusters align with the likelihood of making a purchase.</a:t>
            </a:r>
          </a:p>
          <a:p>
            <a:pPr marL="628650" lvl="1" indent="-171450">
              <a:buFont typeface="Courier New"/>
              <a:buChar char="o"/>
            </a:pPr>
            <a:r>
              <a:rPr lang="en-US" b="1"/>
              <a:t>Cluster 0</a:t>
            </a:r>
            <a:r>
              <a:rPr lang="en-US"/>
              <a:t>, for example, includes high-value, engaged users and shows a much higher purchase rate.</a:t>
            </a:r>
          </a:p>
          <a:p>
            <a:pPr lvl="1"/>
            <a:r>
              <a:rPr lang="en-US" dirty="0"/>
              <a:t>In contrast, </a:t>
            </a:r>
            <a:r>
              <a:rPr lang="en-US" b="1" dirty="0"/>
              <a:t>Cluster 1</a:t>
            </a:r>
            <a:r>
              <a:rPr lang="en-US" dirty="0"/>
              <a:t> contains short sessions and high bounce rates — these users rarely convert.</a:t>
            </a:r>
          </a:p>
          <a:p>
            <a:pPr marL="158750" indent="0">
              <a:buNone/>
            </a:pPr>
            <a:r>
              <a:rPr lang="en-US" dirty="0"/>
              <a:t>Next, we analyzed </a:t>
            </a:r>
            <a:r>
              <a:rPr lang="en-US" b="1" dirty="0"/>
              <a:t>feature correlations</a:t>
            </a:r>
            <a:r>
              <a:rPr lang="en-US" dirty="0"/>
              <a:t>, shown in the heatmap.</a:t>
            </a:r>
            <a:br>
              <a:rPr lang="en-US" dirty="0"/>
            </a:br>
            <a:endParaRPr lang="en-US"/>
          </a:p>
          <a:p>
            <a:pPr marL="158750" indent="0">
              <a:buNone/>
            </a:pPr>
            <a:r>
              <a:rPr lang="en-US" dirty="0"/>
              <a:t>We found strong negative correlation between </a:t>
            </a:r>
            <a:r>
              <a:rPr lang="en-US" dirty="0" err="1"/>
              <a:t>BounceRate</a:t>
            </a:r>
            <a:r>
              <a:rPr lang="en-US" dirty="0"/>
              <a:t> and </a:t>
            </a:r>
            <a:r>
              <a:rPr lang="en-US" dirty="0" err="1"/>
              <a:t>PageValues</a:t>
            </a:r>
            <a:r>
              <a:rPr lang="en-US" dirty="0"/>
              <a:t>, and a positive link between </a:t>
            </a:r>
            <a:r>
              <a:rPr lang="en-US" dirty="0" err="1"/>
              <a:t>PageValues</a:t>
            </a:r>
            <a:r>
              <a:rPr lang="en-US" dirty="0"/>
              <a:t> and Revenue.</a:t>
            </a:r>
          </a:p>
          <a:p>
            <a:pPr marL="158750" indent="0">
              <a:buNone/>
            </a:pPr>
            <a:endParaRPr lang="en-US" dirty="0"/>
          </a:p>
          <a:p>
            <a:pPr marL="158750" indent="0">
              <a:buNone/>
            </a:pPr>
            <a:r>
              <a:rPr lang="en-US" dirty="0"/>
              <a:t>This reinforces that </a:t>
            </a:r>
            <a:r>
              <a:rPr lang="en-US" b="1" dirty="0"/>
              <a:t>deep, engaged sessions are most likely to result in conversion</a:t>
            </a:r>
            <a:r>
              <a:rPr lang="en-US" dirty="0"/>
              <a:t>.</a:t>
            </a:r>
            <a:endParaRPr lang="en-US"/>
          </a:p>
          <a:p>
            <a:pPr>
              <a:buNone/>
            </a:pPr>
            <a:r>
              <a:rPr lang="en-US" dirty="0"/>
              <a:t>We also applied </a:t>
            </a:r>
            <a:r>
              <a:rPr lang="en-US" b="1"/>
              <a:t>association rule mining</a:t>
            </a:r>
            <a:r>
              <a:rPr lang="en-US"/>
              <a:t>. </a:t>
            </a:r>
            <a:r>
              <a:rPr lang="en-US" b="1"/>
              <a:t>One interesting rule we found:</a:t>
            </a:r>
          </a:p>
          <a:p>
            <a:pPr lvl="1"/>
            <a:r>
              <a:rPr lang="en-US" i="1" dirty="0"/>
              <a:t>Returning visitor + non-weekend + </a:t>
            </a:r>
            <a:r>
              <a:rPr lang="en-US" i="1" err="1"/>
              <a:t>PageValue</a:t>
            </a:r>
            <a:r>
              <a:rPr lang="en-US" i="1"/>
              <a:t> &gt; 0 ⇒ Revenue = True</a:t>
            </a:r>
            <a:endParaRPr lang="en-US"/>
          </a:p>
          <a:p>
            <a:pPr lvl="1"/>
            <a:r>
              <a:rPr lang="en-US" i="1" dirty="0"/>
              <a:t>This had a confidence above 90%, highlighting a clear pattern for targeting and personalization.”</a:t>
            </a:r>
            <a:endParaRPr lang="en-US" dirty="0"/>
          </a:p>
          <a:p>
            <a:pPr marL="0" lvl="0" indent="0" algn="l">
              <a:spcBef>
                <a:spcPts val="0"/>
              </a:spcBef>
              <a:spcAft>
                <a:spcPts val="0"/>
              </a:spcAft>
              <a:buNone/>
            </a:pPr>
            <a:endParaRPr dirty="0"/>
          </a:p>
        </p:txBody>
      </p:sp>
      <p:sp>
        <p:nvSpPr>
          <p:cNvPr id="119" name="Google Shape;119;g326bfcc3ae2_0_302:notes">
            <a:extLst>
              <a:ext uri="{FF2B5EF4-FFF2-40B4-BE49-F238E27FC236}">
                <a16:creationId xmlns:a16="http://schemas.microsoft.com/office/drawing/2014/main" id="{1A82B84A-F690-1279-5BFE-796D742A216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15285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326bfcc3ae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g326bfcc3ae2_0_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50504D05-169E-F8D4-09D5-BA5DAF9347B8}"/>
            </a:ext>
          </a:extLst>
        </p:cNvPr>
        <p:cNvGrpSpPr/>
        <p:nvPr/>
      </p:nvGrpSpPr>
      <p:grpSpPr>
        <a:xfrm>
          <a:off x="0" y="0"/>
          <a:ext cx="0" cy="0"/>
          <a:chOff x="0" y="0"/>
          <a:chExt cx="0" cy="0"/>
        </a:xfrm>
      </p:grpSpPr>
      <p:sp>
        <p:nvSpPr>
          <p:cNvPr id="86" name="Google Shape;86;p4:notes">
            <a:extLst>
              <a:ext uri="{FF2B5EF4-FFF2-40B4-BE49-F238E27FC236}">
                <a16:creationId xmlns:a16="http://schemas.microsoft.com/office/drawing/2014/main" id="{CB0AE42A-F00C-7448-7933-B088FF26666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4:notes">
            <a:extLst>
              <a:ext uri="{FF2B5EF4-FFF2-40B4-BE49-F238E27FC236}">
                <a16:creationId xmlns:a16="http://schemas.microsoft.com/office/drawing/2014/main" id="{D35CA600-E298-3A4F-1EE4-CAC5093F8A05}"/>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33998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a:extLst>
            <a:ext uri="{FF2B5EF4-FFF2-40B4-BE49-F238E27FC236}">
              <a16:creationId xmlns:a16="http://schemas.microsoft.com/office/drawing/2014/main" id="{3CC81F8F-7CF9-77EE-78E8-65D505BCF533}"/>
            </a:ext>
          </a:extLst>
        </p:cNvPr>
        <p:cNvGrpSpPr/>
        <p:nvPr/>
      </p:nvGrpSpPr>
      <p:grpSpPr>
        <a:xfrm>
          <a:off x="0" y="0"/>
          <a:ext cx="0" cy="0"/>
          <a:chOff x="0" y="0"/>
          <a:chExt cx="0" cy="0"/>
        </a:xfrm>
      </p:grpSpPr>
      <p:sp>
        <p:nvSpPr>
          <p:cNvPr id="201" name="Google Shape;201;g32c418755c3_0_8:notes">
            <a:extLst>
              <a:ext uri="{FF2B5EF4-FFF2-40B4-BE49-F238E27FC236}">
                <a16:creationId xmlns:a16="http://schemas.microsoft.com/office/drawing/2014/main" id="{1584842A-AB47-8939-DB4B-160A5A6B219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r>
              <a:rPr lang="en-US"/>
              <a:t>As you can see from the bar chart:</a:t>
            </a:r>
          </a:p>
          <a:p>
            <a:pPr marL="171450" indent="-171450"/>
            <a:r>
              <a:rPr lang="en-US"/>
              <a:t>The </a:t>
            </a:r>
            <a:r>
              <a:rPr lang="en-US" b="1"/>
              <a:t>top predictor is </a:t>
            </a:r>
            <a:r>
              <a:rPr lang="en-US" b="1" err="1"/>
              <a:t>PageValues</a:t>
            </a:r>
            <a:r>
              <a:rPr lang="en-US"/>
              <a:t>, which represents how much value the user gains from the pages they visit.</a:t>
            </a:r>
          </a:p>
          <a:p>
            <a:pPr marL="171450" indent="-171450"/>
            <a:r>
              <a:rPr lang="en-US"/>
              <a:t>Next are </a:t>
            </a:r>
            <a:r>
              <a:rPr lang="en-US" b="1"/>
              <a:t>ExitRates and </a:t>
            </a:r>
            <a:r>
              <a:rPr lang="en-US" b="1" err="1"/>
              <a:t>BounceRates</a:t>
            </a:r>
            <a:r>
              <a:rPr lang="en-US"/>
              <a:t>, both of which are negatively correlated with conversions — confirming that shorter, less engaged sessions rarely lead to sales.</a:t>
            </a:r>
          </a:p>
          <a:p>
            <a:pPr marL="171450" indent="-171450"/>
            <a:r>
              <a:rPr lang="en-US" err="1"/>
              <a:t>ProductRelated_Duration</a:t>
            </a:r>
            <a:r>
              <a:rPr lang="en-US"/>
              <a:t> also plays a big role, showing that time spent exploring product pages is a strong conversion signal.</a:t>
            </a:r>
          </a:p>
          <a:p>
            <a:pPr marL="171450" indent="-171450"/>
            <a:r>
              <a:rPr lang="en-US"/>
              <a:t>Categorical features like </a:t>
            </a:r>
            <a:r>
              <a:rPr lang="en-US" err="1"/>
              <a:t>VisitorType</a:t>
            </a:r>
            <a:r>
              <a:rPr lang="en-US"/>
              <a:t> and Weekend were less influential but still contributed.</a:t>
            </a:r>
          </a:p>
          <a:p>
            <a:pPr indent="0">
              <a:buNone/>
            </a:pPr>
            <a:r>
              <a:rPr lang="en-US"/>
              <a:t>This insight helps businesses prioritize </a:t>
            </a:r>
            <a:r>
              <a:rPr lang="en-US" b="1"/>
              <a:t>page experience optimization</a:t>
            </a:r>
            <a:r>
              <a:rPr lang="en-US"/>
              <a:t>, especially on high-value product pages, to improve conversion rates.”</a:t>
            </a:r>
          </a:p>
          <a:p>
            <a:pPr marL="0" lvl="0" indent="0" algn="l">
              <a:spcBef>
                <a:spcPts val="0"/>
              </a:spcBef>
              <a:spcAft>
                <a:spcPts val="0"/>
              </a:spcAft>
              <a:buNone/>
            </a:pPr>
            <a:endParaRPr dirty="0"/>
          </a:p>
        </p:txBody>
      </p:sp>
      <p:sp>
        <p:nvSpPr>
          <p:cNvPr id="202" name="Google Shape;202;g32c418755c3_0_8:notes">
            <a:extLst>
              <a:ext uri="{FF2B5EF4-FFF2-40B4-BE49-F238E27FC236}">
                <a16:creationId xmlns:a16="http://schemas.microsoft.com/office/drawing/2014/main" id="{A19B9940-8BFB-1A9C-E885-C0FFE64D9B5E}"/>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463643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a:extLst>
            <a:ext uri="{FF2B5EF4-FFF2-40B4-BE49-F238E27FC236}">
              <a16:creationId xmlns:a16="http://schemas.microsoft.com/office/drawing/2014/main" id="{EB215766-E2EF-9640-501D-78E93B0BA3BD}"/>
            </a:ext>
          </a:extLst>
        </p:cNvPr>
        <p:cNvGrpSpPr/>
        <p:nvPr/>
      </p:nvGrpSpPr>
      <p:grpSpPr>
        <a:xfrm>
          <a:off x="0" y="0"/>
          <a:ext cx="0" cy="0"/>
          <a:chOff x="0" y="0"/>
          <a:chExt cx="0" cy="0"/>
        </a:xfrm>
      </p:grpSpPr>
      <p:sp>
        <p:nvSpPr>
          <p:cNvPr id="201" name="Google Shape;201;g32c418755c3_0_8:notes">
            <a:extLst>
              <a:ext uri="{FF2B5EF4-FFF2-40B4-BE49-F238E27FC236}">
                <a16:creationId xmlns:a16="http://schemas.microsoft.com/office/drawing/2014/main" id="{813BEDAD-EF23-FE1B-579F-2CBEE89519E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r>
              <a:rPr lang="en-US" dirty="0"/>
              <a:t>First, we applied </a:t>
            </a:r>
            <a:r>
              <a:rPr lang="en-US" b="1" dirty="0"/>
              <a:t>model-based feature selection</a:t>
            </a:r>
            <a:r>
              <a:rPr lang="en-US" dirty="0"/>
              <a:t> using Random Forest to reduce our input from 17 features to just </a:t>
            </a:r>
            <a:r>
              <a:rPr lang="en-US" b="1" dirty="0"/>
              <a:t>9 highly relevant ones</a:t>
            </a:r>
            <a:r>
              <a:rPr lang="en-US" dirty="0"/>
              <a:t>.</a:t>
            </a:r>
          </a:p>
          <a:p>
            <a:pPr>
              <a:buNone/>
            </a:pPr>
            <a:r>
              <a:rPr lang="en-US" dirty="0"/>
              <a:t>This not only reduced overfitting but also sped up model training by over 30%.</a:t>
            </a:r>
          </a:p>
          <a:p>
            <a:pPr>
              <a:buNone/>
            </a:pPr>
            <a:r>
              <a:rPr lang="en-US" dirty="0"/>
              <a:t>Next, we combined three diverse classifiers:</a:t>
            </a:r>
          </a:p>
          <a:p>
            <a:pPr marL="171450" indent="-171450"/>
            <a:r>
              <a:rPr lang="en-US" b="1" dirty="0"/>
              <a:t>Random Forest</a:t>
            </a:r>
            <a:r>
              <a:rPr lang="en-US" dirty="0"/>
              <a:t> for robust learning</a:t>
            </a:r>
          </a:p>
          <a:p>
            <a:pPr marL="171450" indent="-171450"/>
            <a:r>
              <a:rPr lang="en-US" b="1" dirty="0"/>
              <a:t>Logistic Regression</a:t>
            </a:r>
            <a:r>
              <a:rPr lang="en-US" dirty="0"/>
              <a:t> for interpretability</a:t>
            </a:r>
          </a:p>
          <a:p>
            <a:pPr marL="171450" indent="-171450"/>
            <a:r>
              <a:rPr lang="en-US" b="1" dirty="0"/>
              <a:t>Multi-Layer Perceptron</a:t>
            </a:r>
            <a:r>
              <a:rPr lang="en-US" dirty="0"/>
              <a:t> for non-linear pattern detection</a:t>
            </a:r>
          </a:p>
          <a:p>
            <a:pPr marL="171450" indent="-171450"/>
            <a:endParaRPr lang="en-US" dirty="0"/>
          </a:p>
          <a:p>
            <a:pPr marL="0" indent="0">
              <a:buNone/>
            </a:pPr>
            <a:r>
              <a:rPr lang="en-US" dirty="0"/>
              <a:t>These were integrated into a </a:t>
            </a:r>
            <a:r>
              <a:rPr lang="en-US" b="1" dirty="0" err="1"/>
              <a:t>VotingClassifier</a:t>
            </a:r>
            <a:r>
              <a:rPr lang="en-US" b="1" dirty="0"/>
              <a:t> with soft voting</a:t>
            </a:r>
            <a:r>
              <a:rPr lang="en-US" dirty="0"/>
              <a:t>, which averages their predicted probabilities.</a:t>
            </a:r>
            <a:endParaRPr lang="en-US"/>
          </a:p>
          <a:p>
            <a:pPr>
              <a:buNone/>
            </a:pPr>
            <a:r>
              <a:rPr lang="en-US" dirty="0"/>
              <a:t>The result?</a:t>
            </a:r>
          </a:p>
          <a:p>
            <a:pPr lvl="1">
              <a:buFont typeface="Courier New"/>
              <a:buChar char="o"/>
            </a:pPr>
            <a:r>
              <a:rPr lang="en-US" b="1" dirty="0"/>
              <a:t>88.77% accuracy</a:t>
            </a:r>
            <a:endParaRPr lang="en-US" dirty="0"/>
          </a:p>
          <a:p>
            <a:pPr lvl="1"/>
            <a:r>
              <a:rPr lang="en-US" dirty="0"/>
              <a:t>A balanced F1 score</a:t>
            </a:r>
          </a:p>
          <a:p>
            <a:pPr marL="0" indent="0">
              <a:buNone/>
            </a:pPr>
            <a:endParaRPr lang="en-US" dirty="0"/>
          </a:p>
          <a:p>
            <a:pPr marL="0" indent="0">
              <a:buNone/>
            </a:pPr>
            <a:r>
              <a:rPr lang="en-US" dirty="0"/>
              <a:t>And a model that’s both </a:t>
            </a:r>
            <a:r>
              <a:rPr lang="en-US" b="1" dirty="0"/>
              <a:t>efficient and generalizable</a:t>
            </a:r>
            <a:endParaRPr lang="en-US"/>
          </a:p>
          <a:p>
            <a:pPr marL="171450" indent="-171450"/>
            <a:endParaRPr lang="en-US" dirty="0"/>
          </a:p>
          <a:p>
            <a:pPr marL="0" indent="0">
              <a:buNone/>
            </a:pPr>
            <a:r>
              <a:rPr lang="en-US" b="1" dirty="0"/>
              <a:t>This hybrid approach follows ensemble best practices from academic research and demonstrates how even basic models can be scaled and improved with smart integration.”</a:t>
            </a:r>
          </a:p>
          <a:p>
            <a:pPr>
              <a:buNone/>
            </a:pPr>
            <a:endParaRPr lang="en-US" dirty="0"/>
          </a:p>
        </p:txBody>
      </p:sp>
      <p:sp>
        <p:nvSpPr>
          <p:cNvPr id="202" name="Google Shape;202;g32c418755c3_0_8:notes">
            <a:extLst>
              <a:ext uri="{FF2B5EF4-FFF2-40B4-BE49-F238E27FC236}">
                <a16:creationId xmlns:a16="http://schemas.microsoft.com/office/drawing/2014/main" id="{5F6A9A37-CE95-F9DC-5281-8CB92617D105}"/>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91028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a:extLst>
            <a:ext uri="{FF2B5EF4-FFF2-40B4-BE49-F238E27FC236}">
              <a16:creationId xmlns:a16="http://schemas.microsoft.com/office/drawing/2014/main" id="{4F01A26A-A400-F1DA-874C-B3C0FF9BC9C0}"/>
            </a:ext>
          </a:extLst>
        </p:cNvPr>
        <p:cNvGrpSpPr/>
        <p:nvPr/>
      </p:nvGrpSpPr>
      <p:grpSpPr>
        <a:xfrm>
          <a:off x="0" y="0"/>
          <a:ext cx="0" cy="0"/>
          <a:chOff x="0" y="0"/>
          <a:chExt cx="0" cy="0"/>
        </a:xfrm>
      </p:grpSpPr>
      <p:sp>
        <p:nvSpPr>
          <p:cNvPr id="336" name="Google Shape;336;g326bfcc3ae2_0_208:notes">
            <a:extLst>
              <a:ext uri="{FF2B5EF4-FFF2-40B4-BE49-F238E27FC236}">
                <a16:creationId xmlns:a16="http://schemas.microsoft.com/office/drawing/2014/main" id="{22F3D37B-5081-826C-BD6D-F422189A446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7" name="Google Shape;337;g326bfcc3ae2_0_208:notes">
            <a:extLst>
              <a:ext uri="{FF2B5EF4-FFF2-40B4-BE49-F238E27FC236}">
                <a16:creationId xmlns:a16="http://schemas.microsoft.com/office/drawing/2014/main" id="{F983C7BA-B515-5041-E5CC-D07ABFF2F9CF}"/>
              </a:ext>
            </a:extLst>
          </p:cNvPr>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39435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a:extLst>
            <a:ext uri="{FF2B5EF4-FFF2-40B4-BE49-F238E27FC236}">
              <a16:creationId xmlns:a16="http://schemas.microsoft.com/office/drawing/2014/main" id="{2F3411F1-8C50-F18C-E8D2-E47934A0BC06}"/>
            </a:ext>
          </a:extLst>
        </p:cNvPr>
        <p:cNvGrpSpPr/>
        <p:nvPr/>
      </p:nvGrpSpPr>
      <p:grpSpPr>
        <a:xfrm>
          <a:off x="0" y="0"/>
          <a:ext cx="0" cy="0"/>
          <a:chOff x="0" y="0"/>
          <a:chExt cx="0" cy="0"/>
        </a:xfrm>
      </p:grpSpPr>
      <p:sp>
        <p:nvSpPr>
          <p:cNvPr id="343" name="Google Shape;343;g326bfcc3ae2_0_183:notes">
            <a:extLst>
              <a:ext uri="{FF2B5EF4-FFF2-40B4-BE49-F238E27FC236}">
                <a16:creationId xmlns:a16="http://schemas.microsoft.com/office/drawing/2014/main" id="{5AFA7363-09E6-517B-F6F1-91C388F0FDC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r>
              <a:rPr lang="en-AU" dirty="0"/>
              <a:t>This technique goes beyond traditional classifiers by integrating thoughtful feature selection with a hybrid </a:t>
            </a:r>
            <a:r>
              <a:rPr lang="en-AU" dirty="0" err="1"/>
              <a:t>modeling</a:t>
            </a:r>
            <a:r>
              <a:rPr lang="en-AU" dirty="0"/>
              <a:t> strategy. First, we applied Random Forest-based importance scoring to retain only the most predictive 9 features. This step eliminated irrelevant data and significantly improved training efficiency, which is critical when working with large-scale session data like in e-commerce.</a:t>
            </a:r>
            <a:endParaRPr lang="en-US"/>
          </a:p>
          <a:p>
            <a:pPr>
              <a:buNone/>
            </a:pPr>
            <a:endParaRPr lang="en-AU" dirty="0"/>
          </a:p>
          <a:p>
            <a:pPr>
              <a:buNone/>
            </a:pPr>
            <a:r>
              <a:rPr lang="en-AU" dirty="0"/>
              <a:t>Next, instead of relying on a single classifier, we strategically combined three different types of models: Random Forest for its robustness and handling of nonlinear interactions, Logistic Regression for its speed and interpretability, and a Multi-Layer Perceptron to capture complex patterns in the data.</a:t>
            </a:r>
          </a:p>
          <a:p>
            <a:pPr>
              <a:buNone/>
            </a:pPr>
            <a:r>
              <a:rPr lang="en-AU" dirty="0"/>
              <a:t>We then used a soft-voting approach to aggregate their predictions. This not only enhances accuracy but also smooths out the weaknesses of any single model, resulting in better generalization across user segments.</a:t>
            </a:r>
          </a:p>
          <a:p>
            <a:pPr>
              <a:buNone/>
            </a:pPr>
            <a:endParaRPr lang="en-AU" dirty="0"/>
          </a:p>
          <a:p>
            <a:pPr>
              <a:buNone/>
            </a:pPr>
            <a:r>
              <a:rPr lang="en-AU" dirty="0"/>
              <a:t>The outcome was impressive: we achieved an accuracy of nearly 89%, reduced training time by 30%, and preserved a balanced F1 score. What's important here is that the model is not only technically sound but also deployment-ready. It offers a strong blend of precision, speed, and real-world usability, especially for businesses looking to implement scalable AI-driven personalization or recommendation systems</a:t>
            </a:r>
          </a:p>
          <a:p>
            <a:pPr marL="0" lvl="0" indent="0" algn="l">
              <a:lnSpc>
                <a:spcPct val="114999"/>
              </a:lnSpc>
              <a:spcBef>
                <a:spcPts val="1200"/>
              </a:spcBef>
              <a:spcAft>
                <a:spcPts val="0"/>
              </a:spcAft>
              <a:buSzPts val="1100"/>
              <a:buFont typeface="Arial"/>
              <a:buNone/>
            </a:pPr>
            <a:endParaRPr lang="en-AU" dirty="0"/>
          </a:p>
        </p:txBody>
      </p:sp>
      <p:sp>
        <p:nvSpPr>
          <p:cNvPr id="344" name="Google Shape;344;g326bfcc3ae2_0_183:notes">
            <a:extLst>
              <a:ext uri="{FF2B5EF4-FFF2-40B4-BE49-F238E27FC236}">
                <a16:creationId xmlns:a16="http://schemas.microsoft.com/office/drawing/2014/main" id="{2BB78F1B-F952-D04F-5322-5B5867F8E185}"/>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04825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326bfcc3ae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7" name="Google Shape;337;g326bfcc3ae2_0_20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326bfcc3ae2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r>
              <a:rPr lang="en-AU" dirty="0"/>
              <a:t>To close our presentation, this slide highlights the key insights and our recommendations moving forward.</a:t>
            </a:r>
            <a:endParaRPr lang="en-US"/>
          </a:p>
          <a:p>
            <a:pPr>
              <a:buNone/>
            </a:pPr>
            <a:endParaRPr lang="en-AU" dirty="0"/>
          </a:p>
          <a:p>
            <a:pPr>
              <a:buNone/>
            </a:pPr>
            <a:r>
              <a:rPr lang="en-AU" dirty="0"/>
              <a:t>First, while Naïve Bayes offered speed and simplicity, its performance dropped in more nuanced classification problems. On the other hand, ensemble methods like Random Forest proved to be the most accurate across both health and </a:t>
            </a:r>
            <a:r>
              <a:rPr lang="en-AU" dirty="0" err="1"/>
              <a:t>behavioral</a:t>
            </a:r>
            <a:r>
              <a:rPr lang="en-AU" dirty="0"/>
              <a:t> datasets.</a:t>
            </a:r>
            <a:endParaRPr lang="en-AU"/>
          </a:p>
          <a:p>
            <a:pPr>
              <a:buNone/>
            </a:pPr>
            <a:endParaRPr lang="en-AU" dirty="0"/>
          </a:p>
          <a:p>
            <a:pPr>
              <a:buNone/>
            </a:pPr>
            <a:r>
              <a:rPr lang="en-AU" dirty="0"/>
              <a:t>The hybrid ensemble model was especially effective: by selecting only the most informative features and combining diverse learners, we achieved high accuracy with reduced training time. In sentiment analysis, text representation really mattered—using TF-IDF and N-Grams led to the best results.</a:t>
            </a:r>
          </a:p>
          <a:p>
            <a:pPr>
              <a:buNone/>
            </a:pPr>
            <a:endParaRPr lang="en-AU" dirty="0"/>
          </a:p>
          <a:p>
            <a:pPr>
              <a:buNone/>
            </a:pPr>
            <a:r>
              <a:rPr lang="en-AU" dirty="0"/>
              <a:t>We also found that </a:t>
            </a:r>
            <a:r>
              <a:rPr lang="en-AU" dirty="0" err="1"/>
              <a:t>behavioral</a:t>
            </a:r>
            <a:r>
              <a:rPr lang="en-AU" dirty="0"/>
              <a:t> signals like </a:t>
            </a:r>
            <a:r>
              <a:rPr lang="en-AU" dirty="0" err="1"/>
              <a:t>PageValue</a:t>
            </a:r>
            <a:r>
              <a:rPr lang="en-AU" dirty="0"/>
              <a:t> and </a:t>
            </a:r>
            <a:r>
              <a:rPr lang="en-AU" dirty="0" err="1"/>
              <a:t>BounceRate</a:t>
            </a:r>
            <a:r>
              <a:rPr lang="en-AU" dirty="0"/>
              <a:t> were critical in predicting conversions. These findings have direct applications in digital marketing and e-commerce strategy.</a:t>
            </a:r>
            <a:endParaRPr lang="en-AU"/>
          </a:p>
          <a:p>
            <a:pPr>
              <a:buNone/>
            </a:pPr>
            <a:endParaRPr lang="en-AU" dirty="0"/>
          </a:p>
          <a:p>
            <a:pPr>
              <a:buNone/>
            </a:pPr>
            <a:r>
              <a:rPr lang="en-AU" dirty="0"/>
              <a:t>So our recommendation is to use lightweight models only when simplicity is key, and otherwise adopt ensemble or hybrid approaches. Optimize your feature sets, focus your targeting efforts on returning visitors, and build scalable models that deliver both accuracy and efficiency.</a:t>
            </a:r>
          </a:p>
          <a:p>
            <a:pPr marL="0" lvl="0" indent="0" algn="l">
              <a:lnSpc>
                <a:spcPct val="114999"/>
              </a:lnSpc>
              <a:spcBef>
                <a:spcPts val="1200"/>
              </a:spcBef>
              <a:spcAft>
                <a:spcPts val="0"/>
              </a:spcAft>
              <a:buSzPts val="1100"/>
              <a:buFont typeface="Arial"/>
              <a:buNone/>
            </a:pPr>
            <a:endParaRPr lang="en-AU" dirty="0"/>
          </a:p>
        </p:txBody>
      </p:sp>
      <p:sp>
        <p:nvSpPr>
          <p:cNvPr id="344" name="Google Shape;344;g326bfcc3ae2_0_18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a:extLst>
            <a:ext uri="{FF2B5EF4-FFF2-40B4-BE49-F238E27FC236}">
              <a16:creationId xmlns:a16="http://schemas.microsoft.com/office/drawing/2014/main" id="{B7CA6EEF-A507-92DC-BD35-380355731FE6}"/>
            </a:ext>
          </a:extLst>
        </p:cNvPr>
        <p:cNvGrpSpPr/>
        <p:nvPr/>
      </p:nvGrpSpPr>
      <p:grpSpPr>
        <a:xfrm>
          <a:off x="0" y="0"/>
          <a:ext cx="0" cy="0"/>
          <a:chOff x="0" y="0"/>
          <a:chExt cx="0" cy="0"/>
        </a:xfrm>
      </p:grpSpPr>
      <p:sp>
        <p:nvSpPr>
          <p:cNvPr id="118" name="Google Shape;118;g326bfcc3ae2_0_302:notes">
            <a:extLst>
              <a:ext uri="{FF2B5EF4-FFF2-40B4-BE49-F238E27FC236}">
                <a16:creationId xmlns:a16="http://schemas.microsoft.com/office/drawing/2014/main" id="{4E3E5418-98DF-A668-4CD8-5AA782EEC43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g326bfcc3ae2_0_302:notes">
            <a:extLst>
              <a:ext uri="{FF2B5EF4-FFF2-40B4-BE49-F238E27FC236}">
                <a16:creationId xmlns:a16="http://schemas.microsoft.com/office/drawing/2014/main" id="{B0E11645-5A23-8D6A-F806-AA4551AA1698}"/>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76256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32c303a905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7" name="Google Shape;367;g32c303a9053_0_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2c303a9053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g32c303a9053_0_10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26bfcc3ae2_0_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g326bfcc3ae2_0_2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a:extLst>
            <a:ext uri="{FF2B5EF4-FFF2-40B4-BE49-F238E27FC236}">
              <a16:creationId xmlns:a16="http://schemas.microsoft.com/office/drawing/2014/main" id="{5DEBE1DD-76EF-9E27-499E-EDE649B41AA3}"/>
            </a:ext>
          </a:extLst>
        </p:cNvPr>
        <p:cNvGrpSpPr/>
        <p:nvPr/>
      </p:nvGrpSpPr>
      <p:grpSpPr>
        <a:xfrm>
          <a:off x="0" y="0"/>
          <a:ext cx="0" cy="0"/>
          <a:chOff x="0" y="0"/>
          <a:chExt cx="0" cy="0"/>
        </a:xfrm>
      </p:grpSpPr>
      <p:sp>
        <p:nvSpPr>
          <p:cNvPr id="141" name="Google Shape;141;g326bfcc3ae2_0_326:notes">
            <a:extLst>
              <a:ext uri="{FF2B5EF4-FFF2-40B4-BE49-F238E27FC236}">
                <a16:creationId xmlns:a16="http://schemas.microsoft.com/office/drawing/2014/main" id="{9C33970C-B100-ECBC-0DDD-DD00C9045B1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g326bfcc3ae2_0_326:notes">
            <a:extLst>
              <a:ext uri="{FF2B5EF4-FFF2-40B4-BE49-F238E27FC236}">
                <a16:creationId xmlns:a16="http://schemas.microsoft.com/office/drawing/2014/main" id="{80E05AB1-D4A6-5C6B-68E6-8AF5FE305E1F}"/>
              </a:ext>
            </a:extLst>
          </p:cNvPr>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0257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326bfcc3ae2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r>
              <a:rPr lang="en-US" dirty="0"/>
              <a:t>This dataset includes information from individuals in </a:t>
            </a:r>
            <a:r>
              <a:rPr lang="en-US" b="1" dirty="0"/>
              <a:t>Mexico, Peru, and Colombia</a:t>
            </a:r>
            <a:r>
              <a:rPr lang="en-US" dirty="0"/>
              <a:t>, collected to help predict a person’s obesity level based on their </a:t>
            </a:r>
            <a:r>
              <a:rPr lang="en-US" b="1" dirty="0"/>
              <a:t>lifestyle and physical attributes</a:t>
            </a:r>
            <a:r>
              <a:rPr lang="en-US" dirty="0"/>
              <a:t>.</a:t>
            </a:r>
          </a:p>
          <a:p>
            <a:pPr>
              <a:buNone/>
            </a:pPr>
            <a:endParaRPr lang="en-US" dirty="0"/>
          </a:p>
          <a:p>
            <a:pPr>
              <a:buNone/>
            </a:pPr>
            <a:r>
              <a:rPr lang="en-US" dirty="0"/>
              <a:t>There are </a:t>
            </a:r>
            <a:r>
              <a:rPr lang="en-US" b="1" dirty="0"/>
              <a:t>2,111 records</a:t>
            </a:r>
            <a:r>
              <a:rPr lang="en-US" dirty="0"/>
              <a:t>, and each record has </a:t>
            </a:r>
            <a:r>
              <a:rPr lang="en-US" b="1" dirty="0"/>
              <a:t>17 attributes</a:t>
            </a:r>
            <a:r>
              <a:rPr lang="en-US" dirty="0"/>
              <a:t> — a mix of </a:t>
            </a:r>
            <a:r>
              <a:rPr lang="en-US" b="1" dirty="0"/>
              <a:t>numerical features</a:t>
            </a:r>
            <a:r>
              <a:rPr lang="en-US" dirty="0"/>
              <a:t> like age, height, and weight, and </a:t>
            </a:r>
            <a:r>
              <a:rPr lang="en-US" b="1" dirty="0"/>
              <a:t>categorical ones</a:t>
            </a:r>
            <a:r>
              <a:rPr lang="en-US" dirty="0"/>
              <a:t> like gender, transportation type, smoking habits, and family history of obesity.</a:t>
            </a:r>
          </a:p>
          <a:p>
            <a:pPr>
              <a:buNone/>
            </a:pPr>
            <a:endParaRPr lang="en-US" dirty="0"/>
          </a:p>
          <a:p>
            <a:pPr>
              <a:buNone/>
            </a:pPr>
            <a:r>
              <a:rPr lang="en-US"/>
              <a:t>The target variable is </a:t>
            </a:r>
            <a:r>
              <a:rPr lang="en-US" err="1"/>
              <a:t>NObeyesdad</a:t>
            </a:r>
            <a:r>
              <a:rPr lang="en-US" dirty="0"/>
              <a:t>, which classifies individuals into </a:t>
            </a:r>
            <a:r>
              <a:rPr lang="en-US" b="1" dirty="0"/>
              <a:t>seven categories</a:t>
            </a:r>
            <a:r>
              <a:rPr lang="en-US" dirty="0"/>
              <a:t>, from </a:t>
            </a:r>
            <a:r>
              <a:rPr lang="en-US" i="1" dirty="0"/>
              <a:t>Insufficient Weight</a:t>
            </a:r>
            <a:r>
              <a:rPr lang="en-US" dirty="0"/>
              <a:t> to </a:t>
            </a:r>
            <a:r>
              <a:rPr lang="en-US" i="1" dirty="0"/>
              <a:t>Obesity Type III</a:t>
            </a:r>
            <a:r>
              <a:rPr lang="en-US" dirty="0"/>
              <a:t>. You can see these categories represented in the </a:t>
            </a:r>
            <a:r>
              <a:rPr lang="en-US" b="1" dirty="0"/>
              <a:t>pie chart on the right</a:t>
            </a:r>
            <a:r>
              <a:rPr lang="en-US" dirty="0"/>
              <a:t>, which gives a snapshot of the class distribution.</a:t>
            </a:r>
            <a:endParaRPr lang="en-US"/>
          </a:p>
          <a:p>
            <a:pPr>
              <a:buNone/>
            </a:pPr>
            <a:endParaRPr lang="en-US" dirty="0"/>
          </a:p>
          <a:p>
            <a:pPr>
              <a:buNone/>
            </a:pPr>
            <a:r>
              <a:rPr lang="en-US" dirty="0"/>
              <a:t>One important note: around </a:t>
            </a:r>
            <a:r>
              <a:rPr lang="en-US" b="1" dirty="0"/>
              <a:t>77% of the data was synthetically generated</a:t>
            </a:r>
            <a:r>
              <a:rPr lang="en-US" dirty="0"/>
              <a:t> using a method called </a:t>
            </a:r>
            <a:r>
              <a:rPr lang="en-US" b="1" dirty="0"/>
              <a:t>SMOTE</a:t>
            </a:r>
            <a:r>
              <a:rPr lang="en-US" dirty="0"/>
              <a:t> — this was done to balance the class distribution and avoid bias in the learning process.</a:t>
            </a:r>
          </a:p>
          <a:p>
            <a:pPr>
              <a:buNone/>
            </a:pPr>
            <a:endParaRPr lang="en-US" dirty="0"/>
          </a:p>
          <a:p>
            <a:pPr>
              <a:buNone/>
            </a:pPr>
            <a:r>
              <a:rPr lang="en-US" dirty="0"/>
              <a:t>Because this dataset has both real-world data and synthetically balanced classes, it's a great candidate for evaluating machine learning models — especially in healthcare-related applications where early prediction is valuable.”</a:t>
            </a:r>
          </a:p>
          <a:p>
            <a:pPr>
              <a:buNone/>
            </a:pPr>
            <a:endParaRPr lang="en-US" dirty="0"/>
          </a:p>
        </p:txBody>
      </p:sp>
      <p:sp>
        <p:nvSpPr>
          <p:cNvPr id="111" name="Google Shape;111;g326bfcc3ae2_0_29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326bfcc3ae2_0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r>
              <a:rPr lang="en-US"/>
              <a:t>While this is a strong simplifying assumption, it allows Naïve Bayes to be </a:t>
            </a:r>
            <a:r>
              <a:rPr lang="en-US" b="1"/>
              <a:t>very fast</a:t>
            </a:r>
            <a:r>
              <a:rPr lang="en-US"/>
              <a:t> and </a:t>
            </a:r>
            <a:r>
              <a:rPr lang="en-US" b="1"/>
              <a:t>interpretable</a:t>
            </a:r>
            <a:r>
              <a:rPr lang="en-US"/>
              <a:t>.</a:t>
            </a:r>
          </a:p>
          <a:p>
            <a:pPr>
              <a:buNone/>
            </a:pPr>
            <a:endParaRPr lang="en-US" dirty="0"/>
          </a:p>
          <a:p>
            <a:pPr>
              <a:buNone/>
            </a:pPr>
            <a:r>
              <a:rPr lang="en-US" dirty="0"/>
              <a:t>After encoding the categorical features and splitting the data into training and test sets, we trained a </a:t>
            </a:r>
            <a:r>
              <a:rPr lang="en-US" b="1" dirty="0"/>
              <a:t>Gaussian Naïve Bayes model</a:t>
            </a:r>
            <a:r>
              <a:rPr lang="en-US" dirty="0"/>
              <a:t>.</a:t>
            </a:r>
          </a:p>
          <a:p>
            <a:pPr>
              <a:buNone/>
            </a:pPr>
            <a:endParaRPr lang="en-US" dirty="0"/>
          </a:p>
          <a:p>
            <a:pPr>
              <a:buNone/>
            </a:pPr>
            <a:r>
              <a:rPr lang="en-US" dirty="0"/>
              <a:t>On this dataset, Naïve Bayes achieved an </a:t>
            </a:r>
            <a:r>
              <a:rPr lang="en-US" b="1" dirty="0"/>
              <a:t>accuracy of 60.3%</a:t>
            </a:r>
            <a:r>
              <a:rPr lang="en-US" dirty="0"/>
              <a:t>, which is decent but not high — especially for a 7-class problem.</a:t>
            </a:r>
            <a:endParaRPr lang="en-US"/>
          </a:p>
          <a:p>
            <a:pPr>
              <a:buNone/>
            </a:pPr>
            <a:endParaRPr lang="en-US" dirty="0"/>
          </a:p>
          <a:p>
            <a:pPr>
              <a:buNone/>
            </a:pPr>
            <a:r>
              <a:rPr lang="en-US" dirty="0"/>
              <a:t>We dug deeper by looking at the </a:t>
            </a:r>
            <a:r>
              <a:rPr lang="en-US" b="1" dirty="0"/>
              <a:t>confusion matrix</a:t>
            </a:r>
            <a:r>
              <a:rPr lang="en-US" dirty="0"/>
              <a:t>, which is shown here on the slide. It highlights that the model was </a:t>
            </a:r>
            <a:r>
              <a:rPr lang="en-US" b="1" dirty="0"/>
              <a:t>particularly strong in predicting Obesity Type I</a:t>
            </a:r>
            <a:r>
              <a:rPr lang="en-US" dirty="0"/>
              <a:t>, where it achieved a very high F1 score.</a:t>
            </a:r>
            <a:br>
              <a:rPr lang="en-US" dirty="0"/>
            </a:br>
            <a:endParaRPr lang="en-US" dirty="0"/>
          </a:p>
          <a:p>
            <a:pPr>
              <a:buNone/>
            </a:pPr>
            <a:r>
              <a:rPr lang="en-US" b="1" dirty="0"/>
              <a:t>However, it struggled with distinguishing between similar or adjacent classes, such as Overweight I vs II, or Obesity Type II vs III.</a:t>
            </a:r>
          </a:p>
          <a:p>
            <a:pPr>
              <a:buNone/>
            </a:pPr>
            <a:endParaRPr lang="en-US" dirty="0"/>
          </a:p>
          <a:p>
            <a:pPr>
              <a:buNone/>
            </a:pPr>
            <a:r>
              <a:rPr lang="en-US" dirty="0"/>
              <a:t>The </a:t>
            </a:r>
            <a:r>
              <a:rPr lang="en-US" b="1" dirty="0"/>
              <a:t>F1 score table</a:t>
            </a:r>
            <a:r>
              <a:rPr lang="en-US" dirty="0"/>
              <a:t> on the slide confirms this. Some classes show strong performance, while others — especially those with subtler feature differences — are harder to predict correctly.</a:t>
            </a:r>
          </a:p>
          <a:p>
            <a:pPr>
              <a:buNone/>
            </a:pPr>
            <a:endParaRPr lang="en-US" dirty="0"/>
          </a:p>
          <a:p>
            <a:pPr>
              <a:buNone/>
            </a:pPr>
            <a:r>
              <a:rPr lang="en-US" dirty="0"/>
              <a:t>This highlights a key limitation of Naïve Bayes: while it’s fast and simple, its </a:t>
            </a:r>
            <a:r>
              <a:rPr lang="en-US" b="1" dirty="0"/>
              <a:t>independence assumption doesn’t hold well for medical data</a:t>
            </a:r>
            <a:r>
              <a:rPr lang="en-US" dirty="0"/>
              <a:t>, where many variables are often correlated — for example, weight, BMI, and exercise frequency.”</a:t>
            </a:r>
            <a:endParaRPr lang="en-US"/>
          </a:p>
          <a:p>
            <a:pPr lvl="0" algn="l">
              <a:spcBef>
                <a:spcPts val="0"/>
              </a:spcBef>
              <a:spcAft>
                <a:spcPts val="0"/>
              </a:spcAft>
              <a:buNone/>
            </a:pPr>
            <a:endParaRPr lang="en-US" dirty="0"/>
          </a:p>
        </p:txBody>
      </p:sp>
      <p:sp>
        <p:nvSpPr>
          <p:cNvPr id="119" name="Google Shape;119;g326bfcc3ae2_0_30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26bfcc3ae2_0_3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r>
              <a:rPr lang="en-US"/>
              <a:t>As you can see in the </a:t>
            </a:r>
            <a:r>
              <a:rPr lang="en-US" b="1"/>
              <a:t>bar chart on this slide</a:t>
            </a:r>
            <a:r>
              <a:rPr lang="en-US"/>
              <a:t>, </a:t>
            </a:r>
            <a:r>
              <a:rPr lang="en-US" b="1"/>
              <a:t>Random Forest clearly outperformed all others</a:t>
            </a:r>
            <a:r>
              <a:rPr lang="en-US"/>
              <a:t>, achieving </a:t>
            </a:r>
            <a:r>
              <a:rPr lang="en-US" b="1"/>
              <a:t>over 95% accuracy</a:t>
            </a:r>
            <a:r>
              <a:rPr lang="en-US"/>
              <a:t> — likely due to its ability to capture feature interactions and non-linear boundaries.</a:t>
            </a:r>
          </a:p>
          <a:p>
            <a:pPr>
              <a:buNone/>
            </a:pPr>
            <a:endParaRPr lang="en-US" b="1" dirty="0"/>
          </a:p>
          <a:p>
            <a:pPr>
              <a:buNone/>
            </a:pPr>
            <a:r>
              <a:rPr lang="en-US" b="1" dirty="0"/>
              <a:t>MLP</a:t>
            </a:r>
            <a:r>
              <a:rPr lang="en-US" dirty="0"/>
              <a:t> and </a:t>
            </a:r>
            <a:r>
              <a:rPr lang="en-US" b="1" dirty="0"/>
              <a:t>KNN</a:t>
            </a:r>
            <a:r>
              <a:rPr lang="en-US" dirty="0"/>
              <a:t> also performed well, followed by </a:t>
            </a:r>
            <a:r>
              <a:rPr lang="en-US" b="1" dirty="0"/>
              <a:t>Logistic Regression</a:t>
            </a:r>
            <a:r>
              <a:rPr lang="en-US" dirty="0"/>
              <a:t>.</a:t>
            </a:r>
            <a:br>
              <a:rPr lang="en-US" dirty="0"/>
            </a:br>
            <a:endParaRPr lang="en-US" dirty="0"/>
          </a:p>
          <a:p>
            <a:pPr>
              <a:buNone/>
            </a:pPr>
            <a:r>
              <a:rPr lang="en-US" b="1" dirty="0"/>
              <a:t>Naïve Bayes</a:t>
            </a:r>
            <a:r>
              <a:rPr lang="en-US" dirty="0"/>
              <a:t>, on the other hand, had the </a:t>
            </a:r>
            <a:r>
              <a:rPr lang="en-US" b="1" dirty="0"/>
              <a:t>lowest accuracy</a:t>
            </a:r>
            <a:r>
              <a:rPr lang="en-US" dirty="0"/>
              <a:t>, reflecting its limited capacity to handle multi-class, correlated-feature scenarios.</a:t>
            </a:r>
          </a:p>
          <a:p>
            <a:pPr>
              <a:buNone/>
            </a:pPr>
            <a:endParaRPr lang="en-US" dirty="0"/>
          </a:p>
          <a:p>
            <a:pPr>
              <a:buNone/>
            </a:pPr>
            <a:r>
              <a:rPr lang="en-US" dirty="0"/>
              <a:t>This comparison reinforces a key point:</a:t>
            </a:r>
          </a:p>
          <a:p>
            <a:pPr>
              <a:buNone/>
            </a:pPr>
            <a:endParaRPr lang="en-US" dirty="0"/>
          </a:p>
          <a:p>
            <a:pPr>
              <a:buNone/>
            </a:pPr>
            <a:r>
              <a:rPr lang="en-US" dirty="0"/>
              <a:t>While Naïve Bayes is </a:t>
            </a:r>
            <a:r>
              <a:rPr lang="en-US" b="1" dirty="0"/>
              <a:t>simple, fast, and interpretable</a:t>
            </a:r>
            <a:r>
              <a:rPr lang="en-US" dirty="0"/>
              <a:t>, it often gets outperformed by more complex models that can handle feature interactions and class imbalances more effectively.</a:t>
            </a:r>
          </a:p>
          <a:p>
            <a:pPr>
              <a:buNone/>
            </a:pPr>
            <a:endParaRPr lang="en-US"/>
          </a:p>
          <a:p>
            <a:pPr>
              <a:buNone/>
            </a:pPr>
            <a:r>
              <a:rPr lang="en-US" b="1" dirty="0"/>
              <a:t>However, that doesn’t mean Naïve Bayes is useless.</a:t>
            </a:r>
          </a:p>
          <a:p>
            <a:pPr>
              <a:buNone/>
            </a:pPr>
            <a:endParaRPr lang="en-US"/>
          </a:p>
          <a:p>
            <a:pPr>
              <a:buNone/>
            </a:pPr>
            <a:r>
              <a:rPr lang="en-US"/>
              <a:t>It’s still valuable in </a:t>
            </a:r>
            <a:r>
              <a:rPr lang="en-US" b="1" dirty="0"/>
              <a:t>early prototyping</a:t>
            </a:r>
            <a:r>
              <a:rPr lang="en-US" dirty="0"/>
              <a:t>, or </a:t>
            </a:r>
            <a:r>
              <a:rPr lang="en-US" b="1" dirty="0"/>
              <a:t>when computational speed and simplicity are more important than raw accuracy</a:t>
            </a:r>
            <a:r>
              <a:rPr lang="en-US" dirty="0"/>
              <a:t> — especially in embedded or mobile systems.”</a:t>
            </a:r>
          </a:p>
          <a:p>
            <a:pPr>
              <a:buNone/>
            </a:pPr>
            <a:endParaRPr lang="en-US" dirty="0"/>
          </a:p>
        </p:txBody>
      </p:sp>
      <p:sp>
        <p:nvSpPr>
          <p:cNvPr id="134" name="Google Shape;134;g326bfcc3ae2_0_3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26bfcc3ae2_0_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g326bfcc3ae2_0_32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15"/>
        <p:cNvGrpSpPr/>
        <p:nvPr/>
      </p:nvGrpSpPr>
      <p:grpSpPr>
        <a:xfrm>
          <a:off x="0" y="0"/>
          <a:ext cx="0" cy="0"/>
          <a:chOff x="0" y="0"/>
          <a:chExt cx="0" cy="0"/>
        </a:xfrm>
      </p:grpSpPr>
      <p:sp>
        <p:nvSpPr>
          <p:cNvPr id="16" name="Google Shape;16;p21"/>
          <p:cNvSpPr/>
          <p:nvPr/>
        </p:nvSpPr>
        <p:spPr>
          <a:xfrm>
            <a:off x="0" y="1"/>
            <a:ext cx="9144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p21"/>
          <p:cNvSpPr txBox="1">
            <a:spLocks noGrp="1"/>
          </p:cNvSpPr>
          <p:nvPr>
            <p:ph type="title"/>
          </p:nvPr>
        </p:nvSpPr>
        <p:spPr>
          <a:xfrm>
            <a:off x="989136" y="2651760"/>
            <a:ext cx="6359207" cy="305816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FFFFFF"/>
              </a:buClr>
              <a:buSzPts val="4000"/>
              <a:buFont typeface="Arial"/>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1"/>
          <p:cNvSpPr txBox="1">
            <a:spLocks noGrp="1"/>
          </p:cNvSpPr>
          <p:nvPr>
            <p:ph type="dt" idx="10"/>
          </p:nvPr>
        </p:nvSpPr>
        <p:spPr>
          <a:xfrm>
            <a:off x="93472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1"/>
          <p:cNvSpPr txBox="1">
            <a:spLocks noGrp="1"/>
          </p:cNvSpPr>
          <p:nvPr>
            <p:ph type="sldNum" idx="12"/>
          </p:nvPr>
        </p:nvSpPr>
        <p:spPr>
          <a:xfrm>
            <a:off x="71120" y="6356350"/>
            <a:ext cx="72136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AU"/>
              <a:t>‹#›</a:t>
            </a:fld>
            <a:endParaRPr/>
          </a:p>
        </p:txBody>
      </p:sp>
      <p:sp>
        <p:nvSpPr>
          <p:cNvPr id="21" name="Google Shape;21;p21"/>
          <p:cNvSpPr/>
          <p:nvPr/>
        </p:nvSpPr>
        <p:spPr>
          <a:xfrm>
            <a:off x="0" y="6065520"/>
            <a:ext cx="792480" cy="792480"/>
          </a:xfrm>
          <a:prstGeom prst="corner">
            <a:avLst>
              <a:gd name="adj1" fmla="val 50000"/>
              <a:gd name="adj2" fmla="val 50000"/>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2" name="Google Shape;22;p21"/>
          <p:cNvPicPr preferRelativeResize="0"/>
          <p:nvPr/>
        </p:nvPicPr>
        <p:blipFill rotWithShape="1">
          <a:blip r:embed="rId2">
            <a:alphaModFix/>
          </a:blip>
          <a:srcRect/>
          <a:stretch/>
        </p:blipFill>
        <p:spPr>
          <a:xfrm>
            <a:off x="7291018" y="6004672"/>
            <a:ext cx="1405942" cy="629768"/>
          </a:xfrm>
          <a:prstGeom prst="rect">
            <a:avLst/>
          </a:prstGeom>
          <a:noFill/>
          <a:ln>
            <a:noFill/>
          </a:ln>
        </p:spPr>
      </p:pic>
      <p:sp>
        <p:nvSpPr>
          <p:cNvPr id="23" name="Google Shape;23;p21"/>
          <p:cNvSpPr/>
          <p:nvPr/>
        </p:nvSpPr>
        <p:spPr>
          <a:xfrm rot="5400000">
            <a:off x="5943601" y="3"/>
            <a:ext cx="3200396" cy="3200398"/>
          </a:xfrm>
          <a:custGeom>
            <a:avLst/>
            <a:gdLst/>
            <a:ahLst/>
            <a:cxnLst/>
            <a:rect l="l" t="t" r="r" b="b"/>
            <a:pathLst>
              <a:path w="2468880" h="2468881" extrusionOk="0">
                <a:moveTo>
                  <a:pt x="0" y="0"/>
                </a:moveTo>
                <a:lnTo>
                  <a:pt x="2468880" y="0"/>
                </a:lnTo>
                <a:lnTo>
                  <a:pt x="2468880" y="1"/>
                </a:lnTo>
                <a:cubicBezTo>
                  <a:pt x="2468880" y="1363526"/>
                  <a:pt x="1363525" y="2468881"/>
                  <a:pt x="0" y="246888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4"/>
        <p:cNvGrpSpPr/>
        <p:nvPr/>
      </p:nvGrpSpPr>
      <p:grpSpPr>
        <a:xfrm>
          <a:off x="0" y="0"/>
          <a:ext cx="0" cy="0"/>
          <a:chOff x="0" y="0"/>
          <a:chExt cx="0" cy="0"/>
        </a:xfrm>
      </p:grpSpPr>
      <p:sp>
        <p:nvSpPr>
          <p:cNvPr id="25" name="Google Shape;25;p22"/>
          <p:cNvSpPr txBox="1">
            <a:spLocks noGrp="1"/>
          </p:cNvSpPr>
          <p:nvPr>
            <p:ph type="title"/>
          </p:nvPr>
        </p:nvSpPr>
        <p:spPr>
          <a:xfrm>
            <a:off x="457200" y="274638"/>
            <a:ext cx="8229600" cy="871795"/>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22"/>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27" name="Google Shape;27;p22"/>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28" name="Google Shape;28;p22"/>
          <p:cNvSpPr txBox="1">
            <a:spLocks noGrp="1"/>
          </p:cNvSpPr>
          <p:nvPr>
            <p:ph type="dt" idx="10"/>
          </p:nvPr>
        </p:nvSpPr>
        <p:spPr>
          <a:xfrm>
            <a:off x="93472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2"/>
          <p:cNvSpPr txBox="1">
            <a:spLocks noGrp="1"/>
          </p:cNvSpPr>
          <p:nvPr>
            <p:ph type="sldNum" idx="12"/>
          </p:nvPr>
        </p:nvSpPr>
        <p:spPr>
          <a:xfrm>
            <a:off x="71120" y="6356350"/>
            <a:ext cx="72136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1"/>
        <p:cNvGrpSpPr/>
        <p:nvPr/>
      </p:nvGrpSpPr>
      <p:grpSpPr>
        <a:xfrm>
          <a:off x="0" y="0"/>
          <a:ext cx="0" cy="0"/>
          <a:chOff x="0" y="0"/>
          <a:chExt cx="0" cy="0"/>
        </a:xfrm>
      </p:grpSpPr>
      <p:sp>
        <p:nvSpPr>
          <p:cNvPr id="32" name="Google Shape;32;p23"/>
          <p:cNvSpPr txBox="1">
            <a:spLocks noGrp="1"/>
          </p:cNvSpPr>
          <p:nvPr>
            <p:ph type="title"/>
          </p:nvPr>
        </p:nvSpPr>
        <p:spPr>
          <a:xfrm>
            <a:off x="457200" y="274638"/>
            <a:ext cx="8229600" cy="871795"/>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FFFFFF"/>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23"/>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4" name="Google Shape;34;p23"/>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35" name="Google Shape;35;p23"/>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6" name="Google Shape;36;p23"/>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37" name="Google Shape;37;p23"/>
          <p:cNvSpPr txBox="1">
            <a:spLocks noGrp="1"/>
          </p:cNvSpPr>
          <p:nvPr>
            <p:ph type="dt" idx="10"/>
          </p:nvPr>
        </p:nvSpPr>
        <p:spPr>
          <a:xfrm>
            <a:off x="93472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3"/>
          <p:cNvSpPr txBox="1">
            <a:spLocks noGrp="1"/>
          </p:cNvSpPr>
          <p:nvPr>
            <p:ph type="sldNum" idx="12"/>
          </p:nvPr>
        </p:nvSpPr>
        <p:spPr>
          <a:xfrm>
            <a:off x="71120" y="6356350"/>
            <a:ext cx="72136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457200" y="274638"/>
            <a:ext cx="8229600" cy="871795"/>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4"/>
          <p:cNvSpPr txBox="1">
            <a:spLocks noGrp="1"/>
          </p:cNvSpPr>
          <p:nvPr>
            <p:ph type="body" idx="1"/>
          </p:nvPr>
        </p:nvSpPr>
        <p:spPr>
          <a:xfrm>
            <a:off x="457200" y="1600201"/>
            <a:ext cx="8229600" cy="43942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3" name="Google Shape;43;p24"/>
          <p:cNvSpPr txBox="1">
            <a:spLocks noGrp="1"/>
          </p:cNvSpPr>
          <p:nvPr>
            <p:ph type="dt" idx="10"/>
          </p:nvPr>
        </p:nvSpPr>
        <p:spPr>
          <a:xfrm>
            <a:off x="93472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4"/>
          <p:cNvSpPr txBox="1">
            <a:spLocks noGrp="1"/>
          </p:cNvSpPr>
          <p:nvPr>
            <p:ph type="sldNum" idx="12"/>
          </p:nvPr>
        </p:nvSpPr>
        <p:spPr>
          <a:xfrm>
            <a:off x="71120" y="6356350"/>
            <a:ext cx="72136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6"/>
        <p:cNvGrpSpPr/>
        <p:nvPr/>
      </p:nvGrpSpPr>
      <p:grpSpPr>
        <a:xfrm>
          <a:off x="0" y="0"/>
          <a:ext cx="0" cy="0"/>
          <a:chOff x="0" y="0"/>
          <a:chExt cx="0" cy="0"/>
        </a:xfrm>
      </p:grpSpPr>
      <p:sp>
        <p:nvSpPr>
          <p:cNvPr id="47" name="Google Shape;47;p25"/>
          <p:cNvSpPr/>
          <p:nvPr/>
        </p:nvSpPr>
        <p:spPr>
          <a:xfrm>
            <a:off x="0" y="0"/>
            <a:ext cx="9144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8" name="Google Shape;48;p25"/>
          <p:cNvSpPr/>
          <p:nvPr/>
        </p:nvSpPr>
        <p:spPr>
          <a:xfrm>
            <a:off x="6859966" y="1249405"/>
            <a:ext cx="2284034" cy="4384710"/>
          </a:xfrm>
          <a:custGeom>
            <a:avLst/>
            <a:gdLst/>
            <a:ahLst/>
            <a:cxnLst/>
            <a:rect l="l" t="t" r="r" b="b"/>
            <a:pathLst>
              <a:path w="1863259" h="3576943" extrusionOk="0">
                <a:moveTo>
                  <a:pt x="1396645" y="0"/>
                </a:moveTo>
                <a:lnTo>
                  <a:pt x="1863259" y="0"/>
                </a:lnTo>
                <a:lnTo>
                  <a:pt x="1863259" y="3576943"/>
                </a:lnTo>
                <a:lnTo>
                  <a:pt x="1396645" y="3576943"/>
                </a:lnTo>
                <a:lnTo>
                  <a:pt x="1396645" y="3175032"/>
                </a:lnTo>
                <a:lnTo>
                  <a:pt x="625231" y="3175032"/>
                </a:lnTo>
                <a:lnTo>
                  <a:pt x="625231" y="2358325"/>
                </a:lnTo>
                <a:lnTo>
                  <a:pt x="0" y="2358325"/>
                </a:lnTo>
                <a:lnTo>
                  <a:pt x="0" y="1209463"/>
                </a:lnTo>
                <a:lnTo>
                  <a:pt x="625231" y="1209463"/>
                </a:lnTo>
                <a:lnTo>
                  <a:pt x="625231" y="388848"/>
                </a:lnTo>
                <a:lnTo>
                  <a:pt x="1396645" y="388848"/>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9" name="Google Shape;49;p25"/>
          <p:cNvSpPr/>
          <p:nvPr/>
        </p:nvSpPr>
        <p:spPr>
          <a:xfrm>
            <a:off x="0" y="1237089"/>
            <a:ext cx="2182776" cy="4397512"/>
          </a:xfrm>
          <a:custGeom>
            <a:avLst/>
            <a:gdLst/>
            <a:ahLst/>
            <a:cxnLst/>
            <a:rect l="l" t="t" r="r" b="b"/>
            <a:pathLst>
              <a:path w="1780657" h="3587388" extrusionOk="0">
                <a:moveTo>
                  <a:pt x="0" y="0"/>
                </a:moveTo>
                <a:lnTo>
                  <a:pt x="169736" y="8571"/>
                </a:lnTo>
                <a:cubicBezTo>
                  <a:pt x="1074567" y="100462"/>
                  <a:pt x="1780657" y="864619"/>
                  <a:pt x="1780657" y="1793694"/>
                </a:cubicBezTo>
                <a:cubicBezTo>
                  <a:pt x="1780657" y="2722769"/>
                  <a:pt x="1074567" y="3486927"/>
                  <a:pt x="169736" y="3578817"/>
                </a:cubicBezTo>
                <a:lnTo>
                  <a:pt x="0" y="3587388"/>
                </a:lnTo>
                <a:close/>
              </a:path>
            </a:pathLst>
          </a:custGeom>
          <a:solidFill>
            <a:srgbClr val="E60028"/>
          </a:solidFill>
          <a:ln>
            <a:noFill/>
          </a:ln>
          <a:effectLst>
            <a:outerShdw blurRad="40000" dist="23000" dir="5400000" rotWithShape="0">
              <a:srgbClr val="000000">
                <a:alpha val="34901"/>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50" name="Google Shape;50;p25"/>
          <p:cNvSpPr txBox="1">
            <a:spLocks noGrp="1"/>
          </p:cNvSpPr>
          <p:nvPr>
            <p:ph type="dt" idx="10"/>
          </p:nvPr>
        </p:nvSpPr>
        <p:spPr>
          <a:xfrm>
            <a:off x="93472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5"/>
          <p:cNvSpPr txBox="1">
            <a:spLocks noGrp="1"/>
          </p:cNvSpPr>
          <p:nvPr>
            <p:ph type="ctrTitle"/>
          </p:nvPr>
        </p:nvSpPr>
        <p:spPr>
          <a:xfrm>
            <a:off x="685800" y="1400433"/>
            <a:ext cx="6400800" cy="2193308"/>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4400"/>
              <a:buFont typeface="Arial"/>
              <a:buNone/>
              <a:defRPr sz="4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25"/>
          <p:cNvSpPr txBox="1">
            <a:spLocks noGrp="1"/>
          </p:cNvSpPr>
          <p:nvPr>
            <p:ph type="subTitle" idx="1"/>
          </p:nvPr>
        </p:nvSpPr>
        <p:spPr>
          <a:xfrm>
            <a:off x="685800" y="3593740"/>
            <a:ext cx="6400800" cy="1752600"/>
          </a:xfrm>
          <a:prstGeom prst="rect">
            <a:avLst/>
          </a:prstGeom>
          <a:noFill/>
          <a:ln>
            <a:noFill/>
          </a:ln>
        </p:spPr>
        <p:txBody>
          <a:bodyPr spcFirstLastPara="1" wrap="square" lIns="91425" tIns="45700" rIns="91425" bIns="45700" anchor="t" anchorCtr="0">
            <a:normAutofit/>
          </a:bodyPr>
          <a:lstStyle>
            <a:lvl1pPr lvl="0" algn="l">
              <a:spcBef>
                <a:spcPts val="560"/>
              </a:spcBef>
              <a:spcAft>
                <a:spcPts val="0"/>
              </a:spcAft>
              <a:buClr>
                <a:schemeClr val="lt1"/>
              </a:buClr>
              <a:buSzPts val="2800"/>
              <a:buNone/>
              <a:defRPr>
                <a:solidFill>
                  <a:schemeClr val="lt1"/>
                </a:solidFill>
              </a:defRPr>
            </a:lvl1pPr>
            <a:lvl2pPr lvl="1" algn="ctr">
              <a:spcBef>
                <a:spcPts val="560"/>
              </a:spcBef>
              <a:spcAft>
                <a:spcPts val="0"/>
              </a:spcAft>
              <a:buClr>
                <a:srgbClr val="888897"/>
              </a:buClr>
              <a:buSzPts val="2800"/>
              <a:buNone/>
              <a:defRPr>
                <a:solidFill>
                  <a:srgbClr val="888897"/>
                </a:solidFill>
              </a:defRPr>
            </a:lvl2pPr>
            <a:lvl3pPr lvl="2" algn="ctr">
              <a:spcBef>
                <a:spcPts val="400"/>
              </a:spcBef>
              <a:spcAft>
                <a:spcPts val="0"/>
              </a:spcAft>
              <a:buClr>
                <a:srgbClr val="888897"/>
              </a:buClr>
              <a:buSzPts val="2000"/>
              <a:buNone/>
              <a:defRPr>
                <a:solidFill>
                  <a:srgbClr val="888897"/>
                </a:solidFill>
              </a:defRPr>
            </a:lvl3pPr>
            <a:lvl4pPr lvl="3" algn="ctr">
              <a:spcBef>
                <a:spcPts val="360"/>
              </a:spcBef>
              <a:spcAft>
                <a:spcPts val="0"/>
              </a:spcAft>
              <a:buClr>
                <a:srgbClr val="888897"/>
              </a:buClr>
              <a:buSzPts val="1800"/>
              <a:buNone/>
              <a:defRPr>
                <a:solidFill>
                  <a:srgbClr val="888897"/>
                </a:solidFill>
              </a:defRPr>
            </a:lvl4pPr>
            <a:lvl5pPr lvl="4" algn="ctr">
              <a:spcBef>
                <a:spcPts val="360"/>
              </a:spcBef>
              <a:spcAft>
                <a:spcPts val="0"/>
              </a:spcAft>
              <a:buClr>
                <a:srgbClr val="888897"/>
              </a:buClr>
              <a:buSzPts val="1800"/>
              <a:buNone/>
              <a:defRPr>
                <a:solidFill>
                  <a:srgbClr val="888897"/>
                </a:solidFill>
              </a:defRPr>
            </a:lvl5pPr>
            <a:lvl6pPr lvl="5" algn="ctr">
              <a:spcBef>
                <a:spcPts val="400"/>
              </a:spcBef>
              <a:spcAft>
                <a:spcPts val="0"/>
              </a:spcAft>
              <a:buClr>
                <a:srgbClr val="888897"/>
              </a:buClr>
              <a:buSzPts val="2000"/>
              <a:buNone/>
              <a:defRPr>
                <a:solidFill>
                  <a:srgbClr val="888897"/>
                </a:solidFill>
              </a:defRPr>
            </a:lvl6pPr>
            <a:lvl7pPr lvl="6" algn="ctr">
              <a:spcBef>
                <a:spcPts val="400"/>
              </a:spcBef>
              <a:spcAft>
                <a:spcPts val="0"/>
              </a:spcAft>
              <a:buClr>
                <a:srgbClr val="888897"/>
              </a:buClr>
              <a:buSzPts val="2000"/>
              <a:buNone/>
              <a:defRPr>
                <a:solidFill>
                  <a:srgbClr val="888897"/>
                </a:solidFill>
              </a:defRPr>
            </a:lvl7pPr>
            <a:lvl8pPr lvl="7" algn="ctr">
              <a:spcBef>
                <a:spcPts val="400"/>
              </a:spcBef>
              <a:spcAft>
                <a:spcPts val="0"/>
              </a:spcAft>
              <a:buClr>
                <a:srgbClr val="888897"/>
              </a:buClr>
              <a:buSzPts val="2000"/>
              <a:buNone/>
              <a:defRPr>
                <a:solidFill>
                  <a:srgbClr val="888897"/>
                </a:solidFill>
              </a:defRPr>
            </a:lvl8pPr>
            <a:lvl9pPr lvl="8" algn="ctr">
              <a:spcBef>
                <a:spcPts val="400"/>
              </a:spcBef>
              <a:spcAft>
                <a:spcPts val="0"/>
              </a:spcAft>
              <a:buClr>
                <a:srgbClr val="888897"/>
              </a:buClr>
              <a:buSzPts val="2000"/>
              <a:buNone/>
              <a:defRPr>
                <a:solidFill>
                  <a:srgbClr val="888897"/>
                </a:solidFill>
              </a:defRPr>
            </a:lvl9pPr>
          </a:lstStyle>
          <a:p>
            <a:endParaRPr/>
          </a:p>
        </p:txBody>
      </p:sp>
      <p:pic>
        <p:nvPicPr>
          <p:cNvPr id="54" name="Google Shape;54;p25"/>
          <p:cNvPicPr preferRelativeResize="0"/>
          <p:nvPr/>
        </p:nvPicPr>
        <p:blipFill rotWithShape="1">
          <a:blip r:embed="rId2">
            <a:alphaModFix/>
          </a:blip>
          <a:srcRect/>
          <a:stretch/>
        </p:blipFill>
        <p:spPr>
          <a:xfrm>
            <a:off x="7291018" y="6004672"/>
            <a:ext cx="1405942" cy="62976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55"/>
        <p:cNvGrpSpPr/>
        <p:nvPr/>
      </p:nvGrpSpPr>
      <p:grpSpPr>
        <a:xfrm>
          <a:off x="0" y="0"/>
          <a:ext cx="0" cy="0"/>
          <a:chOff x="0" y="0"/>
          <a:chExt cx="0" cy="0"/>
        </a:xfrm>
      </p:grpSpPr>
      <p:pic>
        <p:nvPicPr>
          <p:cNvPr id="56" name="Google Shape;56;p26" descr="RMIT_DUO_RGB_flat_LR.jpg"/>
          <p:cNvPicPr preferRelativeResize="0"/>
          <p:nvPr/>
        </p:nvPicPr>
        <p:blipFill rotWithShape="1">
          <a:blip r:embed="rId2">
            <a:alphaModFix/>
          </a:blip>
          <a:srcRect/>
          <a:stretch/>
        </p:blipFill>
        <p:spPr>
          <a:xfrm>
            <a:off x="0" y="0"/>
            <a:ext cx="5400000" cy="6089181"/>
          </a:xfrm>
          <a:prstGeom prst="rect">
            <a:avLst/>
          </a:prstGeom>
          <a:noFill/>
          <a:ln>
            <a:noFill/>
          </a:ln>
        </p:spPr>
      </p:pic>
      <p:sp>
        <p:nvSpPr>
          <p:cNvPr id="57" name="Google Shape;57;p26"/>
          <p:cNvSpPr/>
          <p:nvPr/>
        </p:nvSpPr>
        <p:spPr>
          <a:xfrm>
            <a:off x="0" y="0"/>
            <a:ext cx="9144000" cy="6858000"/>
          </a:xfrm>
          <a:custGeom>
            <a:avLst/>
            <a:gdLst/>
            <a:ahLst/>
            <a:cxnLst/>
            <a:rect l="l" t="t" r="r" b="b"/>
            <a:pathLst>
              <a:path w="9144000" h="6858000" extrusionOk="0">
                <a:moveTo>
                  <a:pt x="0" y="0"/>
                </a:moveTo>
                <a:lnTo>
                  <a:pt x="9144000" y="0"/>
                </a:lnTo>
                <a:lnTo>
                  <a:pt x="9144000" y="6858000"/>
                </a:lnTo>
                <a:lnTo>
                  <a:pt x="0" y="6858000"/>
                </a:lnTo>
                <a:lnTo>
                  <a:pt x="0" y="5634601"/>
                </a:lnTo>
                <a:lnTo>
                  <a:pt x="208067" y="5624095"/>
                </a:lnTo>
                <a:cubicBezTo>
                  <a:pt x="1317232" y="5511453"/>
                  <a:pt x="2182776" y="4574729"/>
                  <a:pt x="2182776" y="3435845"/>
                </a:cubicBezTo>
                <a:cubicBezTo>
                  <a:pt x="2182776" y="2296961"/>
                  <a:pt x="1317232" y="1360238"/>
                  <a:pt x="208067" y="1247596"/>
                </a:cubicBezTo>
                <a:lnTo>
                  <a:pt x="0" y="1237089"/>
                </a:lnTo>
                <a:close/>
              </a:path>
            </a:pathLst>
          </a:cu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8" name="Google Shape;58;p26"/>
          <p:cNvSpPr/>
          <p:nvPr/>
        </p:nvSpPr>
        <p:spPr>
          <a:xfrm>
            <a:off x="6859966" y="1249405"/>
            <a:ext cx="2284034" cy="4384710"/>
          </a:xfrm>
          <a:custGeom>
            <a:avLst/>
            <a:gdLst/>
            <a:ahLst/>
            <a:cxnLst/>
            <a:rect l="l" t="t" r="r" b="b"/>
            <a:pathLst>
              <a:path w="1863259" h="3576943" extrusionOk="0">
                <a:moveTo>
                  <a:pt x="1396645" y="0"/>
                </a:moveTo>
                <a:lnTo>
                  <a:pt x="1863259" y="0"/>
                </a:lnTo>
                <a:lnTo>
                  <a:pt x="1863259" y="3576943"/>
                </a:lnTo>
                <a:lnTo>
                  <a:pt x="1396645" y="3576943"/>
                </a:lnTo>
                <a:lnTo>
                  <a:pt x="1396645" y="3175032"/>
                </a:lnTo>
                <a:lnTo>
                  <a:pt x="625231" y="3175032"/>
                </a:lnTo>
                <a:lnTo>
                  <a:pt x="625231" y="2358325"/>
                </a:lnTo>
                <a:lnTo>
                  <a:pt x="0" y="2358325"/>
                </a:lnTo>
                <a:lnTo>
                  <a:pt x="0" y="1209463"/>
                </a:lnTo>
                <a:lnTo>
                  <a:pt x="625231" y="1209463"/>
                </a:lnTo>
                <a:lnTo>
                  <a:pt x="625231" y="388848"/>
                </a:lnTo>
                <a:lnTo>
                  <a:pt x="1396645" y="388848"/>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9" name="Google Shape;59;p26"/>
          <p:cNvSpPr txBox="1">
            <a:spLocks noGrp="1"/>
          </p:cNvSpPr>
          <p:nvPr>
            <p:ph type="dt" idx="10"/>
          </p:nvPr>
        </p:nvSpPr>
        <p:spPr>
          <a:xfrm>
            <a:off x="93472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6"/>
          <p:cNvSpPr txBox="1">
            <a:spLocks noGrp="1"/>
          </p:cNvSpPr>
          <p:nvPr>
            <p:ph type="ctrTitle"/>
          </p:nvPr>
        </p:nvSpPr>
        <p:spPr>
          <a:xfrm>
            <a:off x="685800" y="1400433"/>
            <a:ext cx="6400800" cy="2193308"/>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4400"/>
              <a:buFont typeface="Arial"/>
              <a:buNone/>
              <a:defRPr sz="4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26"/>
          <p:cNvSpPr txBox="1">
            <a:spLocks noGrp="1"/>
          </p:cNvSpPr>
          <p:nvPr>
            <p:ph type="subTitle" idx="1"/>
          </p:nvPr>
        </p:nvSpPr>
        <p:spPr>
          <a:xfrm>
            <a:off x="685800" y="3593740"/>
            <a:ext cx="6400800" cy="1752600"/>
          </a:xfrm>
          <a:prstGeom prst="rect">
            <a:avLst/>
          </a:prstGeom>
          <a:noFill/>
          <a:ln>
            <a:noFill/>
          </a:ln>
        </p:spPr>
        <p:txBody>
          <a:bodyPr spcFirstLastPara="1" wrap="square" lIns="91425" tIns="45700" rIns="91425" bIns="45700" anchor="t" anchorCtr="0">
            <a:normAutofit/>
          </a:bodyPr>
          <a:lstStyle>
            <a:lvl1pPr lvl="0" algn="l">
              <a:spcBef>
                <a:spcPts val="560"/>
              </a:spcBef>
              <a:spcAft>
                <a:spcPts val="0"/>
              </a:spcAft>
              <a:buClr>
                <a:schemeClr val="lt1"/>
              </a:buClr>
              <a:buSzPts val="2800"/>
              <a:buNone/>
              <a:defRPr>
                <a:solidFill>
                  <a:schemeClr val="lt1"/>
                </a:solidFill>
              </a:defRPr>
            </a:lvl1pPr>
            <a:lvl2pPr lvl="1" algn="ctr">
              <a:spcBef>
                <a:spcPts val="560"/>
              </a:spcBef>
              <a:spcAft>
                <a:spcPts val="0"/>
              </a:spcAft>
              <a:buClr>
                <a:srgbClr val="888897"/>
              </a:buClr>
              <a:buSzPts val="2800"/>
              <a:buNone/>
              <a:defRPr>
                <a:solidFill>
                  <a:srgbClr val="888897"/>
                </a:solidFill>
              </a:defRPr>
            </a:lvl2pPr>
            <a:lvl3pPr lvl="2" algn="ctr">
              <a:spcBef>
                <a:spcPts val="400"/>
              </a:spcBef>
              <a:spcAft>
                <a:spcPts val="0"/>
              </a:spcAft>
              <a:buClr>
                <a:srgbClr val="888897"/>
              </a:buClr>
              <a:buSzPts val="2000"/>
              <a:buNone/>
              <a:defRPr>
                <a:solidFill>
                  <a:srgbClr val="888897"/>
                </a:solidFill>
              </a:defRPr>
            </a:lvl3pPr>
            <a:lvl4pPr lvl="3" algn="ctr">
              <a:spcBef>
                <a:spcPts val="360"/>
              </a:spcBef>
              <a:spcAft>
                <a:spcPts val="0"/>
              </a:spcAft>
              <a:buClr>
                <a:srgbClr val="888897"/>
              </a:buClr>
              <a:buSzPts val="1800"/>
              <a:buNone/>
              <a:defRPr>
                <a:solidFill>
                  <a:srgbClr val="888897"/>
                </a:solidFill>
              </a:defRPr>
            </a:lvl4pPr>
            <a:lvl5pPr lvl="4" algn="ctr">
              <a:spcBef>
                <a:spcPts val="360"/>
              </a:spcBef>
              <a:spcAft>
                <a:spcPts val="0"/>
              </a:spcAft>
              <a:buClr>
                <a:srgbClr val="888897"/>
              </a:buClr>
              <a:buSzPts val="1800"/>
              <a:buNone/>
              <a:defRPr>
                <a:solidFill>
                  <a:srgbClr val="888897"/>
                </a:solidFill>
              </a:defRPr>
            </a:lvl5pPr>
            <a:lvl6pPr lvl="5" algn="ctr">
              <a:spcBef>
                <a:spcPts val="400"/>
              </a:spcBef>
              <a:spcAft>
                <a:spcPts val="0"/>
              </a:spcAft>
              <a:buClr>
                <a:srgbClr val="888897"/>
              </a:buClr>
              <a:buSzPts val="2000"/>
              <a:buNone/>
              <a:defRPr>
                <a:solidFill>
                  <a:srgbClr val="888897"/>
                </a:solidFill>
              </a:defRPr>
            </a:lvl6pPr>
            <a:lvl7pPr lvl="6" algn="ctr">
              <a:spcBef>
                <a:spcPts val="400"/>
              </a:spcBef>
              <a:spcAft>
                <a:spcPts val="0"/>
              </a:spcAft>
              <a:buClr>
                <a:srgbClr val="888897"/>
              </a:buClr>
              <a:buSzPts val="2000"/>
              <a:buNone/>
              <a:defRPr>
                <a:solidFill>
                  <a:srgbClr val="888897"/>
                </a:solidFill>
              </a:defRPr>
            </a:lvl7pPr>
            <a:lvl8pPr lvl="7" algn="ctr">
              <a:spcBef>
                <a:spcPts val="400"/>
              </a:spcBef>
              <a:spcAft>
                <a:spcPts val="0"/>
              </a:spcAft>
              <a:buClr>
                <a:srgbClr val="888897"/>
              </a:buClr>
              <a:buSzPts val="2000"/>
              <a:buNone/>
              <a:defRPr>
                <a:solidFill>
                  <a:srgbClr val="888897"/>
                </a:solidFill>
              </a:defRPr>
            </a:lvl8pPr>
            <a:lvl9pPr lvl="8" algn="ctr">
              <a:spcBef>
                <a:spcPts val="400"/>
              </a:spcBef>
              <a:spcAft>
                <a:spcPts val="0"/>
              </a:spcAft>
              <a:buClr>
                <a:srgbClr val="888897"/>
              </a:buClr>
              <a:buSzPts val="2000"/>
              <a:buNone/>
              <a:defRPr>
                <a:solidFill>
                  <a:srgbClr val="888897"/>
                </a:solidFill>
              </a:defRPr>
            </a:lvl9pPr>
          </a:lstStyle>
          <a:p>
            <a:endParaRPr/>
          </a:p>
        </p:txBody>
      </p:sp>
      <p:pic>
        <p:nvPicPr>
          <p:cNvPr id="63" name="Google Shape;63;p26"/>
          <p:cNvPicPr preferRelativeResize="0"/>
          <p:nvPr/>
        </p:nvPicPr>
        <p:blipFill rotWithShape="1">
          <a:blip r:embed="rId3">
            <a:alphaModFix/>
          </a:blip>
          <a:srcRect/>
          <a:stretch/>
        </p:blipFill>
        <p:spPr>
          <a:xfrm>
            <a:off x="7291018" y="6004672"/>
            <a:ext cx="1405942" cy="62976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Section Header">
  <p:cSld name="1_Section Header">
    <p:spTree>
      <p:nvGrpSpPr>
        <p:cNvPr id="1" name="Shape 64"/>
        <p:cNvGrpSpPr/>
        <p:nvPr/>
      </p:nvGrpSpPr>
      <p:grpSpPr>
        <a:xfrm>
          <a:off x="0" y="0"/>
          <a:ext cx="0" cy="0"/>
          <a:chOff x="0" y="0"/>
          <a:chExt cx="0" cy="0"/>
        </a:xfrm>
      </p:grpSpPr>
      <p:sp>
        <p:nvSpPr>
          <p:cNvPr id="65" name="Google Shape;65;p27"/>
          <p:cNvSpPr/>
          <p:nvPr/>
        </p:nvSpPr>
        <p:spPr>
          <a:xfrm>
            <a:off x="0" y="1"/>
            <a:ext cx="9144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66" name="Google Shape;66;p27"/>
          <p:cNvSpPr/>
          <p:nvPr/>
        </p:nvSpPr>
        <p:spPr>
          <a:xfrm rot="10800000">
            <a:off x="5943600" y="1"/>
            <a:ext cx="3200399" cy="3200399"/>
          </a:xfrm>
          <a:custGeom>
            <a:avLst/>
            <a:gdLst/>
            <a:ahLst/>
            <a:cxnLst/>
            <a:rect l="l" t="t" r="r" b="b"/>
            <a:pathLst>
              <a:path w="2160000" h="2160000" extrusionOk="0">
                <a:moveTo>
                  <a:pt x="0" y="0"/>
                </a:moveTo>
                <a:lnTo>
                  <a:pt x="720000" y="0"/>
                </a:lnTo>
                <a:lnTo>
                  <a:pt x="720000" y="720000"/>
                </a:lnTo>
                <a:lnTo>
                  <a:pt x="1440000" y="720000"/>
                </a:lnTo>
                <a:lnTo>
                  <a:pt x="1440000" y="1440000"/>
                </a:lnTo>
                <a:lnTo>
                  <a:pt x="2160000" y="1440000"/>
                </a:lnTo>
                <a:lnTo>
                  <a:pt x="2160000" y="2160000"/>
                </a:lnTo>
                <a:lnTo>
                  <a:pt x="0" y="2160000"/>
                </a:lnTo>
                <a:lnTo>
                  <a:pt x="0" y="1440000"/>
                </a:lnTo>
                <a:lnTo>
                  <a:pt x="0" y="720000"/>
                </a:lnTo>
                <a:close/>
              </a:path>
            </a:pathLst>
          </a:custGeom>
          <a:solidFill>
            <a:srgbClr val="AA00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7" name="Google Shape;67;p27"/>
          <p:cNvSpPr txBox="1">
            <a:spLocks noGrp="1"/>
          </p:cNvSpPr>
          <p:nvPr>
            <p:ph type="title"/>
          </p:nvPr>
        </p:nvSpPr>
        <p:spPr>
          <a:xfrm>
            <a:off x="1005524" y="2651760"/>
            <a:ext cx="6359207" cy="305816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FFFFFF"/>
              </a:buClr>
              <a:buSzPts val="4000"/>
              <a:buFont typeface="Arial"/>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27"/>
          <p:cNvSpPr txBox="1">
            <a:spLocks noGrp="1"/>
          </p:cNvSpPr>
          <p:nvPr>
            <p:ph type="dt" idx="10"/>
          </p:nvPr>
        </p:nvSpPr>
        <p:spPr>
          <a:xfrm>
            <a:off x="93472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7"/>
          <p:cNvSpPr txBox="1">
            <a:spLocks noGrp="1"/>
          </p:cNvSpPr>
          <p:nvPr>
            <p:ph type="sldNum" idx="12"/>
          </p:nvPr>
        </p:nvSpPr>
        <p:spPr>
          <a:xfrm>
            <a:off x="71120" y="6356350"/>
            <a:ext cx="72136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AU"/>
              <a:t>‹#›</a:t>
            </a:fld>
            <a:endParaRPr/>
          </a:p>
        </p:txBody>
      </p:sp>
      <p:sp>
        <p:nvSpPr>
          <p:cNvPr id="71" name="Google Shape;71;p27"/>
          <p:cNvSpPr/>
          <p:nvPr/>
        </p:nvSpPr>
        <p:spPr>
          <a:xfrm>
            <a:off x="0" y="6065520"/>
            <a:ext cx="792480" cy="792480"/>
          </a:xfrm>
          <a:prstGeom prst="corner">
            <a:avLst>
              <a:gd name="adj1" fmla="val 50000"/>
              <a:gd name="adj2" fmla="val 50000"/>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72" name="Google Shape;72;p27"/>
          <p:cNvPicPr preferRelativeResize="0"/>
          <p:nvPr/>
        </p:nvPicPr>
        <p:blipFill rotWithShape="1">
          <a:blip r:embed="rId2">
            <a:alphaModFix/>
          </a:blip>
          <a:srcRect/>
          <a:stretch/>
        </p:blipFill>
        <p:spPr>
          <a:xfrm>
            <a:off x="7291018" y="6004672"/>
            <a:ext cx="1405942" cy="629768"/>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28"/>
          <p:cNvSpPr txBox="1">
            <a:spLocks noGrp="1"/>
          </p:cNvSpPr>
          <p:nvPr>
            <p:ph type="title"/>
          </p:nvPr>
        </p:nvSpPr>
        <p:spPr>
          <a:xfrm>
            <a:off x="457200" y="274638"/>
            <a:ext cx="8229600" cy="871795"/>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28"/>
          <p:cNvSpPr txBox="1">
            <a:spLocks noGrp="1"/>
          </p:cNvSpPr>
          <p:nvPr>
            <p:ph type="dt" idx="10"/>
          </p:nvPr>
        </p:nvSpPr>
        <p:spPr>
          <a:xfrm>
            <a:off x="93472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8"/>
          <p:cNvSpPr txBox="1">
            <a:spLocks noGrp="1"/>
          </p:cNvSpPr>
          <p:nvPr>
            <p:ph type="sldNum" idx="12"/>
          </p:nvPr>
        </p:nvSpPr>
        <p:spPr>
          <a:xfrm>
            <a:off x="71120" y="6356350"/>
            <a:ext cx="72136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A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0"/>
          <p:cNvSpPr/>
          <p:nvPr/>
        </p:nvSpPr>
        <p:spPr>
          <a:xfrm>
            <a:off x="0" y="0"/>
            <a:ext cx="9144000" cy="1146433"/>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7" name="Google Shape;7;p20"/>
          <p:cNvSpPr txBox="1">
            <a:spLocks noGrp="1"/>
          </p:cNvSpPr>
          <p:nvPr>
            <p:ph type="title"/>
          </p:nvPr>
        </p:nvSpPr>
        <p:spPr>
          <a:xfrm>
            <a:off x="457200" y="274638"/>
            <a:ext cx="8229600" cy="871795"/>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rgbClr val="FFFFFF"/>
              </a:buClr>
              <a:buSzPts val="3200"/>
              <a:buFont typeface="Arial"/>
              <a:buNone/>
              <a:defRPr sz="3200" b="1" i="0" u="none" strike="noStrike" cap="none">
                <a:solidFill>
                  <a:srgbClr val="FFFFF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2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9" name="Google Shape;9;p20"/>
          <p:cNvSpPr txBox="1">
            <a:spLocks noGrp="1"/>
          </p:cNvSpPr>
          <p:nvPr>
            <p:ph type="dt" idx="10"/>
          </p:nvPr>
        </p:nvSpPr>
        <p:spPr>
          <a:xfrm>
            <a:off x="93472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97"/>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97"/>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20"/>
          <p:cNvSpPr/>
          <p:nvPr/>
        </p:nvSpPr>
        <p:spPr>
          <a:xfrm>
            <a:off x="0" y="6065520"/>
            <a:ext cx="792480" cy="792480"/>
          </a:xfrm>
          <a:prstGeom prst="corner">
            <a:avLst>
              <a:gd name="adj1" fmla="val 50000"/>
              <a:gd name="adj2" fmla="val 50000"/>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20"/>
          <p:cNvSpPr/>
          <p:nvPr/>
        </p:nvSpPr>
        <p:spPr>
          <a:xfrm rot="10800000">
            <a:off x="7997567" y="-1"/>
            <a:ext cx="1146433" cy="1146433"/>
          </a:xfrm>
          <a:custGeom>
            <a:avLst/>
            <a:gdLst/>
            <a:ahLst/>
            <a:cxnLst/>
            <a:rect l="l" t="t" r="r" b="b"/>
            <a:pathLst>
              <a:path w="2160000" h="2160000" extrusionOk="0">
                <a:moveTo>
                  <a:pt x="0" y="0"/>
                </a:moveTo>
                <a:lnTo>
                  <a:pt x="720000" y="0"/>
                </a:lnTo>
                <a:lnTo>
                  <a:pt x="720000" y="720000"/>
                </a:lnTo>
                <a:lnTo>
                  <a:pt x="1440000" y="720000"/>
                </a:lnTo>
                <a:lnTo>
                  <a:pt x="1440000" y="1440000"/>
                </a:lnTo>
                <a:lnTo>
                  <a:pt x="2160000" y="1440000"/>
                </a:lnTo>
                <a:lnTo>
                  <a:pt x="2160000" y="2160000"/>
                </a:lnTo>
                <a:lnTo>
                  <a:pt x="0" y="2160000"/>
                </a:lnTo>
                <a:lnTo>
                  <a:pt x="0" y="1440000"/>
                </a:lnTo>
                <a:lnTo>
                  <a:pt x="0" y="720000"/>
                </a:lnTo>
                <a:close/>
              </a:path>
            </a:pathLst>
          </a:custGeom>
          <a:solidFill>
            <a:srgbClr val="AA00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 name="Google Shape;13;p20"/>
          <p:cNvSpPr txBox="1">
            <a:spLocks noGrp="1"/>
          </p:cNvSpPr>
          <p:nvPr>
            <p:ph type="sldNum" idx="12"/>
          </p:nvPr>
        </p:nvSpPr>
        <p:spPr>
          <a:xfrm>
            <a:off x="71120" y="6356350"/>
            <a:ext cx="721360"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200" b="0" u="none">
                <a:solidFill>
                  <a:schemeClr val="lt1"/>
                </a:solidFill>
                <a:latin typeface="Calibri"/>
                <a:ea typeface="Calibri"/>
                <a:cs typeface="Calibri"/>
                <a:sym typeface="Calibri"/>
              </a:defRPr>
            </a:lvl1pPr>
            <a:lvl2pPr marL="0" marR="0" lvl="1" indent="0" algn="l" rtl="0">
              <a:spcBef>
                <a:spcPts val="0"/>
              </a:spcBef>
              <a:buNone/>
              <a:defRPr sz="1200" b="0" u="none">
                <a:solidFill>
                  <a:schemeClr val="lt1"/>
                </a:solidFill>
                <a:latin typeface="Calibri"/>
                <a:ea typeface="Calibri"/>
                <a:cs typeface="Calibri"/>
                <a:sym typeface="Calibri"/>
              </a:defRPr>
            </a:lvl2pPr>
            <a:lvl3pPr marL="0" marR="0" lvl="2" indent="0" algn="l" rtl="0">
              <a:spcBef>
                <a:spcPts val="0"/>
              </a:spcBef>
              <a:buNone/>
              <a:defRPr sz="1200" b="0" u="none">
                <a:solidFill>
                  <a:schemeClr val="lt1"/>
                </a:solidFill>
                <a:latin typeface="Calibri"/>
                <a:ea typeface="Calibri"/>
                <a:cs typeface="Calibri"/>
                <a:sym typeface="Calibri"/>
              </a:defRPr>
            </a:lvl3pPr>
            <a:lvl4pPr marL="0" marR="0" lvl="3" indent="0" algn="l" rtl="0">
              <a:spcBef>
                <a:spcPts val="0"/>
              </a:spcBef>
              <a:buNone/>
              <a:defRPr sz="1200" b="0" u="none">
                <a:solidFill>
                  <a:schemeClr val="lt1"/>
                </a:solidFill>
                <a:latin typeface="Calibri"/>
                <a:ea typeface="Calibri"/>
                <a:cs typeface="Calibri"/>
                <a:sym typeface="Calibri"/>
              </a:defRPr>
            </a:lvl4pPr>
            <a:lvl5pPr marL="0" marR="0" lvl="4" indent="0" algn="l" rtl="0">
              <a:spcBef>
                <a:spcPts val="0"/>
              </a:spcBef>
              <a:buNone/>
              <a:defRPr sz="1200" b="0" u="none">
                <a:solidFill>
                  <a:schemeClr val="lt1"/>
                </a:solidFill>
                <a:latin typeface="Calibri"/>
                <a:ea typeface="Calibri"/>
                <a:cs typeface="Calibri"/>
                <a:sym typeface="Calibri"/>
              </a:defRPr>
            </a:lvl5pPr>
            <a:lvl6pPr marL="0" marR="0" lvl="5" indent="0" algn="l" rtl="0">
              <a:spcBef>
                <a:spcPts val="0"/>
              </a:spcBef>
              <a:buNone/>
              <a:defRPr sz="1200" b="0" u="none">
                <a:solidFill>
                  <a:schemeClr val="lt1"/>
                </a:solidFill>
                <a:latin typeface="Calibri"/>
                <a:ea typeface="Calibri"/>
                <a:cs typeface="Calibri"/>
                <a:sym typeface="Calibri"/>
              </a:defRPr>
            </a:lvl6pPr>
            <a:lvl7pPr marL="0" marR="0" lvl="6" indent="0" algn="l" rtl="0">
              <a:spcBef>
                <a:spcPts val="0"/>
              </a:spcBef>
              <a:buNone/>
              <a:defRPr sz="1200" b="0" u="none">
                <a:solidFill>
                  <a:schemeClr val="lt1"/>
                </a:solidFill>
                <a:latin typeface="Calibri"/>
                <a:ea typeface="Calibri"/>
                <a:cs typeface="Calibri"/>
                <a:sym typeface="Calibri"/>
              </a:defRPr>
            </a:lvl7pPr>
            <a:lvl8pPr marL="0" marR="0" lvl="7" indent="0" algn="l" rtl="0">
              <a:spcBef>
                <a:spcPts val="0"/>
              </a:spcBef>
              <a:buNone/>
              <a:defRPr sz="1200" b="0" u="none">
                <a:solidFill>
                  <a:schemeClr val="lt1"/>
                </a:solidFill>
                <a:latin typeface="Calibri"/>
                <a:ea typeface="Calibri"/>
                <a:cs typeface="Calibri"/>
                <a:sym typeface="Calibri"/>
              </a:defRPr>
            </a:lvl8pPr>
            <a:lvl9pPr marL="0" marR="0" lvl="8" indent="0" algn="l" rtl="0">
              <a:spcBef>
                <a:spcPts val="0"/>
              </a:spcBef>
              <a:buNone/>
              <a:defRPr sz="1200" b="0" u="none">
                <a:solidFill>
                  <a:schemeClr val="lt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AU"/>
              <a:t>‹#›</a:t>
            </a:fld>
            <a:endParaRPr/>
          </a:p>
        </p:txBody>
      </p:sp>
      <p:pic>
        <p:nvPicPr>
          <p:cNvPr id="14" name="Google Shape;14;p20"/>
          <p:cNvPicPr preferRelativeResize="0"/>
          <p:nvPr/>
        </p:nvPicPr>
        <p:blipFill rotWithShape="1">
          <a:blip r:embed="rId10">
            <a:alphaModFix/>
          </a:blip>
          <a:srcRect/>
          <a:stretch/>
        </p:blipFill>
        <p:spPr>
          <a:xfrm>
            <a:off x="7291018" y="6096112"/>
            <a:ext cx="1405942" cy="62976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6.jpe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
          <p:cNvSpPr txBox="1">
            <a:spLocks noGrp="1"/>
          </p:cNvSpPr>
          <p:nvPr>
            <p:ph type="title"/>
          </p:nvPr>
        </p:nvSpPr>
        <p:spPr>
          <a:xfrm>
            <a:off x="928175" y="925725"/>
            <a:ext cx="7436100" cy="3058200"/>
          </a:xfrm>
          <a:prstGeom prst="rect">
            <a:avLst/>
          </a:prstGeom>
          <a:noFill/>
          <a:ln>
            <a:noFill/>
          </a:ln>
        </p:spPr>
        <p:txBody>
          <a:bodyPr spcFirstLastPara="1" wrap="square" lIns="91425" tIns="45700" rIns="91425" bIns="45700" anchor="t" anchorCtr="0">
            <a:normAutofit fontScale="90000"/>
          </a:bodyPr>
          <a:lstStyle/>
          <a:p>
            <a:r>
              <a:rPr lang="en-AU">
                <a:solidFill>
                  <a:schemeClr val="accent4"/>
                </a:solidFill>
              </a:rPr>
              <a:t>—</a:t>
            </a:r>
            <a:br>
              <a:rPr lang="en-AU"/>
            </a:br>
            <a:r>
              <a:rPr lang="en-AU" b="0"/>
              <a:t>COSC3126</a:t>
            </a:r>
            <a:br>
              <a:rPr lang="en-AU" b="0"/>
            </a:br>
            <a:r>
              <a:rPr lang="en-AU" b="0"/>
              <a:t>Data Mining</a:t>
            </a:r>
            <a:br>
              <a:rPr lang="en-AU" b="0"/>
            </a:br>
            <a:br>
              <a:rPr lang="en-AU" b="0"/>
            </a:br>
            <a:r>
              <a:rPr lang="en-AU" sz="3200" b="0"/>
              <a:t>Assignment 3: Course Project</a:t>
            </a:r>
            <a:br>
              <a:rPr lang="en-AU" sz="3200" b="0"/>
            </a:br>
            <a:br>
              <a:rPr lang="en-AU" sz="3200" b="0"/>
            </a:br>
            <a:r>
              <a:rPr lang="en-AU" sz="2200" b="0"/>
              <a:t>"Naïve Bayes, Ensemble Learning, and E-commerce </a:t>
            </a:r>
            <a:r>
              <a:rPr lang="en-AU" sz="2200" b="0" err="1"/>
              <a:t>Behavior</a:t>
            </a:r>
            <a:r>
              <a:rPr lang="en-AU" sz="2200" b="0"/>
              <a:t>"</a:t>
            </a:r>
          </a:p>
        </p:txBody>
      </p:sp>
      <p:sp>
        <p:nvSpPr>
          <p:cNvPr id="83" name="Google Shape;83;p1"/>
          <p:cNvSpPr txBox="1"/>
          <p:nvPr/>
        </p:nvSpPr>
        <p:spPr>
          <a:xfrm>
            <a:off x="928176" y="5137948"/>
            <a:ext cx="5578912" cy="1156746"/>
          </a:xfrm>
          <a:prstGeom prst="rect">
            <a:avLst/>
          </a:prstGeom>
          <a:noFill/>
          <a:ln>
            <a:noFill/>
          </a:ln>
        </p:spPr>
        <p:txBody>
          <a:bodyPr spcFirstLastPara="1" wrap="square" lIns="91425" tIns="45700" rIns="91425" bIns="45700" anchor="t" anchorCtr="0">
            <a:noAutofit/>
          </a:bodyPr>
          <a:lstStyle/>
          <a:p>
            <a:pPr marL="0" lvl="0" indent="0" algn="l" rtl="0">
              <a:spcBef>
                <a:spcPts val="360"/>
              </a:spcBef>
              <a:spcAft>
                <a:spcPts val="0"/>
              </a:spcAft>
              <a:buNone/>
            </a:pPr>
            <a:r>
              <a:rPr lang="en-AU" sz="1500">
                <a:solidFill>
                  <a:schemeClr val="lt1"/>
                </a:solidFill>
              </a:rPr>
              <a:t>Chau Le Hoang (s3715228@rmit.edu.vn)</a:t>
            </a:r>
            <a:endParaRPr sz="1500">
              <a:solidFill>
                <a:schemeClr val="lt1"/>
              </a:solidFill>
            </a:endParaRPr>
          </a:p>
          <a:p>
            <a:pPr>
              <a:spcBef>
                <a:spcPts val="360"/>
              </a:spcBef>
            </a:pPr>
            <a:r>
              <a:rPr lang="en-AU" sz="1500">
                <a:solidFill>
                  <a:schemeClr val="lt1"/>
                </a:solidFill>
              </a:rPr>
              <a:t>Hung Ha Quoc (s3926578@rmit.edu.vn)</a:t>
            </a:r>
            <a:endParaRPr>
              <a:solidFill>
                <a:schemeClr val="lt1"/>
              </a:solidFill>
            </a:endParaRPr>
          </a:p>
          <a:p>
            <a:pPr marL="0" lvl="0" indent="0" algn="l" rtl="0">
              <a:spcBef>
                <a:spcPts val="360"/>
              </a:spcBef>
              <a:spcAft>
                <a:spcPts val="0"/>
              </a:spcAft>
              <a:buNone/>
            </a:pPr>
            <a:r>
              <a:rPr lang="en-AU" sz="1500">
                <a:solidFill>
                  <a:schemeClr val="lt1"/>
                </a:solidFill>
              </a:rPr>
              <a:t>Nguyen Khac Bao (s4139514@rmit.edu.vn) </a:t>
            </a:r>
            <a:endParaRPr sz="1500">
              <a:solidFill>
                <a:schemeClr val="lt1"/>
              </a:solidFill>
            </a:endParaRPr>
          </a:p>
          <a:p>
            <a:pPr marL="0" lvl="0" indent="0" algn="l" rtl="0">
              <a:spcBef>
                <a:spcPts val="360"/>
              </a:spcBef>
              <a:spcAft>
                <a:spcPts val="0"/>
              </a:spcAft>
              <a:buNone/>
            </a:pPr>
            <a:endParaRPr sz="1500">
              <a:solidFill>
                <a:schemeClr val="lt1"/>
              </a:solidFill>
            </a:endParaRPr>
          </a:p>
          <a:p>
            <a:pPr marL="0" lvl="0" indent="0" algn="l" rtl="0">
              <a:spcBef>
                <a:spcPts val="360"/>
              </a:spcBef>
              <a:spcAft>
                <a:spcPts val="0"/>
              </a:spcAft>
              <a:buNone/>
            </a:pPr>
            <a:r>
              <a:rPr lang="en-AU" sz="1500">
                <a:solidFill>
                  <a:schemeClr val="lt1"/>
                </a:solidFill>
              </a:rPr>
              <a:t>2025 - RMIT University Vietnam, Saigon South Campus</a:t>
            </a:r>
            <a:endParaRPr sz="1500">
              <a:solidFill>
                <a:schemeClr val="lt1"/>
              </a:solidFill>
            </a:endParaRPr>
          </a:p>
          <a:p>
            <a:pPr marL="0" lvl="0" indent="0" algn="l" rtl="0">
              <a:spcBef>
                <a:spcPts val="360"/>
              </a:spcBef>
              <a:spcAft>
                <a:spcPts val="0"/>
              </a:spcAft>
              <a:buNone/>
            </a:pPr>
            <a:endParaRPr sz="1500">
              <a:solidFill>
                <a:schemeClr val="lt1"/>
              </a:solidFill>
            </a:endParaRPr>
          </a:p>
          <a:p>
            <a:pPr marL="0" marR="0" lvl="0" indent="0" algn="l" rtl="0">
              <a:spcBef>
                <a:spcPts val="360"/>
              </a:spcBef>
              <a:spcAft>
                <a:spcPts val="0"/>
              </a:spcAft>
              <a:buClr>
                <a:schemeClr val="lt1"/>
              </a:buClr>
              <a:buSzPts val="1800"/>
              <a:buFont typeface="Arial"/>
              <a:buNone/>
            </a:pPr>
            <a:endParaRPr sz="1500">
              <a:solidFill>
                <a:schemeClr val="lt1"/>
              </a:solidFill>
            </a:endParaRPr>
          </a:p>
        </p:txBody>
      </p:sp>
      <p:cxnSp>
        <p:nvCxnSpPr>
          <p:cNvPr id="84" name="Google Shape;84;p1"/>
          <p:cNvCxnSpPr/>
          <p:nvPr/>
        </p:nvCxnSpPr>
        <p:spPr>
          <a:xfrm>
            <a:off x="1022185" y="5068278"/>
            <a:ext cx="1798595" cy="0"/>
          </a:xfrm>
          <a:prstGeom prst="straightConnector1">
            <a:avLst/>
          </a:prstGeom>
          <a:noFill/>
          <a:ln w="25400" cap="flat" cmpd="sng">
            <a:solidFill>
              <a:schemeClr val="accent4"/>
            </a:solidFill>
            <a:prstDash val="solid"/>
            <a:round/>
            <a:headEnd type="none" w="sm" len="sm"/>
            <a:tailEnd type="none" w="sm" len="sm"/>
          </a:ln>
          <a:effectLst>
            <a:outerShdw blurRad="40000" dist="20000" dir="5400000" rotWithShape="0">
              <a:srgbClr val="000000">
                <a:alpha val="37647"/>
              </a:srgbClr>
            </a:outerShdw>
          </a:effectLst>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a:extLst>
            <a:ext uri="{FF2B5EF4-FFF2-40B4-BE49-F238E27FC236}">
              <a16:creationId xmlns:a16="http://schemas.microsoft.com/office/drawing/2014/main" id="{FC7ECB5C-0A65-ED56-8F36-3DFF49CD564D}"/>
            </a:ext>
          </a:extLst>
        </p:cNvPr>
        <p:cNvGrpSpPr/>
        <p:nvPr/>
      </p:nvGrpSpPr>
      <p:grpSpPr>
        <a:xfrm>
          <a:off x="0" y="0"/>
          <a:ext cx="0" cy="0"/>
          <a:chOff x="0" y="0"/>
          <a:chExt cx="0" cy="0"/>
        </a:xfrm>
      </p:grpSpPr>
      <p:sp>
        <p:nvSpPr>
          <p:cNvPr id="136" name="Google Shape;136;g326bfcc3ae2_0_317">
            <a:extLst>
              <a:ext uri="{FF2B5EF4-FFF2-40B4-BE49-F238E27FC236}">
                <a16:creationId xmlns:a16="http://schemas.microsoft.com/office/drawing/2014/main" id="{8424653F-0CFF-B329-4E38-4251EA8610A8}"/>
              </a:ext>
            </a:extLst>
          </p:cNvPr>
          <p:cNvSpPr txBox="1">
            <a:spLocks noGrp="1"/>
          </p:cNvSpPr>
          <p:nvPr>
            <p:ph type="title"/>
          </p:nvPr>
        </p:nvSpPr>
        <p:spPr>
          <a:xfrm>
            <a:off x="457200" y="104253"/>
            <a:ext cx="8229600" cy="871800"/>
          </a:xfrm>
          <a:prstGeom prst="rect">
            <a:avLst/>
          </a:prstGeom>
          <a:noFill/>
          <a:ln>
            <a:noFill/>
          </a:ln>
        </p:spPr>
        <p:txBody>
          <a:bodyPr spcFirstLastPara="1" wrap="square" lIns="91425" tIns="45700" rIns="91425" bIns="45700" anchor="ctr" anchorCtr="0">
            <a:normAutofit/>
          </a:bodyPr>
          <a:lstStyle/>
          <a:p>
            <a:r>
              <a:rPr lang="en-AU" dirty="0"/>
              <a:t>Sentiment Dataset &amp; Feature Engineering</a:t>
            </a:r>
          </a:p>
        </p:txBody>
      </p:sp>
      <p:sp>
        <p:nvSpPr>
          <p:cNvPr id="137" name="Google Shape;137;g326bfcc3ae2_0_317">
            <a:extLst>
              <a:ext uri="{FF2B5EF4-FFF2-40B4-BE49-F238E27FC236}">
                <a16:creationId xmlns:a16="http://schemas.microsoft.com/office/drawing/2014/main" id="{7F269BFB-13CF-0C9A-A9E8-486CC68B009E}"/>
              </a:ext>
            </a:extLst>
          </p:cNvPr>
          <p:cNvSpPr txBox="1"/>
          <p:nvPr/>
        </p:nvSpPr>
        <p:spPr>
          <a:xfrm>
            <a:off x="457200" y="1260000"/>
            <a:ext cx="8140200" cy="430800"/>
          </a:xfrm>
          <a:prstGeom prst="rect">
            <a:avLst/>
          </a:prstGeom>
          <a:noFill/>
          <a:ln>
            <a:noFill/>
          </a:ln>
        </p:spPr>
        <p:txBody>
          <a:bodyPr spcFirstLastPara="1" wrap="square" lIns="91425" tIns="45700" rIns="91425" bIns="45700" anchor="t" anchorCtr="0">
            <a:spAutoFit/>
          </a:bodyPr>
          <a:lstStyle/>
          <a:p>
            <a:pPr marL="0" lvl="0" indent="0" algn="l" rtl="0">
              <a:spcBef>
                <a:spcPts val="360"/>
              </a:spcBef>
              <a:spcAft>
                <a:spcPts val="0"/>
              </a:spcAft>
              <a:buNone/>
            </a:pPr>
            <a:endParaRPr sz="2200">
              <a:solidFill>
                <a:schemeClr val="dk1"/>
              </a:solidFill>
            </a:endParaRPr>
          </a:p>
        </p:txBody>
      </p:sp>
      <p:sp>
        <p:nvSpPr>
          <p:cNvPr id="138" name="Google Shape;138;g326bfcc3ae2_0_317">
            <a:extLst>
              <a:ext uri="{FF2B5EF4-FFF2-40B4-BE49-F238E27FC236}">
                <a16:creationId xmlns:a16="http://schemas.microsoft.com/office/drawing/2014/main" id="{7C507332-1F28-B56B-D937-B22FAE98EB53}"/>
              </a:ext>
            </a:extLst>
          </p:cNvPr>
          <p:cNvSpPr txBox="1"/>
          <p:nvPr/>
        </p:nvSpPr>
        <p:spPr>
          <a:xfrm>
            <a:off x="392900" y="1274111"/>
            <a:ext cx="7284804" cy="2893069"/>
          </a:xfrm>
          <a:prstGeom prst="rect">
            <a:avLst/>
          </a:prstGeom>
          <a:solidFill>
            <a:schemeClr val="lt1"/>
          </a:solidFill>
          <a:ln>
            <a:noFill/>
          </a:ln>
        </p:spPr>
        <p:txBody>
          <a:bodyPr spcFirstLastPara="1" wrap="square" lIns="91425" tIns="91425" rIns="91425" bIns="91425" anchor="t" anchorCtr="0">
            <a:spAutoFit/>
          </a:bodyPr>
          <a:lstStyle/>
          <a:p>
            <a:pPr marL="285750" indent="-285750">
              <a:buChar char="•"/>
            </a:pPr>
            <a:r>
              <a:rPr lang="en-AU" sz="1600" dirty="0">
                <a:solidFill>
                  <a:srgbClr val="1F1F1F"/>
                </a:solidFill>
              </a:rPr>
              <a:t>3,000 English reviews from:</a:t>
            </a:r>
            <a:endParaRPr lang="en-US" dirty="0"/>
          </a:p>
          <a:p>
            <a:pPr marL="742950" lvl="1" indent="-285750">
              <a:buChar char="•"/>
            </a:pPr>
            <a:r>
              <a:rPr lang="en-AU" sz="1600" b="1" dirty="0">
                <a:solidFill>
                  <a:srgbClr val="1F1F1F"/>
                </a:solidFill>
              </a:rPr>
              <a:t>Amazon</a:t>
            </a:r>
            <a:r>
              <a:rPr lang="en-AU" sz="1600" dirty="0">
                <a:solidFill>
                  <a:srgbClr val="1F1F1F"/>
                </a:solidFill>
              </a:rPr>
              <a:t>, </a:t>
            </a:r>
            <a:r>
              <a:rPr lang="en-AU" sz="1600" b="1" dirty="0">
                <a:solidFill>
                  <a:srgbClr val="1F1F1F"/>
                </a:solidFill>
              </a:rPr>
              <a:t>IMDb</a:t>
            </a:r>
            <a:r>
              <a:rPr lang="en-AU" sz="1600" dirty="0">
                <a:solidFill>
                  <a:srgbClr val="1F1F1F"/>
                </a:solidFill>
              </a:rPr>
              <a:t>, </a:t>
            </a:r>
            <a:r>
              <a:rPr lang="en-AU" sz="1600" b="1" dirty="0">
                <a:solidFill>
                  <a:srgbClr val="1F1F1F"/>
                </a:solidFill>
              </a:rPr>
              <a:t>Yelp</a:t>
            </a:r>
            <a:endParaRPr lang="en-AU" dirty="0"/>
          </a:p>
          <a:p>
            <a:pPr marL="742950" lvl="1" indent="-285750">
              <a:buChar char="•"/>
            </a:pPr>
            <a:r>
              <a:rPr lang="en-AU" sz="1600" dirty="0">
                <a:solidFill>
                  <a:srgbClr val="1F1F1F"/>
                </a:solidFill>
              </a:rPr>
              <a:t>Balanced: 1,500 positive, 1,500 negative</a:t>
            </a:r>
            <a:endParaRPr lang="en-AU"/>
          </a:p>
          <a:p>
            <a:pPr marL="285750" indent="-285750">
              <a:buChar char="•"/>
            </a:pPr>
            <a:r>
              <a:rPr lang="en-AU" sz="1600" dirty="0">
                <a:solidFill>
                  <a:srgbClr val="1F1F1F"/>
                </a:solidFill>
              </a:rPr>
              <a:t>Preprocessing Steps:</a:t>
            </a:r>
            <a:endParaRPr lang="en-AU"/>
          </a:p>
          <a:p>
            <a:pPr marL="742950" lvl="1" indent="-285750">
              <a:buChar char="•"/>
            </a:pPr>
            <a:r>
              <a:rPr lang="en-AU" sz="1600" dirty="0">
                <a:solidFill>
                  <a:srgbClr val="1F1F1F"/>
                </a:solidFill>
              </a:rPr>
              <a:t>Text cleaned and merged</a:t>
            </a:r>
            <a:endParaRPr lang="en-AU" dirty="0"/>
          </a:p>
          <a:p>
            <a:pPr marL="742950" lvl="1" indent="-285750">
              <a:buChar char="•"/>
            </a:pPr>
            <a:r>
              <a:rPr lang="en-AU" sz="1600" b="1" dirty="0">
                <a:solidFill>
                  <a:srgbClr val="1F1F1F"/>
                </a:solidFill>
              </a:rPr>
              <a:t>Bag-of-Words (</a:t>
            </a:r>
            <a:r>
              <a:rPr lang="en-AU" sz="1600" b="1" dirty="0" err="1">
                <a:solidFill>
                  <a:srgbClr val="1F1F1F"/>
                </a:solidFill>
              </a:rPr>
              <a:t>BoW</a:t>
            </a:r>
            <a:r>
              <a:rPr lang="en-AU" sz="1600" b="1" dirty="0">
                <a:solidFill>
                  <a:srgbClr val="1F1F1F"/>
                </a:solidFill>
              </a:rPr>
              <a:t>)</a:t>
            </a:r>
            <a:r>
              <a:rPr lang="en-AU" sz="1600" dirty="0">
                <a:solidFill>
                  <a:srgbClr val="1F1F1F"/>
                </a:solidFill>
              </a:rPr>
              <a:t>: 1,632 binary attributes</a:t>
            </a:r>
            <a:endParaRPr lang="en-AU" dirty="0"/>
          </a:p>
          <a:p>
            <a:pPr marL="742950" lvl="1" indent="-285750">
              <a:buChar char="•"/>
            </a:pPr>
            <a:r>
              <a:rPr lang="en-AU" sz="1600" dirty="0">
                <a:solidFill>
                  <a:srgbClr val="1F1F1F"/>
                </a:solidFill>
              </a:rPr>
              <a:t>Later experiments included:</a:t>
            </a:r>
            <a:endParaRPr lang="en-AU" dirty="0"/>
          </a:p>
          <a:p>
            <a:pPr marL="1200150" lvl="3" indent="-285750">
              <a:buFont typeface="Arial"/>
              <a:buChar char="•"/>
            </a:pPr>
            <a:r>
              <a:rPr lang="en-AU" sz="1600" b="1" dirty="0">
                <a:solidFill>
                  <a:srgbClr val="1F1F1F"/>
                </a:solidFill>
              </a:rPr>
              <a:t>TF-IDF weighting</a:t>
            </a:r>
            <a:endParaRPr lang="en-AU"/>
          </a:p>
          <a:p>
            <a:pPr marL="1200150" lvl="3" indent="-285750">
              <a:buChar char="•"/>
            </a:pPr>
            <a:r>
              <a:rPr lang="en-AU" sz="1600" b="1" dirty="0">
                <a:solidFill>
                  <a:srgbClr val="1F1F1F"/>
                </a:solidFill>
              </a:rPr>
              <a:t>N-gram tokenization</a:t>
            </a:r>
            <a:endParaRPr lang="en-AU" dirty="0"/>
          </a:p>
          <a:p>
            <a:pPr marL="1200150" lvl="3" indent="-285750">
              <a:buFont typeface="Arial"/>
              <a:buChar char="•"/>
            </a:pPr>
            <a:r>
              <a:rPr lang="en-AU" sz="1600" dirty="0">
                <a:solidFill>
                  <a:srgbClr val="1F1F1F"/>
                </a:solidFill>
              </a:rPr>
              <a:t>Limiting vocab to top 2,000 tokens</a:t>
            </a:r>
            <a:endParaRPr lang="en-AU"/>
          </a:p>
          <a:p>
            <a:endParaRPr lang="en-AU" sz="1600" dirty="0">
              <a:solidFill>
                <a:srgbClr val="1F1F1F"/>
              </a:solidFill>
            </a:endParaRPr>
          </a:p>
        </p:txBody>
      </p:sp>
      <p:sp>
        <p:nvSpPr>
          <p:cNvPr id="139" name="Google Shape;139;g326bfcc3ae2_0_317">
            <a:extLst>
              <a:ext uri="{FF2B5EF4-FFF2-40B4-BE49-F238E27FC236}">
                <a16:creationId xmlns:a16="http://schemas.microsoft.com/office/drawing/2014/main" id="{8B07D688-D191-158B-8A8B-791829625709}"/>
              </a:ext>
            </a:extLst>
          </p:cNvPr>
          <p:cNvSpPr txBox="1"/>
          <p:nvPr/>
        </p:nvSpPr>
        <p:spPr>
          <a:xfrm>
            <a:off x="7484275" y="807750"/>
            <a:ext cx="16596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AU" sz="1000" b="1" dirty="0">
                <a:solidFill>
                  <a:srgbClr val="F7F7F7"/>
                </a:solidFill>
              </a:rPr>
              <a:t>AI Avenger: Hung</a:t>
            </a:r>
            <a:endParaRPr sz="1000" dirty="0">
              <a:solidFill>
                <a:srgbClr val="F7F7F7"/>
              </a:solidFill>
            </a:endParaRPr>
          </a:p>
        </p:txBody>
      </p:sp>
      <p:pic>
        <p:nvPicPr>
          <p:cNvPr id="7" name="Picture 6" descr="A word cloud of words&#10;&#10;AI-generated content may be incorrect.">
            <a:extLst>
              <a:ext uri="{FF2B5EF4-FFF2-40B4-BE49-F238E27FC236}">
                <a16:creationId xmlns:a16="http://schemas.microsoft.com/office/drawing/2014/main" id="{388B5384-5046-701C-2A36-2118AE4233BE}"/>
              </a:ext>
            </a:extLst>
          </p:cNvPr>
          <p:cNvPicPr>
            <a:picLocks noChangeAspect="1"/>
          </p:cNvPicPr>
          <p:nvPr/>
        </p:nvPicPr>
        <p:blipFill>
          <a:blip r:embed="rId3"/>
          <a:stretch>
            <a:fillRect/>
          </a:stretch>
        </p:blipFill>
        <p:spPr>
          <a:xfrm>
            <a:off x="1102771" y="3561227"/>
            <a:ext cx="5665304" cy="2892405"/>
          </a:xfrm>
          <a:prstGeom prst="rect">
            <a:avLst/>
          </a:prstGeom>
        </p:spPr>
      </p:pic>
      <p:sp>
        <p:nvSpPr>
          <p:cNvPr id="9" name="TextBox 8">
            <a:extLst>
              <a:ext uri="{FF2B5EF4-FFF2-40B4-BE49-F238E27FC236}">
                <a16:creationId xmlns:a16="http://schemas.microsoft.com/office/drawing/2014/main" id="{76205EA4-9E9A-07F4-2C6E-00AA3C66D6B2}"/>
              </a:ext>
            </a:extLst>
          </p:cNvPr>
          <p:cNvSpPr txBox="1"/>
          <p:nvPr/>
        </p:nvSpPr>
        <p:spPr>
          <a:xfrm>
            <a:off x="1105136" y="6455701"/>
            <a:ext cx="274319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Word cloud of frequent tokens</a:t>
            </a:r>
          </a:p>
        </p:txBody>
      </p:sp>
    </p:spTree>
    <p:extLst>
      <p:ext uri="{BB962C8B-B14F-4D97-AF65-F5344CB8AC3E}">
        <p14:creationId xmlns:p14="http://schemas.microsoft.com/office/powerpoint/2010/main" val="1637803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
          <a:extLst>
            <a:ext uri="{FF2B5EF4-FFF2-40B4-BE49-F238E27FC236}">
              <a16:creationId xmlns:a16="http://schemas.microsoft.com/office/drawing/2014/main" id="{3A78BBCA-67EB-715A-0A11-914FF16E6473}"/>
            </a:ext>
          </a:extLst>
        </p:cNvPr>
        <p:cNvGrpSpPr/>
        <p:nvPr/>
      </p:nvGrpSpPr>
      <p:grpSpPr>
        <a:xfrm>
          <a:off x="0" y="0"/>
          <a:ext cx="0" cy="0"/>
          <a:chOff x="0" y="0"/>
          <a:chExt cx="0" cy="0"/>
        </a:xfrm>
      </p:grpSpPr>
      <p:sp>
        <p:nvSpPr>
          <p:cNvPr id="136" name="Google Shape;136;g326bfcc3ae2_0_317">
            <a:extLst>
              <a:ext uri="{FF2B5EF4-FFF2-40B4-BE49-F238E27FC236}">
                <a16:creationId xmlns:a16="http://schemas.microsoft.com/office/drawing/2014/main" id="{BD8FBCF6-690A-B575-8D33-789A12E342FF}"/>
              </a:ext>
            </a:extLst>
          </p:cNvPr>
          <p:cNvSpPr txBox="1">
            <a:spLocks noGrp="1"/>
          </p:cNvSpPr>
          <p:nvPr>
            <p:ph type="title"/>
          </p:nvPr>
        </p:nvSpPr>
        <p:spPr>
          <a:xfrm>
            <a:off x="457200" y="104253"/>
            <a:ext cx="8229600" cy="871800"/>
          </a:xfrm>
          <a:prstGeom prst="rect">
            <a:avLst/>
          </a:prstGeom>
          <a:noFill/>
          <a:ln>
            <a:noFill/>
          </a:ln>
        </p:spPr>
        <p:txBody>
          <a:bodyPr spcFirstLastPara="1" wrap="square" lIns="91425" tIns="45700" rIns="91425" bIns="45700" anchor="ctr" anchorCtr="0">
            <a:normAutofit/>
          </a:bodyPr>
          <a:lstStyle/>
          <a:p>
            <a:r>
              <a:rPr lang="en-AU" dirty="0"/>
              <a:t>Comparing Naïve Bayes &amp; </a:t>
            </a:r>
            <a:r>
              <a:rPr lang="en-AU" dirty="0" err="1"/>
              <a:t>BayesNet</a:t>
            </a:r>
            <a:endParaRPr lang="en-US" dirty="0" err="1"/>
          </a:p>
        </p:txBody>
      </p:sp>
      <p:sp>
        <p:nvSpPr>
          <p:cNvPr id="137" name="Google Shape;137;g326bfcc3ae2_0_317">
            <a:extLst>
              <a:ext uri="{FF2B5EF4-FFF2-40B4-BE49-F238E27FC236}">
                <a16:creationId xmlns:a16="http://schemas.microsoft.com/office/drawing/2014/main" id="{BB6DB597-67FB-B5BE-7D4B-960220B845E7}"/>
              </a:ext>
            </a:extLst>
          </p:cNvPr>
          <p:cNvSpPr txBox="1"/>
          <p:nvPr/>
        </p:nvSpPr>
        <p:spPr>
          <a:xfrm>
            <a:off x="457200" y="1260000"/>
            <a:ext cx="8140200" cy="430800"/>
          </a:xfrm>
          <a:prstGeom prst="rect">
            <a:avLst/>
          </a:prstGeom>
          <a:noFill/>
          <a:ln>
            <a:noFill/>
          </a:ln>
        </p:spPr>
        <p:txBody>
          <a:bodyPr spcFirstLastPara="1" wrap="square" lIns="91425" tIns="45700" rIns="91425" bIns="45700" anchor="t" anchorCtr="0">
            <a:spAutoFit/>
          </a:bodyPr>
          <a:lstStyle/>
          <a:p>
            <a:pPr marL="0" lvl="0" indent="0" algn="l" rtl="0">
              <a:spcBef>
                <a:spcPts val="360"/>
              </a:spcBef>
              <a:spcAft>
                <a:spcPts val="0"/>
              </a:spcAft>
              <a:buNone/>
            </a:pPr>
            <a:endParaRPr sz="2200">
              <a:solidFill>
                <a:schemeClr val="dk1"/>
              </a:solidFill>
            </a:endParaRPr>
          </a:p>
        </p:txBody>
      </p:sp>
      <p:sp>
        <p:nvSpPr>
          <p:cNvPr id="138" name="Google Shape;138;g326bfcc3ae2_0_317">
            <a:extLst>
              <a:ext uri="{FF2B5EF4-FFF2-40B4-BE49-F238E27FC236}">
                <a16:creationId xmlns:a16="http://schemas.microsoft.com/office/drawing/2014/main" id="{7D80C21A-C6C0-D4B7-B53B-A23D098C6E1F}"/>
              </a:ext>
            </a:extLst>
          </p:cNvPr>
          <p:cNvSpPr txBox="1"/>
          <p:nvPr/>
        </p:nvSpPr>
        <p:spPr>
          <a:xfrm>
            <a:off x="392900" y="1274111"/>
            <a:ext cx="7284804" cy="2646848"/>
          </a:xfrm>
          <a:prstGeom prst="rect">
            <a:avLst/>
          </a:prstGeom>
          <a:solidFill>
            <a:schemeClr val="lt1"/>
          </a:solidFill>
          <a:ln>
            <a:noFill/>
          </a:ln>
        </p:spPr>
        <p:txBody>
          <a:bodyPr spcFirstLastPara="1" wrap="square" lIns="91425" tIns="91425" rIns="91425" bIns="91425" anchor="t" anchorCtr="0">
            <a:spAutoFit/>
          </a:bodyPr>
          <a:lstStyle/>
          <a:p>
            <a:pPr marL="285750" indent="-285750">
              <a:buChar char="•"/>
            </a:pPr>
            <a:r>
              <a:rPr lang="en-AU" sz="1600" b="1" dirty="0">
                <a:solidFill>
                  <a:srgbClr val="1F1F1F"/>
                </a:solidFill>
              </a:rPr>
              <a:t>Base Configuration</a:t>
            </a:r>
            <a:r>
              <a:rPr lang="en-AU" sz="1600" dirty="0">
                <a:solidFill>
                  <a:srgbClr val="1F1F1F"/>
                </a:solidFill>
              </a:rPr>
              <a:t>:</a:t>
            </a:r>
            <a:endParaRPr lang="en-US" dirty="0"/>
          </a:p>
          <a:p>
            <a:pPr marL="742950" lvl="1" indent="-285750">
              <a:buFont typeface="Courier New"/>
              <a:buChar char="o"/>
            </a:pPr>
            <a:r>
              <a:rPr lang="en-AU" sz="1600" dirty="0">
                <a:solidFill>
                  <a:srgbClr val="1F1F1F"/>
                </a:solidFill>
              </a:rPr>
              <a:t>Naïve Bayes: 70.9% accuracy, ROC AUC 0.794</a:t>
            </a:r>
            <a:endParaRPr lang="en-AU" dirty="0"/>
          </a:p>
          <a:p>
            <a:pPr marL="742950" lvl="1" indent="-285750">
              <a:buFont typeface="Courier New"/>
              <a:buChar char="o"/>
            </a:pPr>
            <a:r>
              <a:rPr lang="en-AU" sz="1600" dirty="0" err="1">
                <a:solidFill>
                  <a:srgbClr val="1F1F1F"/>
                </a:solidFill>
              </a:rPr>
              <a:t>BayesNet</a:t>
            </a:r>
            <a:r>
              <a:rPr lang="en-AU" sz="1600" dirty="0">
                <a:solidFill>
                  <a:srgbClr val="1F1F1F"/>
                </a:solidFill>
              </a:rPr>
              <a:t>: 68.3% accuracy, ROC AUC 0.738</a:t>
            </a:r>
            <a:endParaRPr lang="en-AU"/>
          </a:p>
          <a:p>
            <a:pPr marL="285750" indent="-285750">
              <a:buChar char="•"/>
            </a:pPr>
            <a:r>
              <a:rPr lang="en-AU" sz="1600" b="1" dirty="0">
                <a:solidFill>
                  <a:srgbClr val="1F1F1F"/>
                </a:solidFill>
              </a:rPr>
              <a:t>ROC Insight</a:t>
            </a:r>
            <a:r>
              <a:rPr lang="en-AU" sz="1600" dirty="0">
                <a:solidFill>
                  <a:srgbClr val="1F1F1F"/>
                </a:solidFill>
              </a:rPr>
              <a:t>:</a:t>
            </a:r>
            <a:endParaRPr lang="en-AU" dirty="0"/>
          </a:p>
          <a:p>
            <a:pPr marL="742950" lvl="1" indent="-285750">
              <a:buFont typeface="Courier New"/>
              <a:buChar char="o"/>
            </a:pPr>
            <a:r>
              <a:rPr lang="en-AU" sz="1600" dirty="0">
                <a:solidFill>
                  <a:srgbClr val="1F1F1F"/>
                </a:solidFill>
              </a:rPr>
              <a:t>NB → better at probability ranking</a:t>
            </a:r>
            <a:endParaRPr lang="en-AU"/>
          </a:p>
          <a:p>
            <a:pPr marL="742950" lvl="1" indent="-285750">
              <a:buFont typeface="Courier New"/>
              <a:buChar char="o"/>
            </a:pPr>
            <a:r>
              <a:rPr lang="en-AU" sz="1600" err="1">
                <a:solidFill>
                  <a:srgbClr val="1F1F1F"/>
                </a:solidFill>
              </a:rPr>
              <a:t>BayesNet</a:t>
            </a:r>
            <a:r>
              <a:rPr lang="en-AU" sz="1600" dirty="0">
                <a:solidFill>
                  <a:srgbClr val="1F1F1F"/>
                </a:solidFill>
              </a:rPr>
              <a:t> → fewer false positives but misses positives</a:t>
            </a:r>
            <a:endParaRPr lang="en-AU" dirty="0"/>
          </a:p>
          <a:p>
            <a:pPr marL="285750" indent="-285750">
              <a:buChar char="•"/>
            </a:pPr>
            <a:r>
              <a:rPr lang="en-AU" sz="1600" b="1" dirty="0">
                <a:solidFill>
                  <a:srgbClr val="1F1F1F"/>
                </a:solidFill>
              </a:rPr>
              <a:t>Confusion </a:t>
            </a:r>
            <a:r>
              <a:rPr lang="en-AU" sz="1600" b="1" dirty="0" err="1">
                <a:solidFill>
                  <a:srgbClr val="1F1F1F"/>
                </a:solidFill>
              </a:rPr>
              <a:t>Tradeoff</a:t>
            </a:r>
            <a:r>
              <a:rPr lang="en-AU" sz="1600" dirty="0">
                <a:solidFill>
                  <a:srgbClr val="1F1F1F"/>
                </a:solidFill>
              </a:rPr>
              <a:t>:</a:t>
            </a:r>
            <a:endParaRPr lang="en-AU" dirty="0"/>
          </a:p>
          <a:p>
            <a:pPr marL="742950" lvl="1" indent="-285750">
              <a:buFont typeface="Courier New"/>
              <a:buChar char="o"/>
            </a:pPr>
            <a:r>
              <a:rPr lang="en-AU" sz="1600" dirty="0">
                <a:solidFill>
                  <a:srgbClr val="1F1F1F"/>
                </a:solidFill>
              </a:rPr>
              <a:t>NB = more aggressive (higher recall)</a:t>
            </a:r>
            <a:endParaRPr lang="en-AU"/>
          </a:p>
          <a:p>
            <a:pPr marL="742950" lvl="1" indent="-285750">
              <a:buFont typeface="Courier New"/>
              <a:buChar char="o"/>
            </a:pPr>
            <a:r>
              <a:rPr lang="en-AU" sz="1600" dirty="0" err="1">
                <a:solidFill>
                  <a:srgbClr val="1F1F1F"/>
                </a:solidFill>
              </a:rPr>
              <a:t>BayesNet</a:t>
            </a:r>
            <a:r>
              <a:rPr lang="en-AU" sz="1600" dirty="0">
                <a:solidFill>
                  <a:srgbClr val="1F1F1F"/>
                </a:solidFill>
              </a:rPr>
              <a:t> = more conservative (lower recall, fewer false alarms)</a:t>
            </a:r>
            <a:endParaRPr lang="en-AU"/>
          </a:p>
          <a:p>
            <a:endParaRPr lang="en-AU" sz="1600" dirty="0">
              <a:solidFill>
                <a:srgbClr val="1F1F1F"/>
              </a:solidFill>
            </a:endParaRPr>
          </a:p>
        </p:txBody>
      </p:sp>
      <p:sp>
        <p:nvSpPr>
          <p:cNvPr id="139" name="Google Shape;139;g326bfcc3ae2_0_317">
            <a:extLst>
              <a:ext uri="{FF2B5EF4-FFF2-40B4-BE49-F238E27FC236}">
                <a16:creationId xmlns:a16="http://schemas.microsoft.com/office/drawing/2014/main" id="{D835AA40-C5C5-3161-DD05-A0E6EF91579A}"/>
              </a:ext>
            </a:extLst>
          </p:cNvPr>
          <p:cNvSpPr txBox="1"/>
          <p:nvPr/>
        </p:nvSpPr>
        <p:spPr>
          <a:xfrm>
            <a:off x="7484275" y="807750"/>
            <a:ext cx="16596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AU" sz="1000" b="1" dirty="0">
                <a:solidFill>
                  <a:srgbClr val="F7F7F7"/>
                </a:solidFill>
              </a:rPr>
              <a:t>AI Avenger: Hung</a:t>
            </a:r>
            <a:endParaRPr sz="1000" dirty="0">
              <a:solidFill>
                <a:srgbClr val="F7F7F7"/>
              </a:solidFill>
            </a:endParaRPr>
          </a:p>
        </p:txBody>
      </p:sp>
      <p:pic>
        <p:nvPicPr>
          <p:cNvPr id="4" name="Picture 3" descr="A screenshot of a graph&#10;&#10;AI-generated content may be incorrect.">
            <a:extLst>
              <a:ext uri="{FF2B5EF4-FFF2-40B4-BE49-F238E27FC236}">
                <a16:creationId xmlns:a16="http://schemas.microsoft.com/office/drawing/2014/main" id="{C3C4126F-F48E-DE0C-25CD-A53BCA002DA5}"/>
              </a:ext>
            </a:extLst>
          </p:cNvPr>
          <p:cNvPicPr>
            <a:picLocks noChangeAspect="1"/>
          </p:cNvPicPr>
          <p:nvPr/>
        </p:nvPicPr>
        <p:blipFill>
          <a:blip r:embed="rId3"/>
          <a:stretch>
            <a:fillRect/>
          </a:stretch>
        </p:blipFill>
        <p:spPr>
          <a:xfrm>
            <a:off x="146808" y="3781898"/>
            <a:ext cx="3374394" cy="2758701"/>
          </a:xfrm>
          <a:prstGeom prst="rect">
            <a:avLst/>
          </a:prstGeom>
        </p:spPr>
      </p:pic>
      <p:pic>
        <p:nvPicPr>
          <p:cNvPr id="5" name="Picture 4" descr="A screenshot of a graph&#10;&#10;AI-generated content may be incorrect.">
            <a:extLst>
              <a:ext uri="{FF2B5EF4-FFF2-40B4-BE49-F238E27FC236}">
                <a16:creationId xmlns:a16="http://schemas.microsoft.com/office/drawing/2014/main" id="{40B13244-123C-7D82-3A33-215A1553D594}"/>
              </a:ext>
            </a:extLst>
          </p:cNvPr>
          <p:cNvPicPr>
            <a:picLocks noChangeAspect="1"/>
          </p:cNvPicPr>
          <p:nvPr/>
        </p:nvPicPr>
        <p:blipFill>
          <a:blip r:embed="rId4"/>
          <a:stretch>
            <a:fillRect/>
          </a:stretch>
        </p:blipFill>
        <p:spPr>
          <a:xfrm>
            <a:off x="3743828" y="3781898"/>
            <a:ext cx="3374393" cy="2758700"/>
          </a:xfrm>
          <a:prstGeom prst="rect">
            <a:avLst/>
          </a:prstGeom>
        </p:spPr>
      </p:pic>
    </p:spTree>
    <p:extLst>
      <p:ext uri="{BB962C8B-B14F-4D97-AF65-F5344CB8AC3E}">
        <p14:creationId xmlns:p14="http://schemas.microsoft.com/office/powerpoint/2010/main" val="2467487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
          <a:extLst>
            <a:ext uri="{FF2B5EF4-FFF2-40B4-BE49-F238E27FC236}">
              <a16:creationId xmlns:a16="http://schemas.microsoft.com/office/drawing/2014/main" id="{3B609B0B-163D-B5F1-F9CB-B6B89808B7C8}"/>
            </a:ext>
          </a:extLst>
        </p:cNvPr>
        <p:cNvGrpSpPr/>
        <p:nvPr/>
      </p:nvGrpSpPr>
      <p:grpSpPr>
        <a:xfrm>
          <a:off x="0" y="0"/>
          <a:ext cx="0" cy="0"/>
          <a:chOff x="0" y="0"/>
          <a:chExt cx="0" cy="0"/>
        </a:xfrm>
      </p:grpSpPr>
      <p:sp>
        <p:nvSpPr>
          <p:cNvPr id="136" name="Google Shape;136;g326bfcc3ae2_0_317">
            <a:extLst>
              <a:ext uri="{FF2B5EF4-FFF2-40B4-BE49-F238E27FC236}">
                <a16:creationId xmlns:a16="http://schemas.microsoft.com/office/drawing/2014/main" id="{6EBE499A-E165-4CA5-1FBA-8E5A94D8BD4A}"/>
              </a:ext>
            </a:extLst>
          </p:cNvPr>
          <p:cNvSpPr txBox="1">
            <a:spLocks noGrp="1"/>
          </p:cNvSpPr>
          <p:nvPr>
            <p:ph type="title"/>
          </p:nvPr>
        </p:nvSpPr>
        <p:spPr>
          <a:xfrm>
            <a:off x="457200" y="104253"/>
            <a:ext cx="8229600" cy="871800"/>
          </a:xfrm>
          <a:prstGeom prst="rect">
            <a:avLst/>
          </a:prstGeom>
          <a:noFill/>
          <a:ln>
            <a:noFill/>
          </a:ln>
        </p:spPr>
        <p:txBody>
          <a:bodyPr spcFirstLastPara="1" wrap="square" lIns="91425" tIns="45700" rIns="91425" bIns="45700" anchor="ctr" anchorCtr="0">
            <a:normAutofit/>
          </a:bodyPr>
          <a:lstStyle/>
          <a:p>
            <a:r>
              <a:rPr lang="en-AU" dirty="0"/>
              <a:t>Effect of Tuning on Naïve Bayes</a:t>
            </a:r>
            <a:endParaRPr lang="en-US" dirty="0"/>
          </a:p>
        </p:txBody>
      </p:sp>
      <p:sp>
        <p:nvSpPr>
          <p:cNvPr id="137" name="Google Shape;137;g326bfcc3ae2_0_317">
            <a:extLst>
              <a:ext uri="{FF2B5EF4-FFF2-40B4-BE49-F238E27FC236}">
                <a16:creationId xmlns:a16="http://schemas.microsoft.com/office/drawing/2014/main" id="{DDC15B5F-5651-862D-E961-549B846BA12A}"/>
              </a:ext>
            </a:extLst>
          </p:cNvPr>
          <p:cNvSpPr txBox="1"/>
          <p:nvPr/>
        </p:nvSpPr>
        <p:spPr>
          <a:xfrm>
            <a:off x="457200" y="1260000"/>
            <a:ext cx="8140200" cy="430800"/>
          </a:xfrm>
          <a:prstGeom prst="rect">
            <a:avLst/>
          </a:prstGeom>
          <a:noFill/>
          <a:ln>
            <a:noFill/>
          </a:ln>
        </p:spPr>
        <p:txBody>
          <a:bodyPr spcFirstLastPara="1" wrap="square" lIns="91425" tIns="45700" rIns="91425" bIns="45700" anchor="t" anchorCtr="0">
            <a:spAutoFit/>
          </a:bodyPr>
          <a:lstStyle/>
          <a:p>
            <a:pPr marL="0" lvl="0" indent="0" algn="l" rtl="0">
              <a:spcBef>
                <a:spcPts val="360"/>
              </a:spcBef>
              <a:spcAft>
                <a:spcPts val="0"/>
              </a:spcAft>
              <a:buNone/>
            </a:pPr>
            <a:endParaRPr sz="2200">
              <a:solidFill>
                <a:schemeClr val="dk1"/>
              </a:solidFill>
            </a:endParaRPr>
          </a:p>
        </p:txBody>
      </p:sp>
      <p:sp>
        <p:nvSpPr>
          <p:cNvPr id="138" name="Google Shape;138;g326bfcc3ae2_0_317">
            <a:extLst>
              <a:ext uri="{FF2B5EF4-FFF2-40B4-BE49-F238E27FC236}">
                <a16:creationId xmlns:a16="http://schemas.microsoft.com/office/drawing/2014/main" id="{F5760273-2A0F-7456-59E7-C1618EC8831B}"/>
              </a:ext>
            </a:extLst>
          </p:cNvPr>
          <p:cNvSpPr txBox="1"/>
          <p:nvPr/>
        </p:nvSpPr>
        <p:spPr>
          <a:xfrm>
            <a:off x="392900" y="1274111"/>
            <a:ext cx="7284804" cy="2400627"/>
          </a:xfrm>
          <a:prstGeom prst="rect">
            <a:avLst/>
          </a:prstGeom>
          <a:solidFill>
            <a:schemeClr val="lt1"/>
          </a:solidFill>
          <a:ln>
            <a:noFill/>
          </a:ln>
        </p:spPr>
        <p:txBody>
          <a:bodyPr spcFirstLastPara="1" wrap="square" lIns="91425" tIns="91425" rIns="91425" bIns="91425" anchor="t" anchorCtr="0">
            <a:spAutoFit/>
          </a:bodyPr>
          <a:lstStyle/>
          <a:p>
            <a:pPr marL="285750" indent="-285750">
              <a:buChar char="•"/>
            </a:pPr>
            <a:r>
              <a:rPr lang="en-AU" sz="1600" dirty="0">
                <a:solidFill>
                  <a:srgbClr val="1F1F1F"/>
                </a:solidFill>
              </a:rPr>
              <a:t>Performance after tuning:</a:t>
            </a:r>
            <a:endParaRPr lang="en-US" dirty="0"/>
          </a:p>
          <a:p>
            <a:pPr marL="742950" lvl="2" indent="-285750">
              <a:buFont typeface="Wingdings"/>
              <a:buChar char="§"/>
            </a:pPr>
            <a:r>
              <a:rPr lang="en-AU" sz="1600" b="1" dirty="0">
                <a:solidFill>
                  <a:srgbClr val="1F1F1F"/>
                </a:solidFill>
              </a:rPr>
              <a:t>TF-IDF + N-Gram + Top 2,000 Words</a:t>
            </a:r>
            <a:endParaRPr lang="en-AU"/>
          </a:p>
          <a:p>
            <a:pPr marL="742950" lvl="2" indent="-285750">
              <a:buFont typeface="Wingdings"/>
              <a:buChar char="§"/>
            </a:pPr>
            <a:r>
              <a:rPr lang="en-AU" sz="1600" dirty="0">
                <a:solidFill>
                  <a:srgbClr val="1F1F1F"/>
                </a:solidFill>
              </a:rPr>
              <a:t>Accuracy: </a:t>
            </a:r>
            <a:r>
              <a:rPr lang="en-AU" sz="1600" b="1" dirty="0">
                <a:solidFill>
                  <a:srgbClr val="1F1F1F"/>
                </a:solidFill>
              </a:rPr>
              <a:t>76.2%</a:t>
            </a:r>
            <a:endParaRPr lang="en-AU"/>
          </a:p>
          <a:p>
            <a:pPr marL="742950" lvl="2" indent="-285750">
              <a:buFont typeface="Wingdings"/>
              <a:buChar char="§"/>
            </a:pPr>
            <a:r>
              <a:rPr lang="en-AU" sz="1600" dirty="0">
                <a:solidFill>
                  <a:srgbClr val="1F1F1F"/>
                </a:solidFill>
              </a:rPr>
              <a:t>Precision: 0.715, Recall: 0.870, F1: 0.785</a:t>
            </a:r>
            <a:endParaRPr lang="en-AU"/>
          </a:p>
          <a:p>
            <a:pPr marL="285750" indent="-285750">
              <a:buChar char="•"/>
            </a:pPr>
            <a:r>
              <a:rPr lang="en-AU" sz="1600" b="1" dirty="0">
                <a:solidFill>
                  <a:srgbClr val="1F1F1F"/>
                </a:solidFill>
              </a:rPr>
              <a:t>Training Time</a:t>
            </a:r>
            <a:r>
              <a:rPr lang="en-AU" sz="1600" dirty="0">
                <a:solidFill>
                  <a:srgbClr val="1F1F1F"/>
                </a:solidFill>
              </a:rPr>
              <a:t>: 1.81s</a:t>
            </a:r>
            <a:endParaRPr lang="en-AU" dirty="0"/>
          </a:p>
          <a:p>
            <a:pPr marL="285750" indent="-285750">
              <a:buChar char="•"/>
            </a:pPr>
            <a:r>
              <a:rPr lang="en-AU" sz="1600" b="1" dirty="0">
                <a:solidFill>
                  <a:srgbClr val="1F1F1F"/>
                </a:solidFill>
              </a:rPr>
              <a:t>Test Time</a:t>
            </a:r>
            <a:r>
              <a:rPr lang="en-AU" sz="1600" dirty="0">
                <a:solidFill>
                  <a:srgbClr val="1F1F1F"/>
                </a:solidFill>
              </a:rPr>
              <a:t>: 12.37s</a:t>
            </a:r>
            <a:endParaRPr lang="en-AU"/>
          </a:p>
          <a:p>
            <a:pPr marL="285750" indent="-285750">
              <a:buChar char="•"/>
            </a:pPr>
            <a:r>
              <a:rPr lang="en-AU" sz="1600" dirty="0" err="1">
                <a:solidFill>
                  <a:srgbClr val="1F1F1F"/>
                </a:solidFill>
              </a:rPr>
              <a:t>BayesNet</a:t>
            </a:r>
            <a:r>
              <a:rPr lang="en-AU" sz="1600" dirty="0">
                <a:solidFill>
                  <a:srgbClr val="1F1F1F"/>
                </a:solidFill>
              </a:rPr>
              <a:t> </a:t>
            </a:r>
            <a:r>
              <a:rPr lang="en-AU" sz="1600" b="1" dirty="0">
                <a:solidFill>
                  <a:srgbClr val="1F1F1F"/>
                </a:solidFill>
              </a:rPr>
              <a:t>stagnated at ~67%</a:t>
            </a:r>
            <a:r>
              <a:rPr lang="en-AU" sz="1600" dirty="0">
                <a:solidFill>
                  <a:srgbClr val="1F1F1F"/>
                </a:solidFill>
              </a:rPr>
              <a:t> accuracy despite tuning</a:t>
            </a:r>
            <a:endParaRPr lang="en-AU" dirty="0"/>
          </a:p>
          <a:p>
            <a:pPr marL="285750" indent="-285750">
              <a:buChar char="•"/>
            </a:pPr>
            <a:r>
              <a:rPr lang="en-AU" sz="1600" dirty="0">
                <a:solidFill>
                  <a:srgbClr val="1F1F1F"/>
                </a:solidFill>
              </a:rPr>
              <a:t>Naïve Bayes benefits more from </a:t>
            </a:r>
            <a:r>
              <a:rPr lang="en-AU" sz="1600" b="1" dirty="0">
                <a:solidFill>
                  <a:srgbClr val="1F1F1F"/>
                </a:solidFill>
              </a:rPr>
              <a:t>richer feature representation</a:t>
            </a:r>
            <a:endParaRPr lang="en-AU" dirty="0"/>
          </a:p>
          <a:p>
            <a:endParaRPr lang="en-AU" sz="1600" dirty="0">
              <a:solidFill>
                <a:srgbClr val="1F1F1F"/>
              </a:solidFill>
            </a:endParaRPr>
          </a:p>
        </p:txBody>
      </p:sp>
      <p:sp>
        <p:nvSpPr>
          <p:cNvPr id="139" name="Google Shape;139;g326bfcc3ae2_0_317">
            <a:extLst>
              <a:ext uri="{FF2B5EF4-FFF2-40B4-BE49-F238E27FC236}">
                <a16:creationId xmlns:a16="http://schemas.microsoft.com/office/drawing/2014/main" id="{F191C825-AC84-0300-AF21-F77685FEF777}"/>
              </a:ext>
            </a:extLst>
          </p:cNvPr>
          <p:cNvSpPr txBox="1"/>
          <p:nvPr/>
        </p:nvSpPr>
        <p:spPr>
          <a:xfrm>
            <a:off x="7484275" y="807750"/>
            <a:ext cx="16596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AU" sz="1000" b="1" dirty="0">
                <a:solidFill>
                  <a:srgbClr val="F7F7F7"/>
                </a:solidFill>
              </a:rPr>
              <a:t>AI Avenger: Hung</a:t>
            </a:r>
            <a:endParaRPr sz="1000" dirty="0">
              <a:solidFill>
                <a:srgbClr val="F7F7F7"/>
              </a:solidFill>
            </a:endParaRPr>
          </a:p>
        </p:txBody>
      </p:sp>
      <p:pic>
        <p:nvPicPr>
          <p:cNvPr id="2" name="Picture 1" descr="A graph with a line and a line&#10;&#10;AI-generated content may be incorrect.">
            <a:extLst>
              <a:ext uri="{FF2B5EF4-FFF2-40B4-BE49-F238E27FC236}">
                <a16:creationId xmlns:a16="http://schemas.microsoft.com/office/drawing/2014/main" id="{8B0FD7D0-2E2B-1C4E-6549-7F14D12A23C9}"/>
              </a:ext>
            </a:extLst>
          </p:cNvPr>
          <p:cNvPicPr>
            <a:picLocks noChangeAspect="1"/>
          </p:cNvPicPr>
          <p:nvPr/>
        </p:nvPicPr>
        <p:blipFill>
          <a:blip r:embed="rId3"/>
          <a:stretch>
            <a:fillRect/>
          </a:stretch>
        </p:blipFill>
        <p:spPr>
          <a:xfrm>
            <a:off x="0" y="3428827"/>
            <a:ext cx="4425281" cy="2177490"/>
          </a:xfrm>
          <a:prstGeom prst="rect">
            <a:avLst/>
          </a:prstGeom>
        </p:spPr>
      </p:pic>
      <p:pic>
        <p:nvPicPr>
          <p:cNvPr id="3" name="Picture 2" descr="A graph of different colored bars&#10;&#10;AI-generated content may be incorrect.">
            <a:extLst>
              <a:ext uri="{FF2B5EF4-FFF2-40B4-BE49-F238E27FC236}">
                <a16:creationId xmlns:a16="http://schemas.microsoft.com/office/drawing/2014/main" id="{02C2BD9F-22E3-8F3B-D236-620106B6A595}"/>
              </a:ext>
            </a:extLst>
          </p:cNvPr>
          <p:cNvPicPr>
            <a:picLocks noChangeAspect="1"/>
          </p:cNvPicPr>
          <p:nvPr/>
        </p:nvPicPr>
        <p:blipFill>
          <a:blip r:embed="rId4"/>
          <a:stretch>
            <a:fillRect/>
          </a:stretch>
        </p:blipFill>
        <p:spPr>
          <a:xfrm>
            <a:off x="4723453" y="3428426"/>
            <a:ext cx="4420547" cy="2168824"/>
          </a:xfrm>
          <a:prstGeom prst="rect">
            <a:avLst/>
          </a:prstGeom>
        </p:spPr>
      </p:pic>
    </p:spTree>
    <p:extLst>
      <p:ext uri="{BB962C8B-B14F-4D97-AF65-F5344CB8AC3E}">
        <p14:creationId xmlns:p14="http://schemas.microsoft.com/office/powerpoint/2010/main" val="1849728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a:extLst>
            <a:ext uri="{FF2B5EF4-FFF2-40B4-BE49-F238E27FC236}">
              <a16:creationId xmlns:a16="http://schemas.microsoft.com/office/drawing/2014/main" id="{A1DCDEF3-5736-C4C1-5630-75165BA4E577}"/>
            </a:ext>
          </a:extLst>
        </p:cNvPr>
        <p:cNvGrpSpPr/>
        <p:nvPr/>
      </p:nvGrpSpPr>
      <p:grpSpPr>
        <a:xfrm>
          <a:off x="0" y="0"/>
          <a:ext cx="0" cy="0"/>
          <a:chOff x="0" y="0"/>
          <a:chExt cx="0" cy="0"/>
        </a:xfrm>
      </p:grpSpPr>
      <p:sp>
        <p:nvSpPr>
          <p:cNvPr id="144" name="Google Shape;144;g326bfcc3ae2_0_326">
            <a:extLst>
              <a:ext uri="{FF2B5EF4-FFF2-40B4-BE49-F238E27FC236}">
                <a16:creationId xmlns:a16="http://schemas.microsoft.com/office/drawing/2014/main" id="{CDF417EB-5124-A1AC-5D64-C0250CBAE060}"/>
              </a:ext>
            </a:extLst>
          </p:cNvPr>
          <p:cNvSpPr txBox="1">
            <a:spLocks noGrp="1"/>
          </p:cNvSpPr>
          <p:nvPr>
            <p:ph type="title"/>
          </p:nvPr>
        </p:nvSpPr>
        <p:spPr>
          <a:xfrm>
            <a:off x="660750" y="1650275"/>
            <a:ext cx="6626700" cy="3583500"/>
          </a:xfrm>
          <a:prstGeom prst="rect">
            <a:avLst/>
          </a:prstGeom>
          <a:noFill/>
          <a:ln>
            <a:noFill/>
          </a:ln>
        </p:spPr>
        <p:txBody>
          <a:bodyPr spcFirstLastPara="1" wrap="square" lIns="91425" tIns="45700" rIns="91425" bIns="45700" anchor="t" anchorCtr="0">
            <a:normAutofit/>
          </a:bodyPr>
          <a:lstStyle/>
          <a:p>
            <a:pPr>
              <a:buClr>
                <a:schemeClr val="accent4"/>
              </a:buClr>
            </a:pPr>
            <a:r>
              <a:rPr lang="en-AU" dirty="0">
                <a:solidFill>
                  <a:schemeClr val="accent4"/>
                </a:solidFill>
              </a:rPr>
              <a:t>—</a:t>
            </a:r>
            <a:br>
              <a:rPr lang="en-AU" dirty="0"/>
            </a:br>
            <a:r>
              <a:rPr lang="en-AU" dirty="0"/>
              <a:t>Data Mining Using Advanced Techniques </a:t>
            </a:r>
            <a:endParaRPr lang="en-US" sz="2200" dirty="0"/>
          </a:p>
          <a:p>
            <a:pPr marL="0" lvl="0" indent="0" algn="l">
              <a:spcBef>
                <a:spcPts val="0"/>
              </a:spcBef>
              <a:spcAft>
                <a:spcPts val="0"/>
              </a:spcAft>
              <a:buSzPts val="4000"/>
              <a:buFont typeface="Arial"/>
              <a:buNone/>
            </a:pPr>
            <a:endParaRPr lang="en-AU" dirty="0"/>
          </a:p>
        </p:txBody>
      </p:sp>
      <p:sp>
        <p:nvSpPr>
          <p:cNvPr id="145" name="Google Shape;145;g326bfcc3ae2_0_326">
            <a:extLst>
              <a:ext uri="{FF2B5EF4-FFF2-40B4-BE49-F238E27FC236}">
                <a16:creationId xmlns:a16="http://schemas.microsoft.com/office/drawing/2014/main" id="{EFC79A01-0D7F-A46E-E2C0-CD9ACD042847}"/>
              </a:ext>
            </a:extLst>
          </p:cNvPr>
          <p:cNvSpPr txBox="1"/>
          <p:nvPr/>
        </p:nvSpPr>
        <p:spPr>
          <a:xfrm>
            <a:off x="928176" y="5137948"/>
            <a:ext cx="5578800" cy="1156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2400"/>
              <a:buFont typeface="Arial"/>
              <a:buNone/>
            </a:pPr>
            <a:endParaRPr sz="2400" b="0" i="0">
              <a:solidFill>
                <a:schemeClr val="lt1"/>
              </a:solidFill>
              <a:latin typeface="Arial"/>
              <a:ea typeface="Arial"/>
              <a:cs typeface="Arial"/>
              <a:sym typeface="Arial"/>
            </a:endParaRPr>
          </a:p>
        </p:txBody>
      </p:sp>
      <p:cxnSp>
        <p:nvCxnSpPr>
          <p:cNvPr id="146" name="Google Shape;146;g326bfcc3ae2_0_326">
            <a:extLst>
              <a:ext uri="{FF2B5EF4-FFF2-40B4-BE49-F238E27FC236}">
                <a16:creationId xmlns:a16="http://schemas.microsoft.com/office/drawing/2014/main" id="{D4E9521F-9881-B04D-0BE9-B617CB7190FA}"/>
              </a:ext>
            </a:extLst>
          </p:cNvPr>
          <p:cNvCxnSpPr/>
          <p:nvPr/>
        </p:nvCxnSpPr>
        <p:spPr>
          <a:xfrm>
            <a:off x="1022185" y="5913009"/>
            <a:ext cx="1798500" cy="0"/>
          </a:xfrm>
          <a:prstGeom prst="straightConnector1">
            <a:avLst/>
          </a:prstGeom>
          <a:noFill/>
          <a:ln w="25400" cap="flat" cmpd="sng">
            <a:solidFill>
              <a:schemeClr val="accent4"/>
            </a:solidFill>
            <a:prstDash val="solid"/>
            <a:round/>
            <a:headEnd type="none" w="sm" len="sm"/>
            <a:tailEnd type="none" w="sm" len="sm"/>
          </a:ln>
          <a:effectLst>
            <a:outerShdw blurRad="40000" dist="20000" dir="5400000" rotWithShape="0">
              <a:srgbClr val="000000">
                <a:alpha val="37650"/>
              </a:srgbClr>
            </a:outerShdw>
          </a:effectLst>
        </p:spPr>
      </p:cxnSp>
    </p:spTree>
    <p:extLst>
      <p:ext uri="{BB962C8B-B14F-4D97-AF65-F5344CB8AC3E}">
        <p14:creationId xmlns:p14="http://schemas.microsoft.com/office/powerpoint/2010/main" val="2530763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2">
          <a:extLst>
            <a:ext uri="{FF2B5EF4-FFF2-40B4-BE49-F238E27FC236}">
              <a16:creationId xmlns:a16="http://schemas.microsoft.com/office/drawing/2014/main" id="{B69280C6-7D86-7B78-FCAD-36DAFFB53450}"/>
            </a:ext>
          </a:extLst>
        </p:cNvPr>
        <p:cNvGrpSpPr/>
        <p:nvPr/>
      </p:nvGrpSpPr>
      <p:grpSpPr>
        <a:xfrm>
          <a:off x="0" y="0"/>
          <a:ext cx="0" cy="0"/>
          <a:chOff x="0" y="0"/>
          <a:chExt cx="0" cy="0"/>
        </a:xfrm>
      </p:grpSpPr>
      <p:sp>
        <p:nvSpPr>
          <p:cNvPr id="113" name="Google Shape;113;g326bfcc3ae2_0_290">
            <a:extLst>
              <a:ext uri="{FF2B5EF4-FFF2-40B4-BE49-F238E27FC236}">
                <a16:creationId xmlns:a16="http://schemas.microsoft.com/office/drawing/2014/main" id="{3278CDB7-C9DE-A1A8-B444-7E448FFF636E}"/>
              </a:ext>
            </a:extLst>
          </p:cNvPr>
          <p:cNvSpPr txBox="1">
            <a:spLocks noGrp="1"/>
          </p:cNvSpPr>
          <p:nvPr>
            <p:ph type="title"/>
          </p:nvPr>
        </p:nvSpPr>
        <p:spPr>
          <a:xfrm>
            <a:off x="457200" y="274638"/>
            <a:ext cx="8229600" cy="8718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FFFFFF"/>
              </a:buClr>
              <a:buSzPts val="3200"/>
              <a:buFont typeface="Arial"/>
              <a:buNone/>
            </a:pPr>
            <a:r>
              <a:rPr lang="en-AU"/>
              <a:t>Project Overview - The Dataset</a:t>
            </a:r>
            <a:endParaRPr/>
          </a:p>
        </p:txBody>
      </p:sp>
      <p:sp>
        <p:nvSpPr>
          <p:cNvPr id="114" name="Google Shape;114;g326bfcc3ae2_0_290">
            <a:extLst>
              <a:ext uri="{FF2B5EF4-FFF2-40B4-BE49-F238E27FC236}">
                <a16:creationId xmlns:a16="http://schemas.microsoft.com/office/drawing/2014/main" id="{9BFBE26E-4884-13C7-21B0-E0D3254F5730}"/>
              </a:ext>
            </a:extLst>
          </p:cNvPr>
          <p:cNvSpPr txBox="1"/>
          <p:nvPr/>
        </p:nvSpPr>
        <p:spPr>
          <a:xfrm>
            <a:off x="457200" y="1260000"/>
            <a:ext cx="8140200" cy="430800"/>
          </a:xfrm>
          <a:prstGeom prst="rect">
            <a:avLst/>
          </a:prstGeom>
          <a:noFill/>
          <a:ln>
            <a:noFill/>
          </a:ln>
        </p:spPr>
        <p:txBody>
          <a:bodyPr spcFirstLastPara="1" wrap="square" lIns="91425" tIns="45700" rIns="91425" bIns="45700" anchor="t" anchorCtr="0">
            <a:spAutoFit/>
          </a:bodyPr>
          <a:lstStyle/>
          <a:p>
            <a:pPr marL="0" lvl="0" indent="0" algn="l" rtl="0">
              <a:spcBef>
                <a:spcPts val="360"/>
              </a:spcBef>
              <a:spcAft>
                <a:spcPts val="0"/>
              </a:spcAft>
              <a:buNone/>
            </a:pPr>
            <a:endParaRPr sz="2200">
              <a:solidFill>
                <a:schemeClr val="dk1"/>
              </a:solidFill>
            </a:endParaRPr>
          </a:p>
        </p:txBody>
      </p:sp>
      <p:sp>
        <p:nvSpPr>
          <p:cNvPr id="115" name="Google Shape;115;g326bfcc3ae2_0_290">
            <a:extLst>
              <a:ext uri="{FF2B5EF4-FFF2-40B4-BE49-F238E27FC236}">
                <a16:creationId xmlns:a16="http://schemas.microsoft.com/office/drawing/2014/main" id="{6BDA4E66-8998-B70A-A004-2A0130247610}"/>
              </a:ext>
            </a:extLst>
          </p:cNvPr>
          <p:cNvSpPr txBox="1"/>
          <p:nvPr/>
        </p:nvSpPr>
        <p:spPr>
          <a:xfrm>
            <a:off x="392900" y="1440650"/>
            <a:ext cx="8073600" cy="334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AU" sz="2000" b="1"/>
              <a:t>Dataset:</a:t>
            </a:r>
            <a:r>
              <a:rPr lang="en-AU" sz="2000"/>
              <a:t> Online Shoppers’ Intention Dataset (Sakar et al., 2019).</a:t>
            </a:r>
            <a:endParaRPr sz="2000"/>
          </a:p>
          <a:p>
            <a:pPr marL="0" lvl="0" indent="0" algn="l" rtl="0">
              <a:spcBef>
                <a:spcPts val="0"/>
              </a:spcBef>
              <a:spcAft>
                <a:spcPts val="0"/>
              </a:spcAft>
              <a:buNone/>
            </a:pPr>
            <a:r>
              <a:rPr lang="en-AU" sz="2000" b="1"/>
              <a:t>Origin:</a:t>
            </a:r>
            <a:r>
              <a:rPr lang="en-AU" sz="2000"/>
              <a:t> UCI Machine Learning Repository.</a:t>
            </a:r>
            <a:endParaRPr sz="2000"/>
          </a:p>
          <a:p>
            <a:pPr marL="0" lvl="0" indent="0" algn="l" rtl="0">
              <a:spcBef>
                <a:spcPts val="0"/>
              </a:spcBef>
              <a:spcAft>
                <a:spcPts val="0"/>
              </a:spcAft>
              <a:buNone/>
            </a:pPr>
            <a:r>
              <a:rPr lang="en-AU" sz="2000" b="1"/>
              <a:t>Scope:</a:t>
            </a:r>
            <a:endParaRPr sz="2000" b="1"/>
          </a:p>
          <a:p>
            <a:pPr marL="457200" lvl="0" indent="-355600" algn="l" rtl="0">
              <a:lnSpc>
                <a:spcPct val="115000"/>
              </a:lnSpc>
              <a:spcBef>
                <a:spcPts val="1200"/>
              </a:spcBef>
              <a:spcAft>
                <a:spcPts val="0"/>
              </a:spcAft>
              <a:buSzPts val="2000"/>
              <a:buChar char="●"/>
            </a:pPr>
            <a:r>
              <a:rPr lang="en-AU" sz="2000"/>
              <a:t>12,330 sessions from a 1-year period.</a:t>
            </a:r>
            <a:endParaRPr sz="2000"/>
          </a:p>
          <a:p>
            <a:pPr marL="457200" lvl="0" indent="-355600" algn="l" rtl="0">
              <a:lnSpc>
                <a:spcPct val="115000"/>
              </a:lnSpc>
              <a:spcBef>
                <a:spcPts val="0"/>
              </a:spcBef>
              <a:spcAft>
                <a:spcPts val="0"/>
              </a:spcAft>
              <a:buSzPts val="2000"/>
              <a:buChar char="●"/>
            </a:pPr>
            <a:r>
              <a:rPr lang="en-AU" sz="2000"/>
              <a:t>Features include </a:t>
            </a:r>
            <a:r>
              <a:rPr lang="en-AU" sz="2000" err="1"/>
              <a:t>behavioral</a:t>
            </a:r>
            <a:r>
              <a:rPr lang="en-AU" sz="2000"/>
              <a:t> metrics (e.g., </a:t>
            </a:r>
            <a:r>
              <a:rPr lang="en-AU" sz="2000" err="1"/>
              <a:t>BounceRates</a:t>
            </a:r>
            <a:r>
              <a:rPr lang="en-AU" sz="2000"/>
              <a:t>, </a:t>
            </a:r>
            <a:r>
              <a:rPr lang="en-AU" sz="2000" err="1"/>
              <a:t>PageValues</a:t>
            </a:r>
            <a:r>
              <a:rPr lang="en-AU" sz="2000"/>
              <a:t>) and temporal context (e.g., proximity to special days).</a:t>
            </a:r>
            <a:endParaRPr sz="2000"/>
          </a:p>
          <a:p>
            <a:pPr marL="457200" lvl="0" indent="-355600" algn="l" rtl="0">
              <a:lnSpc>
                <a:spcPct val="115000"/>
              </a:lnSpc>
              <a:spcBef>
                <a:spcPts val="0"/>
              </a:spcBef>
              <a:spcAft>
                <a:spcPts val="0"/>
              </a:spcAft>
              <a:buSzPts val="2000"/>
              <a:buChar char="●"/>
            </a:pPr>
            <a:r>
              <a:rPr lang="en-AU" sz="2000"/>
              <a:t>Imbalanced classes: </a:t>
            </a:r>
            <a:r>
              <a:rPr lang="en-AU" sz="2000" b="1"/>
              <a:t>84.5% sessions with no purchase</a:t>
            </a:r>
            <a:r>
              <a:rPr lang="en-AU" sz="2000"/>
              <a:t>, </a:t>
            </a:r>
            <a:r>
              <a:rPr lang="en-AU" sz="2000" b="1"/>
              <a:t>15.5% sessions with a purchase</a:t>
            </a:r>
            <a:r>
              <a:rPr lang="en-AU" sz="2000"/>
              <a:t>.</a:t>
            </a:r>
            <a:endParaRPr sz="2000"/>
          </a:p>
        </p:txBody>
      </p:sp>
      <p:sp>
        <p:nvSpPr>
          <p:cNvPr id="116" name="Google Shape;116;g326bfcc3ae2_0_290">
            <a:extLst>
              <a:ext uri="{FF2B5EF4-FFF2-40B4-BE49-F238E27FC236}">
                <a16:creationId xmlns:a16="http://schemas.microsoft.com/office/drawing/2014/main" id="{F0B9087D-65BB-E46A-6CEF-486F10A3D618}"/>
              </a:ext>
            </a:extLst>
          </p:cNvPr>
          <p:cNvSpPr txBox="1"/>
          <p:nvPr/>
        </p:nvSpPr>
        <p:spPr>
          <a:xfrm>
            <a:off x="7484275" y="807750"/>
            <a:ext cx="16596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AU" sz="1000" b="1" dirty="0">
                <a:solidFill>
                  <a:srgbClr val="F7F7F7"/>
                </a:solidFill>
              </a:rPr>
              <a:t>AI Avenger: Bao</a:t>
            </a:r>
            <a:endParaRPr sz="1000" dirty="0">
              <a:solidFill>
                <a:srgbClr val="F7F7F7"/>
              </a:solidFill>
            </a:endParaRPr>
          </a:p>
        </p:txBody>
      </p:sp>
    </p:spTree>
    <p:extLst>
      <p:ext uri="{BB962C8B-B14F-4D97-AF65-F5344CB8AC3E}">
        <p14:creationId xmlns:p14="http://schemas.microsoft.com/office/powerpoint/2010/main" val="180942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g326bfcc3ae2_0_332"/>
          <p:cNvSpPr txBox="1">
            <a:spLocks noGrp="1"/>
          </p:cNvSpPr>
          <p:nvPr>
            <p:ph type="title"/>
          </p:nvPr>
        </p:nvSpPr>
        <p:spPr>
          <a:xfrm>
            <a:off x="457200" y="274638"/>
            <a:ext cx="8229600" cy="8718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rgbClr val="FFFFFF"/>
              </a:buClr>
              <a:buSzPct val="100000"/>
              <a:buFont typeface="Arial"/>
              <a:buNone/>
            </a:pPr>
            <a:r>
              <a:rPr lang="en-AU"/>
              <a:t>Exploratory Data Analysis (EDA)</a:t>
            </a:r>
            <a:br>
              <a:rPr lang="en-AU"/>
            </a:br>
            <a:r>
              <a:rPr lang="en-AU"/>
              <a:t>Numerical Features</a:t>
            </a:r>
            <a:endParaRPr/>
          </a:p>
        </p:txBody>
      </p:sp>
      <p:sp>
        <p:nvSpPr>
          <p:cNvPr id="152" name="Google Shape;152;g326bfcc3ae2_0_332"/>
          <p:cNvSpPr txBox="1"/>
          <p:nvPr/>
        </p:nvSpPr>
        <p:spPr>
          <a:xfrm>
            <a:off x="457200" y="1260000"/>
            <a:ext cx="8140200" cy="430800"/>
          </a:xfrm>
          <a:prstGeom prst="rect">
            <a:avLst/>
          </a:prstGeom>
          <a:noFill/>
          <a:ln>
            <a:noFill/>
          </a:ln>
        </p:spPr>
        <p:txBody>
          <a:bodyPr spcFirstLastPara="1" wrap="square" lIns="91425" tIns="45700" rIns="91425" bIns="45700" anchor="t" anchorCtr="0">
            <a:spAutoFit/>
          </a:bodyPr>
          <a:lstStyle/>
          <a:p>
            <a:pPr marL="0" lvl="0" indent="0" algn="l" rtl="0">
              <a:spcBef>
                <a:spcPts val="360"/>
              </a:spcBef>
              <a:spcAft>
                <a:spcPts val="0"/>
              </a:spcAft>
              <a:buNone/>
            </a:pPr>
            <a:endParaRPr sz="2200">
              <a:solidFill>
                <a:schemeClr val="dk1"/>
              </a:solidFill>
            </a:endParaRPr>
          </a:p>
        </p:txBody>
      </p:sp>
      <p:sp>
        <p:nvSpPr>
          <p:cNvPr id="153" name="Google Shape;153;g326bfcc3ae2_0_332"/>
          <p:cNvSpPr txBox="1"/>
          <p:nvPr/>
        </p:nvSpPr>
        <p:spPr>
          <a:xfrm>
            <a:off x="392900" y="1440650"/>
            <a:ext cx="8073600" cy="4311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1200"/>
              </a:spcBef>
              <a:spcAft>
                <a:spcPts val="1200"/>
              </a:spcAft>
              <a:buNone/>
            </a:pPr>
            <a:endParaRPr sz="1600" b="1"/>
          </a:p>
        </p:txBody>
      </p:sp>
      <p:sp>
        <p:nvSpPr>
          <p:cNvPr id="154" name="Google Shape;154;g326bfcc3ae2_0_332"/>
          <p:cNvSpPr txBox="1"/>
          <p:nvPr/>
        </p:nvSpPr>
        <p:spPr>
          <a:xfrm>
            <a:off x="85725" y="1147775"/>
            <a:ext cx="8978400" cy="5707500"/>
          </a:xfrm>
          <a:prstGeom prst="rect">
            <a:avLst/>
          </a:prstGeom>
          <a:solidFill>
            <a:schemeClr val="lt1"/>
          </a:solid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AU" sz="1600" b="1"/>
              <a:t>Key Observations</a:t>
            </a:r>
            <a:endParaRPr sz="1600" b="1"/>
          </a:p>
          <a:p>
            <a:pPr marL="457200" lvl="0" indent="-330200" algn="l" rtl="0">
              <a:lnSpc>
                <a:spcPct val="115000"/>
              </a:lnSpc>
              <a:spcBef>
                <a:spcPts val="1200"/>
              </a:spcBef>
              <a:spcAft>
                <a:spcPts val="0"/>
              </a:spcAft>
              <a:buSzPts val="1600"/>
              <a:buChar char="●"/>
            </a:pPr>
            <a:r>
              <a:rPr lang="en-AU" sz="1600" b="1" err="1"/>
              <a:t>ProductRelated</a:t>
            </a:r>
            <a:r>
              <a:rPr lang="en-AU" sz="1600"/>
              <a:t>:</a:t>
            </a:r>
            <a:endParaRPr sz="1600"/>
          </a:p>
          <a:p>
            <a:pPr marL="914400" lvl="1" indent="-330200" algn="l" rtl="0">
              <a:lnSpc>
                <a:spcPct val="115000"/>
              </a:lnSpc>
              <a:spcBef>
                <a:spcPts val="0"/>
              </a:spcBef>
              <a:spcAft>
                <a:spcPts val="0"/>
              </a:spcAft>
              <a:buSzPts val="1600"/>
              <a:buChar char="○"/>
            </a:pPr>
            <a:r>
              <a:rPr lang="en-AU" sz="1600"/>
              <a:t>Highly skewed, mean value of 32.05, maximum of 705 pages per session.</a:t>
            </a:r>
            <a:endParaRPr sz="1600"/>
          </a:p>
          <a:p>
            <a:pPr marL="914400" lvl="1" indent="-330200" algn="l" rtl="0">
              <a:lnSpc>
                <a:spcPct val="115000"/>
              </a:lnSpc>
              <a:spcBef>
                <a:spcPts val="0"/>
              </a:spcBef>
              <a:spcAft>
                <a:spcPts val="0"/>
              </a:spcAft>
              <a:buSzPts val="1600"/>
              <a:buChar char="○"/>
            </a:pPr>
            <a:r>
              <a:rPr lang="en-AU" sz="1600"/>
              <a:t>Outliers indicate sessions with intensive browsing.</a:t>
            </a:r>
            <a:endParaRPr sz="1600"/>
          </a:p>
          <a:p>
            <a:pPr marL="457200" lvl="0" indent="-330200" algn="l" rtl="0">
              <a:lnSpc>
                <a:spcPct val="115000"/>
              </a:lnSpc>
              <a:spcBef>
                <a:spcPts val="0"/>
              </a:spcBef>
              <a:spcAft>
                <a:spcPts val="0"/>
              </a:spcAft>
              <a:buSzPts val="1600"/>
              <a:buChar char="●"/>
            </a:pPr>
            <a:r>
              <a:rPr lang="en-AU" sz="1600" b="1" err="1"/>
              <a:t>ProductRelated_Duration</a:t>
            </a:r>
            <a:r>
              <a:rPr lang="en-AU" sz="1600"/>
              <a:t>: Skewed with durations reaching 63,973 seconds, highlighting extended browsing sessions.</a:t>
            </a:r>
            <a:endParaRPr sz="1600"/>
          </a:p>
          <a:p>
            <a:pPr marL="457200" lvl="0" indent="-330200" algn="l" rtl="0">
              <a:lnSpc>
                <a:spcPct val="115000"/>
              </a:lnSpc>
              <a:spcBef>
                <a:spcPts val="0"/>
              </a:spcBef>
              <a:spcAft>
                <a:spcPts val="0"/>
              </a:spcAft>
              <a:buSzPts val="1600"/>
              <a:buChar char="●"/>
            </a:pPr>
            <a:r>
              <a:rPr lang="en-AU" sz="1600" b="1" err="1"/>
              <a:t>BounceRates</a:t>
            </a:r>
            <a:r>
              <a:rPr lang="en-AU" sz="1600"/>
              <a:t> and </a:t>
            </a:r>
            <a:r>
              <a:rPr lang="en-AU" sz="1600" b="1" err="1"/>
              <a:t>ExitRates</a:t>
            </a:r>
            <a:r>
              <a:rPr lang="en-AU" sz="1600"/>
              <a:t>:</a:t>
            </a:r>
            <a:endParaRPr sz="1600"/>
          </a:p>
          <a:p>
            <a:pPr marL="914400" lvl="1" indent="-330200" algn="l" rtl="0">
              <a:lnSpc>
                <a:spcPct val="115000"/>
              </a:lnSpc>
              <a:spcBef>
                <a:spcPts val="0"/>
              </a:spcBef>
              <a:spcAft>
                <a:spcPts val="0"/>
              </a:spcAft>
              <a:buSzPts val="1600"/>
              <a:buChar char="○"/>
            </a:pPr>
            <a:r>
              <a:rPr lang="en-AU" sz="1600"/>
              <a:t>Concentrated near zero, showing low probabilities of session exits.</a:t>
            </a:r>
            <a:endParaRPr sz="1600"/>
          </a:p>
          <a:p>
            <a:pPr marL="914400" lvl="1" indent="-330200" algn="l" rtl="0">
              <a:lnSpc>
                <a:spcPct val="115000"/>
              </a:lnSpc>
              <a:spcBef>
                <a:spcPts val="0"/>
              </a:spcBef>
              <a:spcAft>
                <a:spcPts val="0"/>
              </a:spcAft>
              <a:buSzPts val="1600"/>
              <a:buChar char="○"/>
            </a:pPr>
            <a:r>
              <a:rPr lang="en-AU" sz="1600"/>
              <a:t>Strong positive correlation indicates higher exit likelihood with higher bounce rates.</a:t>
            </a:r>
            <a:endParaRPr sz="1600"/>
          </a:p>
          <a:p>
            <a:pPr marL="457200" lvl="0" indent="-330200" algn="l" rtl="0">
              <a:lnSpc>
                <a:spcPct val="115000"/>
              </a:lnSpc>
              <a:spcBef>
                <a:spcPts val="0"/>
              </a:spcBef>
              <a:spcAft>
                <a:spcPts val="0"/>
              </a:spcAft>
              <a:buSzPts val="1600"/>
              <a:buChar char="●"/>
            </a:pPr>
            <a:r>
              <a:rPr lang="en-AU" sz="1600" b="1" err="1"/>
              <a:t>PageValues</a:t>
            </a:r>
            <a:r>
              <a:rPr lang="en-AU" sz="1600"/>
              <a:t>: Positively correlated with revenue, indicating its significance in purchase </a:t>
            </a:r>
            <a:r>
              <a:rPr lang="en-AU" sz="1600" err="1"/>
              <a:t>behaviors</a:t>
            </a:r>
            <a:r>
              <a:rPr lang="en-AU" sz="1600"/>
              <a:t>.</a:t>
            </a:r>
            <a:endParaRPr sz="1600"/>
          </a:p>
          <a:p>
            <a:pPr marL="457200" lvl="0" indent="-330200" algn="l" rtl="0">
              <a:lnSpc>
                <a:spcPct val="115000"/>
              </a:lnSpc>
              <a:spcBef>
                <a:spcPts val="0"/>
              </a:spcBef>
              <a:spcAft>
                <a:spcPts val="0"/>
              </a:spcAft>
              <a:buSzPts val="1600"/>
              <a:buChar char="●"/>
            </a:pPr>
            <a:r>
              <a:rPr lang="en-AU" sz="1600" b="1" err="1"/>
              <a:t>SpecialDay</a:t>
            </a:r>
            <a:r>
              <a:rPr lang="en-AU" sz="1600"/>
              <a:t>: Non-zero values around holidays reveal increased user intent.</a:t>
            </a:r>
            <a:endParaRPr sz="1600"/>
          </a:p>
          <a:p>
            <a:pPr marL="0" lvl="0" indent="0" algn="l" rtl="0">
              <a:lnSpc>
                <a:spcPct val="115000"/>
              </a:lnSpc>
              <a:spcBef>
                <a:spcPts val="1200"/>
              </a:spcBef>
              <a:spcAft>
                <a:spcPts val="0"/>
              </a:spcAft>
              <a:buNone/>
            </a:pPr>
            <a:r>
              <a:rPr lang="en-AU" sz="1600" b="1"/>
              <a:t>Insights for </a:t>
            </a:r>
            <a:r>
              <a:rPr lang="en-AU" sz="1600" b="1" err="1"/>
              <a:t>Modeling</a:t>
            </a:r>
            <a:endParaRPr sz="1600" b="1"/>
          </a:p>
          <a:p>
            <a:pPr marL="457200" lvl="0" indent="-330200" algn="l" rtl="0">
              <a:lnSpc>
                <a:spcPct val="115000"/>
              </a:lnSpc>
              <a:spcBef>
                <a:spcPts val="1200"/>
              </a:spcBef>
              <a:spcAft>
                <a:spcPts val="0"/>
              </a:spcAft>
              <a:buSzPts val="1600"/>
              <a:buChar char="●"/>
            </a:pPr>
            <a:r>
              <a:rPr lang="en-AU" sz="1600"/>
              <a:t>Skewed distributions require robust scaling or transformations.</a:t>
            </a:r>
            <a:endParaRPr sz="1600"/>
          </a:p>
          <a:p>
            <a:pPr marL="457200" lvl="0" indent="-330200" algn="l" rtl="0">
              <a:lnSpc>
                <a:spcPct val="115000"/>
              </a:lnSpc>
              <a:spcBef>
                <a:spcPts val="0"/>
              </a:spcBef>
              <a:spcAft>
                <a:spcPts val="0"/>
              </a:spcAft>
              <a:buSzPts val="1600"/>
              <a:buChar char="●"/>
            </a:pPr>
            <a:r>
              <a:rPr lang="en-AU" sz="1600"/>
              <a:t>Handle outliers in </a:t>
            </a:r>
            <a:r>
              <a:rPr lang="en-AU" sz="1600" b="1" err="1"/>
              <a:t>ProductRelated_Duration</a:t>
            </a:r>
            <a:r>
              <a:rPr lang="en-AU" sz="1600"/>
              <a:t> and </a:t>
            </a:r>
            <a:r>
              <a:rPr lang="en-AU" sz="1600" b="1" err="1"/>
              <a:t>PageValues</a:t>
            </a:r>
            <a:r>
              <a:rPr lang="en-AU" sz="1600"/>
              <a:t> to ensure model stability.</a:t>
            </a:r>
            <a:endParaRPr sz="1600"/>
          </a:p>
          <a:p>
            <a:pPr marL="457200" lvl="0" indent="-330200" algn="l" rtl="0">
              <a:lnSpc>
                <a:spcPct val="115000"/>
              </a:lnSpc>
              <a:spcBef>
                <a:spcPts val="0"/>
              </a:spcBef>
              <a:spcAft>
                <a:spcPts val="0"/>
              </a:spcAft>
              <a:buSzPts val="1600"/>
              <a:buChar char="●"/>
            </a:pPr>
            <a:r>
              <a:rPr lang="en-AU" sz="1600"/>
              <a:t>Correlation between </a:t>
            </a:r>
            <a:r>
              <a:rPr lang="en-AU" sz="1600" b="1" err="1"/>
              <a:t>BounceRates</a:t>
            </a:r>
            <a:r>
              <a:rPr lang="en-AU" sz="1600"/>
              <a:t> and </a:t>
            </a:r>
            <a:r>
              <a:rPr lang="en-AU" sz="1600" b="1" err="1"/>
              <a:t>ExitRates</a:t>
            </a:r>
            <a:r>
              <a:rPr lang="en-AU" sz="1600"/>
              <a:t> suggests shared patterns in user disengagement.</a:t>
            </a:r>
            <a:endParaRPr sz="1600"/>
          </a:p>
        </p:txBody>
      </p:sp>
      <p:sp>
        <p:nvSpPr>
          <p:cNvPr id="155" name="Google Shape;155;g326bfcc3ae2_0_332"/>
          <p:cNvSpPr txBox="1"/>
          <p:nvPr/>
        </p:nvSpPr>
        <p:spPr>
          <a:xfrm>
            <a:off x="7484275" y="807750"/>
            <a:ext cx="16596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AU" sz="1000" b="1" dirty="0">
                <a:solidFill>
                  <a:srgbClr val="F7F7F7"/>
                </a:solidFill>
              </a:rPr>
              <a:t>AI Avenger: Bao</a:t>
            </a:r>
            <a:endParaRPr sz="1000" dirty="0">
              <a:solidFill>
                <a:srgbClr val="F7F7F7"/>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326bfcc3ae2_0_343"/>
          <p:cNvSpPr txBox="1">
            <a:spLocks noGrp="1"/>
          </p:cNvSpPr>
          <p:nvPr>
            <p:ph type="title"/>
          </p:nvPr>
        </p:nvSpPr>
        <p:spPr>
          <a:xfrm>
            <a:off x="457200" y="274638"/>
            <a:ext cx="8229600" cy="8718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rgbClr val="FFFFFF"/>
              </a:buClr>
              <a:buSzPct val="100000"/>
              <a:buFont typeface="Arial"/>
              <a:buNone/>
            </a:pPr>
            <a:r>
              <a:rPr lang="en-AU">
                <a:solidFill>
                  <a:schemeClr val="lt1"/>
                </a:solidFill>
              </a:rPr>
              <a:t>Exploratory Data Analysis (EDA)</a:t>
            </a:r>
            <a:br>
              <a:rPr lang="en-AU">
                <a:solidFill>
                  <a:schemeClr val="lt1"/>
                </a:solidFill>
              </a:rPr>
            </a:br>
            <a:r>
              <a:rPr lang="en-AU"/>
              <a:t>Categorical Features</a:t>
            </a:r>
            <a:endParaRPr/>
          </a:p>
        </p:txBody>
      </p:sp>
      <p:sp>
        <p:nvSpPr>
          <p:cNvPr id="161" name="Google Shape;161;g326bfcc3ae2_0_343"/>
          <p:cNvSpPr txBox="1"/>
          <p:nvPr/>
        </p:nvSpPr>
        <p:spPr>
          <a:xfrm>
            <a:off x="457200" y="1260000"/>
            <a:ext cx="8140200" cy="430800"/>
          </a:xfrm>
          <a:prstGeom prst="rect">
            <a:avLst/>
          </a:prstGeom>
          <a:noFill/>
          <a:ln>
            <a:noFill/>
          </a:ln>
        </p:spPr>
        <p:txBody>
          <a:bodyPr spcFirstLastPara="1" wrap="square" lIns="91425" tIns="45700" rIns="91425" bIns="45700" anchor="t" anchorCtr="0">
            <a:spAutoFit/>
          </a:bodyPr>
          <a:lstStyle/>
          <a:p>
            <a:pPr marL="0" lvl="0" indent="0" algn="l" rtl="0">
              <a:spcBef>
                <a:spcPts val="360"/>
              </a:spcBef>
              <a:spcAft>
                <a:spcPts val="0"/>
              </a:spcAft>
              <a:buNone/>
            </a:pPr>
            <a:endParaRPr sz="2200">
              <a:solidFill>
                <a:schemeClr val="dk1"/>
              </a:solidFill>
            </a:endParaRPr>
          </a:p>
        </p:txBody>
      </p:sp>
      <p:sp>
        <p:nvSpPr>
          <p:cNvPr id="162" name="Google Shape;162;g326bfcc3ae2_0_343"/>
          <p:cNvSpPr txBox="1"/>
          <p:nvPr/>
        </p:nvSpPr>
        <p:spPr>
          <a:xfrm>
            <a:off x="392900" y="1440650"/>
            <a:ext cx="8073600" cy="4311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1200"/>
              </a:spcBef>
              <a:spcAft>
                <a:spcPts val="1200"/>
              </a:spcAft>
              <a:buNone/>
            </a:pPr>
            <a:endParaRPr sz="1600" b="1"/>
          </a:p>
        </p:txBody>
      </p:sp>
      <p:sp>
        <p:nvSpPr>
          <p:cNvPr id="163" name="Google Shape;163;g326bfcc3ae2_0_343"/>
          <p:cNvSpPr txBox="1"/>
          <p:nvPr/>
        </p:nvSpPr>
        <p:spPr>
          <a:xfrm>
            <a:off x="76200" y="1176350"/>
            <a:ext cx="8978400" cy="5295000"/>
          </a:xfrm>
          <a:prstGeom prst="rect">
            <a:avLst/>
          </a:prstGeom>
          <a:solidFill>
            <a:schemeClr val="lt1"/>
          </a:solidFill>
          <a:ln>
            <a:noFill/>
          </a:ln>
        </p:spPr>
        <p:txBody>
          <a:bodyPr spcFirstLastPara="1" wrap="square" lIns="91425" tIns="91425" rIns="91425" bIns="91425" anchor="t" anchorCtr="0">
            <a:spAutoFit/>
          </a:bodyPr>
          <a:lstStyle/>
          <a:p>
            <a:pPr marL="0" lvl="0" indent="0" algn="l" rtl="0">
              <a:lnSpc>
                <a:spcPct val="100000"/>
              </a:lnSpc>
              <a:spcBef>
                <a:spcPts val="1200"/>
              </a:spcBef>
              <a:spcAft>
                <a:spcPts val="0"/>
              </a:spcAft>
              <a:buNone/>
            </a:pPr>
            <a:r>
              <a:rPr lang="en-AU" sz="1600" b="1"/>
              <a:t>Key Observations</a:t>
            </a:r>
            <a:endParaRPr sz="1600" b="1"/>
          </a:p>
          <a:p>
            <a:pPr marL="457200" lvl="0" indent="-330200" algn="l" rtl="0">
              <a:lnSpc>
                <a:spcPct val="100000"/>
              </a:lnSpc>
              <a:spcBef>
                <a:spcPts val="1200"/>
              </a:spcBef>
              <a:spcAft>
                <a:spcPts val="0"/>
              </a:spcAft>
              <a:buSzPts val="1600"/>
              <a:buChar char="●"/>
            </a:pPr>
            <a:r>
              <a:rPr lang="en-AU" sz="1600" b="1"/>
              <a:t>Revenue</a:t>
            </a:r>
            <a:r>
              <a:rPr lang="en-AU" sz="1600"/>
              <a:t>: Significant class imbalance with 84.5% of sessions not resulting in purchases.</a:t>
            </a:r>
            <a:endParaRPr sz="1600"/>
          </a:p>
          <a:p>
            <a:pPr marL="457200" lvl="0" indent="-330200" algn="l" rtl="0">
              <a:lnSpc>
                <a:spcPct val="100000"/>
              </a:lnSpc>
              <a:spcBef>
                <a:spcPts val="0"/>
              </a:spcBef>
              <a:spcAft>
                <a:spcPts val="0"/>
              </a:spcAft>
              <a:buSzPts val="1600"/>
              <a:buChar char="●"/>
            </a:pPr>
            <a:r>
              <a:rPr lang="en-AU" sz="1600" b="1" err="1"/>
              <a:t>VisitorType</a:t>
            </a:r>
            <a:r>
              <a:rPr lang="en-AU" sz="1600"/>
              <a:t>: 85% of sessions initiated by returning visitors, indicating higher engagement potential.</a:t>
            </a:r>
            <a:endParaRPr sz="1600"/>
          </a:p>
          <a:p>
            <a:pPr marL="457200" lvl="0" indent="-330200" algn="l" rtl="0">
              <a:lnSpc>
                <a:spcPct val="100000"/>
              </a:lnSpc>
              <a:spcBef>
                <a:spcPts val="0"/>
              </a:spcBef>
              <a:spcAft>
                <a:spcPts val="0"/>
              </a:spcAft>
              <a:buSzPts val="1600"/>
              <a:buChar char="●"/>
            </a:pPr>
            <a:r>
              <a:rPr lang="en-AU" sz="1600" b="1"/>
              <a:t>Month</a:t>
            </a:r>
            <a:r>
              <a:rPr lang="en-AU" sz="1600"/>
              <a:t>: Peak activity observed in May, reflecting seasonal shopping trends.</a:t>
            </a:r>
            <a:endParaRPr sz="1600"/>
          </a:p>
          <a:p>
            <a:pPr marL="457200" lvl="0" indent="-330200" algn="l" rtl="0">
              <a:lnSpc>
                <a:spcPct val="100000"/>
              </a:lnSpc>
              <a:spcBef>
                <a:spcPts val="0"/>
              </a:spcBef>
              <a:spcAft>
                <a:spcPts val="0"/>
              </a:spcAft>
              <a:buSzPts val="1600"/>
              <a:buChar char="●"/>
            </a:pPr>
            <a:r>
              <a:rPr lang="en-AU" sz="1600" b="1"/>
              <a:t>Weekend</a:t>
            </a:r>
            <a:r>
              <a:rPr lang="en-AU" sz="1600"/>
              <a:t>: Fewer sessions recorded, showing stronger user engagement on weekdays.</a:t>
            </a:r>
            <a:endParaRPr sz="1600"/>
          </a:p>
          <a:p>
            <a:pPr marL="457200" lvl="0" indent="-330200" algn="l" rtl="0">
              <a:lnSpc>
                <a:spcPct val="100000"/>
              </a:lnSpc>
              <a:spcBef>
                <a:spcPts val="0"/>
              </a:spcBef>
              <a:spcAft>
                <a:spcPts val="0"/>
              </a:spcAft>
              <a:buSzPts val="1600"/>
              <a:buChar char="●"/>
            </a:pPr>
            <a:r>
              <a:rPr lang="en-AU" sz="1600" b="1" err="1"/>
              <a:t>TrafficType</a:t>
            </a:r>
            <a:r>
              <a:rPr lang="en-AU" sz="1600"/>
              <a:t>: Certain categories dominate, indicating the importance of targeted traffic sources.</a:t>
            </a:r>
            <a:endParaRPr sz="1600"/>
          </a:p>
          <a:p>
            <a:pPr marL="0" lvl="0" indent="0" algn="l" rtl="0">
              <a:lnSpc>
                <a:spcPct val="100000"/>
              </a:lnSpc>
              <a:spcBef>
                <a:spcPts val="1200"/>
              </a:spcBef>
              <a:spcAft>
                <a:spcPts val="0"/>
              </a:spcAft>
              <a:buNone/>
            </a:pPr>
            <a:r>
              <a:rPr lang="en-AU" sz="1600" b="1"/>
              <a:t>Visual Insights</a:t>
            </a:r>
            <a:endParaRPr sz="1600" b="1"/>
          </a:p>
          <a:p>
            <a:pPr marL="457200" lvl="0" indent="-330200" algn="l" rtl="0">
              <a:lnSpc>
                <a:spcPct val="100000"/>
              </a:lnSpc>
              <a:spcBef>
                <a:spcPts val="1200"/>
              </a:spcBef>
              <a:spcAft>
                <a:spcPts val="0"/>
              </a:spcAft>
              <a:buSzPts val="1600"/>
              <a:buChar char="●"/>
            </a:pPr>
            <a:r>
              <a:rPr lang="en-AU" sz="1600" b="1"/>
              <a:t>Feature Distributions</a:t>
            </a:r>
            <a:r>
              <a:rPr lang="en-AU" sz="1600"/>
              <a:t>: Histograms display the spread of </a:t>
            </a:r>
            <a:r>
              <a:rPr lang="en-AU" sz="1600" b="1" err="1"/>
              <a:t>ProductRelated</a:t>
            </a:r>
            <a:r>
              <a:rPr lang="en-AU" sz="1600"/>
              <a:t> and </a:t>
            </a:r>
            <a:r>
              <a:rPr lang="en-AU" sz="1600" b="1" err="1"/>
              <a:t>BounceRates</a:t>
            </a:r>
            <a:r>
              <a:rPr lang="en-AU" sz="1600"/>
              <a:t>.</a:t>
            </a:r>
            <a:endParaRPr sz="1600"/>
          </a:p>
          <a:p>
            <a:pPr marL="457200" lvl="0" indent="-330200" algn="l" rtl="0">
              <a:lnSpc>
                <a:spcPct val="100000"/>
              </a:lnSpc>
              <a:spcBef>
                <a:spcPts val="0"/>
              </a:spcBef>
              <a:spcAft>
                <a:spcPts val="0"/>
              </a:spcAft>
              <a:buSzPts val="1600"/>
              <a:buChar char="●"/>
            </a:pPr>
            <a:r>
              <a:rPr lang="en-AU" sz="1600" b="1"/>
              <a:t>Temporal Patterns</a:t>
            </a:r>
            <a:r>
              <a:rPr lang="en-AU" sz="1600"/>
              <a:t>: Line chart highlights monthly session activity trends.</a:t>
            </a:r>
            <a:endParaRPr sz="1600"/>
          </a:p>
          <a:p>
            <a:pPr marL="0" lvl="0" indent="0" algn="l" rtl="0">
              <a:lnSpc>
                <a:spcPct val="100000"/>
              </a:lnSpc>
              <a:spcBef>
                <a:spcPts val="1200"/>
              </a:spcBef>
              <a:spcAft>
                <a:spcPts val="0"/>
              </a:spcAft>
              <a:buNone/>
            </a:pPr>
            <a:r>
              <a:rPr lang="en-AU" sz="1600" b="1"/>
              <a:t>Actionable Recommendations</a:t>
            </a:r>
            <a:endParaRPr sz="1600" b="1"/>
          </a:p>
          <a:p>
            <a:pPr marL="457200" lvl="0" indent="-330200" algn="l" rtl="0">
              <a:lnSpc>
                <a:spcPct val="100000"/>
              </a:lnSpc>
              <a:spcBef>
                <a:spcPts val="1200"/>
              </a:spcBef>
              <a:spcAft>
                <a:spcPts val="0"/>
              </a:spcAft>
              <a:buSzPts val="1600"/>
              <a:buChar char="●"/>
            </a:pPr>
            <a:r>
              <a:rPr lang="en-AU" sz="1600"/>
              <a:t>Address </a:t>
            </a:r>
            <a:r>
              <a:rPr lang="en-AU" sz="1600" b="1"/>
              <a:t>Revenue</a:t>
            </a:r>
            <a:r>
              <a:rPr lang="en-AU" sz="1600"/>
              <a:t> class imbalance using techniques like SMOTE for balanced training.</a:t>
            </a:r>
            <a:endParaRPr sz="1600"/>
          </a:p>
          <a:p>
            <a:pPr marL="457200" lvl="0" indent="-330200" algn="l" rtl="0">
              <a:lnSpc>
                <a:spcPct val="100000"/>
              </a:lnSpc>
              <a:spcBef>
                <a:spcPts val="0"/>
              </a:spcBef>
              <a:spcAft>
                <a:spcPts val="0"/>
              </a:spcAft>
              <a:buSzPts val="1600"/>
              <a:buChar char="●"/>
            </a:pPr>
            <a:r>
              <a:rPr lang="en-AU" sz="1600"/>
              <a:t>Explore interaction terms (e.g., </a:t>
            </a:r>
            <a:r>
              <a:rPr lang="en-AU" sz="1600" b="1" err="1"/>
              <a:t>PageValues</a:t>
            </a:r>
            <a:r>
              <a:rPr lang="en-AU" sz="1600"/>
              <a:t> and </a:t>
            </a:r>
            <a:r>
              <a:rPr lang="en-AU" sz="1600" b="1" err="1"/>
              <a:t>ProductRelated_Duration</a:t>
            </a:r>
            <a:r>
              <a:rPr lang="en-AU" sz="1600"/>
              <a:t>) to enhance feature engineering.</a:t>
            </a:r>
            <a:endParaRPr sz="1600"/>
          </a:p>
          <a:p>
            <a:pPr marL="0" lvl="0" indent="0" algn="l" rtl="0">
              <a:lnSpc>
                <a:spcPct val="100000"/>
              </a:lnSpc>
              <a:spcBef>
                <a:spcPts val="1200"/>
              </a:spcBef>
              <a:spcAft>
                <a:spcPts val="1200"/>
              </a:spcAft>
              <a:buNone/>
            </a:pPr>
            <a:endParaRPr sz="1600" b="1"/>
          </a:p>
        </p:txBody>
      </p:sp>
      <p:sp>
        <p:nvSpPr>
          <p:cNvPr id="164" name="Google Shape;164;g326bfcc3ae2_0_343"/>
          <p:cNvSpPr txBox="1"/>
          <p:nvPr/>
        </p:nvSpPr>
        <p:spPr>
          <a:xfrm>
            <a:off x="7484275" y="807750"/>
            <a:ext cx="16596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AU" sz="1000" b="1" dirty="0">
                <a:solidFill>
                  <a:srgbClr val="F7F7F7"/>
                </a:solidFill>
              </a:rPr>
              <a:t>AI Avenger: Bao</a:t>
            </a:r>
            <a:endParaRPr sz="1000" dirty="0">
              <a:solidFill>
                <a:srgbClr val="F7F7F7"/>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g326bfcc3ae2_0_274"/>
          <p:cNvSpPr txBox="1">
            <a:spLocks noGrp="1"/>
          </p:cNvSpPr>
          <p:nvPr>
            <p:ph type="title"/>
          </p:nvPr>
        </p:nvSpPr>
        <p:spPr>
          <a:xfrm>
            <a:off x="660750" y="1650275"/>
            <a:ext cx="6626700" cy="3583500"/>
          </a:xfrm>
          <a:prstGeom prst="rect">
            <a:avLst/>
          </a:prstGeom>
          <a:noFill/>
          <a:ln>
            <a:noFill/>
          </a:ln>
        </p:spPr>
        <p:txBody>
          <a:bodyPr spcFirstLastPara="1" wrap="square" lIns="91425" tIns="45700" rIns="91425" bIns="45700" anchor="t" anchorCtr="0">
            <a:normAutofit/>
          </a:bodyPr>
          <a:lstStyle/>
          <a:p>
            <a:pPr>
              <a:buClr>
                <a:schemeClr val="accent4"/>
              </a:buClr>
            </a:pPr>
            <a:r>
              <a:rPr lang="en-AU" dirty="0">
                <a:solidFill>
                  <a:schemeClr val="accent4"/>
                </a:solidFill>
              </a:rPr>
              <a:t>—</a:t>
            </a:r>
            <a:br>
              <a:rPr lang="en-AU" dirty="0"/>
            </a:br>
            <a:r>
              <a:rPr lang="en-AU" dirty="0"/>
              <a:t>Advanced Models and Pattern Discovery</a:t>
            </a:r>
            <a:endParaRPr sz="2200" dirty="0"/>
          </a:p>
        </p:txBody>
      </p:sp>
      <p:sp>
        <p:nvSpPr>
          <p:cNvPr id="170" name="Google Shape;170;g326bfcc3ae2_0_274"/>
          <p:cNvSpPr txBox="1"/>
          <p:nvPr/>
        </p:nvSpPr>
        <p:spPr>
          <a:xfrm>
            <a:off x="928176" y="5137948"/>
            <a:ext cx="5578800" cy="1156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2400"/>
              <a:buFont typeface="Arial"/>
              <a:buNone/>
            </a:pPr>
            <a:endParaRPr sz="2400" b="0" i="0">
              <a:solidFill>
                <a:schemeClr val="lt1"/>
              </a:solidFill>
              <a:latin typeface="Arial"/>
              <a:ea typeface="Arial"/>
              <a:cs typeface="Arial"/>
              <a:sym typeface="Arial"/>
            </a:endParaRPr>
          </a:p>
        </p:txBody>
      </p:sp>
      <p:cxnSp>
        <p:nvCxnSpPr>
          <p:cNvPr id="171" name="Google Shape;171;g326bfcc3ae2_0_274"/>
          <p:cNvCxnSpPr/>
          <p:nvPr/>
        </p:nvCxnSpPr>
        <p:spPr>
          <a:xfrm>
            <a:off x="1022185" y="5913009"/>
            <a:ext cx="1798500" cy="0"/>
          </a:xfrm>
          <a:prstGeom prst="straightConnector1">
            <a:avLst/>
          </a:prstGeom>
          <a:noFill/>
          <a:ln w="25400" cap="flat" cmpd="sng">
            <a:solidFill>
              <a:schemeClr val="accent4"/>
            </a:solidFill>
            <a:prstDash val="solid"/>
            <a:round/>
            <a:headEnd type="none" w="sm" len="sm"/>
            <a:tailEnd type="none" w="sm" len="sm"/>
          </a:ln>
          <a:effectLst>
            <a:outerShdw blurRad="40000" dist="20000" dir="5400000" rotWithShape="0">
              <a:srgbClr val="000000">
                <a:alpha val="37650"/>
              </a:srgbClr>
            </a:outerShdw>
          </a:effectLst>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0">
          <a:extLst>
            <a:ext uri="{FF2B5EF4-FFF2-40B4-BE49-F238E27FC236}">
              <a16:creationId xmlns:a16="http://schemas.microsoft.com/office/drawing/2014/main" id="{A8C8191B-AEE7-B857-52FD-EC9B2C536030}"/>
            </a:ext>
          </a:extLst>
        </p:cNvPr>
        <p:cNvGrpSpPr/>
        <p:nvPr/>
      </p:nvGrpSpPr>
      <p:grpSpPr>
        <a:xfrm>
          <a:off x="0" y="0"/>
          <a:ext cx="0" cy="0"/>
          <a:chOff x="0" y="0"/>
          <a:chExt cx="0" cy="0"/>
        </a:xfrm>
      </p:grpSpPr>
      <p:sp>
        <p:nvSpPr>
          <p:cNvPr id="121" name="Google Shape;121;g326bfcc3ae2_0_302">
            <a:extLst>
              <a:ext uri="{FF2B5EF4-FFF2-40B4-BE49-F238E27FC236}">
                <a16:creationId xmlns:a16="http://schemas.microsoft.com/office/drawing/2014/main" id="{D48A69C0-1429-71F9-5EFF-933E4F4F7FA8}"/>
              </a:ext>
            </a:extLst>
          </p:cNvPr>
          <p:cNvSpPr txBox="1">
            <a:spLocks noGrp="1"/>
          </p:cNvSpPr>
          <p:nvPr>
            <p:ph type="title"/>
          </p:nvPr>
        </p:nvSpPr>
        <p:spPr>
          <a:xfrm>
            <a:off x="298938" y="169130"/>
            <a:ext cx="8229600" cy="871800"/>
          </a:xfrm>
          <a:prstGeom prst="rect">
            <a:avLst/>
          </a:prstGeom>
          <a:noFill/>
          <a:ln>
            <a:noFill/>
          </a:ln>
        </p:spPr>
        <p:txBody>
          <a:bodyPr spcFirstLastPara="1" wrap="square" lIns="91425" tIns="45700" rIns="91425" bIns="45700" anchor="ctr" anchorCtr="0">
            <a:normAutofit/>
          </a:bodyPr>
          <a:lstStyle/>
          <a:p>
            <a:r>
              <a:rPr lang="en-AU" dirty="0"/>
              <a:t>Advanced Models and Pattern Discovery</a:t>
            </a:r>
            <a:endParaRPr lang="en-US"/>
          </a:p>
        </p:txBody>
      </p:sp>
      <p:sp>
        <p:nvSpPr>
          <p:cNvPr id="122" name="Google Shape;122;g326bfcc3ae2_0_302">
            <a:extLst>
              <a:ext uri="{FF2B5EF4-FFF2-40B4-BE49-F238E27FC236}">
                <a16:creationId xmlns:a16="http://schemas.microsoft.com/office/drawing/2014/main" id="{AA88389F-0CF8-E9B6-AE40-50988E60F473}"/>
              </a:ext>
            </a:extLst>
          </p:cNvPr>
          <p:cNvSpPr txBox="1"/>
          <p:nvPr/>
        </p:nvSpPr>
        <p:spPr>
          <a:xfrm>
            <a:off x="457200" y="1260000"/>
            <a:ext cx="8140200" cy="430800"/>
          </a:xfrm>
          <a:prstGeom prst="rect">
            <a:avLst/>
          </a:prstGeom>
          <a:noFill/>
          <a:ln>
            <a:noFill/>
          </a:ln>
        </p:spPr>
        <p:txBody>
          <a:bodyPr spcFirstLastPara="1" wrap="square" lIns="91425" tIns="45700" rIns="91425" bIns="45700" anchor="t" anchorCtr="0">
            <a:spAutoFit/>
          </a:bodyPr>
          <a:lstStyle/>
          <a:p>
            <a:pPr marL="0" lvl="0" indent="0" algn="l" rtl="0">
              <a:spcBef>
                <a:spcPts val="360"/>
              </a:spcBef>
              <a:spcAft>
                <a:spcPts val="0"/>
              </a:spcAft>
              <a:buNone/>
            </a:pPr>
            <a:endParaRPr sz="2200">
              <a:solidFill>
                <a:schemeClr val="dk1"/>
              </a:solidFill>
            </a:endParaRPr>
          </a:p>
        </p:txBody>
      </p:sp>
      <p:sp>
        <p:nvSpPr>
          <p:cNvPr id="123" name="Google Shape;123;g326bfcc3ae2_0_302">
            <a:extLst>
              <a:ext uri="{FF2B5EF4-FFF2-40B4-BE49-F238E27FC236}">
                <a16:creationId xmlns:a16="http://schemas.microsoft.com/office/drawing/2014/main" id="{97E9C685-743F-3220-EF5D-B93A1291818C}"/>
              </a:ext>
            </a:extLst>
          </p:cNvPr>
          <p:cNvSpPr txBox="1"/>
          <p:nvPr/>
        </p:nvSpPr>
        <p:spPr>
          <a:xfrm>
            <a:off x="392900" y="1154900"/>
            <a:ext cx="8073600" cy="2596065"/>
          </a:xfrm>
          <a:prstGeom prst="rect">
            <a:avLst/>
          </a:prstGeom>
          <a:noFill/>
          <a:ln>
            <a:noFill/>
          </a:ln>
        </p:spPr>
        <p:txBody>
          <a:bodyPr spcFirstLastPara="1" wrap="square" lIns="91425" tIns="91425" rIns="91425" bIns="91425" anchor="t" anchorCtr="0">
            <a:spAutoFit/>
          </a:bodyPr>
          <a:lstStyle/>
          <a:p>
            <a:pPr marL="285750" indent="-285750">
              <a:buChar char="•"/>
            </a:pPr>
            <a:r>
              <a:rPr lang="en-AU" sz="1800" dirty="0"/>
              <a:t>Classification: RF (89%), MLP (87%), NB (84%)</a:t>
            </a:r>
            <a:endParaRPr lang="en-US" dirty="0"/>
          </a:p>
          <a:p>
            <a:pPr marL="285750" indent="-285750">
              <a:buChar char="•"/>
            </a:pPr>
            <a:r>
              <a:rPr lang="en-AU" sz="1800" dirty="0"/>
              <a:t>Clustering: </a:t>
            </a:r>
            <a:r>
              <a:rPr lang="en-AU" sz="1800" dirty="0" err="1"/>
              <a:t>KMeans</a:t>
            </a:r>
            <a:r>
              <a:rPr lang="en-AU" sz="1800" dirty="0"/>
              <a:t> (K=3)</a:t>
            </a:r>
            <a:endParaRPr lang="en-AU" dirty="0"/>
          </a:p>
          <a:p>
            <a:pPr marL="742950" lvl="1" indent="-285750">
              <a:buFont typeface="Courier New"/>
              <a:buChar char="o"/>
            </a:pPr>
            <a:r>
              <a:rPr lang="en-AU" sz="1800" dirty="0"/>
              <a:t>Cluster 0: High conversion (41.5%)</a:t>
            </a:r>
            <a:endParaRPr lang="en-AU"/>
          </a:p>
          <a:p>
            <a:pPr marL="285750" indent="-285750">
              <a:buChar char="•"/>
            </a:pPr>
            <a:r>
              <a:rPr lang="en-AU" sz="1800" dirty="0"/>
              <a:t>Association Rules:</a:t>
            </a:r>
            <a:endParaRPr lang="en-AU" dirty="0"/>
          </a:p>
          <a:p>
            <a:pPr marL="742950" lvl="1" indent="-285750">
              <a:buFont typeface="Courier New"/>
              <a:buChar char="o"/>
            </a:pPr>
            <a:r>
              <a:rPr lang="en-AU" sz="1800" err="1">
                <a:latin typeface="Consolas"/>
              </a:rPr>
              <a:t>PageValue</a:t>
            </a:r>
            <a:r>
              <a:rPr lang="en-AU" sz="1800" dirty="0">
                <a:latin typeface="Consolas"/>
              </a:rPr>
              <a:t> &gt; 0 &amp; </a:t>
            </a:r>
            <a:r>
              <a:rPr lang="en-AU" sz="1800" err="1">
                <a:latin typeface="Consolas"/>
              </a:rPr>
              <a:t>VisitorType</a:t>
            </a:r>
            <a:r>
              <a:rPr lang="en-AU" sz="1800" dirty="0">
                <a:latin typeface="Consolas"/>
              </a:rPr>
              <a:t> = Returning</a:t>
            </a:r>
            <a:r>
              <a:rPr lang="en-AU" sz="1800" dirty="0"/>
              <a:t> → Revenue=True (95%)</a:t>
            </a:r>
            <a:endParaRPr lang="en-AU"/>
          </a:p>
          <a:p>
            <a:pPr marL="285750" indent="-285750">
              <a:buChar char="•"/>
            </a:pPr>
            <a:r>
              <a:rPr lang="en-AU" sz="1800" dirty="0"/>
              <a:t>Feature Selection: </a:t>
            </a:r>
            <a:r>
              <a:rPr lang="en-AU" sz="1800" dirty="0" err="1"/>
              <a:t>InfoGain</a:t>
            </a:r>
            <a:r>
              <a:rPr lang="en-AU" sz="1800" dirty="0"/>
              <a:t> &amp; Wrapper → Top 7 features</a:t>
            </a:r>
            <a:endParaRPr lang="en-AU" dirty="0"/>
          </a:p>
          <a:p>
            <a:pPr>
              <a:lnSpc>
                <a:spcPct val="114999"/>
              </a:lnSpc>
              <a:spcBef>
                <a:spcPts val="1200"/>
              </a:spcBef>
            </a:pPr>
            <a:endParaRPr lang="en-AU" sz="1800" dirty="0"/>
          </a:p>
        </p:txBody>
      </p:sp>
      <p:sp>
        <p:nvSpPr>
          <p:cNvPr id="124" name="Google Shape;124;g326bfcc3ae2_0_302">
            <a:extLst>
              <a:ext uri="{FF2B5EF4-FFF2-40B4-BE49-F238E27FC236}">
                <a16:creationId xmlns:a16="http://schemas.microsoft.com/office/drawing/2014/main" id="{F69189DA-447C-3995-0903-EB5A09E075C7}"/>
              </a:ext>
            </a:extLst>
          </p:cNvPr>
          <p:cNvSpPr txBox="1"/>
          <p:nvPr/>
        </p:nvSpPr>
        <p:spPr>
          <a:xfrm>
            <a:off x="7484275" y="807750"/>
            <a:ext cx="1659600" cy="338524"/>
          </a:xfrm>
          <a:prstGeom prst="rect">
            <a:avLst/>
          </a:prstGeom>
          <a:noFill/>
          <a:ln>
            <a:noFill/>
          </a:ln>
        </p:spPr>
        <p:txBody>
          <a:bodyPr spcFirstLastPara="1" wrap="square" lIns="91425" tIns="91425" rIns="91425" bIns="91425" anchor="t" anchorCtr="0">
            <a:spAutoFit/>
          </a:bodyPr>
          <a:lstStyle/>
          <a:p>
            <a:r>
              <a:rPr lang="en-AU" sz="1000" b="1" dirty="0">
                <a:solidFill>
                  <a:srgbClr val="F7F7F7"/>
                </a:solidFill>
              </a:rPr>
              <a:t>AI Avenger: Bao</a:t>
            </a:r>
            <a:endParaRPr lang="en-AU" sz="1000" dirty="0"/>
          </a:p>
        </p:txBody>
      </p:sp>
      <p:pic>
        <p:nvPicPr>
          <p:cNvPr id="2" name="Picture 1">
            <a:extLst>
              <a:ext uri="{FF2B5EF4-FFF2-40B4-BE49-F238E27FC236}">
                <a16:creationId xmlns:a16="http://schemas.microsoft.com/office/drawing/2014/main" id="{98EFCE2F-FA87-E31C-420B-7B437432EDFE}"/>
              </a:ext>
            </a:extLst>
          </p:cNvPr>
          <p:cNvPicPr>
            <a:picLocks noChangeAspect="1"/>
          </p:cNvPicPr>
          <p:nvPr/>
        </p:nvPicPr>
        <p:blipFill>
          <a:blip r:embed="rId3"/>
          <a:stretch>
            <a:fillRect/>
          </a:stretch>
        </p:blipFill>
        <p:spPr>
          <a:xfrm>
            <a:off x="0" y="4139311"/>
            <a:ext cx="4528039" cy="2720557"/>
          </a:xfrm>
          <a:prstGeom prst="rect">
            <a:avLst/>
          </a:prstGeom>
        </p:spPr>
      </p:pic>
      <p:pic>
        <p:nvPicPr>
          <p:cNvPr id="3" name="Picture 2" descr="A screenshot of a graph&#10;&#10;AI-generated content may be incorrect.">
            <a:extLst>
              <a:ext uri="{FF2B5EF4-FFF2-40B4-BE49-F238E27FC236}">
                <a16:creationId xmlns:a16="http://schemas.microsoft.com/office/drawing/2014/main" id="{557E9CC9-BD1C-AC03-0920-0D9E7D4CBC9C}"/>
              </a:ext>
            </a:extLst>
          </p:cNvPr>
          <p:cNvPicPr>
            <a:picLocks noChangeAspect="1"/>
          </p:cNvPicPr>
          <p:nvPr/>
        </p:nvPicPr>
        <p:blipFill>
          <a:blip r:embed="rId4"/>
          <a:stretch>
            <a:fillRect/>
          </a:stretch>
        </p:blipFill>
        <p:spPr>
          <a:xfrm>
            <a:off x="4946771" y="4136047"/>
            <a:ext cx="4209319" cy="2718290"/>
          </a:xfrm>
          <a:prstGeom prst="rect">
            <a:avLst/>
          </a:prstGeom>
        </p:spPr>
      </p:pic>
    </p:spTree>
    <p:extLst>
      <p:ext uri="{BB962C8B-B14F-4D97-AF65-F5344CB8AC3E}">
        <p14:creationId xmlns:p14="http://schemas.microsoft.com/office/powerpoint/2010/main" val="5135800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g326bfcc3ae2_0_24"/>
          <p:cNvSpPr txBox="1">
            <a:spLocks noGrp="1"/>
          </p:cNvSpPr>
          <p:nvPr>
            <p:ph type="title"/>
          </p:nvPr>
        </p:nvSpPr>
        <p:spPr>
          <a:xfrm>
            <a:off x="660750" y="1650275"/>
            <a:ext cx="6626700" cy="3583500"/>
          </a:xfrm>
          <a:prstGeom prst="rect">
            <a:avLst/>
          </a:prstGeom>
          <a:noFill/>
          <a:ln>
            <a:noFill/>
          </a:ln>
        </p:spPr>
        <p:txBody>
          <a:bodyPr spcFirstLastPara="1" wrap="square" lIns="91425" tIns="45700" rIns="91425" bIns="45700" anchor="t" anchorCtr="0">
            <a:normAutofit/>
          </a:bodyPr>
          <a:lstStyle/>
          <a:p>
            <a:pPr>
              <a:buClr>
                <a:schemeClr val="accent4"/>
              </a:buClr>
            </a:pPr>
            <a:r>
              <a:rPr lang="en-AU" dirty="0">
                <a:solidFill>
                  <a:schemeClr val="accent4"/>
                </a:solidFill>
              </a:rPr>
              <a:t>—</a:t>
            </a:r>
            <a:br>
              <a:rPr lang="en-AU" dirty="0"/>
            </a:br>
            <a:r>
              <a:rPr lang="en-AU" dirty="0"/>
              <a:t>Innovative Technique</a:t>
            </a:r>
            <a:endParaRPr lang="en-US" sz="2200"/>
          </a:p>
        </p:txBody>
      </p:sp>
      <p:sp>
        <p:nvSpPr>
          <p:cNvPr id="191" name="Google Shape;191;g326bfcc3ae2_0_24"/>
          <p:cNvSpPr txBox="1"/>
          <p:nvPr/>
        </p:nvSpPr>
        <p:spPr>
          <a:xfrm>
            <a:off x="928176" y="5137948"/>
            <a:ext cx="5578800" cy="1156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2400"/>
              <a:buFont typeface="Arial"/>
              <a:buNone/>
            </a:pPr>
            <a:endParaRPr sz="2400" b="0" i="0">
              <a:solidFill>
                <a:schemeClr val="lt1"/>
              </a:solidFill>
              <a:latin typeface="Arial"/>
              <a:ea typeface="Arial"/>
              <a:cs typeface="Arial"/>
              <a:sym typeface="Arial"/>
            </a:endParaRPr>
          </a:p>
        </p:txBody>
      </p:sp>
      <p:cxnSp>
        <p:nvCxnSpPr>
          <p:cNvPr id="192" name="Google Shape;192;g326bfcc3ae2_0_24"/>
          <p:cNvCxnSpPr/>
          <p:nvPr/>
        </p:nvCxnSpPr>
        <p:spPr>
          <a:xfrm>
            <a:off x="1022185" y="5913009"/>
            <a:ext cx="1798500" cy="0"/>
          </a:xfrm>
          <a:prstGeom prst="straightConnector1">
            <a:avLst/>
          </a:prstGeom>
          <a:noFill/>
          <a:ln w="25400" cap="flat" cmpd="sng">
            <a:solidFill>
              <a:schemeClr val="accent4"/>
            </a:solidFill>
            <a:prstDash val="solid"/>
            <a:round/>
            <a:headEnd type="none" w="sm" len="sm"/>
            <a:tailEnd type="none" w="sm" len="sm"/>
          </a:ln>
          <a:effectLst>
            <a:outerShdw blurRad="40000" dist="20000" dir="5400000" rotWithShape="0">
              <a:srgbClr val="000000">
                <a:alpha val="37650"/>
              </a:srgbClr>
            </a:outerShdw>
          </a:effectLst>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a:extLst>
            <a:ext uri="{FF2B5EF4-FFF2-40B4-BE49-F238E27FC236}">
              <a16:creationId xmlns:a16="http://schemas.microsoft.com/office/drawing/2014/main" id="{A8B43EE0-F898-4B2E-3B9C-2D55E5327FA0}"/>
            </a:ext>
          </a:extLst>
        </p:cNvPr>
        <p:cNvGrpSpPr/>
        <p:nvPr/>
      </p:nvGrpSpPr>
      <p:grpSpPr>
        <a:xfrm>
          <a:off x="0" y="0"/>
          <a:ext cx="0" cy="0"/>
          <a:chOff x="0" y="0"/>
          <a:chExt cx="0" cy="0"/>
        </a:xfrm>
      </p:grpSpPr>
      <p:sp>
        <p:nvSpPr>
          <p:cNvPr id="89" name="Google Shape;89;p4">
            <a:extLst>
              <a:ext uri="{FF2B5EF4-FFF2-40B4-BE49-F238E27FC236}">
                <a16:creationId xmlns:a16="http://schemas.microsoft.com/office/drawing/2014/main" id="{E65BD5C2-07D7-0C8C-4329-CF6623DFC04C}"/>
              </a:ext>
            </a:extLst>
          </p:cNvPr>
          <p:cNvSpPr txBox="1">
            <a:spLocks noGrp="1"/>
          </p:cNvSpPr>
          <p:nvPr>
            <p:ph type="title"/>
          </p:nvPr>
        </p:nvSpPr>
        <p:spPr>
          <a:xfrm>
            <a:off x="457200" y="274638"/>
            <a:ext cx="8229600" cy="871795"/>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FFFFFF"/>
              </a:buClr>
              <a:buSzPts val="3200"/>
              <a:buFont typeface="Arial"/>
              <a:buNone/>
            </a:pPr>
            <a:r>
              <a:rPr lang="en-AU"/>
              <a:t>Agenda</a:t>
            </a:r>
            <a:endParaRPr/>
          </a:p>
        </p:txBody>
      </p:sp>
      <p:sp>
        <p:nvSpPr>
          <p:cNvPr id="90" name="Google Shape;90;p4">
            <a:extLst>
              <a:ext uri="{FF2B5EF4-FFF2-40B4-BE49-F238E27FC236}">
                <a16:creationId xmlns:a16="http://schemas.microsoft.com/office/drawing/2014/main" id="{CEFCFC48-DDD0-49D6-0C40-229AC9AEE9EB}"/>
              </a:ext>
            </a:extLst>
          </p:cNvPr>
          <p:cNvSpPr txBox="1"/>
          <p:nvPr/>
        </p:nvSpPr>
        <p:spPr>
          <a:xfrm>
            <a:off x="457200" y="1260000"/>
            <a:ext cx="8140200" cy="3293169"/>
          </a:xfrm>
          <a:prstGeom prst="rect">
            <a:avLst/>
          </a:prstGeom>
          <a:noFill/>
          <a:ln>
            <a:noFill/>
          </a:ln>
        </p:spPr>
        <p:txBody>
          <a:bodyPr spcFirstLastPara="1" wrap="square" lIns="91425" tIns="45700" rIns="91425" bIns="45700" anchor="t" anchorCtr="0">
            <a:spAutoFit/>
          </a:bodyPr>
          <a:lstStyle/>
          <a:p>
            <a:pPr marL="457200" indent="-368300">
              <a:spcBef>
                <a:spcPts val="1200"/>
              </a:spcBef>
              <a:buClr>
                <a:schemeClr val="dk1"/>
              </a:buClr>
              <a:buSzPts val="2200"/>
              <a:buAutoNum type="arabicPeriod"/>
            </a:pPr>
            <a:r>
              <a:rPr lang="en-AU" sz="2200">
                <a:solidFill>
                  <a:schemeClr val="dk1"/>
                </a:solidFill>
              </a:rPr>
              <a:t>Team Introduction</a:t>
            </a:r>
            <a:endParaRPr lang="en-US" sz="2200">
              <a:solidFill>
                <a:schemeClr val="dk1"/>
              </a:solidFill>
            </a:endParaRPr>
          </a:p>
          <a:p>
            <a:pPr marL="457200" indent="-368300">
              <a:buClr>
                <a:srgbClr val="000054"/>
              </a:buClr>
              <a:buSzPts val="2200"/>
              <a:buAutoNum type="arabicPeriod"/>
            </a:pPr>
            <a:r>
              <a:rPr lang="en-AU" sz="2200">
                <a:solidFill>
                  <a:schemeClr val="dk1"/>
                </a:solidFill>
              </a:rPr>
              <a:t>Dataset Overview</a:t>
            </a:r>
          </a:p>
          <a:p>
            <a:pPr marL="457200" indent="-368300">
              <a:buClr>
                <a:srgbClr val="000054"/>
              </a:buClr>
              <a:buSzPts val="2200"/>
              <a:buAutoNum type="arabicPeriod"/>
            </a:pPr>
            <a:r>
              <a:rPr lang="en-AU" sz="2200">
                <a:solidFill>
                  <a:schemeClr val="dk1"/>
                </a:solidFill>
              </a:rPr>
              <a:t>Naïve Bayes on Obesity Dataset</a:t>
            </a:r>
            <a:endParaRPr sz="2200">
              <a:solidFill>
                <a:schemeClr val="dk1"/>
              </a:solidFill>
            </a:endParaRPr>
          </a:p>
          <a:p>
            <a:pPr marL="457200" indent="-368300">
              <a:buClr>
                <a:srgbClr val="000054"/>
              </a:buClr>
              <a:buSzPts val="2200"/>
              <a:buAutoNum type="arabicPeriod"/>
            </a:pPr>
            <a:r>
              <a:rPr lang="en-AU" sz="2200">
                <a:solidFill>
                  <a:schemeClr val="dk1"/>
                </a:solidFill>
              </a:rPr>
              <a:t>Bayesian Sentiment Analysis</a:t>
            </a:r>
            <a:endParaRPr sz="2200">
              <a:solidFill>
                <a:schemeClr val="dk1"/>
              </a:solidFill>
            </a:endParaRPr>
          </a:p>
          <a:p>
            <a:pPr marL="457200" indent="-368300">
              <a:buClr>
                <a:srgbClr val="000054"/>
              </a:buClr>
              <a:buSzPts val="2200"/>
              <a:buAutoNum type="arabicPeriod"/>
            </a:pPr>
            <a:r>
              <a:rPr lang="en-AU" sz="2200">
                <a:solidFill>
                  <a:schemeClr val="dk1"/>
                </a:solidFill>
              </a:rPr>
              <a:t>Defining Tasks (Shopper Dataset)</a:t>
            </a:r>
            <a:endParaRPr lang="en-AU">
              <a:solidFill>
                <a:schemeClr val="dk1"/>
              </a:solidFill>
            </a:endParaRPr>
          </a:p>
          <a:p>
            <a:pPr marL="457200" indent="-368300">
              <a:buClr>
                <a:srgbClr val="000054"/>
              </a:buClr>
              <a:buSzPts val="2200"/>
              <a:buAutoNum type="arabicPeriod"/>
            </a:pPr>
            <a:r>
              <a:rPr lang="en-AU" sz="2200">
                <a:solidFill>
                  <a:schemeClr val="dk1"/>
                </a:solidFill>
              </a:rPr>
              <a:t>Advanced Data Mining Techniques</a:t>
            </a:r>
            <a:endParaRPr lang="en-AU">
              <a:solidFill>
                <a:schemeClr val="dk1"/>
              </a:solidFill>
            </a:endParaRPr>
          </a:p>
          <a:p>
            <a:pPr marL="457200" indent="-368300">
              <a:buClr>
                <a:srgbClr val="000054"/>
              </a:buClr>
              <a:buSzPts val="2200"/>
              <a:buAutoNum type="arabicPeriod"/>
            </a:pPr>
            <a:r>
              <a:rPr lang="en-AU" sz="2200">
                <a:solidFill>
                  <a:schemeClr val="dk1"/>
                </a:solidFill>
              </a:rPr>
              <a:t>Innovative Technique (Hybrid Ensemble)</a:t>
            </a:r>
            <a:endParaRPr lang="en-AU">
              <a:solidFill>
                <a:schemeClr val="dk1"/>
              </a:solidFill>
            </a:endParaRPr>
          </a:p>
          <a:p>
            <a:pPr marL="457200" indent="-368300">
              <a:buClr>
                <a:srgbClr val="000054"/>
              </a:buClr>
              <a:buSzPts val="2200"/>
              <a:buAutoNum type="arabicPeriod"/>
            </a:pPr>
            <a:r>
              <a:rPr lang="en-AU" sz="2200">
                <a:solidFill>
                  <a:schemeClr val="dk1"/>
                </a:solidFill>
              </a:rPr>
              <a:t>Key Conclusions &amp; Recommendations</a:t>
            </a:r>
            <a:endParaRPr sz="2200">
              <a:solidFill>
                <a:schemeClr val="dk1"/>
              </a:solidFill>
            </a:endParaRPr>
          </a:p>
          <a:p>
            <a:pPr marL="457200" indent="-368300">
              <a:buClr>
                <a:srgbClr val="000054"/>
              </a:buClr>
              <a:buSzPts val="2200"/>
              <a:buAutoNum type="arabicPeriod"/>
            </a:pPr>
            <a:r>
              <a:rPr lang="en-AU" sz="2200">
                <a:solidFill>
                  <a:schemeClr val="dk1"/>
                </a:solidFill>
              </a:rPr>
              <a:t>Q&amp;A</a:t>
            </a:r>
          </a:p>
        </p:txBody>
      </p:sp>
      <p:sp>
        <p:nvSpPr>
          <p:cNvPr id="91" name="Google Shape;91;p4">
            <a:extLst>
              <a:ext uri="{FF2B5EF4-FFF2-40B4-BE49-F238E27FC236}">
                <a16:creationId xmlns:a16="http://schemas.microsoft.com/office/drawing/2014/main" id="{6CBFFCA1-5DB2-314A-9F17-971545914ADC}"/>
              </a:ext>
            </a:extLst>
          </p:cNvPr>
          <p:cNvSpPr txBox="1"/>
          <p:nvPr/>
        </p:nvSpPr>
        <p:spPr>
          <a:xfrm>
            <a:off x="7484275" y="807750"/>
            <a:ext cx="16596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AU" sz="1000" b="1">
                <a:solidFill>
                  <a:srgbClr val="F7F7F7"/>
                </a:solidFill>
              </a:rPr>
              <a:t>AI Avenger: Hoang</a:t>
            </a:r>
            <a:endParaRPr sz="1000">
              <a:solidFill>
                <a:srgbClr val="F7F7F7"/>
              </a:solidFill>
            </a:endParaRPr>
          </a:p>
        </p:txBody>
      </p:sp>
    </p:spTree>
    <p:extLst>
      <p:ext uri="{BB962C8B-B14F-4D97-AF65-F5344CB8AC3E}">
        <p14:creationId xmlns:p14="http://schemas.microsoft.com/office/powerpoint/2010/main" val="5127032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3">
          <a:extLst>
            <a:ext uri="{FF2B5EF4-FFF2-40B4-BE49-F238E27FC236}">
              <a16:creationId xmlns:a16="http://schemas.microsoft.com/office/drawing/2014/main" id="{9BE89119-848D-2C68-F42B-58687A7D488E}"/>
            </a:ext>
          </a:extLst>
        </p:cNvPr>
        <p:cNvGrpSpPr/>
        <p:nvPr/>
      </p:nvGrpSpPr>
      <p:grpSpPr>
        <a:xfrm>
          <a:off x="0" y="0"/>
          <a:ext cx="0" cy="0"/>
          <a:chOff x="0" y="0"/>
          <a:chExt cx="0" cy="0"/>
        </a:xfrm>
      </p:grpSpPr>
      <p:sp>
        <p:nvSpPr>
          <p:cNvPr id="204" name="Google Shape;204;g32c418755c3_0_8">
            <a:extLst>
              <a:ext uri="{FF2B5EF4-FFF2-40B4-BE49-F238E27FC236}">
                <a16:creationId xmlns:a16="http://schemas.microsoft.com/office/drawing/2014/main" id="{03D82309-DB91-CF4A-9562-DB09879D9354}"/>
              </a:ext>
            </a:extLst>
          </p:cNvPr>
          <p:cNvSpPr txBox="1">
            <a:spLocks noGrp="1"/>
          </p:cNvSpPr>
          <p:nvPr>
            <p:ph type="title"/>
          </p:nvPr>
        </p:nvSpPr>
        <p:spPr>
          <a:xfrm>
            <a:off x="457200" y="177923"/>
            <a:ext cx="8229600" cy="871800"/>
          </a:xfrm>
          <a:prstGeom prst="rect">
            <a:avLst/>
          </a:prstGeom>
          <a:noFill/>
          <a:ln>
            <a:noFill/>
          </a:ln>
        </p:spPr>
        <p:txBody>
          <a:bodyPr spcFirstLastPara="1" wrap="square" lIns="91425" tIns="45700" rIns="91425" bIns="45700" anchor="ctr" anchorCtr="0">
            <a:normAutofit/>
          </a:bodyPr>
          <a:lstStyle/>
          <a:p>
            <a:r>
              <a:rPr lang="en-AU" dirty="0"/>
              <a:t>Hybrid Ensemble + Attribute Selection</a:t>
            </a:r>
          </a:p>
        </p:txBody>
      </p:sp>
      <p:sp>
        <p:nvSpPr>
          <p:cNvPr id="205" name="Google Shape;205;g32c418755c3_0_8">
            <a:extLst>
              <a:ext uri="{FF2B5EF4-FFF2-40B4-BE49-F238E27FC236}">
                <a16:creationId xmlns:a16="http://schemas.microsoft.com/office/drawing/2014/main" id="{0B86F407-FD22-480D-462C-79C61B992E3F}"/>
              </a:ext>
            </a:extLst>
          </p:cNvPr>
          <p:cNvSpPr txBox="1"/>
          <p:nvPr/>
        </p:nvSpPr>
        <p:spPr>
          <a:xfrm>
            <a:off x="7408075" y="807750"/>
            <a:ext cx="16596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AU" sz="1000" b="1" dirty="0">
                <a:solidFill>
                  <a:srgbClr val="F7F7F7"/>
                </a:solidFill>
              </a:rPr>
              <a:t>AI Avenger: Bao</a:t>
            </a:r>
            <a:endParaRPr sz="1000" dirty="0">
              <a:solidFill>
                <a:srgbClr val="F7F7F7"/>
              </a:solidFill>
            </a:endParaRPr>
          </a:p>
        </p:txBody>
      </p:sp>
      <p:sp>
        <p:nvSpPr>
          <p:cNvPr id="2" name="TextBox 1">
            <a:extLst>
              <a:ext uri="{FF2B5EF4-FFF2-40B4-BE49-F238E27FC236}">
                <a16:creationId xmlns:a16="http://schemas.microsoft.com/office/drawing/2014/main" id="{8EF14626-51DA-6334-685E-149A4247D6F1}"/>
              </a:ext>
            </a:extLst>
          </p:cNvPr>
          <p:cNvSpPr txBox="1"/>
          <p:nvPr/>
        </p:nvSpPr>
        <p:spPr>
          <a:xfrm>
            <a:off x="457200" y="1222131"/>
            <a:ext cx="7904284"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Font typeface=""/>
              <a:buChar char="•"/>
            </a:pPr>
            <a:r>
              <a:rPr lang="en-US" sz="2000" dirty="0"/>
              <a:t>Features selected via Random Forest importance (9 out of 17)</a:t>
            </a:r>
          </a:p>
          <a:p>
            <a:pPr marL="228600" indent="-228600">
              <a:buFont typeface=""/>
              <a:buChar char="•"/>
            </a:pPr>
            <a:r>
              <a:rPr lang="en-US" sz="2000" dirty="0"/>
              <a:t>Ensemble: Random Forest + Logistic Regression + MLP</a:t>
            </a:r>
          </a:p>
          <a:p>
            <a:pPr marL="228600" indent="-228600">
              <a:buFont typeface=""/>
              <a:buChar char="•"/>
            </a:pPr>
            <a:r>
              <a:rPr lang="en-US" sz="2000" dirty="0" err="1"/>
              <a:t>VotingClassifier</a:t>
            </a:r>
            <a:r>
              <a:rPr lang="en-US" sz="2000" dirty="0"/>
              <a:t> (soft voting)</a:t>
            </a:r>
          </a:p>
          <a:p>
            <a:pPr marL="228600" indent="-228600">
              <a:buFont typeface=""/>
              <a:buChar char="•"/>
            </a:pPr>
            <a:r>
              <a:rPr lang="en-US" sz="2000" dirty="0"/>
              <a:t>Results:</a:t>
            </a:r>
          </a:p>
          <a:p>
            <a:pPr marL="228600" lvl="1" indent="-228600">
              <a:buFont typeface=""/>
              <a:buChar char="•"/>
            </a:pPr>
            <a:r>
              <a:rPr lang="en-US" sz="2000" dirty="0"/>
              <a:t>Accuracy: </a:t>
            </a:r>
            <a:r>
              <a:rPr lang="en-US" sz="2000" b="1" dirty="0"/>
              <a:t>88.77%</a:t>
            </a:r>
          </a:p>
          <a:p>
            <a:pPr marL="228600" lvl="1" indent="-228600">
              <a:buFont typeface=""/>
              <a:buChar char="•"/>
            </a:pPr>
            <a:r>
              <a:rPr lang="en-US" sz="2000" dirty="0"/>
              <a:t>Training time reduced by ~30%</a:t>
            </a:r>
          </a:p>
          <a:p>
            <a:endParaRPr lang="en-US" sz="2000" dirty="0"/>
          </a:p>
        </p:txBody>
      </p:sp>
      <p:sp>
        <p:nvSpPr>
          <p:cNvPr id="3" name="TextBox 2">
            <a:extLst>
              <a:ext uri="{FF2B5EF4-FFF2-40B4-BE49-F238E27FC236}">
                <a16:creationId xmlns:a16="http://schemas.microsoft.com/office/drawing/2014/main" id="{B80EB67A-7B96-8B12-F5E9-93BBB6E7DA3B}"/>
              </a:ext>
            </a:extLst>
          </p:cNvPr>
          <p:cNvSpPr txBox="1"/>
          <p:nvPr/>
        </p:nvSpPr>
        <p:spPr>
          <a:xfrm>
            <a:off x="810674" y="6256914"/>
            <a:ext cx="2488223" cy="6001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Zhou, Z.-H. (2012). Ensemble Methods: Foundations and Algorithms. Chapman and Hall/CRC</a:t>
            </a:r>
            <a:endParaRPr lang="en-US" dirty="0"/>
          </a:p>
        </p:txBody>
      </p:sp>
      <p:pic>
        <p:nvPicPr>
          <p:cNvPr id="4" name="Picture 3">
            <a:extLst>
              <a:ext uri="{FF2B5EF4-FFF2-40B4-BE49-F238E27FC236}">
                <a16:creationId xmlns:a16="http://schemas.microsoft.com/office/drawing/2014/main" id="{244F215C-3ADB-FB79-CB15-086E9EE8153A}"/>
              </a:ext>
            </a:extLst>
          </p:cNvPr>
          <p:cNvPicPr>
            <a:picLocks noChangeAspect="1"/>
          </p:cNvPicPr>
          <p:nvPr/>
        </p:nvPicPr>
        <p:blipFill>
          <a:blip r:embed="rId3"/>
          <a:stretch>
            <a:fillRect/>
          </a:stretch>
        </p:blipFill>
        <p:spPr>
          <a:xfrm>
            <a:off x="3297116" y="3429889"/>
            <a:ext cx="5846885" cy="3427224"/>
          </a:xfrm>
          <a:prstGeom prst="rect">
            <a:avLst/>
          </a:prstGeom>
        </p:spPr>
      </p:pic>
    </p:spTree>
    <p:extLst>
      <p:ext uri="{BB962C8B-B14F-4D97-AF65-F5344CB8AC3E}">
        <p14:creationId xmlns:p14="http://schemas.microsoft.com/office/powerpoint/2010/main" val="22302301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3">
          <a:extLst>
            <a:ext uri="{FF2B5EF4-FFF2-40B4-BE49-F238E27FC236}">
              <a16:creationId xmlns:a16="http://schemas.microsoft.com/office/drawing/2014/main" id="{59C0B06F-B3DD-A121-1940-71D5026775B8}"/>
            </a:ext>
          </a:extLst>
        </p:cNvPr>
        <p:cNvGrpSpPr/>
        <p:nvPr/>
      </p:nvGrpSpPr>
      <p:grpSpPr>
        <a:xfrm>
          <a:off x="0" y="0"/>
          <a:ext cx="0" cy="0"/>
          <a:chOff x="0" y="0"/>
          <a:chExt cx="0" cy="0"/>
        </a:xfrm>
      </p:grpSpPr>
      <p:sp>
        <p:nvSpPr>
          <p:cNvPr id="204" name="Google Shape;204;g32c418755c3_0_8">
            <a:extLst>
              <a:ext uri="{FF2B5EF4-FFF2-40B4-BE49-F238E27FC236}">
                <a16:creationId xmlns:a16="http://schemas.microsoft.com/office/drawing/2014/main" id="{B7A39527-19AA-CF64-40FB-4262F4EB9D92}"/>
              </a:ext>
            </a:extLst>
          </p:cNvPr>
          <p:cNvSpPr txBox="1">
            <a:spLocks noGrp="1"/>
          </p:cNvSpPr>
          <p:nvPr>
            <p:ph type="title"/>
          </p:nvPr>
        </p:nvSpPr>
        <p:spPr>
          <a:xfrm>
            <a:off x="457200" y="177923"/>
            <a:ext cx="8229600" cy="871800"/>
          </a:xfrm>
          <a:prstGeom prst="rect">
            <a:avLst/>
          </a:prstGeom>
          <a:noFill/>
          <a:ln>
            <a:noFill/>
          </a:ln>
        </p:spPr>
        <p:txBody>
          <a:bodyPr spcFirstLastPara="1" wrap="square" lIns="91425" tIns="45700" rIns="91425" bIns="45700" anchor="ctr" anchorCtr="0">
            <a:normAutofit/>
          </a:bodyPr>
          <a:lstStyle/>
          <a:p>
            <a:r>
              <a:rPr lang="en-AU" dirty="0"/>
              <a:t>Hybrid Ensemble + Attribute Selection</a:t>
            </a:r>
          </a:p>
        </p:txBody>
      </p:sp>
      <p:sp>
        <p:nvSpPr>
          <p:cNvPr id="205" name="Google Shape;205;g32c418755c3_0_8">
            <a:extLst>
              <a:ext uri="{FF2B5EF4-FFF2-40B4-BE49-F238E27FC236}">
                <a16:creationId xmlns:a16="http://schemas.microsoft.com/office/drawing/2014/main" id="{3E98C885-7E7B-555C-05CE-9AC2D36046A4}"/>
              </a:ext>
            </a:extLst>
          </p:cNvPr>
          <p:cNvSpPr txBox="1"/>
          <p:nvPr/>
        </p:nvSpPr>
        <p:spPr>
          <a:xfrm>
            <a:off x="7408075" y="807750"/>
            <a:ext cx="16596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AU" sz="1000" b="1" dirty="0">
                <a:solidFill>
                  <a:srgbClr val="F7F7F7"/>
                </a:solidFill>
              </a:rPr>
              <a:t>AI Avenger: Bao</a:t>
            </a:r>
            <a:endParaRPr sz="1000" dirty="0">
              <a:solidFill>
                <a:srgbClr val="F7F7F7"/>
              </a:solidFill>
            </a:endParaRPr>
          </a:p>
        </p:txBody>
      </p:sp>
      <p:sp>
        <p:nvSpPr>
          <p:cNvPr id="2" name="TextBox 1">
            <a:extLst>
              <a:ext uri="{FF2B5EF4-FFF2-40B4-BE49-F238E27FC236}">
                <a16:creationId xmlns:a16="http://schemas.microsoft.com/office/drawing/2014/main" id="{1F32C4A8-40C9-9A6B-CB00-1A8A45A8430D}"/>
              </a:ext>
            </a:extLst>
          </p:cNvPr>
          <p:cNvSpPr txBox="1"/>
          <p:nvPr/>
        </p:nvSpPr>
        <p:spPr>
          <a:xfrm>
            <a:off x="457200" y="1222131"/>
            <a:ext cx="7904284"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Font typeface=""/>
              <a:buChar char="•"/>
            </a:pPr>
            <a:r>
              <a:rPr lang="en-US" sz="2000" dirty="0"/>
              <a:t>Features selected via Random Forest importance (9 out of 17)</a:t>
            </a:r>
          </a:p>
          <a:p>
            <a:pPr marL="228600" indent="-228600">
              <a:buFont typeface=""/>
              <a:buChar char="•"/>
            </a:pPr>
            <a:r>
              <a:rPr lang="en-US" sz="2000" dirty="0"/>
              <a:t>Ensemble: Random Forest + Logistic Regression + MLP</a:t>
            </a:r>
          </a:p>
          <a:p>
            <a:pPr marL="228600" indent="-228600">
              <a:buFont typeface=""/>
              <a:buChar char="•"/>
            </a:pPr>
            <a:r>
              <a:rPr lang="en-US" sz="2000" dirty="0" err="1"/>
              <a:t>VotingClassifier</a:t>
            </a:r>
            <a:r>
              <a:rPr lang="en-US" sz="2000" dirty="0"/>
              <a:t> (soft voting)</a:t>
            </a:r>
          </a:p>
          <a:p>
            <a:pPr marL="228600" indent="-228600">
              <a:buFont typeface=""/>
              <a:buChar char="•"/>
            </a:pPr>
            <a:r>
              <a:rPr lang="en-US" sz="2000" dirty="0"/>
              <a:t>Results:</a:t>
            </a:r>
          </a:p>
          <a:p>
            <a:pPr marL="685800" lvl="2" indent="-228600">
              <a:buFont typeface="Wingdings"/>
              <a:buChar char="§"/>
            </a:pPr>
            <a:r>
              <a:rPr lang="en-US" sz="2000" dirty="0"/>
              <a:t>Accuracy: </a:t>
            </a:r>
            <a:r>
              <a:rPr lang="en-US" sz="2000" b="1" dirty="0"/>
              <a:t>88.77%</a:t>
            </a:r>
          </a:p>
          <a:p>
            <a:pPr marL="685800" lvl="2" indent="-228600">
              <a:buFont typeface="Wingdings"/>
              <a:buChar char="§"/>
            </a:pPr>
            <a:r>
              <a:rPr lang="en-US" sz="2000" dirty="0"/>
              <a:t>F1 Score (for class=1): 0.5452</a:t>
            </a:r>
            <a:endParaRPr lang="en-US" sz="2000" b="1" dirty="0"/>
          </a:p>
          <a:p>
            <a:pPr marL="685800" lvl="2" indent="-228600">
              <a:buFont typeface="Wingdings"/>
              <a:buChar char="§"/>
            </a:pPr>
            <a:r>
              <a:rPr lang="en-US" sz="2000" dirty="0"/>
              <a:t>Training time reduced by ~30%</a:t>
            </a:r>
          </a:p>
          <a:p>
            <a:endParaRPr lang="en-US" sz="2000" dirty="0"/>
          </a:p>
        </p:txBody>
      </p:sp>
      <p:sp>
        <p:nvSpPr>
          <p:cNvPr id="3" name="TextBox 2">
            <a:extLst>
              <a:ext uri="{FF2B5EF4-FFF2-40B4-BE49-F238E27FC236}">
                <a16:creationId xmlns:a16="http://schemas.microsoft.com/office/drawing/2014/main" id="{02ACF469-B277-F63B-E0D9-52778420DEDB}"/>
              </a:ext>
            </a:extLst>
          </p:cNvPr>
          <p:cNvSpPr txBox="1"/>
          <p:nvPr/>
        </p:nvSpPr>
        <p:spPr>
          <a:xfrm>
            <a:off x="810674" y="6256914"/>
            <a:ext cx="2488223" cy="6001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Zhou, Z.-H. (2012). Ensemble Methods: Foundations and Algorithms. Chapman and Hall/CRC</a:t>
            </a:r>
            <a:endParaRPr lang="en-US" dirty="0"/>
          </a:p>
        </p:txBody>
      </p:sp>
      <p:pic>
        <p:nvPicPr>
          <p:cNvPr id="4" name="Picture 3">
            <a:extLst>
              <a:ext uri="{FF2B5EF4-FFF2-40B4-BE49-F238E27FC236}">
                <a16:creationId xmlns:a16="http://schemas.microsoft.com/office/drawing/2014/main" id="{D3C809AD-461B-E0A7-A121-42FE03027F81}"/>
              </a:ext>
            </a:extLst>
          </p:cNvPr>
          <p:cNvPicPr>
            <a:picLocks noChangeAspect="1"/>
          </p:cNvPicPr>
          <p:nvPr/>
        </p:nvPicPr>
        <p:blipFill>
          <a:blip r:embed="rId3"/>
          <a:stretch>
            <a:fillRect/>
          </a:stretch>
        </p:blipFill>
        <p:spPr>
          <a:xfrm>
            <a:off x="4642339" y="3676073"/>
            <a:ext cx="4739055" cy="2794178"/>
          </a:xfrm>
          <a:prstGeom prst="rect">
            <a:avLst/>
          </a:prstGeom>
        </p:spPr>
      </p:pic>
      <p:sp>
        <p:nvSpPr>
          <p:cNvPr id="6" name="TextBox 5">
            <a:extLst>
              <a:ext uri="{FF2B5EF4-FFF2-40B4-BE49-F238E27FC236}">
                <a16:creationId xmlns:a16="http://schemas.microsoft.com/office/drawing/2014/main" id="{0DF8B2FD-1B80-FCAC-3AA7-51CA767028C3}"/>
              </a:ext>
            </a:extLst>
          </p:cNvPr>
          <p:cNvSpPr txBox="1"/>
          <p:nvPr/>
        </p:nvSpPr>
        <p:spPr>
          <a:xfrm>
            <a:off x="219808" y="3675185"/>
            <a:ext cx="3420207"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dirty="0"/>
              <a:t>Model Summary</a:t>
            </a:r>
          </a:p>
          <a:p>
            <a:r>
              <a:rPr lang="en-US" b="1" dirty="0"/>
              <a:t>Selected Features</a:t>
            </a:r>
            <a:r>
              <a:rPr lang="en-US" dirty="0"/>
              <a:t>:</a:t>
            </a:r>
            <a:endParaRPr lang="en-US"/>
          </a:p>
          <a:p>
            <a:pPr marL="342900" lvl="2" indent="-228600">
              <a:buFont typeface="Wingdings"/>
              <a:buChar char="§"/>
            </a:pPr>
            <a:r>
              <a:rPr lang="en-US" dirty="0"/>
              <a:t>Administrative, </a:t>
            </a:r>
            <a:r>
              <a:rPr lang="en-US" err="1"/>
              <a:t>Administrative_Duration</a:t>
            </a:r>
            <a:endParaRPr lang="en-US"/>
          </a:p>
          <a:p>
            <a:pPr marL="342900" lvl="2" indent="-228600">
              <a:buFont typeface="Wingdings"/>
              <a:buChar char="§"/>
            </a:pPr>
            <a:r>
              <a:rPr lang="en-US" err="1"/>
              <a:t>ProductRelated</a:t>
            </a:r>
            <a:r>
              <a:rPr lang="en-US" dirty="0"/>
              <a:t>, </a:t>
            </a:r>
            <a:r>
              <a:rPr lang="en-US" err="1"/>
              <a:t>ProductRelated_Duration</a:t>
            </a:r>
            <a:endParaRPr lang="en-US"/>
          </a:p>
          <a:p>
            <a:pPr marL="342900" lvl="2" indent="-228600">
              <a:buFont typeface="Wingdings"/>
              <a:buChar char="§"/>
            </a:pPr>
            <a:r>
              <a:rPr lang="en-US" err="1"/>
              <a:t>BounceRates</a:t>
            </a:r>
            <a:r>
              <a:rPr lang="en-US" dirty="0"/>
              <a:t>, ExitRates, </a:t>
            </a:r>
            <a:r>
              <a:rPr lang="en-US" err="1"/>
              <a:t>PageValues</a:t>
            </a:r>
            <a:endParaRPr lang="en-US"/>
          </a:p>
          <a:p>
            <a:pPr marL="342900" lvl="2" indent="-228600">
              <a:buFont typeface="Wingdings"/>
              <a:buChar char="§"/>
            </a:pPr>
            <a:r>
              <a:rPr lang="en-US" dirty="0"/>
              <a:t>Month, </a:t>
            </a:r>
            <a:r>
              <a:rPr lang="en-US" err="1"/>
              <a:t>TrafficType</a:t>
            </a:r>
            <a:endParaRPr lang="en-US"/>
          </a:p>
        </p:txBody>
      </p:sp>
    </p:spTree>
    <p:extLst>
      <p:ext uri="{BB962C8B-B14F-4D97-AF65-F5344CB8AC3E}">
        <p14:creationId xmlns:p14="http://schemas.microsoft.com/office/powerpoint/2010/main" val="37607282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8">
          <a:extLst>
            <a:ext uri="{FF2B5EF4-FFF2-40B4-BE49-F238E27FC236}">
              <a16:creationId xmlns:a16="http://schemas.microsoft.com/office/drawing/2014/main" id="{C12CB05A-0478-C470-FFEF-690760E11170}"/>
            </a:ext>
          </a:extLst>
        </p:cNvPr>
        <p:cNvGrpSpPr/>
        <p:nvPr/>
      </p:nvGrpSpPr>
      <p:grpSpPr>
        <a:xfrm>
          <a:off x="0" y="0"/>
          <a:ext cx="0" cy="0"/>
          <a:chOff x="0" y="0"/>
          <a:chExt cx="0" cy="0"/>
        </a:xfrm>
      </p:grpSpPr>
      <p:sp>
        <p:nvSpPr>
          <p:cNvPr id="339" name="Google Shape;339;g326bfcc3ae2_0_208">
            <a:extLst>
              <a:ext uri="{FF2B5EF4-FFF2-40B4-BE49-F238E27FC236}">
                <a16:creationId xmlns:a16="http://schemas.microsoft.com/office/drawing/2014/main" id="{D0EBE586-F817-0200-E62A-523FB660621A}"/>
              </a:ext>
            </a:extLst>
          </p:cNvPr>
          <p:cNvSpPr txBox="1">
            <a:spLocks noGrp="1"/>
          </p:cNvSpPr>
          <p:nvPr>
            <p:ph type="title"/>
          </p:nvPr>
        </p:nvSpPr>
        <p:spPr>
          <a:xfrm>
            <a:off x="660750" y="1650275"/>
            <a:ext cx="6626700" cy="3583500"/>
          </a:xfrm>
          <a:prstGeom prst="rect">
            <a:avLst/>
          </a:prstGeom>
          <a:noFill/>
          <a:ln>
            <a:noFill/>
          </a:ln>
        </p:spPr>
        <p:txBody>
          <a:bodyPr spcFirstLastPara="1" wrap="square" lIns="91425" tIns="45700" rIns="91425" bIns="45700" anchor="t" anchorCtr="0">
            <a:normAutofit/>
          </a:bodyPr>
          <a:lstStyle/>
          <a:p>
            <a:r>
              <a:rPr lang="en-AU" dirty="0">
                <a:solidFill>
                  <a:schemeClr val="accent4"/>
                </a:solidFill>
              </a:rPr>
              <a:t>—</a:t>
            </a:r>
            <a:br>
              <a:rPr lang="en-AU" dirty="0"/>
            </a:br>
            <a:r>
              <a:rPr lang="en-AU" dirty="0"/>
              <a:t>Why This Technique Is Innovative?</a:t>
            </a:r>
          </a:p>
        </p:txBody>
      </p:sp>
      <p:sp>
        <p:nvSpPr>
          <p:cNvPr id="340" name="Google Shape;340;g326bfcc3ae2_0_208">
            <a:extLst>
              <a:ext uri="{FF2B5EF4-FFF2-40B4-BE49-F238E27FC236}">
                <a16:creationId xmlns:a16="http://schemas.microsoft.com/office/drawing/2014/main" id="{36ACEF57-B085-8B45-3810-EF1F45132777}"/>
              </a:ext>
            </a:extLst>
          </p:cNvPr>
          <p:cNvSpPr txBox="1"/>
          <p:nvPr/>
        </p:nvSpPr>
        <p:spPr>
          <a:xfrm>
            <a:off x="928176" y="5137948"/>
            <a:ext cx="5578800" cy="1156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2400"/>
              <a:buFont typeface="Arial"/>
              <a:buNone/>
            </a:pPr>
            <a:endParaRPr sz="2400" b="0" i="0">
              <a:solidFill>
                <a:schemeClr val="lt1"/>
              </a:solidFill>
              <a:latin typeface="Arial"/>
              <a:ea typeface="Arial"/>
              <a:cs typeface="Arial"/>
              <a:sym typeface="Arial"/>
            </a:endParaRPr>
          </a:p>
        </p:txBody>
      </p:sp>
      <p:cxnSp>
        <p:nvCxnSpPr>
          <p:cNvPr id="341" name="Google Shape;341;g326bfcc3ae2_0_208">
            <a:extLst>
              <a:ext uri="{FF2B5EF4-FFF2-40B4-BE49-F238E27FC236}">
                <a16:creationId xmlns:a16="http://schemas.microsoft.com/office/drawing/2014/main" id="{35F1A7E1-B730-7F25-8243-EEB71CAEABFC}"/>
              </a:ext>
            </a:extLst>
          </p:cNvPr>
          <p:cNvCxnSpPr/>
          <p:nvPr/>
        </p:nvCxnSpPr>
        <p:spPr>
          <a:xfrm>
            <a:off x="1022185" y="5913009"/>
            <a:ext cx="1798500" cy="0"/>
          </a:xfrm>
          <a:prstGeom prst="straightConnector1">
            <a:avLst/>
          </a:prstGeom>
          <a:noFill/>
          <a:ln w="25400" cap="flat" cmpd="sng">
            <a:solidFill>
              <a:schemeClr val="accent4"/>
            </a:solidFill>
            <a:prstDash val="solid"/>
            <a:round/>
            <a:headEnd type="none" w="sm" len="sm"/>
            <a:tailEnd type="none" w="sm" len="sm"/>
          </a:ln>
          <a:effectLst>
            <a:outerShdw blurRad="40000" dist="20000" dir="5400000" rotWithShape="0">
              <a:srgbClr val="000000">
                <a:alpha val="37650"/>
              </a:srgbClr>
            </a:outerShdw>
          </a:effectLst>
        </p:spPr>
      </p:cxnSp>
    </p:spTree>
    <p:extLst>
      <p:ext uri="{BB962C8B-B14F-4D97-AF65-F5344CB8AC3E}">
        <p14:creationId xmlns:p14="http://schemas.microsoft.com/office/powerpoint/2010/main" val="34574807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5">
          <a:extLst>
            <a:ext uri="{FF2B5EF4-FFF2-40B4-BE49-F238E27FC236}">
              <a16:creationId xmlns:a16="http://schemas.microsoft.com/office/drawing/2014/main" id="{02B63C0E-F7D6-F310-9333-97F883EC440B}"/>
            </a:ext>
          </a:extLst>
        </p:cNvPr>
        <p:cNvGrpSpPr/>
        <p:nvPr/>
      </p:nvGrpSpPr>
      <p:grpSpPr>
        <a:xfrm>
          <a:off x="0" y="0"/>
          <a:ext cx="0" cy="0"/>
          <a:chOff x="0" y="0"/>
          <a:chExt cx="0" cy="0"/>
        </a:xfrm>
      </p:grpSpPr>
      <p:sp>
        <p:nvSpPr>
          <p:cNvPr id="346" name="Google Shape;346;g326bfcc3ae2_0_183">
            <a:extLst>
              <a:ext uri="{FF2B5EF4-FFF2-40B4-BE49-F238E27FC236}">
                <a16:creationId xmlns:a16="http://schemas.microsoft.com/office/drawing/2014/main" id="{562D5A98-B45E-698A-3089-29BB978F214B}"/>
              </a:ext>
            </a:extLst>
          </p:cNvPr>
          <p:cNvSpPr txBox="1">
            <a:spLocks noGrp="1"/>
          </p:cNvSpPr>
          <p:nvPr>
            <p:ph type="title"/>
          </p:nvPr>
        </p:nvSpPr>
        <p:spPr>
          <a:xfrm>
            <a:off x="457200" y="274638"/>
            <a:ext cx="8229600" cy="871800"/>
          </a:xfrm>
          <a:prstGeom prst="rect">
            <a:avLst/>
          </a:prstGeom>
          <a:noFill/>
          <a:ln>
            <a:noFill/>
          </a:ln>
        </p:spPr>
        <p:txBody>
          <a:bodyPr spcFirstLastPara="1" wrap="square" lIns="91425" tIns="45700" rIns="91425" bIns="45700" anchor="ctr" anchorCtr="0">
            <a:normAutofit/>
          </a:bodyPr>
          <a:lstStyle/>
          <a:p>
            <a:r>
              <a:rPr lang="en-AU" dirty="0"/>
              <a:t>Why? Smart, Scalable, Strategic</a:t>
            </a:r>
            <a:endParaRPr lang="en-US" dirty="0"/>
          </a:p>
        </p:txBody>
      </p:sp>
      <p:sp>
        <p:nvSpPr>
          <p:cNvPr id="347" name="Google Shape;347;g326bfcc3ae2_0_183">
            <a:extLst>
              <a:ext uri="{FF2B5EF4-FFF2-40B4-BE49-F238E27FC236}">
                <a16:creationId xmlns:a16="http://schemas.microsoft.com/office/drawing/2014/main" id="{EB0E1A31-2232-FAE4-3450-B5A18BE00D57}"/>
              </a:ext>
            </a:extLst>
          </p:cNvPr>
          <p:cNvSpPr txBox="1"/>
          <p:nvPr/>
        </p:nvSpPr>
        <p:spPr>
          <a:xfrm>
            <a:off x="199675" y="1318585"/>
            <a:ext cx="8684307" cy="5170616"/>
          </a:xfrm>
          <a:prstGeom prst="rect">
            <a:avLst/>
          </a:prstGeom>
          <a:solidFill>
            <a:schemeClr val="lt1"/>
          </a:solidFill>
          <a:ln>
            <a:noFill/>
          </a:ln>
        </p:spPr>
        <p:txBody>
          <a:bodyPr spcFirstLastPara="1" wrap="square" lIns="91425" tIns="91425" rIns="91425" bIns="91425" anchor="t" anchorCtr="0">
            <a:spAutoFit/>
          </a:bodyPr>
          <a:lstStyle/>
          <a:p>
            <a:pPr marL="285750" indent="-285750">
              <a:buChar char="•"/>
            </a:pPr>
            <a:r>
              <a:rPr lang="en-AU" sz="1800" b="1" dirty="0"/>
              <a:t>Smarter Feature Use</a:t>
            </a:r>
            <a:endParaRPr lang="en-US" sz="1800" b="1"/>
          </a:p>
          <a:p>
            <a:pPr marL="742950" lvl="1" indent="-285750">
              <a:buFont typeface="Courier New"/>
              <a:buChar char="o"/>
            </a:pPr>
            <a:r>
              <a:rPr lang="en-AU" sz="1800" dirty="0"/>
              <a:t>Reduces noise and training time by using only the most informative 9 features</a:t>
            </a:r>
            <a:endParaRPr lang="en-US" sz="1800"/>
          </a:p>
          <a:p>
            <a:pPr marL="742950" lvl="1" indent="-285750">
              <a:buFont typeface="Courier New"/>
              <a:buChar char="o"/>
            </a:pPr>
            <a:r>
              <a:rPr lang="en-AU" sz="1800" dirty="0"/>
              <a:t>Based on Random Forest importance — not just correlation or filter methods</a:t>
            </a:r>
            <a:endParaRPr lang="en-US" sz="1800"/>
          </a:p>
          <a:p>
            <a:pPr marL="285750" indent="-285750">
              <a:buChar char="•"/>
            </a:pPr>
            <a:r>
              <a:rPr lang="en-AU" sz="1800" b="1" dirty="0"/>
              <a:t>Hybrid Model with Diverse Strengths</a:t>
            </a:r>
          </a:p>
          <a:p>
            <a:pPr marL="742950" lvl="1" indent="-285750">
              <a:buFont typeface="Courier New"/>
              <a:buChar char="o"/>
            </a:pPr>
            <a:r>
              <a:rPr lang="en-AU" sz="1800" dirty="0"/>
              <a:t>Combines Random Forest (non-linear), Logistic Regression (linear), and MLP (neural)</a:t>
            </a:r>
          </a:p>
          <a:p>
            <a:pPr marL="742950" lvl="1" indent="-285750">
              <a:buFont typeface="Courier New"/>
              <a:buChar char="o"/>
            </a:pPr>
            <a:r>
              <a:rPr lang="en-AU" sz="1800" dirty="0"/>
              <a:t>Uses soft voting to fuse predictions intelligently</a:t>
            </a:r>
          </a:p>
          <a:p>
            <a:pPr marL="285750" indent="-285750">
              <a:buChar char="•"/>
            </a:pPr>
            <a:r>
              <a:rPr lang="en-AU" sz="1800" b="1" dirty="0"/>
              <a:t>Balanced </a:t>
            </a:r>
            <a:r>
              <a:rPr lang="en-AU" sz="1800" b="1" dirty="0" err="1"/>
              <a:t>Tradeoff</a:t>
            </a:r>
            <a:endParaRPr lang="en-AU" sz="1800" b="1" dirty="0"/>
          </a:p>
          <a:p>
            <a:pPr marL="742950" lvl="1" indent="-285750">
              <a:buFont typeface="Courier New"/>
              <a:buChar char="o"/>
            </a:pPr>
            <a:r>
              <a:rPr lang="en-AU" sz="1800" dirty="0"/>
              <a:t>Achieves 88.8% accuracy and stable F1 score, with 30% faster training</a:t>
            </a:r>
          </a:p>
          <a:p>
            <a:pPr marL="742950" lvl="1" indent="-285750">
              <a:buFont typeface="Courier New"/>
              <a:buChar char="o"/>
            </a:pPr>
            <a:r>
              <a:rPr lang="en-AU" sz="1800" dirty="0"/>
              <a:t>Suitable for real-world deployment, where speed + accuracy both matter</a:t>
            </a:r>
          </a:p>
          <a:p>
            <a:pPr marL="285750" indent="-285750">
              <a:buChar char="•"/>
            </a:pPr>
            <a:r>
              <a:rPr lang="en-AU" sz="1800" b="1" dirty="0"/>
              <a:t>Grounded in Research</a:t>
            </a:r>
            <a:r>
              <a:rPr lang="en-AU" sz="1800" dirty="0"/>
              <a:t>, follows ensemble theory (Zhou, 2012): diversity among classifiers improves robustness</a:t>
            </a:r>
          </a:p>
          <a:p>
            <a:pPr marL="285750" indent="-285750">
              <a:buChar char="•"/>
            </a:pPr>
            <a:r>
              <a:rPr lang="en-AU" sz="1800" b="1" dirty="0"/>
              <a:t>Practical Impact</a:t>
            </a:r>
          </a:p>
          <a:p>
            <a:pPr marL="742950" lvl="1" indent="-285750">
              <a:buFont typeface="Courier New"/>
              <a:buChar char="o"/>
            </a:pPr>
            <a:r>
              <a:rPr lang="en-AU" sz="1800" dirty="0"/>
              <a:t>Lower resource use, higher generalization</a:t>
            </a:r>
          </a:p>
          <a:p>
            <a:pPr marL="742950" lvl="1" indent="-285750">
              <a:buFont typeface="Courier New"/>
              <a:buChar char="o"/>
            </a:pPr>
            <a:r>
              <a:rPr lang="en-AU" sz="1800" dirty="0"/>
              <a:t>Clear path to deployment in e-commerce, digital marketing, or recommendation engines</a:t>
            </a:r>
          </a:p>
          <a:p>
            <a:endParaRPr lang="en-AU" sz="1800" dirty="0"/>
          </a:p>
        </p:txBody>
      </p:sp>
      <p:sp>
        <p:nvSpPr>
          <p:cNvPr id="351" name="Google Shape;351;g326bfcc3ae2_0_183">
            <a:extLst>
              <a:ext uri="{FF2B5EF4-FFF2-40B4-BE49-F238E27FC236}">
                <a16:creationId xmlns:a16="http://schemas.microsoft.com/office/drawing/2014/main" id="{073A8C25-628B-17C0-014C-7A2CD2122A9C}"/>
              </a:ext>
            </a:extLst>
          </p:cNvPr>
          <p:cNvSpPr txBox="1"/>
          <p:nvPr/>
        </p:nvSpPr>
        <p:spPr>
          <a:xfrm>
            <a:off x="7636675" y="807750"/>
            <a:ext cx="16596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AU" sz="1000" b="1">
                <a:solidFill>
                  <a:srgbClr val="F7F7F7"/>
                </a:solidFill>
              </a:rPr>
              <a:t>AI Avenger: Bao</a:t>
            </a:r>
            <a:endParaRPr sz="1000">
              <a:solidFill>
                <a:srgbClr val="F7F7F7"/>
              </a:solidFill>
            </a:endParaRPr>
          </a:p>
        </p:txBody>
      </p:sp>
    </p:spTree>
    <p:extLst>
      <p:ext uri="{BB962C8B-B14F-4D97-AF65-F5344CB8AC3E}">
        <p14:creationId xmlns:p14="http://schemas.microsoft.com/office/powerpoint/2010/main" val="25978416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g326bfcc3ae2_0_208"/>
          <p:cNvSpPr txBox="1">
            <a:spLocks noGrp="1"/>
          </p:cNvSpPr>
          <p:nvPr>
            <p:ph type="title"/>
          </p:nvPr>
        </p:nvSpPr>
        <p:spPr>
          <a:xfrm>
            <a:off x="660750" y="1650275"/>
            <a:ext cx="6626700" cy="3583500"/>
          </a:xfrm>
          <a:prstGeom prst="rect">
            <a:avLst/>
          </a:prstGeom>
          <a:noFill/>
          <a:ln>
            <a:noFill/>
          </a:ln>
        </p:spPr>
        <p:txBody>
          <a:bodyPr spcFirstLastPara="1" wrap="square" lIns="91425" tIns="45700" rIns="91425" bIns="45700" anchor="t" anchorCtr="0">
            <a:normAutofit/>
          </a:bodyPr>
          <a:lstStyle/>
          <a:p>
            <a:pPr>
              <a:buClr>
                <a:schemeClr val="accent4"/>
              </a:buClr>
            </a:pPr>
            <a:r>
              <a:rPr lang="en-AU" dirty="0">
                <a:solidFill>
                  <a:schemeClr val="accent4"/>
                </a:solidFill>
              </a:rPr>
              <a:t>—</a:t>
            </a:r>
            <a:br>
              <a:rPr lang="en-AU" dirty="0"/>
            </a:br>
            <a:r>
              <a:rPr lang="en-AU" dirty="0"/>
              <a:t>Key Findings &amp; Recommendations</a:t>
            </a:r>
          </a:p>
        </p:txBody>
      </p:sp>
      <p:sp>
        <p:nvSpPr>
          <p:cNvPr id="340" name="Google Shape;340;g326bfcc3ae2_0_208"/>
          <p:cNvSpPr txBox="1"/>
          <p:nvPr/>
        </p:nvSpPr>
        <p:spPr>
          <a:xfrm>
            <a:off x="928176" y="5137948"/>
            <a:ext cx="5578800" cy="1156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2400"/>
              <a:buFont typeface="Arial"/>
              <a:buNone/>
            </a:pPr>
            <a:endParaRPr sz="2400" b="0" i="0">
              <a:solidFill>
                <a:schemeClr val="lt1"/>
              </a:solidFill>
              <a:latin typeface="Arial"/>
              <a:ea typeface="Arial"/>
              <a:cs typeface="Arial"/>
              <a:sym typeface="Arial"/>
            </a:endParaRPr>
          </a:p>
        </p:txBody>
      </p:sp>
      <p:cxnSp>
        <p:nvCxnSpPr>
          <p:cNvPr id="341" name="Google Shape;341;g326bfcc3ae2_0_208"/>
          <p:cNvCxnSpPr/>
          <p:nvPr/>
        </p:nvCxnSpPr>
        <p:spPr>
          <a:xfrm>
            <a:off x="1022185" y="5913009"/>
            <a:ext cx="1798500" cy="0"/>
          </a:xfrm>
          <a:prstGeom prst="straightConnector1">
            <a:avLst/>
          </a:prstGeom>
          <a:noFill/>
          <a:ln w="25400" cap="flat" cmpd="sng">
            <a:solidFill>
              <a:schemeClr val="accent4"/>
            </a:solidFill>
            <a:prstDash val="solid"/>
            <a:round/>
            <a:headEnd type="none" w="sm" len="sm"/>
            <a:tailEnd type="none" w="sm" len="sm"/>
          </a:ln>
          <a:effectLst>
            <a:outerShdw blurRad="40000" dist="20000" dir="5400000" rotWithShape="0">
              <a:srgbClr val="000000">
                <a:alpha val="37650"/>
              </a:srgbClr>
            </a:outerShdw>
          </a:effectLst>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g326bfcc3ae2_0_183"/>
          <p:cNvSpPr txBox="1">
            <a:spLocks noGrp="1"/>
          </p:cNvSpPr>
          <p:nvPr>
            <p:ph type="title"/>
          </p:nvPr>
        </p:nvSpPr>
        <p:spPr>
          <a:xfrm>
            <a:off x="457200" y="274638"/>
            <a:ext cx="8229600" cy="871800"/>
          </a:xfrm>
          <a:prstGeom prst="rect">
            <a:avLst/>
          </a:prstGeom>
          <a:noFill/>
          <a:ln>
            <a:noFill/>
          </a:ln>
        </p:spPr>
        <p:txBody>
          <a:bodyPr spcFirstLastPara="1" wrap="square" lIns="91425" tIns="45700" rIns="91425" bIns="45700" anchor="ctr" anchorCtr="0">
            <a:normAutofit/>
          </a:bodyPr>
          <a:lstStyle/>
          <a:p>
            <a:r>
              <a:rPr lang="en-AU" dirty="0"/>
              <a:t>Key Conclusions</a:t>
            </a:r>
            <a:endParaRPr lang="en-US" dirty="0"/>
          </a:p>
        </p:txBody>
      </p:sp>
      <p:sp>
        <p:nvSpPr>
          <p:cNvPr id="347" name="Google Shape;347;g326bfcc3ae2_0_183"/>
          <p:cNvSpPr txBox="1"/>
          <p:nvPr/>
        </p:nvSpPr>
        <p:spPr>
          <a:xfrm>
            <a:off x="155713" y="1142739"/>
            <a:ext cx="8684307" cy="5724614"/>
          </a:xfrm>
          <a:prstGeom prst="rect">
            <a:avLst/>
          </a:prstGeom>
          <a:solidFill>
            <a:schemeClr val="lt1"/>
          </a:solidFill>
          <a:ln>
            <a:noFill/>
          </a:ln>
        </p:spPr>
        <p:txBody>
          <a:bodyPr spcFirstLastPara="1" wrap="square" lIns="91425" tIns="91425" rIns="91425" bIns="91425" anchor="t" anchorCtr="0">
            <a:spAutoFit/>
          </a:bodyPr>
          <a:lstStyle/>
          <a:p>
            <a:pPr marL="285750" indent="-285750">
              <a:buChar char="•"/>
            </a:pPr>
            <a:r>
              <a:rPr lang="en-AU" sz="1800" dirty="0"/>
              <a:t>Naïve Bayes is fast and interpretable, but underperforms in complex, multi-class datasets.</a:t>
            </a:r>
            <a:endParaRPr lang="en-US" sz="1800" dirty="0"/>
          </a:p>
          <a:p>
            <a:pPr marL="285750" indent="-285750">
              <a:buChar char="•"/>
            </a:pPr>
            <a:r>
              <a:rPr lang="en-AU" sz="1800" dirty="0"/>
              <a:t>Ensemble models, especially Random Forest, provide superior accuracy in both tasks.</a:t>
            </a:r>
          </a:p>
          <a:p>
            <a:pPr marL="285750" indent="-285750">
              <a:buChar char="•"/>
            </a:pPr>
            <a:r>
              <a:rPr lang="en-AU" sz="1800" dirty="0"/>
              <a:t>Hybrid model + feature selection improves efficiency without sacrificing predictive power.</a:t>
            </a:r>
          </a:p>
          <a:p>
            <a:pPr marL="285750" indent="-285750">
              <a:buChar char="•"/>
            </a:pPr>
            <a:r>
              <a:rPr lang="en-AU" sz="1800" dirty="0"/>
              <a:t>In sentiment analysis, text preprocessing (TF-IDF + N-Grams) significantly boosts Naïve Bayes performance.</a:t>
            </a:r>
          </a:p>
          <a:p>
            <a:pPr marL="285750" indent="-285750">
              <a:buChar char="•"/>
            </a:pPr>
            <a:r>
              <a:rPr lang="en-AU" sz="1800" err="1"/>
              <a:t>PageValue</a:t>
            </a:r>
            <a:r>
              <a:rPr lang="en-AU" sz="1800" dirty="0"/>
              <a:t>, </a:t>
            </a:r>
            <a:r>
              <a:rPr lang="en-AU" sz="1800" err="1"/>
              <a:t>BounceRate</a:t>
            </a:r>
            <a:r>
              <a:rPr lang="en-AU" sz="1800" dirty="0"/>
              <a:t>, and Product Duration are key predictors of online conversions.</a:t>
            </a:r>
          </a:p>
          <a:p>
            <a:pPr marL="285750" indent="-285750">
              <a:buChar char="•"/>
            </a:pPr>
            <a:endParaRPr lang="en-AU" sz="1800" dirty="0"/>
          </a:p>
          <a:p>
            <a:r>
              <a:rPr lang="en-AU" sz="1800" b="1" dirty="0"/>
              <a:t>Recommendations</a:t>
            </a:r>
            <a:endParaRPr lang="en-AU" sz="1800" dirty="0"/>
          </a:p>
          <a:p>
            <a:pPr marL="285750" indent="-285750">
              <a:buChar char="•"/>
            </a:pPr>
            <a:r>
              <a:rPr lang="en-AU" sz="1800" dirty="0"/>
              <a:t>Use Naïve Bayes for simple or real-time tasks, but prefer ensemble methods for accuracy-critical systems.</a:t>
            </a:r>
          </a:p>
          <a:p>
            <a:pPr marL="285750" indent="-285750">
              <a:buChar char="•"/>
            </a:pPr>
            <a:r>
              <a:rPr lang="en-AU" sz="1800" dirty="0"/>
              <a:t>Apply feature selection in workflows to reduce overfitting and computational cost.</a:t>
            </a:r>
          </a:p>
          <a:p>
            <a:pPr marL="285750" indent="-285750">
              <a:buChar char="•"/>
            </a:pPr>
            <a:r>
              <a:rPr lang="en-AU" sz="1800" dirty="0"/>
              <a:t>In e-commerce, optimize high </a:t>
            </a:r>
            <a:r>
              <a:rPr lang="en-AU" sz="1800" err="1"/>
              <a:t>PageValue</a:t>
            </a:r>
            <a:r>
              <a:rPr lang="en-AU" sz="1800" dirty="0"/>
              <a:t> sessions and retarget returning visitors mid-week.</a:t>
            </a:r>
          </a:p>
          <a:p>
            <a:pPr marL="285750" indent="-285750">
              <a:buChar char="•"/>
            </a:pPr>
            <a:r>
              <a:rPr lang="en-AU" sz="1800" dirty="0"/>
              <a:t>Consider deploying hybrid ensembles for robust and scalable AI applications.</a:t>
            </a:r>
          </a:p>
          <a:p>
            <a:pPr marL="285750" indent="-285750">
              <a:buChar char="•"/>
            </a:pPr>
            <a:endParaRPr lang="en-AU" sz="1800" dirty="0"/>
          </a:p>
          <a:p>
            <a:endParaRPr lang="en-AU" sz="1800" dirty="0"/>
          </a:p>
        </p:txBody>
      </p:sp>
      <p:sp>
        <p:nvSpPr>
          <p:cNvPr id="351" name="Google Shape;351;g326bfcc3ae2_0_183"/>
          <p:cNvSpPr txBox="1"/>
          <p:nvPr/>
        </p:nvSpPr>
        <p:spPr>
          <a:xfrm>
            <a:off x="7636675" y="807750"/>
            <a:ext cx="16596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AU" sz="1000" b="1">
                <a:solidFill>
                  <a:srgbClr val="F7F7F7"/>
                </a:solidFill>
              </a:rPr>
              <a:t>AI Avenger: Bao</a:t>
            </a:r>
            <a:endParaRPr sz="1000">
              <a:solidFill>
                <a:srgbClr val="F7F7F7"/>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0">
          <a:extLst>
            <a:ext uri="{FF2B5EF4-FFF2-40B4-BE49-F238E27FC236}">
              <a16:creationId xmlns:a16="http://schemas.microsoft.com/office/drawing/2014/main" id="{953C6658-B1D3-7906-C6F9-B7F15EC70614}"/>
            </a:ext>
          </a:extLst>
        </p:cNvPr>
        <p:cNvGrpSpPr/>
        <p:nvPr/>
      </p:nvGrpSpPr>
      <p:grpSpPr>
        <a:xfrm>
          <a:off x="0" y="0"/>
          <a:ext cx="0" cy="0"/>
          <a:chOff x="0" y="0"/>
          <a:chExt cx="0" cy="0"/>
        </a:xfrm>
      </p:grpSpPr>
      <p:sp>
        <p:nvSpPr>
          <p:cNvPr id="121" name="Google Shape;121;g326bfcc3ae2_0_302">
            <a:extLst>
              <a:ext uri="{FF2B5EF4-FFF2-40B4-BE49-F238E27FC236}">
                <a16:creationId xmlns:a16="http://schemas.microsoft.com/office/drawing/2014/main" id="{475C0A38-2421-1211-A3AC-A06895C99FCA}"/>
              </a:ext>
            </a:extLst>
          </p:cNvPr>
          <p:cNvSpPr txBox="1">
            <a:spLocks noGrp="1"/>
          </p:cNvSpPr>
          <p:nvPr>
            <p:ph type="title"/>
          </p:nvPr>
        </p:nvSpPr>
        <p:spPr>
          <a:xfrm>
            <a:off x="457200" y="274638"/>
            <a:ext cx="8229600" cy="871800"/>
          </a:xfrm>
          <a:prstGeom prst="rect">
            <a:avLst/>
          </a:prstGeom>
          <a:noFill/>
          <a:ln>
            <a:noFill/>
          </a:ln>
        </p:spPr>
        <p:txBody>
          <a:bodyPr spcFirstLastPara="1" wrap="square" lIns="91425" tIns="45700" rIns="91425" bIns="45700" anchor="ctr" anchorCtr="0">
            <a:normAutofit/>
          </a:bodyPr>
          <a:lstStyle/>
          <a:p>
            <a:pPr marL="0" lvl="0" indent="0" algn="l">
              <a:spcBef>
                <a:spcPts val="0"/>
              </a:spcBef>
              <a:spcAft>
                <a:spcPts val="0"/>
              </a:spcAft>
              <a:buNone/>
            </a:pPr>
            <a:r>
              <a:rPr lang="en-AU" dirty="0"/>
              <a:t>References</a:t>
            </a:r>
            <a:endParaRPr lang="en-US"/>
          </a:p>
        </p:txBody>
      </p:sp>
      <p:sp>
        <p:nvSpPr>
          <p:cNvPr id="122" name="Google Shape;122;g326bfcc3ae2_0_302">
            <a:extLst>
              <a:ext uri="{FF2B5EF4-FFF2-40B4-BE49-F238E27FC236}">
                <a16:creationId xmlns:a16="http://schemas.microsoft.com/office/drawing/2014/main" id="{4EE8B582-C1C9-8F5C-62E5-B5C866E6BC52}"/>
              </a:ext>
            </a:extLst>
          </p:cNvPr>
          <p:cNvSpPr txBox="1"/>
          <p:nvPr/>
        </p:nvSpPr>
        <p:spPr>
          <a:xfrm>
            <a:off x="457200" y="1260000"/>
            <a:ext cx="8140200" cy="430800"/>
          </a:xfrm>
          <a:prstGeom prst="rect">
            <a:avLst/>
          </a:prstGeom>
          <a:noFill/>
          <a:ln>
            <a:noFill/>
          </a:ln>
        </p:spPr>
        <p:txBody>
          <a:bodyPr spcFirstLastPara="1" wrap="square" lIns="91425" tIns="45700" rIns="91425" bIns="45700" anchor="t" anchorCtr="0">
            <a:spAutoFit/>
          </a:bodyPr>
          <a:lstStyle/>
          <a:p>
            <a:pPr marL="0" lvl="0" indent="0" algn="l" rtl="0">
              <a:spcBef>
                <a:spcPts val="360"/>
              </a:spcBef>
              <a:spcAft>
                <a:spcPts val="0"/>
              </a:spcAft>
              <a:buNone/>
            </a:pPr>
            <a:endParaRPr sz="2200">
              <a:solidFill>
                <a:schemeClr val="dk1"/>
              </a:solidFill>
            </a:endParaRPr>
          </a:p>
        </p:txBody>
      </p:sp>
      <p:sp>
        <p:nvSpPr>
          <p:cNvPr id="123" name="Google Shape;123;g326bfcc3ae2_0_302">
            <a:extLst>
              <a:ext uri="{FF2B5EF4-FFF2-40B4-BE49-F238E27FC236}">
                <a16:creationId xmlns:a16="http://schemas.microsoft.com/office/drawing/2014/main" id="{43C7E619-4D12-E393-C999-9DD1BCCCF7B1}"/>
              </a:ext>
            </a:extLst>
          </p:cNvPr>
          <p:cNvSpPr txBox="1"/>
          <p:nvPr/>
        </p:nvSpPr>
        <p:spPr>
          <a:xfrm>
            <a:off x="392900" y="1154900"/>
            <a:ext cx="8073600" cy="5570725"/>
          </a:xfrm>
          <a:prstGeom prst="rect">
            <a:avLst/>
          </a:prstGeom>
          <a:noFill/>
          <a:ln>
            <a:noFill/>
          </a:ln>
        </p:spPr>
        <p:txBody>
          <a:bodyPr spcFirstLastPara="1" wrap="square" lIns="91425" tIns="91425" rIns="91425" bIns="91425" anchor="t" anchorCtr="0">
            <a:spAutoFit/>
          </a:bodyPr>
          <a:lstStyle/>
          <a:p>
            <a:pPr>
              <a:spcBef>
                <a:spcPts val="1200"/>
              </a:spcBef>
            </a:pPr>
            <a:r>
              <a:rPr lang="en-AU" sz="1000" dirty="0"/>
              <a:t>Amin, M. Z., &amp; Ali, A. (2017). Application of Multilayer Perceptron (MLP) for Data Mining in Healthcare Operations. 3rd International Conference on Biotechnology, Lahore, Pakistan. </a:t>
            </a:r>
            <a:endParaRPr lang="en-US" sz="1000"/>
          </a:p>
          <a:p>
            <a:pPr>
              <a:spcBef>
                <a:spcPts val="1200"/>
              </a:spcBef>
            </a:pPr>
            <a:r>
              <a:rPr lang="en-AU" sz="1000" dirty="0"/>
              <a:t>Bhargavi, P., &amp; Jyothi, S. (2009). Applying Naive Bayes Data Mining Technique for Classification of Agricultural Land Soils. IJCSNS International Journal of Computer Science and Network Security, 9(8), 117–122. </a:t>
            </a:r>
            <a:endParaRPr lang="en-US" sz="1000"/>
          </a:p>
          <a:p>
            <a:pPr>
              <a:spcBef>
                <a:spcPts val="1200"/>
              </a:spcBef>
            </a:pPr>
            <a:r>
              <a:rPr lang="en-AU" sz="1000" dirty="0"/>
              <a:t>Gupta, B., Rawat, A., Jain, A., Arora, A., &amp; Dhami, N. (2017). Analysis of Various Decision Tree Algorithms for Classification in Data Mining. International Journal of Computer Applications, 163(8), 15–20. </a:t>
            </a:r>
            <a:endParaRPr lang="en-US" sz="1000"/>
          </a:p>
          <a:p>
            <a:pPr>
              <a:spcBef>
                <a:spcPts val="1200"/>
              </a:spcBef>
            </a:pPr>
            <a:r>
              <a:rPr lang="en-AU" sz="1000" dirty="0"/>
              <a:t>Heckerman, D. (1996). Bayesian networks for data mining. Data Mining and Knowledge Discovery, 1(1), 79–119. </a:t>
            </a:r>
            <a:endParaRPr lang="en-US" sz="1000"/>
          </a:p>
          <a:p>
            <a:pPr>
              <a:spcBef>
                <a:spcPts val="1200"/>
              </a:spcBef>
            </a:pPr>
            <a:r>
              <a:rPr lang="en-AU" sz="1000" dirty="0"/>
              <a:t>Hu, W., Hu, W., &amp; Maybank, S. (2008). AdaBoost-Based Algorithm for Network Intrusion Detection. IEEE Transactions on Systems, Man, and Cybernetics, Part B (Cybernetics), 38(2), 577–582. </a:t>
            </a:r>
            <a:endParaRPr lang="en-US" sz="1000"/>
          </a:p>
          <a:p>
            <a:pPr>
              <a:spcBef>
                <a:spcPts val="1200"/>
              </a:spcBef>
            </a:pPr>
            <a:r>
              <a:rPr lang="en-AU" sz="1000" dirty="0"/>
              <a:t>Kataria, A., &amp; Singh, M. D. (2013). A Review of Data Classification Using K-Nearest Neighbour Algorithm. International Journal of Emerging Technology and Advanced Engineering, 3(6), 354–359. </a:t>
            </a:r>
            <a:endParaRPr lang="en-US" sz="1000"/>
          </a:p>
          <a:p>
            <a:pPr>
              <a:spcBef>
                <a:spcPts val="1200"/>
              </a:spcBef>
            </a:pPr>
            <a:r>
              <a:rPr lang="en-AU" sz="1000" dirty="0"/>
              <a:t>Komarek, P. (2004). Logistic Regression for Data Mining and High-Dimensional Classification. Carnegie Mellon University. </a:t>
            </a:r>
            <a:endParaRPr lang="en-US" sz="1000"/>
          </a:p>
          <a:p>
            <a:pPr>
              <a:spcBef>
                <a:spcPts val="1200"/>
              </a:spcBef>
            </a:pPr>
            <a:r>
              <a:rPr lang="en-AU" sz="1000" err="1"/>
              <a:t>Peling</a:t>
            </a:r>
            <a:r>
              <a:rPr lang="en-AU" sz="1000" dirty="0"/>
              <a:t>, I. B. A., </a:t>
            </a:r>
            <a:r>
              <a:rPr lang="en-AU" sz="1000" err="1"/>
              <a:t>Arnawan</a:t>
            </a:r>
            <a:r>
              <a:rPr lang="en-AU" sz="1000" dirty="0"/>
              <a:t>, I. N., </a:t>
            </a:r>
            <a:r>
              <a:rPr lang="en-AU" sz="1000" err="1"/>
              <a:t>Arthawan</a:t>
            </a:r>
            <a:r>
              <a:rPr lang="en-AU" sz="1000" dirty="0"/>
              <a:t>, I. P. A., &amp; Janardana, I. G. N. (2017). Implementation of Data Mining to Predict Period of Students Study Using Naive Bayes Algorithm. International Journal of Engineering and Emerging Technology, 2(1), 53–55. </a:t>
            </a:r>
            <a:endParaRPr lang="en-US" sz="1000"/>
          </a:p>
          <a:p>
            <a:pPr>
              <a:spcBef>
                <a:spcPts val="1200"/>
              </a:spcBef>
            </a:pPr>
            <a:r>
              <a:rPr lang="en-AU" sz="1000" dirty="0"/>
              <a:t>Priyam, A., Abhijeet, A., Gupta, R., Rathee, A., &amp; Srivastava, S. (2013). Comparative Analysis of Decision Tree Classification Algorithms. International Journal of Current Engineering and Technology, 3(2), 334–336. </a:t>
            </a:r>
            <a:endParaRPr lang="en-US" sz="1000"/>
          </a:p>
          <a:p>
            <a:pPr>
              <a:spcBef>
                <a:spcPts val="1200"/>
              </a:spcBef>
            </a:pPr>
            <a:r>
              <a:rPr lang="en-AU" sz="1000" dirty="0"/>
              <a:t>Sharma, H., &amp; Kumar, S. (2016). A Survey on Decision Tree Algorithms of Classification in Data Mining. International Journal of Science and Research, 5(4), 2094–2100. </a:t>
            </a:r>
            <a:endParaRPr lang="en-US" sz="1000"/>
          </a:p>
          <a:p>
            <a:pPr>
              <a:spcBef>
                <a:spcPts val="1200"/>
              </a:spcBef>
            </a:pPr>
            <a:r>
              <a:rPr lang="en-AU" sz="1000" err="1"/>
              <a:t>Vembandasamy</a:t>
            </a:r>
            <a:r>
              <a:rPr lang="en-AU" sz="1000" dirty="0"/>
              <a:t>, K., </a:t>
            </a:r>
            <a:r>
              <a:rPr lang="en-AU" sz="1000" err="1"/>
              <a:t>Sasipriya</a:t>
            </a:r>
            <a:r>
              <a:rPr lang="en-AU" sz="1000" dirty="0"/>
              <a:t>, R. R., &amp; Deepa, E. (2015). Heart Diseases Detection Using Naive Bayes Algorithm. International Journal of Innovative Science, Engineering &amp; Technology, 2(9), 441– 447. </a:t>
            </a:r>
            <a:endParaRPr lang="en-US" sz="1000"/>
          </a:p>
          <a:p>
            <a:pPr>
              <a:spcBef>
                <a:spcPts val="1200"/>
              </a:spcBef>
            </a:pPr>
            <a:r>
              <a:rPr lang="en-AU" sz="1000" dirty="0"/>
              <a:t>Wang, R. (2012). AdaBoost for Feature Selection, Classification and Its Relation with SVM: A Review. Physics Procedia, 25, 800–807. </a:t>
            </a:r>
            <a:endParaRPr lang="en-US" sz="1000"/>
          </a:p>
          <a:p>
            <a:pPr>
              <a:spcBef>
                <a:spcPts val="1200"/>
              </a:spcBef>
            </a:pPr>
            <a:r>
              <a:rPr lang="en-AU" sz="1000" dirty="0"/>
              <a:t>Zhou, Z.-H. (2012). Ensemble Methods: Foundations and Algorithms. Chapman and Hall/CRC.</a:t>
            </a:r>
            <a:endParaRPr lang="en-US" sz="1000"/>
          </a:p>
        </p:txBody>
      </p:sp>
    </p:spTree>
    <p:extLst>
      <p:ext uri="{BB962C8B-B14F-4D97-AF65-F5344CB8AC3E}">
        <p14:creationId xmlns:p14="http://schemas.microsoft.com/office/powerpoint/2010/main" val="15322253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g32c303a9053_0_30"/>
          <p:cNvSpPr txBox="1">
            <a:spLocks noGrp="1"/>
          </p:cNvSpPr>
          <p:nvPr>
            <p:ph type="title"/>
          </p:nvPr>
        </p:nvSpPr>
        <p:spPr>
          <a:xfrm>
            <a:off x="928176" y="1650273"/>
            <a:ext cx="6359100" cy="3583500"/>
          </a:xfrm>
          <a:prstGeom prst="rect">
            <a:avLst/>
          </a:prstGeom>
          <a:noFill/>
          <a:ln>
            <a:noFill/>
          </a:ln>
        </p:spPr>
        <p:txBody>
          <a:bodyPr spcFirstLastPara="1" wrap="square" lIns="91425" tIns="45700" rIns="91425" bIns="45700" anchor="t" anchorCtr="0">
            <a:normAutofit/>
          </a:bodyPr>
          <a:lstStyle/>
          <a:p>
            <a:pPr>
              <a:buClr>
                <a:schemeClr val="accent4"/>
              </a:buClr>
            </a:pPr>
            <a:r>
              <a:rPr lang="en-AU" dirty="0">
                <a:solidFill>
                  <a:schemeClr val="accent4"/>
                </a:solidFill>
              </a:rPr>
              <a:t>—</a:t>
            </a:r>
            <a:br>
              <a:rPr lang="en-AU" dirty="0"/>
            </a:br>
            <a:r>
              <a:rPr lang="en-AU" dirty="0"/>
              <a:t>Thanks For Listening!!!</a:t>
            </a:r>
            <a:endParaRPr sz="4400" dirty="0"/>
          </a:p>
        </p:txBody>
      </p:sp>
      <p:sp>
        <p:nvSpPr>
          <p:cNvPr id="370" name="Google Shape;370;g32c303a9053_0_30"/>
          <p:cNvSpPr txBox="1"/>
          <p:nvPr/>
        </p:nvSpPr>
        <p:spPr>
          <a:xfrm>
            <a:off x="928176" y="5137948"/>
            <a:ext cx="5578800" cy="1156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2400"/>
              <a:buFont typeface="Arial"/>
              <a:buNone/>
            </a:pPr>
            <a:endParaRPr sz="2400" b="0" i="0">
              <a:solidFill>
                <a:schemeClr val="lt1"/>
              </a:solidFill>
              <a:latin typeface="Arial"/>
              <a:ea typeface="Arial"/>
              <a:cs typeface="Arial"/>
              <a:sym typeface="Arial"/>
            </a:endParaRPr>
          </a:p>
        </p:txBody>
      </p:sp>
      <p:cxnSp>
        <p:nvCxnSpPr>
          <p:cNvPr id="371" name="Google Shape;371;g32c303a9053_0_30"/>
          <p:cNvCxnSpPr/>
          <p:nvPr/>
        </p:nvCxnSpPr>
        <p:spPr>
          <a:xfrm>
            <a:off x="1022185" y="5913009"/>
            <a:ext cx="1798500" cy="0"/>
          </a:xfrm>
          <a:prstGeom prst="straightConnector1">
            <a:avLst/>
          </a:prstGeom>
          <a:noFill/>
          <a:ln w="25400" cap="flat" cmpd="sng">
            <a:solidFill>
              <a:schemeClr val="accent4"/>
            </a:solidFill>
            <a:prstDash val="solid"/>
            <a:round/>
            <a:headEnd type="none" w="sm" len="sm"/>
            <a:tailEnd type="none" w="sm" len="sm"/>
          </a:ln>
          <a:effectLst>
            <a:outerShdw blurRad="40000" dist="20000" dir="5400000" rotWithShape="0">
              <a:srgbClr val="000000">
                <a:alpha val="37650"/>
              </a:srgbClr>
            </a:outerShdw>
          </a:effectLst>
        </p:spPr>
      </p:cxnSp>
      <p:sp>
        <p:nvSpPr>
          <p:cNvPr id="372" name="Google Shape;372;g32c303a9053_0_30"/>
          <p:cNvSpPr/>
          <p:nvPr/>
        </p:nvSpPr>
        <p:spPr>
          <a:xfrm>
            <a:off x="1022170" y="3429000"/>
            <a:ext cx="3311607" cy="1293548"/>
          </a:xfrm>
          <a:prstGeom prst="rect">
            <a:avLst/>
          </a:prstGeom>
        </p:spPr>
        <p:txBody>
          <a:bodyPr>
            <a:prstTxWarp prst="textPlain">
              <a:avLst/>
            </a:prstTxWarp>
          </a:bodyPr>
          <a:lstStyle/>
          <a:p>
            <a:pPr lvl="0" algn="ctr"/>
            <a:r>
              <a:rPr b="0" i="0">
                <a:ln w="9525" cap="flat" cmpd="sng">
                  <a:solidFill>
                    <a:schemeClr val="lt1"/>
                  </a:solidFill>
                  <a:prstDash val="solid"/>
                  <a:round/>
                  <a:headEnd type="none" w="sm" len="sm"/>
                  <a:tailEnd type="none" w="sm" len="sm"/>
                </a:ln>
                <a:solidFill>
                  <a:schemeClr val="lt2"/>
                </a:solidFill>
                <a:latin typeface="Arial" panose="020B0604020202020204" pitchFamily="34" charset="0"/>
                <a:cs typeface="Arial" panose="020B0604020202020204" pitchFamily="34" charset="0"/>
              </a:rPr>
              <a:t>Q&amp;A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g32c303a9053_0_101"/>
          <p:cNvSpPr txBox="1">
            <a:spLocks noGrp="1"/>
          </p:cNvSpPr>
          <p:nvPr>
            <p:ph type="title"/>
          </p:nvPr>
        </p:nvSpPr>
        <p:spPr>
          <a:xfrm>
            <a:off x="660750" y="1650275"/>
            <a:ext cx="6626700" cy="35835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4"/>
              </a:buClr>
              <a:buSzPts val="4000"/>
              <a:buFont typeface="Arial"/>
              <a:buNone/>
            </a:pPr>
            <a:r>
              <a:rPr lang="en-AU">
                <a:solidFill>
                  <a:schemeClr val="accent4"/>
                </a:solidFill>
              </a:rPr>
              <a:t>—</a:t>
            </a:r>
            <a:br>
              <a:rPr lang="en-AU"/>
            </a:br>
            <a:r>
              <a:rPr lang="en-AU"/>
              <a:t>Introduction</a:t>
            </a:r>
            <a:endParaRPr sz="2200"/>
          </a:p>
        </p:txBody>
      </p:sp>
      <p:sp>
        <p:nvSpPr>
          <p:cNvPr id="97" name="Google Shape;97;g32c303a9053_0_101"/>
          <p:cNvSpPr txBox="1"/>
          <p:nvPr/>
        </p:nvSpPr>
        <p:spPr>
          <a:xfrm>
            <a:off x="928176" y="5137948"/>
            <a:ext cx="5578800" cy="1156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2400"/>
              <a:buFont typeface="Arial"/>
              <a:buNone/>
            </a:pPr>
            <a:endParaRPr sz="2400" b="0" i="0">
              <a:solidFill>
                <a:schemeClr val="lt1"/>
              </a:solidFill>
              <a:latin typeface="Arial"/>
              <a:ea typeface="Arial"/>
              <a:cs typeface="Arial"/>
              <a:sym typeface="Arial"/>
            </a:endParaRPr>
          </a:p>
        </p:txBody>
      </p:sp>
      <p:cxnSp>
        <p:nvCxnSpPr>
          <p:cNvPr id="98" name="Google Shape;98;g32c303a9053_0_101"/>
          <p:cNvCxnSpPr/>
          <p:nvPr/>
        </p:nvCxnSpPr>
        <p:spPr>
          <a:xfrm>
            <a:off x="1022185" y="5913009"/>
            <a:ext cx="1798500" cy="0"/>
          </a:xfrm>
          <a:prstGeom prst="straightConnector1">
            <a:avLst/>
          </a:prstGeom>
          <a:noFill/>
          <a:ln w="25400" cap="flat" cmpd="sng">
            <a:solidFill>
              <a:schemeClr val="accent4"/>
            </a:solidFill>
            <a:prstDash val="solid"/>
            <a:round/>
            <a:headEnd type="none" w="sm" len="sm"/>
            <a:tailEnd type="none" w="sm" len="sm"/>
          </a:ln>
          <a:effectLst>
            <a:outerShdw blurRad="40000" dist="20000" dir="5400000" rotWithShape="0">
              <a:srgbClr val="000000">
                <a:alpha val="37650"/>
              </a:srgbClr>
            </a:outerShdw>
          </a:effectLst>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g326bfcc3ae2_0_280"/>
          <p:cNvSpPr txBox="1">
            <a:spLocks noGrp="1"/>
          </p:cNvSpPr>
          <p:nvPr>
            <p:ph type="title"/>
          </p:nvPr>
        </p:nvSpPr>
        <p:spPr>
          <a:xfrm>
            <a:off x="457200" y="274638"/>
            <a:ext cx="8229600" cy="8718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FFFFFF"/>
              </a:buClr>
              <a:buSzPts val="3200"/>
              <a:buFont typeface="Arial"/>
              <a:buNone/>
            </a:pPr>
            <a:r>
              <a:rPr lang="en-AU"/>
              <a:t>Group 2</a:t>
            </a:r>
          </a:p>
        </p:txBody>
      </p:sp>
      <p:sp>
        <p:nvSpPr>
          <p:cNvPr id="104" name="Google Shape;104;g326bfcc3ae2_0_280"/>
          <p:cNvSpPr txBox="1"/>
          <p:nvPr/>
        </p:nvSpPr>
        <p:spPr>
          <a:xfrm>
            <a:off x="457200" y="1260000"/>
            <a:ext cx="8140200" cy="420588"/>
          </a:xfrm>
          <a:prstGeom prst="rect">
            <a:avLst/>
          </a:prstGeom>
          <a:noFill/>
          <a:ln>
            <a:noFill/>
          </a:ln>
        </p:spPr>
        <p:txBody>
          <a:bodyPr spcFirstLastPara="1" wrap="square" lIns="91425" tIns="45700" rIns="91425" bIns="45700" anchor="t" anchorCtr="0">
            <a:spAutoFit/>
          </a:bodyPr>
          <a:lstStyle/>
          <a:p>
            <a:pPr marL="0" lvl="0" indent="0" algn="l" rtl="0">
              <a:spcBef>
                <a:spcPts val="360"/>
              </a:spcBef>
              <a:spcAft>
                <a:spcPts val="0"/>
              </a:spcAft>
              <a:buNone/>
            </a:pPr>
            <a:endParaRPr lang="en-AU" sz="1800">
              <a:solidFill>
                <a:schemeClr val="dk1"/>
              </a:solidFill>
            </a:endParaRPr>
          </a:p>
        </p:txBody>
      </p:sp>
      <p:pic>
        <p:nvPicPr>
          <p:cNvPr id="105" name="Google Shape;105;g326bfcc3ae2_0_280"/>
          <p:cNvPicPr preferRelativeResize="0"/>
          <p:nvPr/>
        </p:nvPicPr>
        <p:blipFill>
          <a:blip r:embed="rId3">
            <a:alphaModFix/>
          </a:blip>
          <a:stretch>
            <a:fillRect/>
          </a:stretch>
        </p:blipFill>
        <p:spPr>
          <a:xfrm>
            <a:off x="275871" y="1465535"/>
            <a:ext cx="1781900" cy="1773874"/>
          </a:xfrm>
          <a:prstGeom prst="rect">
            <a:avLst/>
          </a:prstGeom>
          <a:noFill/>
          <a:ln>
            <a:noFill/>
          </a:ln>
        </p:spPr>
      </p:pic>
      <p:pic>
        <p:nvPicPr>
          <p:cNvPr id="107" name="Google Shape;107;g326bfcc3ae2_0_280"/>
          <p:cNvPicPr preferRelativeResize="0"/>
          <p:nvPr/>
        </p:nvPicPr>
        <p:blipFill>
          <a:blip r:embed="rId4">
            <a:alphaModFix/>
          </a:blip>
          <a:stretch>
            <a:fillRect/>
          </a:stretch>
        </p:blipFill>
        <p:spPr>
          <a:xfrm>
            <a:off x="6149459" y="1465535"/>
            <a:ext cx="1728639" cy="1773875"/>
          </a:xfrm>
          <a:prstGeom prst="rect">
            <a:avLst/>
          </a:prstGeom>
          <a:noFill/>
          <a:ln>
            <a:noFill/>
          </a:ln>
        </p:spPr>
      </p:pic>
      <p:pic>
        <p:nvPicPr>
          <p:cNvPr id="2" name="Picture 1" descr="No photo description available.">
            <a:extLst>
              <a:ext uri="{FF2B5EF4-FFF2-40B4-BE49-F238E27FC236}">
                <a16:creationId xmlns:a16="http://schemas.microsoft.com/office/drawing/2014/main" id="{F9D22801-E65D-B432-E6BD-EA91DBA84EE9}"/>
              </a:ext>
            </a:extLst>
          </p:cNvPr>
          <p:cNvPicPr>
            <a:picLocks noChangeAspect="1"/>
          </p:cNvPicPr>
          <p:nvPr/>
        </p:nvPicPr>
        <p:blipFill>
          <a:blip r:embed="rId5"/>
          <a:stretch>
            <a:fillRect/>
          </a:stretch>
        </p:blipFill>
        <p:spPr>
          <a:xfrm>
            <a:off x="3191607" y="1468315"/>
            <a:ext cx="1784839" cy="1767254"/>
          </a:xfrm>
          <a:prstGeom prst="rect">
            <a:avLst/>
          </a:prstGeom>
        </p:spPr>
      </p:pic>
      <p:sp>
        <p:nvSpPr>
          <p:cNvPr id="3" name="TextBox 2">
            <a:extLst>
              <a:ext uri="{FF2B5EF4-FFF2-40B4-BE49-F238E27FC236}">
                <a16:creationId xmlns:a16="http://schemas.microsoft.com/office/drawing/2014/main" id="{45D1F657-FEF1-183A-7564-F300025F9C6C}"/>
              </a:ext>
            </a:extLst>
          </p:cNvPr>
          <p:cNvSpPr txBox="1"/>
          <p:nvPr/>
        </p:nvSpPr>
        <p:spPr>
          <a:xfrm>
            <a:off x="274202" y="3271247"/>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Hoang</a:t>
            </a:r>
          </a:p>
        </p:txBody>
      </p:sp>
      <p:sp>
        <p:nvSpPr>
          <p:cNvPr id="4" name="TextBox 3">
            <a:extLst>
              <a:ext uri="{FF2B5EF4-FFF2-40B4-BE49-F238E27FC236}">
                <a16:creationId xmlns:a16="http://schemas.microsoft.com/office/drawing/2014/main" id="{70027F2F-0AE9-3EE6-D797-1C6B983D9926}"/>
              </a:ext>
            </a:extLst>
          </p:cNvPr>
          <p:cNvSpPr txBox="1"/>
          <p:nvPr/>
        </p:nvSpPr>
        <p:spPr>
          <a:xfrm>
            <a:off x="3158078" y="3271246"/>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Hung</a:t>
            </a:r>
          </a:p>
        </p:txBody>
      </p:sp>
      <p:sp>
        <p:nvSpPr>
          <p:cNvPr id="5" name="TextBox 4">
            <a:extLst>
              <a:ext uri="{FF2B5EF4-FFF2-40B4-BE49-F238E27FC236}">
                <a16:creationId xmlns:a16="http://schemas.microsoft.com/office/drawing/2014/main" id="{263BE556-ADAD-78F7-FC46-7410925FABB3}"/>
              </a:ext>
            </a:extLst>
          </p:cNvPr>
          <p:cNvSpPr txBox="1"/>
          <p:nvPr/>
        </p:nvSpPr>
        <p:spPr>
          <a:xfrm>
            <a:off x="6112292" y="3271245"/>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Bao</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a:extLst>
            <a:ext uri="{FF2B5EF4-FFF2-40B4-BE49-F238E27FC236}">
              <a16:creationId xmlns:a16="http://schemas.microsoft.com/office/drawing/2014/main" id="{C408A6D2-5CFF-D1A4-74CF-A10340ADCD55}"/>
            </a:ext>
          </a:extLst>
        </p:cNvPr>
        <p:cNvGrpSpPr/>
        <p:nvPr/>
      </p:nvGrpSpPr>
      <p:grpSpPr>
        <a:xfrm>
          <a:off x="0" y="0"/>
          <a:ext cx="0" cy="0"/>
          <a:chOff x="0" y="0"/>
          <a:chExt cx="0" cy="0"/>
        </a:xfrm>
      </p:grpSpPr>
      <p:sp>
        <p:nvSpPr>
          <p:cNvPr id="144" name="Google Shape;144;g326bfcc3ae2_0_326">
            <a:extLst>
              <a:ext uri="{FF2B5EF4-FFF2-40B4-BE49-F238E27FC236}">
                <a16:creationId xmlns:a16="http://schemas.microsoft.com/office/drawing/2014/main" id="{894D0658-BCC0-75EE-79FB-5C5B87F0877E}"/>
              </a:ext>
            </a:extLst>
          </p:cNvPr>
          <p:cNvSpPr txBox="1">
            <a:spLocks noGrp="1"/>
          </p:cNvSpPr>
          <p:nvPr>
            <p:ph type="title"/>
          </p:nvPr>
        </p:nvSpPr>
        <p:spPr>
          <a:xfrm>
            <a:off x="660750" y="1650275"/>
            <a:ext cx="6626700" cy="3583500"/>
          </a:xfrm>
          <a:prstGeom prst="rect">
            <a:avLst/>
          </a:prstGeom>
          <a:noFill/>
          <a:ln>
            <a:noFill/>
          </a:ln>
        </p:spPr>
        <p:txBody>
          <a:bodyPr spcFirstLastPara="1" wrap="square" lIns="91425" tIns="45700" rIns="91425" bIns="45700" anchor="t" anchorCtr="0">
            <a:normAutofit/>
          </a:bodyPr>
          <a:lstStyle/>
          <a:p>
            <a:r>
              <a:rPr lang="en-AU" dirty="0">
                <a:solidFill>
                  <a:schemeClr val="accent4"/>
                </a:solidFill>
              </a:rPr>
              <a:t>—</a:t>
            </a:r>
            <a:br>
              <a:rPr lang="en-AU" dirty="0"/>
            </a:br>
            <a:r>
              <a:rPr lang="en-AU" dirty="0"/>
              <a:t>Naïve Bayes on Obesity Dataset </a:t>
            </a:r>
            <a:endParaRPr lang="en-US" sz="2200" b="0"/>
          </a:p>
        </p:txBody>
      </p:sp>
      <p:sp>
        <p:nvSpPr>
          <p:cNvPr id="145" name="Google Shape;145;g326bfcc3ae2_0_326">
            <a:extLst>
              <a:ext uri="{FF2B5EF4-FFF2-40B4-BE49-F238E27FC236}">
                <a16:creationId xmlns:a16="http://schemas.microsoft.com/office/drawing/2014/main" id="{6AA69BCB-64A9-12B9-4866-A0A0DB5BA6C6}"/>
              </a:ext>
            </a:extLst>
          </p:cNvPr>
          <p:cNvSpPr txBox="1"/>
          <p:nvPr/>
        </p:nvSpPr>
        <p:spPr>
          <a:xfrm>
            <a:off x="928176" y="5137948"/>
            <a:ext cx="5578800" cy="1156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2400"/>
              <a:buFont typeface="Arial"/>
              <a:buNone/>
            </a:pPr>
            <a:endParaRPr sz="2400" b="0" i="0">
              <a:solidFill>
                <a:schemeClr val="lt1"/>
              </a:solidFill>
              <a:latin typeface="Arial"/>
              <a:ea typeface="Arial"/>
              <a:cs typeface="Arial"/>
              <a:sym typeface="Arial"/>
            </a:endParaRPr>
          </a:p>
        </p:txBody>
      </p:sp>
      <p:cxnSp>
        <p:nvCxnSpPr>
          <p:cNvPr id="146" name="Google Shape;146;g326bfcc3ae2_0_326">
            <a:extLst>
              <a:ext uri="{FF2B5EF4-FFF2-40B4-BE49-F238E27FC236}">
                <a16:creationId xmlns:a16="http://schemas.microsoft.com/office/drawing/2014/main" id="{9C953074-52AC-2F05-B86D-88438F58BFBC}"/>
              </a:ext>
            </a:extLst>
          </p:cNvPr>
          <p:cNvCxnSpPr/>
          <p:nvPr/>
        </p:nvCxnSpPr>
        <p:spPr>
          <a:xfrm>
            <a:off x="1022185" y="5913009"/>
            <a:ext cx="1798500" cy="0"/>
          </a:xfrm>
          <a:prstGeom prst="straightConnector1">
            <a:avLst/>
          </a:prstGeom>
          <a:noFill/>
          <a:ln w="25400" cap="flat" cmpd="sng">
            <a:solidFill>
              <a:schemeClr val="accent4"/>
            </a:solidFill>
            <a:prstDash val="solid"/>
            <a:round/>
            <a:headEnd type="none" w="sm" len="sm"/>
            <a:tailEnd type="none" w="sm" len="sm"/>
          </a:ln>
          <a:effectLst>
            <a:outerShdw blurRad="40000" dist="20000" dir="5400000" rotWithShape="0">
              <a:srgbClr val="000000">
                <a:alpha val="37650"/>
              </a:srgbClr>
            </a:outerShdw>
          </a:effectLst>
        </p:spPr>
      </p:cxnSp>
    </p:spTree>
    <p:extLst>
      <p:ext uri="{BB962C8B-B14F-4D97-AF65-F5344CB8AC3E}">
        <p14:creationId xmlns:p14="http://schemas.microsoft.com/office/powerpoint/2010/main" val="4283271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326bfcc3ae2_0_290"/>
          <p:cNvSpPr txBox="1">
            <a:spLocks noGrp="1"/>
          </p:cNvSpPr>
          <p:nvPr>
            <p:ph type="title"/>
          </p:nvPr>
        </p:nvSpPr>
        <p:spPr>
          <a:xfrm>
            <a:off x="457200" y="274638"/>
            <a:ext cx="8229600" cy="871800"/>
          </a:xfrm>
          <a:prstGeom prst="rect">
            <a:avLst/>
          </a:prstGeom>
          <a:noFill/>
          <a:ln>
            <a:noFill/>
          </a:ln>
        </p:spPr>
        <p:txBody>
          <a:bodyPr spcFirstLastPara="1" wrap="square" lIns="91425" tIns="45700" rIns="91425" bIns="45700" anchor="ctr" anchorCtr="0">
            <a:normAutofit/>
          </a:bodyPr>
          <a:lstStyle/>
          <a:p>
            <a:r>
              <a:rPr lang="en-AU"/>
              <a:t>Obesity Level Estimation Dataset</a:t>
            </a:r>
            <a:endParaRPr lang="en-US"/>
          </a:p>
        </p:txBody>
      </p:sp>
      <p:sp>
        <p:nvSpPr>
          <p:cNvPr id="114" name="Google Shape;114;g326bfcc3ae2_0_290"/>
          <p:cNvSpPr txBox="1"/>
          <p:nvPr/>
        </p:nvSpPr>
        <p:spPr>
          <a:xfrm>
            <a:off x="457200" y="1260000"/>
            <a:ext cx="8140200" cy="430800"/>
          </a:xfrm>
          <a:prstGeom prst="rect">
            <a:avLst/>
          </a:prstGeom>
          <a:noFill/>
          <a:ln>
            <a:noFill/>
          </a:ln>
        </p:spPr>
        <p:txBody>
          <a:bodyPr spcFirstLastPara="1" wrap="square" lIns="91425" tIns="45700" rIns="91425" bIns="45700" anchor="t" anchorCtr="0">
            <a:spAutoFit/>
          </a:bodyPr>
          <a:lstStyle/>
          <a:p>
            <a:pPr marL="0" lvl="0" indent="0" algn="l" rtl="0">
              <a:spcBef>
                <a:spcPts val="360"/>
              </a:spcBef>
              <a:spcAft>
                <a:spcPts val="0"/>
              </a:spcAft>
              <a:buNone/>
            </a:pPr>
            <a:endParaRPr sz="2200">
              <a:solidFill>
                <a:schemeClr val="dk1"/>
              </a:solidFill>
            </a:endParaRPr>
          </a:p>
        </p:txBody>
      </p:sp>
      <p:sp>
        <p:nvSpPr>
          <p:cNvPr id="115" name="Google Shape;115;g326bfcc3ae2_0_290"/>
          <p:cNvSpPr txBox="1"/>
          <p:nvPr/>
        </p:nvSpPr>
        <p:spPr>
          <a:xfrm>
            <a:off x="392900" y="1473779"/>
            <a:ext cx="8490098" cy="2339072"/>
          </a:xfrm>
          <a:prstGeom prst="rect">
            <a:avLst/>
          </a:prstGeom>
          <a:noFill/>
          <a:ln>
            <a:noFill/>
          </a:ln>
        </p:spPr>
        <p:txBody>
          <a:bodyPr spcFirstLastPara="1" wrap="square" lIns="91425" tIns="91425" rIns="91425" bIns="91425" anchor="t" anchorCtr="0">
            <a:spAutoFit/>
          </a:bodyPr>
          <a:lstStyle/>
          <a:p>
            <a:pPr marL="285750" indent="-285750">
              <a:buChar char="•"/>
            </a:pPr>
            <a:r>
              <a:rPr lang="en-AU" sz="2000" b="1"/>
              <a:t>Collected from</a:t>
            </a:r>
            <a:r>
              <a:rPr lang="en-AU" sz="2000"/>
              <a:t> Mexico, Peru, Colombia</a:t>
            </a:r>
            <a:endParaRPr lang="en-US"/>
          </a:p>
          <a:p>
            <a:pPr marL="285750" indent="-285750">
              <a:buChar char="•"/>
            </a:pPr>
            <a:r>
              <a:rPr lang="en-AU" sz="2000" b="1"/>
              <a:t>2,111 records</a:t>
            </a:r>
            <a:r>
              <a:rPr lang="en-AU" sz="2000"/>
              <a:t>, </a:t>
            </a:r>
            <a:r>
              <a:rPr lang="en-AU" sz="2000" b="1"/>
              <a:t>17 attributes</a:t>
            </a:r>
            <a:r>
              <a:rPr lang="en-AU" sz="2000"/>
              <a:t>, no missing values</a:t>
            </a:r>
            <a:endParaRPr lang="en-AU"/>
          </a:p>
          <a:p>
            <a:pPr marL="285750" indent="-285750">
              <a:buChar char="•"/>
            </a:pPr>
            <a:r>
              <a:rPr lang="en-AU" sz="2000" b="1"/>
              <a:t>Target</a:t>
            </a:r>
            <a:r>
              <a:rPr lang="en-AU" sz="2000"/>
              <a:t>: </a:t>
            </a:r>
            <a:r>
              <a:rPr lang="en-AU" sz="2000" err="1">
                <a:latin typeface="Consolas"/>
              </a:rPr>
              <a:t>NObeyesdad</a:t>
            </a:r>
            <a:r>
              <a:rPr lang="en-AU" sz="2000"/>
              <a:t> (7 obesity levels: Insufficient to Obesity III)</a:t>
            </a:r>
            <a:endParaRPr lang="en-AU"/>
          </a:p>
          <a:p>
            <a:pPr marL="285750" indent="-285750">
              <a:buChar char="•"/>
            </a:pPr>
            <a:r>
              <a:rPr lang="en-AU" sz="2000" b="1"/>
              <a:t>Numeric</a:t>
            </a:r>
            <a:r>
              <a:rPr lang="en-AU" sz="2000"/>
              <a:t>: Age, Weight, Height, meal &amp; activity data</a:t>
            </a:r>
            <a:endParaRPr lang="en-AU"/>
          </a:p>
          <a:p>
            <a:pPr marL="285750" indent="-285750">
              <a:buChar char="•"/>
            </a:pPr>
            <a:r>
              <a:rPr lang="en-AU" sz="2000" b="1"/>
              <a:t>Categorical</a:t>
            </a:r>
            <a:r>
              <a:rPr lang="en-AU" sz="2000"/>
              <a:t>: Gender, transport, smoking, family history</a:t>
            </a:r>
            <a:endParaRPr lang="en-AU"/>
          </a:p>
          <a:p>
            <a:pPr marL="285750" indent="-285750">
              <a:buChar char="•"/>
            </a:pPr>
            <a:r>
              <a:rPr lang="en-AU" sz="2000" b="1"/>
              <a:t>77% synthetic data</a:t>
            </a:r>
            <a:r>
              <a:rPr lang="en-AU" sz="2000"/>
              <a:t> (via SMOTE for class balancing)</a:t>
            </a:r>
            <a:endParaRPr lang="en-AU"/>
          </a:p>
          <a:p>
            <a:endParaRPr lang="en-AU" sz="2000"/>
          </a:p>
        </p:txBody>
      </p:sp>
      <p:sp>
        <p:nvSpPr>
          <p:cNvPr id="116" name="Google Shape;116;g326bfcc3ae2_0_290"/>
          <p:cNvSpPr txBox="1"/>
          <p:nvPr/>
        </p:nvSpPr>
        <p:spPr>
          <a:xfrm>
            <a:off x="7484275" y="807750"/>
            <a:ext cx="16596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AU" sz="1000" b="1">
                <a:solidFill>
                  <a:srgbClr val="F7F7F7"/>
                </a:solidFill>
              </a:rPr>
              <a:t>AI Avenger: Hoang</a:t>
            </a:r>
            <a:endParaRPr sz="1000">
              <a:solidFill>
                <a:srgbClr val="F7F7F7"/>
              </a:solidFill>
            </a:endParaRPr>
          </a:p>
        </p:txBody>
      </p:sp>
      <p:pic>
        <p:nvPicPr>
          <p:cNvPr id="2" name="Picture 1" descr="Alianza del Pacífico, poder comercial">
            <a:extLst>
              <a:ext uri="{FF2B5EF4-FFF2-40B4-BE49-F238E27FC236}">
                <a16:creationId xmlns:a16="http://schemas.microsoft.com/office/drawing/2014/main" id="{3C5B64F3-F1B2-740B-AD59-6D5AA0A353C8}"/>
              </a:ext>
            </a:extLst>
          </p:cNvPr>
          <p:cNvPicPr>
            <a:picLocks noChangeAspect="1"/>
          </p:cNvPicPr>
          <p:nvPr/>
        </p:nvPicPr>
        <p:blipFill>
          <a:blip r:embed="rId3"/>
          <a:stretch>
            <a:fillRect/>
          </a:stretch>
        </p:blipFill>
        <p:spPr>
          <a:xfrm>
            <a:off x="393779" y="3553695"/>
            <a:ext cx="3557261" cy="2131266"/>
          </a:xfrm>
          <a:prstGeom prst="rect">
            <a:avLst/>
          </a:prstGeom>
        </p:spPr>
      </p:pic>
      <p:sp>
        <p:nvSpPr>
          <p:cNvPr id="3" name="TextBox 2">
            <a:extLst>
              <a:ext uri="{FF2B5EF4-FFF2-40B4-BE49-F238E27FC236}">
                <a16:creationId xmlns:a16="http://schemas.microsoft.com/office/drawing/2014/main" id="{9DEB158F-B032-0270-B3F8-272004E284E3}"/>
              </a:ext>
            </a:extLst>
          </p:cNvPr>
          <p:cNvSpPr txBox="1"/>
          <p:nvPr/>
        </p:nvSpPr>
        <p:spPr>
          <a:xfrm>
            <a:off x="395198" y="5681869"/>
            <a:ext cx="3557261"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700"/>
              <a:t>source: https://expansion.mx/economia/2014/02/07/la-alianza-del-pacifico-en-numeros</a:t>
            </a:r>
          </a:p>
        </p:txBody>
      </p:sp>
      <p:pic>
        <p:nvPicPr>
          <p:cNvPr id="4" name="Picture 3" descr="A pie chart with different colored circles&#10;&#10;AI-generated content may be incorrect.">
            <a:extLst>
              <a:ext uri="{FF2B5EF4-FFF2-40B4-BE49-F238E27FC236}">
                <a16:creationId xmlns:a16="http://schemas.microsoft.com/office/drawing/2014/main" id="{6395750D-DE62-C4C7-5BE2-DC129666216F}"/>
              </a:ext>
            </a:extLst>
          </p:cNvPr>
          <p:cNvPicPr>
            <a:picLocks noChangeAspect="1"/>
          </p:cNvPicPr>
          <p:nvPr/>
        </p:nvPicPr>
        <p:blipFill>
          <a:blip r:embed="rId4"/>
          <a:stretch>
            <a:fillRect/>
          </a:stretch>
        </p:blipFill>
        <p:spPr>
          <a:xfrm>
            <a:off x="5019114" y="3506205"/>
            <a:ext cx="4122668" cy="335268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326bfcc3ae2_0_302"/>
          <p:cNvSpPr txBox="1">
            <a:spLocks noGrp="1"/>
          </p:cNvSpPr>
          <p:nvPr>
            <p:ph type="title"/>
          </p:nvPr>
        </p:nvSpPr>
        <p:spPr>
          <a:xfrm>
            <a:off x="457200" y="274638"/>
            <a:ext cx="8229600" cy="871800"/>
          </a:xfrm>
          <a:prstGeom prst="rect">
            <a:avLst/>
          </a:prstGeom>
          <a:noFill/>
          <a:ln>
            <a:noFill/>
          </a:ln>
        </p:spPr>
        <p:txBody>
          <a:bodyPr spcFirstLastPara="1" wrap="square" lIns="91425" tIns="45700" rIns="91425" bIns="45700" anchor="ctr" anchorCtr="0">
            <a:normAutofit/>
          </a:bodyPr>
          <a:lstStyle/>
          <a:p>
            <a:r>
              <a:rPr lang="en-AU" dirty="0"/>
              <a:t>Naïve Bayes for Classification</a:t>
            </a:r>
            <a:endParaRPr lang="en-US" dirty="0"/>
          </a:p>
        </p:txBody>
      </p:sp>
      <p:sp>
        <p:nvSpPr>
          <p:cNvPr id="122" name="Google Shape;122;g326bfcc3ae2_0_302"/>
          <p:cNvSpPr txBox="1"/>
          <p:nvPr/>
        </p:nvSpPr>
        <p:spPr>
          <a:xfrm>
            <a:off x="457200" y="1260000"/>
            <a:ext cx="8140200" cy="430800"/>
          </a:xfrm>
          <a:prstGeom prst="rect">
            <a:avLst/>
          </a:prstGeom>
          <a:noFill/>
          <a:ln>
            <a:noFill/>
          </a:ln>
        </p:spPr>
        <p:txBody>
          <a:bodyPr spcFirstLastPara="1" wrap="square" lIns="91425" tIns="45700" rIns="91425" bIns="45700" anchor="t" anchorCtr="0">
            <a:spAutoFit/>
          </a:bodyPr>
          <a:lstStyle/>
          <a:p>
            <a:pPr marL="0" lvl="0" indent="0" algn="l" rtl="0">
              <a:spcBef>
                <a:spcPts val="360"/>
              </a:spcBef>
              <a:spcAft>
                <a:spcPts val="0"/>
              </a:spcAft>
              <a:buNone/>
            </a:pPr>
            <a:endParaRPr sz="2200">
              <a:solidFill>
                <a:schemeClr val="dk1"/>
              </a:solidFill>
            </a:endParaRPr>
          </a:p>
        </p:txBody>
      </p:sp>
      <p:sp>
        <p:nvSpPr>
          <p:cNvPr id="123" name="Google Shape;123;g326bfcc3ae2_0_302"/>
          <p:cNvSpPr txBox="1"/>
          <p:nvPr/>
        </p:nvSpPr>
        <p:spPr>
          <a:xfrm>
            <a:off x="392900" y="1154900"/>
            <a:ext cx="8073600" cy="3150063"/>
          </a:xfrm>
          <a:prstGeom prst="rect">
            <a:avLst/>
          </a:prstGeom>
          <a:noFill/>
          <a:ln>
            <a:noFill/>
          </a:ln>
        </p:spPr>
        <p:txBody>
          <a:bodyPr spcFirstLastPara="1" wrap="square" lIns="91425" tIns="91425" rIns="91425" bIns="91425" anchor="t" anchorCtr="0">
            <a:spAutoFit/>
          </a:bodyPr>
          <a:lstStyle/>
          <a:p>
            <a:pPr marL="285750" indent="-285750">
              <a:buChar char="•"/>
            </a:pPr>
            <a:r>
              <a:rPr lang="en-AU" sz="1800" dirty="0"/>
              <a:t>Dataset: 7 obesity classes (e.g., Normal, Obesity II, etc.)</a:t>
            </a:r>
            <a:endParaRPr lang="en-US"/>
          </a:p>
          <a:p>
            <a:pPr marL="285750" indent="-285750">
              <a:buChar char="•"/>
            </a:pPr>
            <a:r>
              <a:rPr lang="en-AU" sz="1800" dirty="0"/>
              <a:t>Baselines:</a:t>
            </a:r>
            <a:endParaRPr lang="en-AU"/>
          </a:p>
          <a:p>
            <a:pPr marL="742950" lvl="1" indent="-285750">
              <a:buFont typeface="Courier New"/>
              <a:buChar char="o"/>
            </a:pPr>
            <a:r>
              <a:rPr lang="en-AU" sz="1800" dirty="0" err="1"/>
              <a:t>OneR</a:t>
            </a:r>
            <a:r>
              <a:rPr lang="en-AU" sz="1800" dirty="0"/>
              <a:t>: 16.5% accuracy</a:t>
            </a:r>
            <a:endParaRPr lang="en-AU"/>
          </a:p>
          <a:p>
            <a:pPr marL="742950" lvl="1" indent="-285750">
              <a:buFont typeface="Courier New"/>
              <a:buChar char="o"/>
            </a:pPr>
            <a:r>
              <a:rPr lang="en-AU" sz="1800" dirty="0"/>
              <a:t>J48 (Decision Tree): 93.6% accuracy</a:t>
            </a:r>
            <a:endParaRPr lang="en-AU"/>
          </a:p>
          <a:p>
            <a:pPr marL="742950" lvl="1" indent="-285750">
              <a:buFont typeface="Courier New"/>
              <a:buChar char="o"/>
            </a:pPr>
            <a:endParaRPr lang="en-AU" sz="1800"/>
          </a:p>
          <a:p>
            <a:pPr marL="285750" indent="-285750">
              <a:buChar char="•"/>
            </a:pPr>
            <a:r>
              <a:rPr lang="en-AU" sz="1800" dirty="0"/>
              <a:t>Naïve Bayes:</a:t>
            </a:r>
            <a:endParaRPr lang="en-AU"/>
          </a:p>
          <a:p>
            <a:pPr marL="742950" lvl="1" indent="-285750">
              <a:buFont typeface="Courier New"/>
              <a:buChar char="o"/>
            </a:pPr>
            <a:r>
              <a:rPr lang="en-AU" sz="1800" dirty="0"/>
              <a:t>Accuracy: 60.3%</a:t>
            </a:r>
            <a:endParaRPr lang="en-AU"/>
          </a:p>
          <a:p>
            <a:pPr marL="742950" lvl="1" indent="-285750">
              <a:buFont typeface="Courier New"/>
              <a:buChar char="o"/>
            </a:pPr>
            <a:r>
              <a:rPr lang="en-AU" sz="1800" dirty="0"/>
              <a:t>Strong for Obesity Type I (F1 = 0.99)</a:t>
            </a:r>
            <a:endParaRPr lang="en-AU"/>
          </a:p>
          <a:p>
            <a:pPr marL="742950" lvl="1" indent="-285750">
              <a:buFont typeface="Courier New"/>
              <a:buChar char="o"/>
            </a:pPr>
            <a:r>
              <a:rPr lang="en-AU" sz="1800" dirty="0"/>
              <a:t>Weak for Obesity Type III due to overlapping features</a:t>
            </a:r>
            <a:endParaRPr lang="en-AU" dirty="0"/>
          </a:p>
          <a:p>
            <a:pPr marL="0" lvl="0" indent="0" algn="l">
              <a:lnSpc>
                <a:spcPct val="114999"/>
              </a:lnSpc>
              <a:spcBef>
                <a:spcPts val="1200"/>
              </a:spcBef>
              <a:spcAft>
                <a:spcPts val="0"/>
              </a:spcAft>
              <a:buNone/>
            </a:pPr>
            <a:endParaRPr lang="en-AU" sz="1800"/>
          </a:p>
        </p:txBody>
      </p:sp>
      <p:sp>
        <p:nvSpPr>
          <p:cNvPr id="124" name="Google Shape;124;g326bfcc3ae2_0_302"/>
          <p:cNvSpPr txBox="1"/>
          <p:nvPr/>
        </p:nvSpPr>
        <p:spPr>
          <a:xfrm>
            <a:off x="7484275" y="807750"/>
            <a:ext cx="16596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AU" sz="1000" b="1">
                <a:solidFill>
                  <a:srgbClr val="F7F7F7"/>
                </a:solidFill>
              </a:rPr>
              <a:t>AI Avenger: Hoang</a:t>
            </a:r>
            <a:endParaRPr sz="1000">
              <a:solidFill>
                <a:srgbClr val="F7F7F7"/>
              </a:solidFill>
            </a:endParaRPr>
          </a:p>
        </p:txBody>
      </p:sp>
      <p:pic>
        <p:nvPicPr>
          <p:cNvPr id="2" name="Picture 1" descr="A screenshot of a computer&#10;&#10;AI-generated content may be incorrect.">
            <a:extLst>
              <a:ext uri="{FF2B5EF4-FFF2-40B4-BE49-F238E27FC236}">
                <a16:creationId xmlns:a16="http://schemas.microsoft.com/office/drawing/2014/main" id="{6D2E3ABD-1970-9385-4BEA-6E9952663C9C}"/>
              </a:ext>
            </a:extLst>
          </p:cNvPr>
          <p:cNvPicPr>
            <a:picLocks noChangeAspect="1"/>
          </p:cNvPicPr>
          <p:nvPr/>
        </p:nvPicPr>
        <p:blipFill>
          <a:blip r:embed="rId3"/>
          <a:stretch>
            <a:fillRect/>
          </a:stretch>
        </p:blipFill>
        <p:spPr>
          <a:xfrm>
            <a:off x="2645260" y="3824652"/>
            <a:ext cx="3563335" cy="303334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g326bfcc3ae2_0_317"/>
          <p:cNvSpPr txBox="1">
            <a:spLocks noGrp="1"/>
          </p:cNvSpPr>
          <p:nvPr>
            <p:ph type="title"/>
          </p:nvPr>
        </p:nvSpPr>
        <p:spPr>
          <a:xfrm>
            <a:off x="457200" y="274638"/>
            <a:ext cx="8229600" cy="871800"/>
          </a:xfrm>
          <a:prstGeom prst="rect">
            <a:avLst/>
          </a:prstGeom>
          <a:noFill/>
          <a:ln>
            <a:noFill/>
          </a:ln>
        </p:spPr>
        <p:txBody>
          <a:bodyPr spcFirstLastPara="1" wrap="square" lIns="91425" tIns="45700" rIns="91425" bIns="45700" anchor="ctr" anchorCtr="0">
            <a:normAutofit/>
          </a:bodyPr>
          <a:lstStyle/>
          <a:p>
            <a:r>
              <a:rPr lang="en-AU" dirty="0"/>
              <a:t>Comparing Naïve Bayes with ML Models</a:t>
            </a:r>
            <a:endParaRPr lang="en-US" dirty="0"/>
          </a:p>
        </p:txBody>
      </p:sp>
      <p:sp>
        <p:nvSpPr>
          <p:cNvPr id="137" name="Google Shape;137;g326bfcc3ae2_0_317"/>
          <p:cNvSpPr txBox="1"/>
          <p:nvPr/>
        </p:nvSpPr>
        <p:spPr>
          <a:xfrm>
            <a:off x="457200" y="1260000"/>
            <a:ext cx="8140200" cy="430800"/>
          </a:xfrm>
          <a:prstGeom prst="rect">
            <a:avLst/>
          </a:prstGeom>
          <a:noFill/>
          <a:ln>
            <a:noFill/>
          </a:ln>
        </p:spPr>
        <p:txBody>
          <a:bodyPr spcFirstLastPara="1" wrap="square" lIns="91425" tIns="45700" rIns="91425" bIns="45700" anchor="t" anchorCtr="0">
            <a:spAutoFit/>
          </a:bodyPr>
          <a:lstStyle/>
          <a:p>
            <a:pPr marL="0" lvl="0" indent="0" algn="l" rtl="0">
              <a:spcBef>
                <a:spcPts val="360"/>
              </a:spcBef>
              <a:spcAft>
                <a:spcPts val="0"/>
              </a:spcAft>
              <a:buNone/>
            </a:pPr>
            <a:endParaRPr sz="2200">
              <a:solidFill>
                <a:schemeClr val="dk1"/>
              </a:solidFill>
            </a:endParaRPr>
          </a:p>
        </p:txBody>
      </p:sp>
      <p:sp>
        <p:nvSpPr>
          <p:cNvPr id="138" name="Google Shape;138;g326bfcc3ae2_0_317"/>
          <p:cNvSpPr txBox="1"/>
          <p:nvPr/>
        </p:nvSpPr>
        <p:spPr>
          <a:xfrm>
            <a:off x="392900" y="1297775"/>
            <a:ext cx="8463300" cy="1415742"/>
          </a:xfrm>
          <a:prstGeom prst="rect">
            <a:avLst/>
          </a:prstGeom>
          <a:solidFill>
            <a:schemeClr val="lt1"/>
          </a:solidFill>
          <a:ln>
            <a:noFill/>
          </a:ln>
        </p:spPr>
        <p:txBody>
          <a:bodyPr spcFirstLastPara="1" wrap="square" lIns="91425" tIns="91425" rIns="91425" bIns="91425" anchor="t" anchorCtr="0">
            <a:spAutoFit/>
          </a:bodyPr>
          <a:lstStyle/>
          <a:p>
            <a:pPr marL="285750" indent="-285750">
              <a:buChar char="•"/>
            </a:pPr>
            <a:r>
              <a:rPr lang="en-AU" sz="1600" dirty="0">
                <a:solidFill>
                  <a:srgbClr val="1F1F1F"/>
                </a:solidFill>
              </a:rPr>
              <a:t>Models compared: RF, KNN, Logistic Regression, MLP, AdaBoost</a:t>
            </a:r>
            <a:endParaRPr lang="en-US" dirty="0"/>
          </a:p>
          <a:p>
            <a:pPr marL="285750" indent="-285750">
              <a:buChar char="•"/>
            </a:pPr>
            <a:r>
              <a:rPr lang="en-AU" sz="1600" dirty="0">
                <a:solidFill>
                  <a:srgbClr val="1F1F1F"/>
                </a:solidFill>
              </a:rPr>
              <a:t>Best model: </a:t>
            </a:r>
            <a:r>
              <a:rPr lang="en-AU" sz="1600" b="1" dirty="0">
                <a:solidFill>
                  <a:srgbClr val="1F1F1F"/>
                </a:solidFill>
              </a:rPr>
              <a:t>Random Forest (95.3%)</a:t>
            </a:r>
            <a:endParaRPr lang="en-AU" b="1"/>
          </a:p>
          <a:p>
            <a:pPr marL="285750" indent="-285750">
              <a:buChar char="•"/>
            </a:pPr>
            <a:r>
              <a:rPr lang="en-AU" sz="1600" dirty="0">
                <a:solidFill>
                  <a:srgbClr val="1F1F1F"/>
                </a:solidFill>
              </a:rPr>
              <a:t>Takeaway:</a:t>
            </a:r>
            <a:endParaRPr lang="en-AU" dirty="0"/>
          </a:p>
          <a:p>
            <a:pPr marL="742950" lvl="1" indent="-285750">
              <a:buFont typeface="Courier New"/>
              <a:buChar char="o"/>
            </a:pPr>
            <a:r>
              <a:rPr lang="en-AU" sz="1600" dirty="0">
                <a:solidFill>
                  <a:srgbClr val="1F1F1F"/>
                </a:solidFill>
              </a:rPr>
              <a:t>Naïve Bayes (NB) is interpretable and fast</a:t>
            </a:r>
            <a:endParaRPr lang="en-AU" dirty="0"/>
          </a:p>
          <a:p>
            <a:pPr marL="742950" lvl="1" indent="-285750">
              <a:buFont typeface="Courier New"/>
              <a:buChar char="o"/>
            </a:pPr>
            <a:r>
              <a:rPr lang="en-AU" sz="1600" dirty="0">
                <a:solidFill>
                  <a:srgbClr val="1F1F1F"/>
                </a:solidFill>
              </a:rPr>
              <a:t>Not suitable where feature independence is violated</a:t>
            </a:r>
            <a:endParaRPr lang="en-AU" dirty="0"/>
          </a:p>
        </p:txBody>
      </p:sp>
      <p:sp>
        <p:nvSpPr>
          <p:cNvPr id="139" name="Google Shape;139;g326bfcc3ae2_0_317"/>
          <p:cNvSpPr txBox="1"/>
          <p:nvPr/>
        </p:nvSpPr>
        <p:spPr>
          <a:xfrm>
            <a:off x="7484275" y="807750"/>
            <a:ext cx="16596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AU" sz="1000" b="1">
                <a:solidFill>
                  <a:srgbClr val="F7F7F7"/>
                </a:solidFill>
              </a:rPr>
              <a:t>AI Avenger: Hoang</a:t>
            </a:r>
            <a:endParaRPr sz="1000">
              <a:solidFill>
                <a:srgbClr val="F7F7F7"/>
              </a:solidFill>
            </a:endParaRPr>
          </a:p>
        </p:txBody>
      </p:sp>
      <p:pic>
        <p:nvPicPr>
          <p:cNvPr id="3" name="Picture 2" descr="A screen shot of a computer program&#10;&#10;AI-generated content may be incorrect.">
            <a:extLst>
              <a:ext uri="{FF2B5EF4-FFF2-40B4-BE49-F238E27FC236}">
                <a16:creationId xmlns:a16="http://schemas.microsoft.com/office/drawing/2014/main" id="{F583F1F2-778C-D8CF-D011-10DAD0C795CF}"/>
              </a:ext>
            </a:extLst>
          </p:cNvPr>
          <p:cNvPicPr>
            <a:picLocks noChangeAspect="1"/>
          </p:cNvPicPr>
          <p:nvPr/>
        </p:nvPicPr>
        <p:blipFill>
          <a:blip r:embed="rId3"/>
          <a:stretch>
            <a:fillRect/>
          </a:stretch>
        </p:blipFill>
        <p:spPr>
          <a:xfrm>
            <a:off x="5494919" y="2713189"/>
            <a:ext cx="3649082" cy="1777123"/>
          </a:xfrm>
          <a:prstGeom prst="rect">
            <a:avLst/>
          </a:prstGeom>
        </p:spPr>
      </p:pic>
      <p:pic>
        <p:nvPicPr>
          <p:cNvPr id="4" name="Picture 3" descr="A graph of different colored rectangular shapes&#10;&#10;AI-generated content may be incorrect.">
            <a:extLst>
              <a:ext uri="{FF2B5EF4-FFF2-40B4-BE49-F238E27FC236}">
                <a16:creationId xmlns:a16="http://schemas.microsoft.com/office/drawing/2014/main" id="{84885CCF-1914-468D-0FA4-97B3C18AD70A}"/>
              </a:ext>
            </a:extLst>
          </p:cNvPr>
          <p:cNvPicPr>
            <a:picLocks noChangeAspect="1"/>
          </p:cNvPicPr>
          <p:nvPr/>
        </p:nvPicPr>
        <p:blipFill>
          <a:blip r:embed="rId4"/>
          <a:stretch>
            <a:fillRect/>
          </a:stretch>
        </p:blipFill>
        <p:spPr>
          <a:xfrm>
            <a:off x="1" y="2713008"/>
            <a:ext cx="5272471" cy="316896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g326bfcc3ae2_0_326"/>
          <p:cNvSpPr txBox="1">
            <a:spLocks noGrp="1"/>
          </p:cNvSpPr>
          <p:nvPr>
            <p:ph type="title"/>
          </p:nvPr>
        </p:nvSpPr>
        <p:spPr>
          <a:xfrm>
            <a:off x="660750" y="1650275"/>
            <a:ext cx="6626700" cy="3583500"/>
          </a:xfrm>
          <a:prstGeom prst="rect">
            <a:avLst/>
          </a:prstGeom>
          <a:noFill/>
          <a:ln>
            <a:noFill/>
          </a:ln>
        </p:spPr>
        <p:txBody>
          <a:bodyPr spcFirstLastPara="1" wrap="square" lIns="91425" tIns="45700" rIns="91425" bIns="45700" anchor="t" anchorCtr="0">
            <a:normAutofit/>
          </a:bodyPr>
          <a:lstStyle/>
          <a:p>
            <a:r>
              <a:rPr lang="en-AU" dirty="0">
                <a:solidFill>
                  <a:schemeClr val="accent4"/>
                </a:solidFill>
              </a:rPr>
              <a:t>—</a:t>
            </a:r>
            <a:br>
              <a:rPr lang="en-AU" dirty="0"/>
            </a:br>
            <a:r>
              <a:rPr lang="en-AU" dirty="0"/>
              <a:t>Bayesian Sentiment Analysis </a:t>
            </a:r>
            <a:endParaRPr lang="en-US" sz="2200"/>
          </a:p>
        </p:txBody>
      </p:sp>
      <p:sp>
        <p:nvSpPr>
          <p:cNvPr id="145" name="Google Shape;145;g326bfcc3ae2_0_326"/>
          <p:cNvSpPr txBox="1"/>
          <p:nvPr/>
        </p:nvSpPr>
        <p:spPr>
          <a:xfrm>
            <a:off x="928176" y="5137948"/>
            <a:ext cx="5578800" cy="1156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2400"/>
              <a:buFont typeface="Arial"/>
              <a:buNone/>
            </a:pPr>
            <a:endParaRPr sz="2400" b="0" i="0">
              <a:solidFill>
                <a:schemeClr val="lt1"/>
              </a:solidFill>
              <a:latin typeface="Arial"/>
              <a:ea typeface="Arial"/>
              <a:cs typeface="Arial"/>
              <a:sym typeface="Arial"/>
            </a:endParaRPr>
          </a:p>
        </p:txBody>
      </p:sp>
      <p:cxnSp>
        <p:nvCxnSpPr>
          <p:cNvPr id="146" name="Google Shape;146;g326bfcc3ae2_0_326"/>
          <p:cNvCxnSpPr/>
          <p:nvPr/>
        </p:nvCxnSpPr>
        <p:spPr>
          <a:xfrm>
            <a:off x="1022185" y="5913009"/>
            <a:ext cx="1798500" cy="0"/>
          </a:xfrm>
          <a:prstGeom prst="straightConnector1">
            <a:avLst/>
          </a:prstGeom>
          <a:noFill/>
          <a:ln w="25400" cap="flat" cmpd="sng">
            <a:solidFill>
              <a:schemeClr val="accent4"/>
            </a:solidFill>
            <a:prstDash val="solid"/>
            <a:round/>
            <a:headEnd type="none" w="sm" len="sm"/>
            <a:tailEnd type="none" w="sm" len="sm"/>
          </a:ln>
          <a:effectLst>
            <a:outerShdw blurRad="40000" dist="20000" dir="5400000" rotWithShape="0">
              <a:srgbClr val="000000">
                <a:alpha val="37650"/>
              </a:srgbClr>
            </a:outerShdw>
          </a:effectLst>
        </p:spPr>
      </p:cxnSp>
    </p:spTree>
  </p:cSld>
  <p:clrMapOvr>
    <a:masterClrMapping/>
  </p:clrMapOvr>
</p:sld>
</file>

<file path=ppt/theme/theme1.xml><?xml version="1.0" encoding="utf-8"?>
<a:theme xmlns:a="http://schemas.openxmlformats.org/drawingml/2006/main" name="Office Theme">
  <a:themeElements>
    <a:clrScheme name="RMIT 1">
      <a:dk1>
        <a:srgbClr val="000054"/>
      </a:dk1>
      <a:lt1>
        <a:srgbClr val="FFFFFF"/>
      </a:lt1>
      <a:dk2>
        <a:srgbClr val="E60028"/>
      </a:dk2>
      <a:lt2>
        <a:srgbClr val="EEECE1"/>
      </a:lt2>
      <a:accent1>
        <a:srgbClr val="FC9147"/>
      </a:accent1>
      <a:accent2>
        <a:srgbClr val="FAC800"/>
      </a:accent2>
      <a:accent3>
        <a:srgbClr val="00DCB4"/>
      </a:accent3>
      <a:accent4>
        <a:srgbClr val="7AE1AA"/>
      </a:accent4>
      <a:accent5>
        <a:srgbClr val="0078FF"/>
      </a:accent5>
      <a:accent6>
        <a:srgbClr val="00AAFF"/>
      </a:accent6>
      <a:hlink>
        <a:srgbClr val="AA00AA"/>
      </a:hlink>
      <a:folHlink>
        <a:srgbClr val="C864C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27</Slides>
  <Notes>27</Notes>
  <HiddenSlides>0</HiddenSlide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 COSC3126 Data Mining  Assignment 3: Course Project  "Naïve Bayes, Ensemble Learning, and E-commerce Behavior"</vt:lpstr>
      <vt:lpstr>Agenda</vt:lpstr>
      <vt:lpstr>— Introduction</vt:lpstr>
      <vt:lpstr>Group 2</vt:lpstr>
      <vt:lpstr>— Naïve Bayes on Obesity Dataset </vt:lpstr>
      <vt:lpstr>Obesity Level Estimation Dataset</vt:lpstr>
      <vt:lpstr>Naïve Bayes for Classification</vt:lpstr>
      <vt:lpstr>Comparing Naïve Bayes with ML Models</vt:lpstr>
      <vt:lpstr>— Bayesian Sentiment Analysis </vt:lpstr>
      <vt:lpstr>Sentiment Dataset &amp; Feature Engineering</vt:lpstr>
      <vt:lpstr>Comparing Naïve Bayes &amp; BayesNet</vt:lpstr>
      <vt:lpstr>Effect of Tuning on Naïve Bayes</vt:lpstr>
      <vt:lpstr>— Data Mining Using Advanced Techniques  </vt:lpstr>
      <vt:lpstr>Project Overview - The Dataset</vt:lpstr>
      <vt:lpstr>Exploratory Data Analysis (EDA) Numerical Features</vt:lpstr>
      <vt:lpstr>Exploratory Data Analysis (EDA) Categorical Features</vt:lpstr>
      <vt:lpstr>— Advanced Models and Pattern Discovery</vt:lpstr>
      <vt:lpstr>Advanced Models and Pattern Discovery</vt:lpstr>
      <vt:lpstr>— Innovative Technique</vt:lpstr>
      <vt:lpstr>Hybrid Ensemble + Attribute Selection</vt:lpstr>
      <vt:lpstr>Hybrid Ensemble + Attribute Selection</vt:lpstr>
      <vt:lpstr>— Why This Technique Is Innovative?</vt:lpstr>
      <vt:lpstr>Why? Smart, Scalable, Strategic</vt:lpstr>
      <vt:lpstr>— Key Findings &amp; Recommendations</vt:lpstr>
      <vt:lpstr>Key Conclusions</vt:lpstr>
      <vt:lpstr>References</vt:lpstr>
      <vt:lpstr>— 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Adrian Monk</dc:creator>
  <cp:revision>256</cp:revision>
  <dcterms:created xsi:type="dcterms:W3CDTF">2016-11-30T22:43:19Z</dcterms:created>
  <dcterms:modified xsi:type="dcterms:W3CDTF">2025-05-23T06:24:14Z</dcterms:modified>
</cp:coreProperties>
</file>