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61" r:id="rId4"/>
    <p:sldId id="262" r:id="rId5"/>
    <p:sldId id="263" r:id="rId6"/>
    <p:sldId id="264" r:id="rId7"/>
    <p:sldId id="265" r:id="rId8"/>
    <p:sldId id="277" r:id="rId9"/>
    <p:sldId id="276" r:id="rId10"/>
    <p:sldId id="278" r:id="rId11"/>
    <p:sldId id="266" r:id="rId12"/>
    <p:sldId id="268" r:id="rId13"/>
    <p:sldId id="279" r:id="rId14"/>
    <p:sldId id="280" r:id="rId15"/>
    <p:sldId id="282" r:id="rId16"/>
    <p:sldId id="281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8AE"/>
    <a:srgbClr val="C2D4E0"/>
    <a:srgbClr val="F0F5F9"/>
    <a:srgbClr val="EC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5" autoAdjust="0"/>
    <p:restoredTop sz="94616" autoAdjust="0"/>
  </p:normalViewPr>
  <p:slideViewPr>
    <p:cSldViewPr>
      <p:cViewPr>
        <p:scale>
          <a:sx n="100" d="100"/>
          <a:sy n="100" d="100"/>
        </p:scale>
        <p:origin x="-112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15040-15C3-4DED-B5BD-4E0F57997FA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CF389-AEE6-4083-8006-273D0B820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7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0AE0-5630-49C3-8953-6915BB4566AC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gitready.com/intermediate/2009/01/31/intro-to-rebas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nakedstartup.com/2010/04/simple-daily-git-workfl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://blog.mikeobrien.net/2010/07/using-git-locally-on-windows-with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sysgit/downloads/lis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828800"/>
          </a:xfrm>
          <a:gradFill flip="none" rotWithShape="1">
            <a:gsLst>
              <a:gs pos="0">
                <a:srgbClr val="C2D4E0"/>
              </a:gs>
              <a:gs pos="83000">
                <a:srgbClr val="F0F5F9"/>
              </a:gs>
            </a:gsLst>
            <a:lin ang="16200000" scaled="1"/>
            <a:tileRect/>
          </a:gradFill>
          <a:ln cap="rnd">
            <a:solidFill>
              <a:srgbClr val="8898AE"/>
            </a:solidFill>
            <a:round/>
          </a:ln>
        </p:spPr>
        <p:txBody>
          <a:bodyPr>
            <a:normAutofit/>
          </a:bodyPr>
          <a:lstStyle/>
          <a:p>
            <a:r>
              <a:rPr lang="en-US" dirty="0" smtClean="0">
                <a:latin typeface="Tekton Pro" pitchFamily="34" charset="0"/>
              </a:rPr>
              <a:t>Intro to </a:t>
            </a:r>
            <a:r>
              <a:rPr lang="en-US" dirty="0" err="1" smtClean="0">
                <a:latin typeface="Tekton Pro" pitchFamily="34" charset="0"/>
              </a:rPr>
              <a:t>Git</a:t>
            </a:r>
            <a:r>
              <a:rPr lang="en-US" dirty="0" smtClean="0">
                <a:latin typeface="Tekton Pro" pitchFamily="34" charset="0"/>
              </a:rPr>
              <a:t/>
            </a:r>
            <a:br>
              <a:rPr lang="en-US" dirty="0" smtClean="0">
                <a:latin typeface="Tekton Pro" pitchFamily="34" charset="0"/>
              </a:rPr>
            </a:br>
            <a:r>
              <a:rPr lang="en-US" sz="3100" dirty="0" smtClean="0">
                <a:latin typeface="Tekton Pro" pitchFamily="34" charset="0"/>
              </a:rPr>
              <a:t>or How to be Distributed</a:t>
            </a:r>
            <a:endParaRPr lang="en-US" sz="3100" dirty="0">
              <a:latin typeface="Tekton Pro" pitchFamily="34" charset="0"/>
            </a:endParaRPr>
          </a:p>
        </p:txBody>
      </p:sp>
      <p:pic>
        <p:nvPicPr>
          <p:cNvPr id="1028" name="Picture 4" descr="http://lucalongo.allrightsolutions.com/upload/images/distributed_artificial_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sz="2000" dirty="0" smtClean="0">
                <a:latin typeface="Tw Cen MT" pitchFamily="34" charset="0"/>
              </a:rPr>
              <a:t>Getting started</a:t>
            </a:r>
          </a:p>
          <a:p>
            <a:pPr lvl="1"/>
            <a:r>
              <a:rPr lang="en-US" sz="1400" dirty="0" smtClean="0">
                <a:latin typeface="Tw Cen MT" pitchFamily="34" charset="0"/>
              </a:rPr>
              <a:t>Set your global name and email</a:t>
            </a:r>
            <a:endParaRPr lang="en-US" dirty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>
              <a:latin typeface="Tw Cen MT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Tw Cen MT" pitchFamily="34" charset="0"/>
            </a:endParaRPr>
          </a:p>
          <a:p>
            <a:pPr lvl="1"/>
            <a:endParaRPr lang="en-US" sz="1400" dirty="0" smtClean="0">
              <a:latin typeface="Tw Cen MT" pitchFamily="34" charset="0"/>
            </a:endParaRPr>
          </a:p>
          <a:p>
            <a:pPr lvl="1"/>
            <a:endParaRPr lang="en-US" sz="1400" dirty="0" smtClean="0">
              <a:latin typeface="Tw Cen MT" pitchFamily="34" charset="0"/>
            </a:endParaRPr>
          </a:p>
          <a:p>
            <a:pPr lvl="1"/>
            <a:endParaRPr lang="en-US" sz="1400" dirty="0">
              <a:latin typeface="Tw Cen MT" pitchFamily="34" charset="0"/>
            </a:endParaRPr>
          </a:p>
          <a:p>
            <a:pPr lvl="1"/>
            <a:r>
              <a:rPr lang="en-US" sz="1400" dirty="0" smtClean="0">
                <a:latin typeface="Tw Cen MT" pitchFamily="34" charset="0"/>
              </a:rPr>
              <a:t>Set your merge tool (If you don’t want VI). I use the free Perforce merge tool.</a:t>
            </a:r>
          </a:p>
          <a:p>
            <a:pPr lvl="1"/>
            <a:endParaRPr lang="en-US" dirty="0" smtClean="0">
              <a:latin typeface="Tw Cen MT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295400"/>
            <a:ext cx="53816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3886200"/>
            <a:ext cx="53054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94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 fontScale="85000" lnSpcReduction="20000"/>
          </a:bodyPr>
          <a:lstStyle/>
          <a:p>
            <a:r>
              <a:rPr lang="en-US" dirty="0" smtClean="0">
                <a:latin typeface="Tw Cen MT" pitchFamily="34" charset="0"/>
              </a:rPr>
              <a:t>Setting up the local repository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 smtClean="0">
                <a:latin typeface="Tw Cen MT" pitchFamily="34" charset="0"/>
              </a:rPr>
              <a:t>Clone the </a:t>
            </a:r>
            <a:r>
              <a:rPr lang="en-US" dirty="0" err="1" smtClean="0">
                <a:latin typeface="Tw Cen MT" pitchFamily="34" charset="0"/>
              </a:rPr>
              <a:t>GitHub</a:t>
            </a:r>
            <a:r>
              <a:rPr lang="en-US" dirty="0" smtClean="0">
                <a:latin typeface="Tw Cen MT" pitchFamily="34" charset="0"/>
              </a:rPr>
              <a:t> repository we just created</a:t>
            </a:r>
          </a:p>
          <a:p>
            <a:pPr lvl="2"/>
            <a:r>
              <a:rPr lang="en-US" dirty="0" err="1" smtClean="0">
                <a:latin typeface="Tw Cen MT" pitchFamily="34" charset="0"/>
              </a:rPr>
              <a:t>Urls</a:t>
            </a:r>
            <a:endParaRPr lang="en-US" dirty="0" smtClean="0">
              <a:latin typeface="Tw Cen MT" pitchFamily="34" charset="0"/>
            </a:endParaRPr>
          </a:p>
          <a:p>
            <a:pPr lvl="3"/>
            <a:r>
              <a:rPr lang="en-US" dirty="0" smtClean="0">
                <a:latin typeface="Tw Cen MT" pitchFamily="34" charset="0"/>
              </a:rPr>
              <a:t>https (New and improved but still buggy)</a:t>
            </a:r>
          </a:p>
          <a:p>
            <a:pPr lvl="3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(</a:t>
            </a:r>
            <a:r>
              <a:rPr lang="en-US" dirty="0" err="1" smtClean="0">
                <a:latin typeface="Tw Cen MT" pitchFamily="34" charset="0"/>
              </a:rPr>
              <a:t>Readonly</a:t>
            </a:r>
            <a:r>
              <a:rPr lang="en-US" dirty="0" smtClean="0">
                <a:latin typeface="Tw Cen MT" pitchFamily="34" charset="0"/>
              </a:rPr>
              <a:t> on </a:t>
            </a:r>
            <a:r>
              <a:rPr lang="en-US" dirty="0" err="1" smtClean="0">
                <a:latin typeface="Tw Cen MT" pitchFamily="34" charset="0"/>
              </a:rPr>
              <a:t>GitHub</a:t>
            </a:r>
            <a:r>
              <a:rPr lang="en-US" dirty="0" smtClean="0">
                <a:latin typeface="Tw Cen MT" pitchFamily="34" charset="0"/>
              </a:rPr>
              <a:t>)</a:t>
            </a:r>
          </a:p>
          <a:p>
            <a:pPr lvl="3"/>
            <a:r>
              <a:rPr lang="en-US" dirty="0" smtClean="0">
                <a:latin typeface="Tw Cen MT" pitchFamily="34" charset="0"/>
              </a:rPr>
              <a:t>SSH (Tried and true)</a:t>
            </a:r>
          </a:p>
          <a:p>
            <a:pPr lvl="4"/>
            <a:r>
              <a:rPr lang="en-US" dirty="0" smtClean="0">
                <a:latin typeface="Tw Cen MT" pitchFamily="34" charset="0"/>
              </a:rPr>
              <a:t>Generating a key pair </a:t>
            </a:r>
            <a:r>
              <a:rPr lang="en-US" sz="800" dirty="0" smtClean="0">
                <a:latin typeface="Tw Cen MT" pitchFamily="34" charset="0"/>
              </a:rPr>
              <a:t>(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ssh-keygen </a:t>
            </a:r>
            <a:r>
              <a:rPr lang="de-DE" sz="800" dirty="0">
                <a:latin typeface="Consolas" pitchFamily="49" charset="0"/>
                <a:cs typeface="Consolas" pitchFamily="49" charset="0"/>
              </a:rPr>
              <a:t>-t rsa -C "mob@mikeobrien.net"</a:t>
            </a:r>
            <a:r>
              <a:rPr lang="en-US" sz="800" dirty="0" smtClean="0">
                <a:latin typeface="Tw Cen MT" pitchFamily="34" charset="0"/>
              </a:rPr>
              <a:t>)</a:t>
            </a:r>
          </a:p>
          <a:p>
            <a:pPr lvl="4"/>
            <a:endParaRPr lang="en-US" sz="800" dirty="0" smtClean="0">
              <a:latin typeface="Tw Cen MT" pitchFamily="34" charset="0"/>
            </a:endParaRPr>
          </a:p>
          <a:p>
            <a:pPr lvl="4"/>
            <a:endParaRPr lang="en-US" dirty="0" smtClean="0">
              <a:latin typeface="Tw Cen MT" pitchFamily="34" charset="0"/>
            </a:endParaRPr>
          </a:p>
          <a:p>
            <a:pPr lvl="4"/>
            <a:endParaRPr lang="en-US" dirty="0" smtClean="0">
              <a:latin typeface="Tw Cen MT" pitchFamily="34" charset="0"/>
            </a:endParaRPr>
          </a:p>
          <a:p>
            <a:pPr lvl="4"/>
            <a:endParaRPr lang="en-US" dirty="0" smtClean="0">
              <a:latin typeface="Tw Cen MT" pitchFamily="34" charset="0"/>
            </a:endParaRPr>
          </a:p>
          <a:p>
            <a:pPr lvl="4"/>
            <a:endParaRPr lang="en-US" dirty="0">
              <a:latin typeface="Tw Cen MT" pitchFamily="34" charset="0"/>
            </a:endParaRPr>
          </a:p>
          <a:p>
            <a:pPr lvl="4"/>
            <a:endParaRPr lang="en-US" dirty="0" smtClean="0">
              <a:latin typeface="Tw Cen MT" pitchFamily="34" charset="0"/>
            </a:endParaRPr>
          </a:p>
          <a:p>
            <a:pPr lvl="4"/>
            <a:endParaRPr lang="en-US" dirty="0" smtClean="0">
              <a:latin typeface="Tw Cen MT" pitchFamily="34" charset="0"/>
            </a:endParaRPr>
          </a:p>
          <a:p>
            <a:pPr lvl="4"/>
            <a:endParaRPr lang="en-US" dirty="0" smtClean="0">
              <a:latin typeface="Tw Cen MT" pitchFamily="34" charset="0"/>
            </a:endParaRPr>
          </a:p>
          <a:p>
            <a:pPr lvl="4"/>
            <a:r>
              <a:rPr lang="en-US" dirty="0" smtClean="0">
                <a:latin typeface="Tw Cen MT" pitchFamily="34" charset="0"/>
              </a:rPr>
              <a:t>Get public key from C:\Users\&lt;Username</a:t>
            </a:r>
            <a:r>
              <a:rPr lang="en-US" dirty="0">
                <a:latin typeface="Tw Cen MT" pitchFamily="34" charset="0"/>
              </a:rPr>
              <a:t>&gt;\.ssh\ id_rsa.pub</a:t>
            </a:r>
            <a:endParaRPr lang="en-US" dirty="0" smtClean="0">
              <a:latin typeface="Tw Cen MT" pitchFamily="34" charset="0"/>
            </a:endParaRPr>
          </a:p>
          <a:p>
            <a:pPr lvl="4"/>
            <a:r>
              <a:rPr lang="en-US" dirty="0" smtClean="0">
                <a:latin typeface="Tw Cen MT" pitchFamily="34" charset="0"/>
              </a:rPr>
              <a:t>Add public key to your </a:t>
            </a:r>
            <a:r>
              <a:rPr lang="en-US" dirty="0" err="1" smtClean="0">
                <a:latin typeface="Tw Cen MT" pitchFamily="34" charset="0"/>
              </a:rPr>
              <a:t>GitHub</a:t>
            </a:r>
            <a:r>
              <a:rPr lang="en-US" dirty="0" smtClean="0">
                <a:latin typeface="Tw Cen MT" pitchFamily="34" charset="0"/>
              </a:rPr>
              <a:t> account</a:t>
            </a:r>
          </a:p>
          <a:p>
            <a:pPr lvl="4"/>
            <a:r>
              <a:rPr lang="en-US" dirty="0" smtClean="0">
                <a:latin typeface="Tw Cen MT" pitchFamily="34" charset="0"/>
              </a:rPr>
              <a:t>Save you key pair!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As is usually the case with </a:t>
            </a:r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, there are other ways to do this.</a:t>
            </a:r>
          </a:p>
          <a:p>
            <a:pPr lvl="4"/>
            <a:endParaRPr lang="en-US" dirty="0" smtClean="0">
              <a:latin typeface="Tw Cen MT" pitchFamily="34" charset="0"/>
            </a:endParaRPr>
          </a:p>
          <a:p>
            <a:pPr lvl="4"/>
            <a:endParaRPr lang="en-US" dirty="0" smtClean="0">
              <a:latin typeface="Tw Cen MT" pitchFamily="34" charset="0"/>
            </a:endParaRPr>
          </a:p>
          <a:p>
            <a:pPr lvl="2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64484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Making and pushing changes exercise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Create a .</a:t>
            </a:r>
            <a:r>
              <a:rPr lang="en-US" dirty="0" err="1" smtClean="0">
                <a:latin typeface="Tw Cen MT" pitchFamily="34" charset="0"/>
              </a:rPr>
              <a:t>gitignore</a:t>
            </a:r>
            <a:r>
              <a:rPr lang="en-US" dirty="0" smtClean="0">
                <a:latin typeface="Tw Cen MT" pitchFamily="34" charset="0"/>
              </a:rPr>
              <a:t> with touch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Add some content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add .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status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commit -m “Commit message”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push origin master</a:t>
            </a:r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Pulling updates exercise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Create some not conflicting updates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fetch + </a:t>
            </a:r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rebase </a:t>
            </a:r>
            <a:r>
              <a:rPr lang="en-US" dirty="0" err="1" smtClean="0">
                <a:latin typeface="Tw Cen MT" pitchFamily="34" charset="0"/>
              </a:rPr>
              <a:t>vs</a:t>
            </a:r>
            <a:r>
              <a:rPr lang="en-US" dirty="0" smtClean="0">
                <a:latin typeface="Tw Cen MT" pitchFamily="34" charset="0"/>
              </a:rPr>
              <a:t> </a:t>
            </a:r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pull –rebase &lt;Repo&gt; &lt;Branch&gt;</a:t>
            </a:r>
          </a:p>
          <a:p>
            <a:r>
              <a:rPr lang="en-US" dirty="0" smtClean="0">
                <a:latin typeface="Tw Cen MT" pitchFamily="34" charset="0"/>
              </a:rPr>
              <a:t>Resolving conflicts exercise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Make a conflicting change and commit it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pull –rebase origin master</a:t>
            </a:r>
          </a:p>
          <a:p>
            <a:pPr lvl="1"/>
            <a:endParaRPr lang="en-US" dirty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7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 lnSpcReduction="10000"/>
          </a:bodyPr>
          <a:lstStyle/>
          <a:p>
            <a:r>
              <a:rPr lang="en-US" dirty="0" smtClean="0">
                <a:latin typeface="Tw Cen MT" pitchFamily="34" charset="0"/>
              </a:rPr>
              <a:t>Branching Exercise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branch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branch -r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checkout -b &lt;</a:t>
            </a:r>
            <a:r>
              <a:rPr lang="en-US" dirty="0" err="1" smtClean="0">
                <a:latin typeface="Tw Cen MT" pitchFamily="34" charset="0"/>
              </a:rPr>
              <a:t>BranchName</a:t>
            </a:r>
            <a:r>
              <a:rPr lang="en-US" dirty="0" smtClean="0">
                <a:latin typeface="Tw Cen MT" pitchFamily="34" charset="0"/>
              </a:rPr>
              <a:t>&gt;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Make some changes 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add .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commit -m “Commit message”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status</a:t>
            </a:r>
            <a:endParaRPr lang="en-US" dirty="0">
              <a:latin typeface="Tw Cen MT" pitchFamily="34" charset="0"/>
            </a:endParaRP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checkout master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rebase &lt;</a:t>
            </a:r>
            <a:r>
              <a:rPr lang="en-US" dirty="0" err="1" smtClean="0">
                <a:latin typeface="Tw Cen MT" pitchFamily="34" charset="0"/>
              </a:rPr>
              <a:t>BranchName</a:t>
            </a:r>
            <a:r>
              <a:rPr lang="en-US" dirty="0" smtClean="0">
                <a:latin typeface="Tw Cen MT" pitchFamily="34" charset="0"/>
              </a:rPr>
              <a:t>&gt;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branch -d &lt;</a:t>
            </a:r>
            <a:r>
              <a:rPr lang="en-US" dirty="0" err="1" smtClean="0">
                <a:latin typeface="Tw Cen MT" pitchFamily="34" charset="0"/>
              </a:rPr>
              <a:t>BranchName</a:t>
            </a:r>
            <a:r>
              <a:rPr lang="en-US" dirty="0" smtClean="0">
                <a:latin typeface="Tw Cen MT" pitchFamily="34" charset="0"/>
              </a:rPr>
              <a:t>&gt;</a:t>
            </a:r>
          </a:p>
          <a:p>
            <a:pPr lvl="1"/>
            <a:endParaRPr lang="en-US" dirty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6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Merging </a:t>
            </a:r>
            <a:r>
              <a:rPr lang="en-US" dirty="0" err="1" smtClean="0">
                <a:latin typeface="Tw Cen MT" pitchFamily="34" charset="0"/>
              </a:rPr>
              <a:t>vs</a:t>
            </a:r>
            <a:r>
              <a:rPr lang="en-US" dirty="0" smtClean="0">
                <a:latin typeface="Tw Cen MT" pitchFamily="34" charset="0"/>
              </a:rPr>
              <a:t> Rebasing</a:t>
            </a:r>
          </a:p>
          <a:p>
            <a:pPr lvl="1"/>
            <a:r>
              <a:rPr lang="en-US" sz="1800" dirty="0" smtClean="0">
                <a:latin typeface="Tw Cen MT" pitchFamily="34" charset="0"/>
              </a:rPr>
              <a:t>Merging preserves branching history.</a:t>
            </a:r>
          </a:p>
          <a:p>
            <a:pPr lvl="1"/>
            <a:r>
              <a:rPr lang="en-US" sz="1800" dirty="0" smtClean="0">
                <a:latin typeface="Tw Cen MT" pitchFamily="34" charset="0"/>
              </a:rPr>
              <a:t>Rebasing flattens the history.</a:t>
            </a:r>
          </a:p>
          <a:p>
            <a:pPr lvl="1"/>
            <a:r>
              <a:rPr lang="en-US" sz="1800" dirty="0" smtClean="0">
                <a:latin typeface="Tw Cen MT" pitchFamily="34" charset="0"/>
              </a:rPr>
              <a:t>See here for more (Where I lifted the graphics below):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www.gitready.com/intermediate/2009/01/31/intro-to-rebase.html</a:t>
            </a:r>
            <a:endParaRPr lang="en-US" sz="1800" dirty="0" smtClean="0"/>
          </a:p>
          <a:p>
            <a:pPr lvl="1"/>
            <a:r>
              <a:rPr lang="en-US" sz="1800" dirty="0" smtClean="0">
                <a:latin typeface="Tw Cen MT" pitchFamily="34" charset="0"/>
              </a:rPr>
              <a:t>Its up to you. I’m seeing a shift towards rebasing as it leaves a cleaner history.</a:t>
            </a:r>
            <a:endParaRPr lang="en-US" sz="1800" dirty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59817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06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Workflow</a:t>
            </a:r>
          </a:p>
          <a:p>
            <a:pPr lvl="1"/>
            <a:r>
              <a:rPr lang="en-US" sz="1050" dirty="0" smtClean="0">
                <a:latin typeface="Tw Cen MT" pitchFamily="34" charset="0"/>
              </a:rPr>
              <a:t>Come up with a workflow that suits your needs.</a:t>
            </a:r>
          </a:p>
          <a:p>
            <a:pPr lvl="1"/>
            <a:r>
              <a:rPr lang="en-US" sz="1050" dirty="0" smtClean="0">
                <a:latin typeface="Tw Cen MT" pitchFamily="34" charset="0"/>
              </a:rPr>
              <a:t>Adapted mine from </a:t>
            </a:r>
            <a:r>
              <a:rPr lang="en-US" sz="1050" dirty="0">
                <a:hlinkClick r:id="rId2"/>
              </a:rPr>
              <a:t>http://nakedstartup.com/2010/04/simple-daily-git-workflow/</a:t>
            </a:r>
            <a:endParaRPr lang="en-US" sz="1050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3515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600200"/>
            <a:ext cx="3808126" cy="458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90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1905000"/>
            <a:ext cx="7772400" cy="2590800"/>
          </a:xfrm>
          <a:prstGeom prst="rect">
            <a:avLst/>
          </a:prstGeom>
          <a:gradFill flip="none" rotWithShape="1">
            <a:gsLst>
              <a:gs pos="0">
                <a:srgbClr val="C2D4E0"/>
              </a:gs>
              <a:gs pos="83000">
                <a:srgbClr val="F0F5F9"/>
              </a:gs>
            </a:gsLst>
            <a:lin ang="16200000" scaled="1"/>
            <a:tileRect/>
          </a:gradFill>
          <a:ln cap="rnd">
            <a:solidFill>
              <a:srgbClr val="8898AE"/>
            </a:solidFill>
            <a:rou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ekton Pro" pitchFamily="34" charset="0"/>
                <a:ea typeface="+mj-ea"/>
                <a:cs typeface="+mj-cs"/>
              </a:rPr>
              <a:t>The end.</a:t>
            </a:r>
            <a:endParaRPr lang="en-US" sz="4400" dirty="0" smtClean="0">
              <a:latin typeface="Tekton Pro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kton Pro" pitchFamily="34" charset="0"/>
                <a:ea typeface="+mj-ea"/>
                <a:cs typeface="+mj-cs"/>
              </a:rPr>
              <a:t>Slides</a:t>
            </a:r>
            <a:r>
              <a:rPr lang="en-US" sz="2800" dirty="0" smtClean="0">
                <a:latin typeface="Tekton Pro" pitchFamily="34" charset="0"/>
                <a:ea typeface="+mj-ea"/>
                <a:cs typeface="+mj-cs"/>
              </a:rPr>
              <a:t>,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kton Pro" pitchFamily="34" charset="0"/>
                <a:ea typeface="+mj-ea"/>
                <a:cs typeface="+mj-cs"/>
              </a:rPr>
              <a:t>code &amp; primary sources 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kton Pro" pitchFamily="34" charset="0"/>
                <a:ea typeface="+mj-ea"/>
                <a:cs typeface="+mj-cs"/>
              </a:rPr>
              <a:t>blog.mikeobrien.net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kton Pr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 fontScale="62500" lnSpcReduction="20000"/>
          </a:bodyPr>
          <a:lstStyle/>
          <a:p>
            <a:r>
              <a:rPr lang="en-US" dirty="0" smtClean="0">
                <a:latin typeface="Tw Cen MT" pitchFamily="34" charset="0"/>
              </a:rPr>
              <a:t>Why?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Why DVCS?</a:t>
            </a:r>
          </a:p>
          <a:p>
            <a:pPr lvl="2"/>
            <a:r>
              <a:rPr lang="en-US" dirty="0" smtClean="0">
                <a:latin typeface="Tw Cen MT" pitchFamily="34" charset="0"/>
              </a:rPr>
              <a:t>Personally</a:t>
            </a:r>
          </a:p>
          <a:p>
            <a:pPr lvl="3"/>
            <a:r>
              <a:rPr lang="en-US" dirty="0" smtClean="0">
                <a:latin typeface="Tw Cen MT" pitchFamily="34" charset="0"/>
              </a:rPr>
              <a:t>Disconnected</a:t>
            </a:r>
          </a:p>
          <a:p>
            <a:pPr lvl="3"/>
            <a:r>
              <a:rPr lang="en-US" dirty="0" smtClean="0">
                <a:latin typeface="Tw Cen MT" pitchFamily="34" charset="0"/>
              </a:rPr>
              <a:t>Branching workflow (Easy local branching/merging)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Why </a:t>
            </a:r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?</a:t>
            </a:r>
          </a:p>
          <a:p>
            <a:pPr lvl="2"/>
            <a:r>
              <a:rPr lang="en-US" dirty="0" smtClean="0">
                <a:latin typeface="Tw Cen MT" pitchFamily="34" charset="0"/>
              </a:rPr>
              <a:t>Personally</a:t>
            </a:r>
          </a:p>
          <a:p>
            <a:pPr lvl="3"/>
            <a:r>
              <a:rPr lang="en-US" dirty="0" smtClean="0">
                <a:latin typeface="Tw Cen MT" pitchFamily="34" charset="0"/>
              </a:rPr>
              <a:t>Popularity (Purely anecdotal evidence, no hard data :)</a:t>
            </a:r>
          </a:p>
          <a:p>
            <a:pPr lvl="4"/>
            <a:r>
              <a:rPr lang="en-US" dirty="0" smtClean="0">
                <a:latin typeface="Tw Cen MT" pitchFamily="34" charset="0"/>
              </a:rPr>
              <a:t>Thriving user group (Means a lot of resources)</a:t>
            </a:r>
          </a:p>
          <a:p>
            <a:pPr lvl="4"/>
            <a:r>
              <a:rPr lang="en-US" dirty="0" smtClean="0">
                <a:latin typeface="Tw Cen MT" pitchFamily="34" charset="0"/>
              </a:rPr>
              <a:t>Collaboration with other developers</a:t>
            </a:r>
          </a:p>
          <a:p>
            <a:pPr lvl="4"/>
            <a:r>
              <a:rPr lang="en-US" dirty="0" err="1" smtClean="0">
                <a:latin typeface="Tw Cen MT" pitchFamily="34" charset="0"/>
              </a:rPr>
              <a:t>GitHub</a:t>
            </a:r>
            <a:r>
              <a:rPr lang="en-US" dirty="0" smtClean="0">
                <a:latin typeface="Tw Cen MT" pitchFamily="34" charset="0"/>
              </a:rPr>
              <a:t> (facilitates said collaboration)</a:t>
            </a:r>
          </a:p>
          <a:p>
            <a:pPr lvl="3"/>
            <a:r>
              <a:rPr lang="en-US" dirty="0" smtClean="0">
                <a:latin typeface="Tw Cen MT" pitchFamily="34" charset="0"/>
              </a:rPr>
              <a:t>Wanted to start with a more powerful tool then move to a simpler one if need be. 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Why not </a:t>
            </a:r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?</a:t>
            </a:r>
          </a:p>
          <a:p>
            <a:pPr lvl="2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has a steeper learning curve compared to other DVCS’s (from what I hear).</a:t>
            </a:r>
          </a:p>
          <a:p>
            <a:pPr lvl="2"/>
            <a:r>
              <a:rPr lang="en-US" dirty="0" smtClean="0">
                <a:latin typeface="Tw Cen MT" pitchFamily="34" charset="0"/>
              </a:rPr>
              <a:t>If you don’t like the CLI then the fact that </a:t>
            </a:r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is mainly a CLI tool will be a downside. </a:t>
            </a:r>
          </a:p>
          <a:p>
            <a:pPr lvl="2"/>
            <a:r>
              <a:rPr lang="en-US" dirty="0" smtClean="0">
                <a:latin typeface="Tw Cen MT" pitchFamily="34" charset="0"/>
              </a:rPr>
              <a:t>There are many ways to do things (Even the same things).</a:t>
            </a:r>
          </a:p>
          <a:p>
            <a:pPr lvl="2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is more powerful and thus more complicated (Depending on your viewpoint) and you may not feel its necessary.</a:t>
            </a:r>
            <a:endParaRPr lang="en-US" dirty="0">
              <a:latin typeface="Tw Cen MT" pitchFamily="34" charset="0"/>
            </a:endParaRPr>
          </a:p>
          <a:p>
            <a:pPr lvl="1"/>
            <a:r>
              <a:rPr lang="en-US" dirty="0">
                <a:latin typeface="Tw Cen MT" pitchFamily="34" charset="0"/>
              </a:rPr>
              <a:t>You? I’m not experienced enough with </a:t>
            </a:r>
            <a:r>
              <a:rPr lang="en-US" dirty="0" err="1">
                <a:latin typeface="Tw Cen MT" pitchFamily="34" charset="0"/>
              </a:rPr>
              <a:t>dvcs</a:t>
            </a:r>
            <a:r>
              <a:rPr lang="en-US" dirty="0">
                <a:latin typeface="Tw Cen MT" pitchFamily="34" charset="0"/>
              </a:rPr>
              <a:t>/</a:t>
            </a:r>
            <a:r>
              <a:rPr lang="en-US" dirty="0" err="1">
                <a:latin typeface="Tw Cen MT" pitchFamily="34" charset="0"/>
              </a:rPr>
              <a:t>git</a:t>
            </a:r>
            <a:r>
              <a:rPr lang="en-US" dirty="0">
                <a:latin typeface="Tw Cen MT" pitchFamily="34" charset="0"/>
              </a:rPr>
              <a:t> yet to offer more reasons than I’ve stated above. Anyone else want to add something?</a:t>
            </a:r>
          </a:p>
          <a:p>
            <a:pPr lvl="2"/>
            <a:endParaRPr lang="en-US" dirty="0" smtClean="0">
              <a:latin typeface="Tw Cen MT" pitchFamily="34" charset="0"/>
            </a:endParaRPr>
          </a:p>
          <a:p>
            <a:pPr lvl="2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09600"/>
            <a:ext cx="1143000" cy="144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9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/>
          <a:lstStyle/>
          <a:p>
            <a:r>
              <a:rPr lang="en-US" dirty="0" smtClean="0">
                <a:latin typeface="Tw Cen MT" pitchFamily="34" charset="0"/>
              </a:rPr>
              <a:t>Classical approach: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4" y="1524000"/>
            <a:ext cx="7414279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/>
          <a:lstStyle/>
          <a:p>
            <a:r>
              <a:rPr lang="en-US" dirty="0" smtClean="0">
                <a:latin typeface="Tw Cen MT" pitchFamily="34" charset="0"/>
              </a:rPr>
              <a:t>Distributed approach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889705" cy="410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up close (With a remote </a:t>
            </a:r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repo):</a:t>
            </a:r>
          </a:p>
          <a:p>
            <a:pPr lvl="1"/>
            <a:r>
              <a:rPr lang="en-US" sz="1100" dirty="0" smtClean="0">
                <a:latin typeface="Tw Cen MT" pitchFamily="34" charset="0"/>
              </a:rPr>
              <a:t>“Remote” branches are actually local. They are special branches that represent a local copy of a remote branch. The name of the remote branch is the remote moniker and the name of the remote branch.</a:t>
            </a:r>
          </a:p>
          <a:p>
            <a:pPr lvl="1"/>
            <a:r>
              <a:rPr lang="en-US" sz="1100" dirty="0" smtClean="0">
                <a:latin typeface="Tw Cen MT" pitchFamily="34" charset="0"/>
              </a:rPr>
              <a:t>“</a:t>
            </a:r>
            <a:r>
              <a:rPr lang="en-US" sz="1100" dirty="0" err="1" smtClean="0">
                <a:latin typeface="Tw Cen MT" pitchFamily="34" charset="0"/>
              </a:rPr>
              <a:t>git</a:t>
            </a:r>
            <a:r>
              <a:rPr lang="en-US" sz="1100" dirty="0" smtClean="0">
                <a:latin typeface="Tw Cen MT" pitchFamily="34" charset="0"/>
              </a:rPr>
              <a:t> commit -a” does not add new files.</a:t>
            </a:r>
            <a:endParaRPr lang="en-US" sz="1100" dirty="0" smtClean="0">
              <a:latin typeface="Tw Cen MT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828800"/>
            <a:ext cx="704151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up close (With a remote </a:t>
            </a:r>
            <a:r>
              <a:rPr lang="en-US" dirty="0" err="1" smtClean="0">
                <a:latin typeface="Tw Cen MT" pitchFamily="34" charset="0"/>
              </a:rPr>
              <a:t>svn</a:t>
            </a:r>
            <a:r>
              <a:rPr lang="en-US" dirty="0" smtClean="0">
                <a:latin typeface="Tw Cen MT" pitchFamily="34" charset="0"/>
              </a:rPr>
              <a:t> repo)</a:t>
            </a:r>
          </a:p>
          <a:p>
            <a:pPr lvl="1"/>
            <a:r>
              <a:rPr lang="en-US" sz="1100" dirty="0" smtClean="0">
                <a:latin typeface="Tw Cen MT" pitchFamily="34" charset="0"/>
              </a:rPr>
              <a:t>Use “</a:t>
            </a:r>
            <a:r>
              <a:rPr lang="en-US" sz="1100" dirty="0" err="1" smtClean="0">
                <a:latin typeface="Tw Cen MT" pitchFamily="34" charset="0"/>
              </a:rPr>
              <a:t>git</a:t>
            </a:r>
            <a:r>
              <a:rPr lang="en-US" sz="1100" dirty="0" smtClean="0">
                <a:latin typeface="Tw Cen MT" pitchFamily="34" charset="0"/>
              </a:rPr>
              <a:t> </a:t>
            </a:r>
            <a:r>
              <a:rPr lang="en-US" sz="1100" dirty="0" err="1" smtClean="0">
                <a:latin typeface="Tw Cen MT" pitchFamily="34" charset="0"/>
              </a:rPr>
              <a:t>svn</a:t>
            </a:r>
            <a:r>
              <a:rPr lang="en-US" sz="1100" dirty="0" smtClean="0">
                <a:latin typeface="Tw Cen MT" pitchFamily="34" charset="0"/>
              </a:rPr>
              <a:t> rebase” and “</a:t>
            </a:r>
            <a:r>
              <a:rPr lang="en-US" sz="1100" dirty="0" err="1" smtClean="0">
                <a:latin typeface="Tw Cen MT" pitchFamily="34" charset="0"/>
              </a:rPr>
              <a:t>git</a:t>
            </a:r>
            <a:r>
              <a:rPr lang="en-US" sz="1100" dirty="0" smtClean="0">
                <a:latin typeface="Tw Cen MT" pitchFamily="34" charset="0"/>
              </a:rPr>
              <a:t> </a:t>
            </a:r>
            <a:r>
              <a:rPr lang="en-US" sz="1100" dirty="0" err="1" smtClean="0">
                <a:latin typeface="Tw Cen MT" pitchFamily="34" charset="0"/>
              </a:rPr>
              <a:t>svn</a:t>
            </a:r>
            <a:r>
              <a:rPr lang="en-US" sz="1100" dirty="0" smtClean="0">
                <a:latin typeface="Tw Cen MT" pitchFamily="34" charset="0"/>
              </a:rPr>
              <a:t> </a:t>
            </a:r>
            <a:r>
              <a:rPr lang="en-US" sz="1100" dirty="0" err="1" smtClean="0">
                <a:latin typeface="Tw Cen MT" pitchFamily="34" charset="0"/>
              </a:rPr>
              <a:t>dcommit</a:t>
            </a:r>
            <a:r>
              <a:rPr lang="en-US" sz="1100" dirty="0" smtClean="0">
                <a:latin typeface="Tw Cen MT" pitchFamily="34" charset="0"/>
              </a:rPr>
              <a:t>” to sync with the remote repo.</a:t>
            </a:r>
          </a:p>
          <a:p>
            <a:pPr lvl="1"/>
            <a:r>
              <a:rPr lang="en-US" sz="1100" b="1" dirty="0" smtClean="0">
                <a:solidFill>
                  <a:srgbClr val="FF0000"/>
                </a:solidFill>
                <a:latin typeface="Tw Cen MT" pitchFamily="34" charset="0"/>
              </a:rPr>
              <a:t>Only rebase! Don’t merge!</a:t>
            </a:r>
          </a:p>
          <a:p>
            <a:pPr lvl="1"/>
            <a:r>
              <a:rPr lang="en-US" sz="1100" dirty="0">
                <a:hlinkClick r:id="rId2"/>
              </a:rPr>
              <a:t>http://blog.mikeobrien.net/2010/07/using-git-locally-on-windows-with.html</a:t>
            </a:r>
            <a:endParaRPr lang="en-US" sz="11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741664" cy="427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err="1" smtClean="0">
                <a:latin typeface="Tw Cen MT" pitchFamily="34" charset="0"/>
              </a:rPr>
              <a:t>GitHub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>
                <a:hlinkClick r:id="rId2"/>
              </a:rPr>
              <a:t>http://github.com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 err="1" smtClean="0">
                <a:latin typeface="Tw Cen MT" pitchFamily="34" charset="0"/>
              </a:rPr>
              <a:t>Git</a:t>
            </a:r>
            <a:r>
              <a:rPr lang="en-US" dirty="0" smtClean="0">
                <a:latin typeface="Tw Cen MT" pitchFamily="34" charset="0"/>
              </a:rPr>
              <a:t> repository host &amp; more!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Free public repos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Collaboration via, watching, forking and pull requests.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Wiki and issue tracking.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Gists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 smtClean="0">
                <a:latin typeface="Tw Cen MT" pitchFamily="34" charset="0"/>
              </a:rPr>
              <a:t>Lets create a repository…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38200"/>
            <a:ext cx="210175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Installing </a:t>
            </a:r>
            <a:r>
              <a:rPr lang="en-US" dirty="0" err="1" smtClean="0">
                <a:latin typeface="Tw Cen MT" pitchFamily="34" charset="0"/>
              </a:rPr>
              <a:t>msysgit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>
                <a:hlinkClick r:id="rId2"/>
              </a:rPr>
              <a:t>http://code.google.com/p/msysgit/downloads/list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 smtClean="0">
                <a:latin typeface="Tw Cen MT" pitchFamily="34" charset="0"/>
              </a:rPr>
              <a:t>I’ve </a:t>
            </a:r>
            <a:r>
              <a:rPr lang="en-US" dirty="0">
                <a:latin typeface="Tw Cen MT" pitchFamily="34" charset="0"/>
              </a:rPr>
              <a:t>found the “Get Bash Here” explorer context menu to be handy; this can be installed by selecting the option in the “Select Components” installer dialog, under “Windows Explorer Integration</a:t>
            </a:r>
            <a:r>
              <a:rPr lang="en-US" dirty="0" smtClean="0">
                <a:latin typeface="Tw Cen MT" pitchFamily="34" charset="0"/>
              </a:rPr>
              <a:t>”.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 I’ve </a:t>
            </a:r>
            <a:r>
              <a:rPr lang="en-US" dirty="0">
                <a:latin typeface="Tw Cen MT" pitchFamily="34" charset="0"/>
              </a:rPr>
              <a:t>chosen not to have </a:t>
            </a:r>
            <a:r>
              <a:rPr lang="en-US" dirty="0" err="1">
                <a:latin typeface="Tw Cen MT" pitchFamily="34" charset="0"/>
              </a:rPr>
              <a:t>Git</a:t>
            </a:r>
            <a:r>
              <a:rPr lang="en-US" dirty="0">
                <a:latin typeface="Tw Cen MT" pitchFamily="34" charset="0"/>
              </a:rPr>
              <a:t> adjust the line endings as we are not doing cross platform development.</a:t>
            </a:r>
            <a:endParaRPr lang="en-US" dirty="0" smtClean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0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Bash shell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3815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6" y="4191000"/>
            <a:ext cx="64484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05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684</Words>
  <Application>Microsoft Office PowerPoint</Application>
  <PresentationFormat>On-screen Show (4:3)</PresentationFormat>
  <Paragraphs>171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 to Git or How to be Distributed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</dc:creator>
  <cp:lastModifiedBy>mob</cp:lastModifiedBy>
  <cp:revision>209</cp:revision>
  <dcterms:created xsi:type="dcterms:W3CDTF">2009-12-06T00:29:31Z</dcterms:created>
  <dcterms:modified xsi:type="dcterms:W3CDTF">2010-09-22T17:39:14Z</dcterms:modified>
</cp:coreProperties>
</file>