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72" r:id="rId10"/>
    <p:sldId id="269" r:id="rId11"/>
    <p:sldId id="270" r:id="rId12"/>
    <p:sldId id="271" r:id="rId13"/>
    <p:sldId id="273" r:id="rId14"/>
    <p:sldId id="27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8AE"/>
    <a:srgbClr val="C2D4E0"/>
    <a:srgbClr val="F0F5F9"/>
    <a:srgbClr val="ECF2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>
        <p:scale>
          <a:sx n="100" d="100"/>
          <a:sy n="100" d="100"/>
        </p:scale>
        <p:origin x="-50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5040-15C3-4DED-B5BD-4E0F57997FA2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CF389-AEE6-4083-8006-273D0B820E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0AE0-5630-49C3-8953-6915BB4566AC}" type="datetimeFigureOut">
              <a:rPr lang="en-US" smtClean="0"/>
              <a:pPr/>
              <a:t>3/30/2010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0D93-8F52-478B-A700-16F940710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828800"/>
          </a:xfrm>
          <a:gradFill flip="none" rotWithShape="1">
            <a:gsLst>
              <a:gs pos="0">
                <a:srgbClr val="C2D4E0"/>
              </a:gs>
              <a:gs pos="83000">
                <a:srgbClr val="F0F5F9"/>
              </a:gs>
            </a:gsLst>
            <a:lin ang="16200000" scaled="1"/>
            <a:tileRect/>
          </a:gradFill>
          <a:ln cap="rnd">
            <a:solidFill>
              <a:srgbClr val="8898AE"/>
            </a:solidFill>
            <a:round/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ekton Pro" pitchFamily="34" charset="0"/>
              </a:rPr>
              <a:t>Intro to </a:t>
            </a:r>
            <a:r>
              <a:rPr lang="en-US" dirty="0" err="1" smtClean="0">
                <a:latin typeface="Tekton Pro" pitchFamily="34" charset="0"/>
              </a:rPr>
              <a:t>IoC</a:t>
            </a:r>
            <a:r>
              <a:rPr lang="en-US" dirty="0" smtClean="0">
                <a:latin typeface="Tekton Pro" pitchFamily="34" charset="0"/>
              </a:rPr>
              <a:t>/DI/DIP/</a:t>
            </a:r>
            <a:r>
              <a:rPr lang="en-US" dirty="0" err="1" smtClean="0">
                <a:latin typeface="Tekton Pro" pitchFamily="34" charset="0"/>
              </a:rPr>
              <a:t>StructureMap</a:t>
            </a:r>
            <a:r>
              <a:rPr lang="en-US" dirty="0" smtClean="0">
                <a:latin typeface="Tekton Pro" pitchFamily="34" charset="0"/>
              </a:rPr>
              <a:t/>
            </a:r>
            <a:br>
              <a:rPr lang="en-US" dirty="0" smtClean="0">
                <a:latin typeface="Tekton Pro" pitchFamily="34" charset="0"/>
              </a:rPr>
            </a:br>
            <a:r>
              <a:rPr lang="en-US" sz="3100" dirty="0" smtClean="0">
                <a:latin typeface="Tekton Pro" pitchFamily="34" charset="0"/>
              </a:rPr>
              <a:t>or How to Manage Your Dependencies</a:t>
            </a:r>
            <a:endParaRPr lang="en-US" sz="3100" dirty="0">
              <a:latin typeface="Tekton Pro" pitchFamily="34" charset="0"/>
            </a:endParaRPr>
          </a:p>
        </p:txBody>
      </p:sp>
      <p:pic>
        <p:nvPicPr>
          <p:cNvPr id="8198" name="Picture 6" descr="http://nhvzr.smugmug.com/photos/580671663_okJ4q-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895600"/>
            <a:ext cx="515639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Dependency Injection </a:t>
            </a:r>
            <a:r>
              <a:rPr lang="en-US" dirty="0" err="1" smtClean="0">
                <a:latin typeface="Tw Cen MT" pitchFamily="34" charset="0"/>
              </a:rPr>
              <a:t>vs</a:t>
            </a:r>
            <a:r>
              <a:rPr lang="en-US" dirty="0" smtClean="0">
                <a:latin typeface="Tw Cen MT" pitchFamily="34" charset="0"/>
              </a:rPr>
              <a:t> Service Locator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With DI, dependencies are “injected” into the class.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With a Service Locator, the class looks up its dependencies in a “registry”.</a:t>
            </a: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004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581400"/>
            <a:ext cx="2286000" cy="232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91000" y="4495800"/>
            <a:ext cx="709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VS</a:t>
            </a:r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Service Locator</a:t>
            </a:r>
          </a:p>
          <a:p>
            <a:pPr lvl="1"/>
            <a:r>
              <a:rPr lang="en-US" sz="1600" dirty="0" smtClean="0">
                <a:latin typeface="Tw Cen MT" pitchFamily="34" charset="0"/>
              </a:rPr>
              <a:t>The “registry” or Service Locator is typically a Singleton. Used to lookup a dependency </a:t>
            </a:r>
            <a:r>
              <a:rPr lang="en-US" sz="1600" i="1" dirty="0" smtClean="0">
                <a:latin typeface="Tw Cen MT" pitchFamily="34" charset="0"/>
              </a:rPr>
              <a:t>from</a:t>
            </a:r>
            <a:r>
              <a:rPr lang="en-US" sz="1600" dirty="0" smtClean="0">
                <a:latin typeface="Tw Cen MT" pitchFamily="34" charset="0"/>
              </a:rPr>
              <a:t> a class. (We’re not going to focus on this)</a:t>
            </a: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14400" y="1981200"/>
            <a:ext cx="4419599" cy="2031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Notifications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private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IEmailService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_emailService;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Notifications()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_emailService =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Registry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.Current.Resolve&lt;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IEmailService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Send(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to,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subject,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body)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_emailService.Send(to, subject, body);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343400"/>
            <a:ext cx="3324225" cy="174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Dependency Injection (DI)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Dependencies are injected into the target class.</a:t>
            </a: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38200" y="1905000"/>
            <a:ext cx="4759325" cy="3313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Program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static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Run()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var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notifications =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Registry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.Current.Resolve&lt;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Notifications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notifications.Send(...);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Notifications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private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IEmailService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_emailService;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Notifications(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IEmailService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emailService)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_emailService = emailService;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Send(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to,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subject,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body)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_emailService.Send(to, subject, body);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5562600"/>
            <a:ext cx="3914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Constructor </a:t>
            </a:r>
            <a:r>
              <a:rPr lang="en-US" dirty="0" err="1" smtClean="0">
                <a:latin typeface="Tw Cen MT" pitchFamily="34" charset="0"/>
              </a:rPr>
              <a:t>vs</a:t>
            </a:r>
            <a:r>
              <a:rPr lang="en-US" dirty="0" smtClean="0">
                <a:latin typeface="Tw Cen MT" pitchFamily="34" charset="0"/>
              </a:rPr>
              <a:t> Property Injection 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Dependencies are injected into either a constructor on instantiation or a property after instantiation. (Constructor injection preferred)</a:t>
            </a: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8200" y="2743200"/>
            <a:ext cx="4759325" cy="2031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Notifications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private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IEmailService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_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Notifications(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IEmailService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_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Send(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to,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subject,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body)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_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emailService.Send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(to, subject, body);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810000" y="4495800"/>
            <a:ext cx="4759325" cy="1747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Notifications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private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IEmailService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_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IEmailService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EmailService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{ _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emailService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value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; }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Send(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to,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subject,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body)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_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emailService.Send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(to, subject, body);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Lets experiment ya’ll!</a:t>
            </a:r>
          </a:p>
          <a:p>
            <a:pPr lvl="1">
              <a:buNone/>
            </a:pPr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6096000" cy="451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1905000"/>
            <a:ext cx="7772400" cy="2590800"/>
          </a:xfrm>
          <a:prstGeom prst="rect">
            <a:avLst/>
          </a:prstGeom>
          <a:gradFill flip="none" rotWithShape="1">
            <a:gsLst>
              <a:gs pos="0">
                <a:srgbClr val="C2D4E0"/>
              </a:gs>
              <a:gs pos="83000">
                <a:srgbClr val="F0F5F9"/>
              </a:gs>
            </a:gsLst>
            <a:lin ang="16200000" scaled="1"/>
            <a:tileRect/>
          </a:gradFill>
          <a:ln cap="rnd">
            <a:solidFill>
              <a:srgbClr val="8898AE"/>
            </a:solidFill>
            <a:rou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Thanks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!</a:t>
            </a:r>
            <a:endParaRPr lang="en-US" sz="4400" dirty="0" smtClean="0">
              <a:latin typeface="Tekton Pro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Slides</a:t>
            </a:r>
            <a:r>
              <a:rPr lang="en-US" sz="2800" dirty="0" smtClean="0">
                <a:latin typeface="Tekton Pro" pitchFamily="34" charset="0"/>
                <a:ea typeface="+mj-ea"/>
                <a:cs typeface="+mj-cs"/>
              </a:rPr>
              <a:t>,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code &amp; 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primary sources 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kton Pro" pitchFamily="34" charset="0"/>
                <a:ea typeface="+mj-ea"/>
                <a:cs typeface="+mj-cs"/>
              </a:rPr>
              <a:t>blog.mikeobrien.net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ekton Pro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smtClean="0">
                <a:latin typeface="Tw Cen MT" pitchFamily="34" charset="0"/>
              </a:rPr>
              <a:t>Acronym Soup; </a:t>
            </a:r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</a:t>
            </a:r>
            <a:r>
              <a:rPr lang="en-US" dirty="0" smtClean="0">
                <a:latin typeface="Tw Cen MT" pitchFamily="34" charset="0"/>
              </a:rPr>
              <a:t>and</a:t>
            </a:r>
            <a:r>
              <a:rPr lang="en-US" dirty="0" smtClean="0">
                <a:latin typeface="Tw Cen MT" pitchFamily="34" charset="0"/>
              </a:rPr>
              <a:t> DI</a:t>
            </a:r>
            <a:r>
              <a:rPr lang="en-US" dirty="0" smtClean="0">
                <a:latin typeface="Tw Cen MT" pitchFamily="34" charset="0"/>
              </a:rPr>
              <a:t> </a:t>
            </a:r>
            <a:r>
              <a:rPr lang="en-US" dirty="0" smtClean="0">
                <a:latin typeface="Tw Cen MT" pitchFamily="34" charset="0"/>
              </a:rPr>
              <a:t>and</a:t>
            </a:r>
            <a:r>
              <a:rPr lang="en-US" dirty="0" smtClean="0">
                <a:latin typeface="Tw Cen MT" pitchFamily="34" charset="0"/>
              </a:rPr>
              <a:t> DIP…oh my!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(Inversion of Control; Johnson &amp; Foote, c ‘88)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DI (Dependency Injection; Fowler)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DIP (Dependency Inversion Principle; Uncle Bob)</a:t>
            </a:r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971800"/>
            <a:ext cx="2695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/>
          <a:lstStyle/>
          <a:p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</a:t>
            </a:r>
            <a:r>
              <a:rPr lang="en-US" dirty="0" smtClean="0">
                <a:latin typeface="Tw Cen MT" pitchFamily="34" charset="0"/>
              </a:rPr>
              <a:t>– Inversion of Control</a:t>
            </a:r>
          </a:p>
          <a:p>
            <a:pPr lvl="1"/>
            <a:r>
              <a:rPr lang="en-US" sz="2200" dirty="0" smtClean="0">
                <a:latin typeface="Tw Cen MT" pitchFamily="34" charset="0"/>
              </a:rPr>
              <a:t>AKA, the Hollywood Principle; Don’t call us, we’ll call you…</a:t>
            </a:r>
          </a:p>
          <a:p>
            <a:pPr lvl="1"/>
            <a:r>
              <a:rPr lang="en-US" sz="2200" i="1" dirty="0" smtClean="0">
                <a:latin typeface="Tw Cen MT" pitchFamily="34" charset="0"/>
              </a:rPr>
              <a:t>Broad term</a:t>
            </a:r>
            <a:r>
              <a:rPr lang="en-US" sz="2200" dirty="0" smtClean="0">
                <a:latin typeface="Tw Cen MT" pitchFamily="34" charset="0"/>
              </a:rPr>
              <a:t> which covers any inversion of control not just regarding dependencies. </a:t>
            </a:r>
          </a:p>
          <a:p>
            <a:pPr lvl="1"/>
            <a:r>
              <a:rPr lang="en-US" sz="2200" dirty="0" smtClean="0">
                <a:latin typeface="Tw Cen MT" pitchFamily="34" charset="0"/>
              </a:rPr>
              <a:t>For example passing a </a:t>
            </a:r>
            <a:r>
              <a:rPr lang="el-GR" sz="2200" dirty="0" smtClean="0"/>
              <a:t>λ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Tw Cen MT" pitchFamily="34" charset="0"/>
              </a:rPr>
              <a:t>into a method to control its flow is </a:t>
            </a:r>
            <a:r>
              <a:rPr lang="en-US" sz="2200" dirty="0" err="1" smtClean="0">
                <a:latin typeface="Tw Cen MT" pitchFamily="34" charset="0"/>
              </a:rPr>
              <a:t>IoC</a:t>
            </a:r>
            <a:r>
              <a:rPr lang="en-US" sz="2200" dirty="0" smtClean="0">
                <a:latin typeface="Tw Cen MT" pitchFamily="34" charset="0"/>
              </a:rPr>
              <a:t>:</a:t>
            </a:r>
            <a:endParaRPr lang="en-US" sz="2200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057400" y="3352800"/>
            <a:ext cx="4759325" cy="28007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GetInformation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(() =&gt;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  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Console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.Write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"What is your first name? 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first =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Console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.ReadLine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  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Console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.Write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"What is your last name? 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last =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Console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.ReadLine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.Format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"{0} {1}"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first, last);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});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GetInformation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Func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&lt;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&gt;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getName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name =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getName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Console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.Write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"{0}, what are your digits? 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name);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phoneNumber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Console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.ReadLine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Console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.WriteLine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Arial" pitchFamily="34" charset="0"/>
              </a:rPr>
              <a:t>"{0}, your digits are {1}."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name,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phoneNumber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Console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.ReadKey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 fontScale="85000" lnSpcReduction="20000"/>
          </a:bodyPr>
          <a:lstStyle/>
          <a:p>
            <a:r>
              <a:rPr lang="en-US" dirty="0" smtClean="0">
                <a:latin typeface="Tw Cen MT" pitchFamily="34" charset="0"/>
              </a:rPr>
              <a:t>DI - Dependency Injection or how can we get more specific?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sz="2600" dirty="0" smtClean="0">
                <a:latin typeface="Tw Cen MT" pitchFamily="34" charset="0"/>
              </a:rPr>
              <a:t>Dependency </a:t>
            </a:r>
            <a:r>
              <a:rPr lang="en-US" sz="2600" dirty="0" err="1" smtClean="0">
                <a:latin typeface="Tw Cen MT" pitchFamily="34" charset="0"/>
              </a:rPr>
              <a:t>IoC</a:t>
            </a:r>
            <a:r>
              <a:rPr lang="en-US" sz="2600" dirty="0" smtClean="0">
                <a:latin typeface="Tw Cen MT" pitchFamily="34" charset="0"/>
              </a:rPr>
              <a:t> is only one part of the </a:t>
            </a:r>
            <a:r>
              <a:rPr lang="en-US" sz="2600" dirty="0" err="1" smtClean="0">
                <a:latin typeface="Tw Cen MT" pitchFamily="34" charset="0"/>
              </a:rPr>
              <a:t>IoC</a:t>
            </a:r>
            <a:r>
              <a:rPr lang="en-US" sz="2600" dirty="0" smtClean="0">
                <a:latin typeface="Tw Cen MT" pitchFamily="34" charset="0"/>
              </a:rPr>
              <a:t> picture:</a:t>
            </a:r>
          </a:p>
          <a:p>
            <a:pPr lvl="1"/>
            <a:endParaRPr lang="en-US" sz="2600" dirty="0" smtClean="0">
              <a:latin typeface="Tw Cen MT" pitchFamily="34" charset="0"/>
            </a:endParaRPr>
          </a:p>
          <a:p>
            <a:pPr lvl="1"/>
            <a:endParaRPr lang="en-US" sz="2600" dirty="0" smtClean="0">
              <a:latin typeface="Tw Cen MT" pitchFamily="34" charset="0"/>
            </a:endParaRPr>
          </a:p>
          <a:p>
            <a:pPr lvl="1"/>
            <a:endParaRPr lang="en-US" sz="2600" dirty="0" smtClean="0">
              <a:latin typeface="Tw Cen MT" pitchFamily="34" charset="0"/>
            </a:endParaRPr>
          </a:p>
          <a:p>
            <a:pPr lvl="1"/>
            <a:endParaRPr lang="en-US" sz="2600" dirty="0" smtClean="0">
              <a:latin typeface="Tw Cen MT" pitchFamily="34" charset="0"/>
            </a:endParaRPr>
          </a:p>
          <a:p>
            <a:pPr lvl="1"/>
            <a:endParaRPr lang="en-US" sz="2600" dirty="0" smtClean="0">
              <a:latin typeface="Tw Cen MT" pitchFamily="34" charset="0"/>
            </a:endParaRPr>
          </a:p>
          <a:p>
            <a:pPr lvl="1"/>
            <a:endParaRPr lang="en-US" sz="2600" dirty="0" smtClean="0">
              <a:latin typeface="Tw Cen MT" pitchFamily="34" charset="0"/>
            </a:endParaRPr>
          </a:p>
          <a:p>
            <a:pPr lvl="1"/>
            <a:endParaRPr lang="en-US" sz="2600" dirty="0" smtClean="0">
              <a:latin typeface="Tw Cen MT" pitchFamily="34" charset="0"/>
            </a:endParaRPr>
          </a:p>
          <a:p>
            <a:pPr lvl="1"/>
            <a:r>
              <a:rPr lang="en-US" sz="2600" dirty="0" smtClean="0">
                <a:latin typeface="Tw Cen MT" pitchFamily="34" charset="0"/>
              </a:rPr>
              <a:t>Martin Fowler tries to clear up the confusion by using the ter</a:t>
            </a:r>
            <a:r>
              <a:rPr lang="en-US" sz="2600" dirty="0" smtClean="0">
                <a:latin typeface="Tw Cen MT" pitchFamily="34" charset="0"/>
              </a:rPr>
              <a:t>m DI or Dependency Injection to more specifically describe the activity of “</a:t>
            </a:r>
            <a:r>
              <a:rPr lang="en-US" sz="2600" dirty="0" err="1" smtClean="0">
                <a:latin typeface="Tw Cen MT" pitchFamily="34" charset="0"/>
              </a:rPr>
              <a:t>IoC</a:t>
            </a:r>
            <a:r>
              <a:rPr lang="en-US" sz="2600" dirty="0" smtClean="0">
                <a:latin typeface="Tw Cen MT" pitchFamily="34" charset="0"/>
              </a:rPr>
              <a:t> containers”. </a:t>
            </a:r>
          </a:p>
          <a:p>
            <a:pPr lvl="1"/>
            <a:r>
              <a:rPr lang="en-US" sz="2600" dirty="0" err="1" smtClean="0">
                <a:latin typeface="Tw Cen MT" pitchFamily="34" charset="0"/>
              </a:rPr>
              <a:t>Doh</a:t>
            </a:r>
            <a:r>
              <a:rPr lang="en-US" sz="2600" dirty="0" smtClean="0">
                <a:latin typeface="Tw Cen MT" pitchFamily="34" charset="0"/>
              </a:rPr>
              <a:t>, “</a:t>
            </a:r>
            <a:r>
              <a:rPr lang="en-US" sz="2600" dirty="0" err="1" smtClean="0">
                <a:latin typeface="Tw Cen MT" pitchFamily="34" charset="0"/>
              </a:rPr>
              <a:t>IoC</a:t>
            </a:r>
            <a:r>
              <a:rPr lang="en-US" sz="2600" dirty="0" smtClean="0">
                <a:latin typeface="Tw Cen MT" pitchFamily="34" charset="0"/>
              </a:rPr>
              <a:t> containers” can also act as “Service Locators”, another form of dependency </a:t>
            </a:r>
            <a:r>
              <a:rPr lang="en-US" sz="2600" dirty="0" err="1" smtClean="0">
                <a:latin typeface="Tw Cen MT" pitchFamily="34" charset="0"/>
              </a:rPr>
              <a:t>IoC</a:t>
            </a:r>
            <a:r>
              <a:rPr lang="en-US" sz="2600" dirty="0" smtClean="0">
                <a:latin typeface="Tw Cen MT" pitchFamily="34" charset="0"/>
              </a:rPr>
              <a:t> … More on this later, stay tuned.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905000"/>
            <a:ext cx="38957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DIP - Dependency Inversion Principle or how we can be a bit less specific.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sz="2400" dirty="0" smtClean="0">
                <a:latin typeface="Tw Cen MT" pitchFamily="34" charset="0"/>
              </a:rPr>
              <a:t>Coined by Uncle Bob Martin. </a:t>
            </a:r>
            <a:endParaRPr lang="en-US" sz="2400" dirty="0" smtClean="0">
              <a:latin typeface="Tw Cen MT" pitchFamily="34" charset="0"/>
            </a:endParaRPr>
          </a:p>
          <a:p>
            <a:pPr lvl="1"/>
            <a:r>
              <a:rPr lang="en-US" sz="2400" dirty="0" smtClean="0">
                <a:latin typeface="Tw Cen MT" pitchFamily="34" charset="0"/>
              </a:rPr>
              <a:t>Principle components:</a:t>
            </a:r>
          </a:p>
          <a:p>
            <a:pPr lvl="2"/>
            <a:r>
              <a:rPr lang="en-US" sz="1600" i="1" dirty="0" smtClean="0">
                <a:latin typeface="Tw Cen MT" pitchFamily="34" charset="0"/>
              </a:rPr>
              <a:t>A</a:t>
            </a:r>
            <a:r>
              <a:rPr lang="en-US" sz="1600" i="1" dirty="0" smtClean="0">
                <a:latin typeface="Tw Cen MT" pitchFamily="34" charset="0"/>
              </a:rPr>
              <a:t>. HIGH LEVEL MODULES SHOULD NOT DEPEND UPON </a:t>
            </a:r>
            <a:r>
              <a:rPr lang="en-US" sz="1600" i="1" dirty="0" smtClean="0">
                <a:latin typeface="Tw Cen MT" pitchFamily="34" charset="0"/>
              </a:rPr>
              <a:t>LOWLEVEL </a:t>
            </a:r>
            <a:r>
              <a:rPr lang="en-US" sz="1600" i="1" dirty="0" smtClean="0">
                <a:latin typeface="Tw Cen MT" pitchFamily="34" charset="0"/>
              </a:rPr>
              <a:t>MODULES. BOTH SHOULD DEPEND UPON ABSTRACTIONS.</a:t>
            </a:r>
          </a:p>
          <a:p>
            <a:pPr lvl="2"/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Tw Cen MT" pitchFamily="34" charset="0"/>
              </a:rPr>
              <a:t>B. ABSTRACTIONS SHOULD NOT DEPEND UPON DETAILS. 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Tw Cen MT" pitchFamily="34" charset="0"/>
              </a:rPr>
              <a:t>DETAILS SHOULD 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Tw Cen MT" pitchFamily="34" charset="0"/>
              </a:rPr>
              <a:t>DEPEND UPON ABSTRACTIONS</a:t>
            </a:r>
            <a:r>
              <a:rPr lang="en-US" sz="1600" i="1" dirty="0" smtClean="0">
                <a:solidFill>
                  <a:schemeClr val="bg1">
                    <a:lumMod val="75000"/>
                  </a:schemeClr>
                </a:solidFill>
                <a:latin typeface="Tw Cen MT" pitchFamily="34" charset="0"/>
              </a:rPr>
              <a:t>.</a:t>
            </a:r>
          </a:p>
          <a:p>
            <a:pPr lvl="1"/>
            <a:r>
              <a:rPr lang="en-US" sz="2400" dirty="0" smtClean="0">
                <a:latin typeface="Tw Cen MT" pitchFamily="34" charset="0"/>
              </a:rPr>
              <a:t>Can be followed by doing DI or using a Service Locator.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267200"/>
            <a:ext cx="6484937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 fontScale="77500" lnSpcReduction="20000"/>
          </a:bodyPr>
          <a:lstStyle/>
          <a:p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Container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“</a:t>
            </a:r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Container” </a:t>
            </a:r>
            <a:r>
              <a:rPr lang="en-US" dirty="0" smtClean="0">
                <a:latin typeface="Tw Cen MT" pitchFamily="34" charset="0"/>
              </a:rPr>
              <a:t>is really a misnomer since </a:t>
            </a:r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is </a:t>
            </a:r>
            <a:r>
              <a:rPr lang="en-US" dirty="0" smtClean="0">
                <a:latin typeface="Tw Cen MT" pitchFamily="34" charset="0"/>
              </a:rPr>
              <a:t>too </a:t>
            </a:r>
            <a:r>
              <a:rPr lang="en-US" dirty="0" smtClean="0">
                <a:latin typeface="Tw Cen MT" pitchFamily="34" charset="0"/>
              </a:rPr>
              <a:t>broad but </a:t>
            </a:r>
            <a:r>
              <a:rPr lang="en-US" dirty="0" smtClean="0">
                <a:latin typeface="Tw Cen MT" pitchFamily="34" charset="0"/>
              </a:rPr>
              <a:t>the </a:t>
            </a:r>
            <a:r>
              <a:rPr lang="en-US" dirty="0" smtClean="0">
                <a:latin typeface="Tw Cen MT" pitchFamily="34" charset="0"/>
              </a:rPr>
              <a:t>colloquial name stands so we’ll use it.</a:t>
            </a:r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smtClean="0">
                <a:latin typeface="Tw Cen MT" pitchFamily="34" charset="0"/>
              </a:rPr>
              <a:t>Also called a </a:t>
            </a:r>
            <a:r>
              <a:rPr lang="en-US" dirty="0" smtClean="0">
                <a:latin typeface="Tw Cen MT" pitchFamily="34" charset="0"/>
              </a:rPr>
              <a:t>“DI container”. Which can also be a misnomer since they can usually act as a Service Locator.</a:t>
            </a: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/DI Containers for .NET</a:t>
            </a:r>
          </a:p>
          <a:p>
            <a:pPr lvl="2"/>
            <a:r>
              <a:rPr lang="en-US" dirty="0" err="1" smtClean="0">
                <a:latin typeface="Tw Cen MT" pitchFamily="34" charset="0"/>
              </a:rPr>
              <a:t>StructureMap</a:t>
            </a:r>
            <a:endParaRPr lang="en-US" dirty="0" smtClean="0">
              <a:latin typeface="Tw Cen MT" pitchFamily="34" charset="0"/>
            </a:endParaRPr>
          </a:p>
          <a:p>
            <a:pPr lvl="2"/>
            <a:r>
              <a:rPr lang="en-US" dirty="0" smtClean="0">
                <a:latin typeface="Tw Cen MT" pitchFamily="34" charset="0"/>
              </a:rPr>
              <a:t>Castle Windsor</a:t>
            </a:r>
          </a:p>
          <a:p>
            <a:pPr lvl="2"/>
            <a:r>
              <a:rPr lang="en-US" dirty="0" smtClean="0">
                <a:latin typeface="Tw Cen MT" pitchFamily="34" charset="0"/>
              </a:rPr>
              <a:t>Unity</a:t>
            </a:r>
          </a:p>
          <a:p>
            <a:pPr lvl="2"/>
            <a:r>
              <a:rPr lang="en-US" dirty="0" err="1" smtClean="0">
                <a:latin typeface="Tw Cen MT" pitchFamily="34" charset="0"/>
              </a:rPr>
              <a:t>AutoFac</a:t>
            </a:r>
            <a:endParaRPr lang="en-US" dirty="0" smtClean="0">
              <a:latin typeface="Tw Cen MT" pitchFamily="34" charset="0"/>
            </a:endParaRPr>
          </a:p>
          <a:p>
            <a:pPr lvl="2"/>
            <a:r>
              <a:rPr lang="en-US" dirty="0" err="1" smtClean="0">
                <a:latin typeface="Tw Cen MT" pitchFamily="34" charset="0"/>
              </a:rPr>
              <a:t>Ninject</a:t>
            </a:r>
            <a:endParaRPr lang="en-US" dirty="0" smtClean="0">
              <a:latin typeface="Tw Cen MT" pitchFamily="34" charset="0"/>
            </a:endParaRPr>
          </a:p>
          <a:p>
            <a:pPr lvl="2"/>
            <a:r>
              <a:rPr lang="en-US" dirty="0" smtClean="0">
                <a:latin typeface="Tw Cen MT" pitchFamily="34" charset="0"/>
              </a:rPr>
              <a:t>Spring.NET</a:t>
            </a:r>
          </a:p>
          <a:p>
            <a:pPr lvl="2"/>
            <a:r>
              <a:rPr lang="en-US" dirty="0" smtClean="0">
                <a:latin typeface="Tw Cen MT" pitchFamily="34" charset="0"/>
              </a:rPr>
              <a:t>And many more…</a:t>
            </a:r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590800"/>
            <a:ext cx="32861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What is an </a:t>
            </a:r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Container?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In </a:t>
            </a:r>
            <a:r>
              <a:rPr lang="en-US" i="1" dirty="0" smtClean="0">
                <a:latin typeface="Tw Cen MT" pitchFamily="34" charset="0"/>
              </a:rPr>
              <a:t>very</a:t>
            </a:r>
            <a:r>
              <a:rPr lang="en-US" dirty="0" smtClean="0">
                <a:latin typeface="Tw Cen MT" pitchFamily="34" charset="0"/>
              </a:rPr>
              <a:t> simple terms it’s a bucket that you can fill with things. 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You can then ask it for things in the bucket and it will give them to you.</a:t>
            </a: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819400"/>
            <a:ext cx="25908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 lnSpcReduction="10000"/>
          </a:bodyPr>
          <a:lstStyle/>
          <a:p>
            <a:r>
              <a:rPr lang="en-US" dirty="0" smtClean="0">
                <a:latin typeface="Tw Cen MT" pitchFamily="34" charset="0"/>
              </a:rPr>
              <a:t>More specifically…</a:t>
            </a:r>
          </a:p>
          <a:p>
            <a:pPr lvl="1"/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Containers allow you to register types and instances of types.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These types can be mapped to interfaces if you so desire.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They can later be requested from the </a:t>
            </a:r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container by the interface they are mapped to or the concrete type. 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Most </a:t>
            </a:r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containers can manage object lifetime.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They can also generate an entire object graph for a requested type using other types registered in the container.</a:t>
            </a: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943600"/>
          </a:xfrm>
          <a:solidFill>
            <a:schemeClr val="bg1"/>
          </a:solidFill>
          <a:ln>
            <a:solidFill>
              <a:srgbClr val="8898AE"/>
            </a:solidFill>
          </a:ln>
        </p:spPr>
        <p:txBody>
          <a:bodyPr lIns="365760" tIns="274320" rIns="274320" bIns="274320">
            <a:normAutofit/>
          </a:bodyPr>
          <a:lstStyle/>
          <a:p>
            <a:r>
              <a:rPr lang="en-US" dirty="0" smtClean="0">
                <a:latin typeface="Tw Cen MT" pitchFamily="34" charset="0"/>
              </a:rPr>
              <a:t>Simple Example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Lets use a simple example to show how an </a:t>
            </a:r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container can be used.</a:t>
            </a:r>
          </a:p>
          <a:p>
            <a:pPr lvl="1"/>
            <a:r>
              <a:rPr lang="en-US" dirty="0" smtClean="0">
                <a:latin typeface="Tw Cen MT" pitchFamily="34" charset="0"/>
              </a:rPr>
              <a:t>Before using an </a:t>
            </a:r>
            <a:r>
              <a:rPr lang="en-US" dirty="0" err="1" smtClean="0">
                <a:latin typeface="Tw Cen MT" pitchFamily="34" charset="0"/>
              </a:rPr>
              <a:t>IoC</a:t>
            </a:r>
            <a:r>
              <a:rPr lang="en-US" dirty="0" smtClean="0">
                <a:latin typeface="Tw Cen MT" pitchFamily="34" charset="0"/>
              </a:rPr>
              <a:t> container:</a:t>
            </a: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pPr lvl="1"/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endParaRPr lang="en-US" dirty="0" smtClean="0">
              <a:latin typeface="Tw Cen MT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43000" y="3124200"/>
            <a:ext cx="4759325" cy="12003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Notifications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void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Send(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to,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subject,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string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body)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var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emailService =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Arial" pitchFamily="34" charset="0"/>
              </a:rPr>
              <a:t>NetEmailService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    emailService.Send(to, subject, body);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105400"/>
            <a:ext cx="3914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923</Words>
  <Application>Microsoft Office PowerPoint</Application>
  <PresentationFormat>On-screen Show (4:3)</PresentationFormat>
  <Paragraphs>234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 to IoC/DI/DIP/StructureMap or How to Manage Your Dependencies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</dc:creator>
  <cp:lastModifiedBy>mob</cp:lastModifiedBy>
  <cp:revision>155</cp:revision>
  <dcterms:created xsi:type="dcterms:W3CDTF">2009-12-06T00:29:31Z</dcterms:created>
  <dcterms:modified xsi:type="dcterms:W3CDTF">2010-03-31T18:26:23Z</dcterms:modified>
</cp:coreProperties>
</file>