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8AE"/>
    <a:srgbClr val="C2D4E0"/>
    <a:srgbClr val="F0F5F9"/>
    <a:srgbClr val="ECF2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>
        <p:scale>
          <a:sx n="100" d="100"/>
          <a:sy n="100" d="100"/>
        </p:scale>
        <p:origin x="-64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15040-15C3-4DED-B5BD-4E0F57997FA2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CF389-AEE6-4083-8006-273D0B820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0AE0-5630-49C3-8953-6915BB4566AC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  <a:gradFill flip="none" rotWithShape="1">
            <a:gsLst>
              <a:gs pos="0">
                <a:srgbClr val="C2D4E0"/>
              </a:gs>
              <a:gs pos="83000">
                <a:srgbClr val="F0F5F9"/>
              </a:gs>
            </a:gsLst>
            <a:lin ang="16200000" scaled="1"/>
            <a:tileRect/>
          </a:gradFill>
          <a:ln cap="rnd">
            <a:solidFill>
              <a:srgbClr val="8898AE"/>
            </a:solidFill>
            <a:round/>
          </a:ln>
        </p:spPr>
        <p:txBody>
          <a:bodyPr/>
          <a:lstStyle/>
          <a:p>
            <a:r>
              <a:rPr lang="en-US" dirty="0" smtClean="0">
                <a:latin typeface="Tekton Pro" pitchFamily="34" charset="0"/>
              </a:rPr>
              <a:t>Map/Reduce with </a:t>
            </a:r>
            <a:r>
              <a:rPr lang="en-US" dirty="0" err="1" smtClean="0">
                <a:latin typeface="Tekton Pro" pitchFamily="34" charset="0"/>
              </a:rPr>
              <a:t>Linq</a:t>
            </a:r>
            <a:r>
              <a:rPr lang="en-US" dirty="0" smtClean="0">
                <a:latin typeface="Tekton Pro" pitchFamily="34" charset="0"/>
              </a:rPr>
              <a:t> &amp; F#</a:t>
            </a:r>
            <a:endParaRPr lang="en-US" dirty="0">
              <a:latin typeface="Tekton Pro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00400"/>
            <a:ext cx="5800725" cy="2895600"/>
          </a:xfrm>
          <a:prstGeom prst="rect">
            <a:avLst/>
          </a:prstGeom>
          <a:noFill/>
          <a:ln w="9525">
            <a:solidFill>
              <a:srgbClr val="8898AE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/>
          <a:lstStyle/>
          <a:p>
            <a:r>
              <a:rPr lang="en-US" dirty="0" smtClean="0">
                <a:latin typeface="Tw Cen MT" pitchFamily="34" charset="0"/>
              </a:rPr>
              <a:t>Map/Reduce (.NET 3.5/F#)</a:t>
            </a:r>
          </a:p>
          <a:p>
            <a:pPr lvl="1">
              <a:buNone/>
            </a:pPr>
            <a:r>
              <a:rPr lang="en-US" sz="1400" dirty="0" smtClean="0">
                <a:latin typeface="Tw Cen MT" pitchFamily="34" charset="0"/>
              </a:rPr>
              <a:t>(Not to be confused with Google </a:t>
            </a:r>
            <a:r>
              <a:rPr lang="en-US" sz="1400" dirty="0" err="1" smtClean="0">
                <a:latin typeface="Tw Cen MT" pitchFamily="34" charset="0"/>
              </a:rPr>
              <a:t>MapReduce</a:t>
            </a:r>
            <a:r>
              <a:rPr lang="en-US" sz="1400" dirty="0" smtClean="0">
                <a:latin typeface="Tw Cen MT" pitchFamily="34" charset="0"/>
              </a:rPr>
              <a:t>)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Map: Convert each item in a list.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Reduce: fold all items down into a single item.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743200"/>
            <a:ext cx="4686300" cy="340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/>
          <a:lstStyle/>
          <a:p>
            <a:r>
              <a:rPr lang="en-US" dirty="0" smtClean="0">
                <a:latin typeface="Tw Cen MT" pitchFamily="34" charset="0"/>
              </a:rPr>
              <a:t>Map</a:t>
            </a:r>
            <a:r>
              <a:rPr lang="en-US" dirty="0" smtClean="0"/>
              <a:t>, conceptually speaking: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Lazy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33600"/>
            <a:ext cx="635540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Map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Linq</a:t>
            </a:r>
            <a:endParaRPr lang="en-US" dirty="0" smtClean="0">
              <a:latin typeface="Tw Cen MT" pitchFamily="34" charset="0"/>
            </a:endParaRPr>
          </a:p>
          <a:p>
            <a:pPr lvl="2"/>
            <a:r>
              <a:rPr lang="en-US" dirty="0" err="1" smtClean="0">
                <a:latin typeface="Tw Cen MT" pitchFamily="34" charset="0"/>
              </a:rPr>
              <a:t>IEnumerable</a:t>
            </a:r>
            <a:r>
              <a:rPr lang="en-US" dirty="0" smtClean="0">
                <a:latin typeface="Tw Cen MT" pitchFamily="34" charset="0"/>
              </a:rPr>
              <a:t>/</a:t>
            </a:r>
            <a:r>
              <a:rPr lang="en-US" dirty="0" err="1" smtClean="0">
                <a:latin typeface="Tw Cen MT" pitchFamily="34" charset="0"/>
              </a:rPr>
              <a:t>IQueryable.Select</a:t>
            </a:r>
            <a:r>
              <a:rPr lang="en-US" dirty="0" smtClean="0">
                <a:latin typeface="Tw Cen MT" pitchFamily="34" charset="0"/>
              </a:rPr>
              <a:t>() extension method.</a:t>
            </a:r>
          </a:p>
          <a:p>
            <a:pPr lvl="3"/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TResult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Select&lt;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TResult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 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source, 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TResult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selector 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latin typeface="Tw Cen MT" pitchFamily="34" charset="0"/>
              </a:rPr>
              <a:t>Query syntax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item In items 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Tw Cen MT" pitchFamily="34" charset="0"/>
              </a:rPr>
              <a:t>F</a:t>
            </a:r>
            <a:r>
              <a:rPr lang="en-US" dirty="0" smtClean="0">
                <a:latin typeface="Tw Cen MT" pitchFamily="34" charset="0"/>
              </a:rPr>
              <a:t>#</a:t>
            </a:r>
          </a:p>
          <a:p>
            <a:pPr lvl="2"/>
            <a:r>
              <a:rPr lang="en-US" dirty="0" smtClean="0">
                <a:latin typeface="Tw Cen MT" pitchFamily="34" charset="0"/>
              </a:rPr>
              <a:t>List/Seq.map</a:t>
            </a:r>
          </a:p>
          <a:p>
            <a:pPr lvl="3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(‘a -&gt; ‘b) -&gt;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&lt;‘a&gt; -&gt;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&lt;‘b&gt;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Tw Cen MT" pitchFamily="34" charset="0"/>
              </a:rPr>
              <a:t>Lets see some code!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Reduce</a:t>
            </a:r>
            <a:r>
              <a:rPr lang="en-US" dirty="0" smtClean="0">
                <a:latin typeface="Tw Cen MT" pitchFamily="34" charset="0"/>
              </a:rPr>
              <a:t>, conceptually speaking: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Reduce is a type of fold</a:t>
            </a:r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904163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Reduce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dirty="0" err="1" smtClean="0">
                <a:latin typeface="Tw Cen MT" pitchFamily="34" charset="0"/>
              </a:rPr>
              <a:t>Linq</a:t>
            </a:r>
            <a:endParaRPr lang="en-US" dirty="0" smtClean="0">
              <a:latin typeface="Tw Cen MT" pitchFamily="34" charset="0"/>
            </a:endParaRPr>
          </a:p>
          <a:p>
            <a:pPr lvl="2"/>
            <a:r>
              <a:rPr lang="en-US" dirty="0" err="1" smtClean="0">
                <a:latin typeface="Tw Cen MT" pitchFamily="34" charset="0"/>
              </a:rPr>
              <a:t>IEnumerable</a:t>
            </a:r>
            <a:r>
              <a:rPr lang="en-US" dirty="0" smtClean="0">
                <a:latin typeface="Tw Cen MT" pitchFamily="34" charset="0"/>
              </a:rPr>
              <a:t>/</a:t>
            </a:r>
            <a:r>
              <a:rPr lang="en-US" dirty="0" err="1" smtClean="0">
                <a:latin typeface="Tw Cen MT" pitchFamily="34" charset="0"/>
              </a:rPr>
              <a:t>IQueryable</a:t>
            </a:r>
            <a:r>
              <a:rPr lang="en-US" dirty="0" smtClean="0">
                <a:latin typeface="Tw Cen MT" pitchFamily="34" charset="0"/>
              </a:rPr>
              <a:t>. </a:t>
            </a:r>
            <a:r>
              <a:rPr lang="en-US" dirty="0" smtClean="0">
                <a:latin typeface="Tw Cen MT" pitchFamily="34" charset="0"/>
              </a:rPr>
              <a:t>Aggregate() </a:t>
            </a:r>
            <a:r>
              <a:rPr lang="en-US" dirty="0" smtClean="0">
                <a:latin typeface="Tw Cen MT" pitchFamily="34" charset="0"/>
              </a:rPr>
              <a:t>extension method.</a:t>
            </a:r>
          </a:p>
          <a:p>
            <a:pPr lvl="3"/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Aggregate&lt;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&gt;,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Tw Cen MT" pitchFamily="34" charset="0"/>
              </a:rPr>
              <a:t>F#</a:t>
            </a:r>
          </a:p>
          <a:p>
            <a:pPr lvl="2"/>
            <a:r>
              <a:rPr lang="en-US" dirty="0" smtClean="0">
                <a:latin typeface="Tw Cen MT" pitchFamily="34" charset="0"/>
              </a:rPr>
              <a:t>List/</a:t>
            </a:r>
            <a:r>
              <a:rPr lang="en-US" dirty="0" err="1" smtClean="0">
                <a:latin typeface="Tw Cen MT" pitchFamily="34" charset="0"/>
              </a:rPr>
              <a:t>Seq.reduce</a:t>
            </a:r>
            <a:endParaRPr lang="en-US" dirty="0" smtClean="0">
              <a:latin typeface="Tw Cen MT" pitchFamily="34" charset="0"/>
            </a:endParaRPr>
          </a:p>
          <a:p>
            <a:pPr lvl="3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(‘a -&gt; ‘a -&gt; ‘a) -&gt;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&lt;‘a&gt; -&gt; ‘a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Tw Cen MT" pitchFamily="34" charset="0"/>
              </a:rPr>
              <a:t>Lets see some code!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 lnSpcReduction="10000"/>
          </a:bodyPr>
          <a:lstStyle/>
          <a:p>
            <a:r>
              <a:rPr lang="en-US" dirty="0" smtClean="0">
                <a:latin typeface="Tw Cen MT" pitchFamily="34" charset="0"/>
              </a:rPr>
              <a:t>Map/Reduce</a:t>
            </a:r>
            <a:r>
              <a:rPr lang="en-US" dirty="0" smtClean="0">
                <a:latin typeface="Tw Cen MT" pitchFamily="34" charset="0"/>
              </a:rPr>
              <a:t>, conceptually speaking:</a:t>
            </a: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r>
              <a:rPr lang="en-US" dirty="0" smtClean="0">
                <a:latin typeface="Tw Cen MT" pitchFamily="34" charset="0"/>
              </a:rPr>
              <a:t>Lets see some code…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8073376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1981200"/>
            <a:ext cx="7772400" cy="2971800"/>
          </a:xfrm>
          <a:prstGeom prst="rect">
            <a:avLst/>
          </a:prstGeom>
          <a:gradFill flip="none" rotWithShape="1">
            <a:gsLst>
              <a:gs pos="0">
                <a:srgbClr val="C2D4E0"/>
              </a:gs>
              <a:gs pos="83000">
                <a:srgbClr val="F0F5F9"/>
              </a:gs>
            </a:gsLst>
            <a:lin ang="16200000" scaled="1"/>
            <a:tileRect/>
          </a:gradFill>
          <a:ln cap="rnd">
            <a:solidFill>
              <a:srgbClr val="8898AE"/>
            </a:solidFill>
            <a:rou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kton Pro" pitchFamily="34" charset="0"/>
                <a:ea typeface="+mj-ea"/>
                <a:cs typeface="+mj-cs"/>
              </a:rPr>
              <a:t>Thanks!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 smtClean="0">
              <a:latin typeface="Tekton Pro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kton Pro" pitchFamily="34" charset="0"/>
                <a:ea typeface="+mj-ea"/>
                <a:cs typeface="+mj-cs"/>
              </a:rPr>
              <a:t>http://blog.mikeobrien.net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kton Pr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129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Map/Reduce with Linq &amp; F#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mob</dc:creator>
  <cp:lastModifiedBy>mob</cp:lastModifiedBy>
  <cp:revision>81</cp:revision>
  <dcterms:created xsi:type="dcterms:W3CDTF">2009-12-06T00:29:31Z</dcterms:created>
  <dcterms:modified xsi:type="dcterms:W3CDTF">2009-12-09T23:34:07Z</dcterms:modified>
</cp:coreProperties>
</file>