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8AE"/>
    <a:srgbClr val="C2D4E0"/>
    <a:srgbClr val="F0F5F9"/>
    <a:srgbClr val="ECF2F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>
        <p:scale>
          <a:sx n="100" d="100"/>
          <a:sy n="100" d="100"/>
        </p:scale>
        <p:origin x="-1956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15040-15C3-4DED-B5BD-4E0F57997FA2}" type="datetimeFigureOut">
              <a:rPr lang="en-US" smtClean="0"/>
              <a:t>12/6/2009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CF389-AEE6-4083-8006-273D0B820E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F389-AEE6-4083-8006-273D0B820E6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12/5/2009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12/5/2009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12/5/2009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12/5/2009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12/5/2009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12/5/2009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12/5/2009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12/5/2009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12/5/2009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12/5/2009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12/5/2009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0AE0-5630-49C3-8953-6915BB4566AC}" type="datetimeFigureOut">
              <a:rPr lang="en-US" smtClean="0"/>
              <a:pPr/>
              <a:t>12/5/2009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  <a:gradFill flip="none" rotWithShape="1">
            <a:gsLst>
              <a:gs pos="0">
                <a:srgbClr val="C2D4E0"/>
              </a:gs>
              <a:gs pos="83000">
                <a:srgbClr val="F0F5F9"/>
              </a:gs>
            </a:gsLst>
            <a:lin ang="16200000" scaled="1"/>
            <a:tileRect/>
          </a:gradFill>
          <a:ln cap="rnd">
            <a:solidFill>
              <a:srgbClr val="8898AE"/>
            </a:solidFill>
            <a:round/>
          </a:ln>
        </p:spPr>
        <p:txBody>
          <a:bodyPr/>
          <a:lstStyle/>
          <a:p>
            <a:r>
              <a:rPr lang="en-US" dirty="0" smtClean="0">
                <a:latin typeface="Tekton Pro" pitchFamily="34" charset="0"/>
              </a:rPr>
              <a:t>Map/Reduce with </a:t>
            </a:r>
            <a:r>
              <a:rPr lang="en-US" dirty="0" err="1" smtClean="0">
                <a:latin typeface="Tekton Pro" pitchFamily="34" charset="0"/>
              </a:rPr>
              <a:t>Linq</a:t>
            </a:r>
            <a:r>
              <a:rPr lang="en-US" dirty="0" smtClean="0">
                <a:latin typeface="Tekton Pro" pitchFamily="34" charset="0"/>
              </a:rPr>
              <a:t> &amp; F</a:t>
            </a:r>
            <a:r>
              <a:rPr lang="en-US" dirty="0" smtClean="0">
                <a:latin typeface="Tekton Pro" pitchFamily="34" charset="0"/>
              </a:rPr>
              <a:t>#</a:t>
            </a:r>
            <a:endParaRPr lang="en-US" dirty="0">
              <a:latin typeface="Tekton Pro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200400"/>
            <a:ext cx="5800725" cy="2895600"/>
          </a:xfrm>
          <a:prstGeom prst="rect">
            <a:avLst/>
          </a:prstGeom>
          <a:noFill/>
          <a:ln w="9525">
            <a:solidFill>
              <a:srgbClr val="8898AE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/>
          <a:lstStyle/>
          <a:p>
            <a:r>
              <a:rPr lang="en-US" dirty="0" smtClean="0">
                <a:latin typeface="Tw Cen MT" pitchFamily="34" charset="0"/>
              </a:rPr>
              <a:t>The problem:</a:t>
            </a:r>
            <a:endParaRPr lang="en-US" dirty="0">
              <a:latin typeface="Tw Cen MT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0"/>
            <a:ext cx="599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/>
          <a:lstStyle/>
          <a:p>
            <a:r>
              <a:rPr lang="en-US" dirty="0" smtClean="0">
                <a:latin typeface="Tw Cen MT" pitchFamily="34" charset="0"/>
              </a:rPr>
              <a:t>Possible solutions: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Complicated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Time </a:t>
            </a:r>
            <a:r>
              <a:rPr lang="en-US" dirty="0" smtClean="0">
                <a:latin typeface="Tw Cen MT" pitchFamily="34" charset="0"/>
              </a:rPr>
              <a:t>consuming</a:t>
            </a:r>
            <a:endParaRPr lang="en-US" dirty="0">
              <a:latin typeface="Tw Cen MT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7995727">
            <a:off x="3155765" y="2991601"/>
            <a:ext cx="277345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990600"/>
            <a:ext cx="1826517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438400"/>
            <a:ext cx="224443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8200" y="4038600"/>
            <a:ext cx="2730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4724400"/>
            <a:ext cx="2092959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91440">
            <a:normAutofit/>
          </a:bodyPr>
          <a:lstStyle/>
          <a:p>
            <a:r>
              <a:rPr lang="en-US" dirty="0" smtClean="0">
                <a:latin typeface="Tw Cen MT" pitchFamily="34" charset="0"/>
              </a:rPr>
              <a:t>Superior solution: Fluted bolt extractor</a:t>
            </a:r>
            <a:endParaRPr lang="en-US" dirty="0" smtClean="0">
              <a:latin typeface="Tw Cen MT" pitchFamily="34" charset="0"/>
            </a:endParaRPr>
          </a:p>
          <a:p>
            <a:pPr lvl="1"/>
            <a:r>
              <a:rPr lang="en-US" dirty="0" smtClean="0">
                <a:latin typeface="Tw Cen MT" pitchFamily="34" charset="0"/>
              </a:rPr>
              <a:t>Simple, fast, easy</a:t>
            </a: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>
              <a:buNone/>
            </a:pPr>
            <a:endParaRPr lang="en-US" dirty="0" smtClean="0">
              <a:latin typeface="Tw Cen MT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981200"/>
            <a:ext cx="4191000" cy="3943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91440">
            <a:normAutofit/>
          </a:bodyPr>
          <a:lstStyle/>
          <a:p>
            <a:r>
              <a:rPr lang="en-US" dirty="0" smtClean="0">
                <a:latin typeface="Tw Cen MT" pitchFamily="34" charset="0"/>
              </a:rPr>
              <a:t>Evolution of many developers toolsets</a:t>
            </a:r>
          </a:p>
          <a:p>
            <a:pPr lvl="1"/>
            <a:r>
              <a:rPr lang="en-US" sz="2000" dirty="0" smtClean="0">
                <a:latin typeface="Tw Cen MT" pitchFamily="34" charset="0"/>
              </a:rPr>
              <a:t>Imperative (Pascal, C, VB)</a:t>
            </a:r>
          </a:p>
          <a:p>
            <a:pPr lvl="1"/>
            <a:r>
              <a:rPr lang="en-US" sz="2000" dirty="0" err="1" smtClean="0">
                <a:latin typeface="Tw Cen MT" pitchFamily="34" charset="0"/>
              </a:rPr>
              <a:t>Imperative+OOP</a:t>
            </a:r>
            <a:r>
              <a:rPr lang="en-US" sz="2000" dirty="0" smtClean="0">
                <a:latin typeface="Tw Cen MT" pitchFamily="34" charset="0"/>
              </a:rPr>
              <a:t> (C++, Java, .NET 1.0/1.1)</a:t>
            </a:r>
          </a:p>
          <a:p>
            <a:pPr lvl="1"/>
            <a:r>
              <a:rPr lang="en-US" sz="2000" dirty="0" err="1" smtClean="0">
                <a:latin typeface="Tw Cen MT" pitchFamily="34" charset="0"/>
              </a:rPr>
              <a:t>Imperative+OOP</a:t>
            </a:r>
            <a:r>
              <a:rPr lang="en-US" sz="2000" dirty="0" smtClean="0">
                <a:latin typeface="Tw Cen MT" pitchFamily="34" charset="0"/>
              </a:rPr>
              <a:t>/Functional (.NET 2.0-3.5, F#)</a:t>
            </a:r>
          </a:p>
          <a:p>
            <a:pPr lvl="1"/>
            <a:endParaRPr lang="en-US" sz="2000" dirty="0" smtClean="0">
              <a:latin typeface="Tw Cen MT" pitchFamily="34" charset="0"/>
            </a:endParaRPr>
          </a:p>
          <a:p>
            <a:pPr lvl="1"/>
            <a:endParaRPr lang="en-US" sz="2000" dirty="0" smtClean="0">
              <a:latin typeface="Tw Cen MT" pitchFamily="34" charset="0"/>
            </a:endParaRPr>
          </a:p>
          <a:p>
            <a:pPr lvl="1"/>
            <a:endParaRPr lang="en-US" sz="2000" dirty="0" smtClean="0">
              <a:latin typeface="Tw Cen MT" pitchFamily="34" charset="0"/>
            </a:endParaRPr>
          </a:p>
          <a:p>
            <a:pPr lvl="1"/>
            <a:endParaRPr lang="en-US" sz="2000" dirty="0" smtClean="0">
              <a:latin typeface="Tw Cen MT" pitchFamily="34" charset="0"/>
            </a:endParaRPr>
          </a:p>
          <a:p>
            <a:pPr lvl="1"/>
            <a:endParaRPr lang="en-US" sz="2000" dirty="0" smtClean="0">
              <a:latin typeface="Tw Cen MT" pitchFamily="34" charset="0"/>
            </a:endParaRPr>
          </a:p>
          <a:p>
            <a:pPr lvl="1"/>
            <a:endParaRPr lang="en-US" sz="2000" dirty="0" smtClean="0">
              <a:latin typeface="Tw Cen MT" pitchFamily="34" charset="0"/>
            </a:endParaRPr>
          </a:p>
          <a:p>
            <a:pPr lvl="1"/>
            <a:endParaRPr lang="en-US" sz="2000" dirty="0" smtClean="0">
              <a:latin typeface="Tw Cen MT" pitchFamily="34" charset="0"/>
            </a:endParaRPr>
          </a:p>
          <a:p>
            <a:pPr lvl="1"/>
            <a:endParaRPr lang="en-US" sz="2000" dirty="0" smtClean="0">
              <a:latin typeface="Tw Cen MT" pitchFamily="34" charset="0"/>
            </a:endParaRPr>
          </a:p>
          <a:p>
            <a:pPr lvl="1"/>
            <a:endParaRPr lang="en-US" sz="2000" dirty="0" smtClean="0">
              <a:latin typeface="Tw Cen MT" pitchFamily="34" charset="0"/>
            </a:endParaRPr>
          </a:p>
          <a:p>
            <a:pPr lvl="1"/>
            <a:r>
              <a:rPr lang="en-US" sz="2000" dirty="0" smtClean="0">
                <a:latin typeface="Tw Cen MT" pitchFamily="34" charset="0"/>
              </a:rPr>
              <a:t>Are we making good use of new functional tools that can help us solve problems in a superior way than imperative or OO.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90800"/>
            <a:ext cx="1600200" cy="158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2514600"/>
            <a:ext cx="24362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>
          <a:xfrm>
            <a:off x="2362200" y="3276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486400" y="3276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5562600" y="45720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33800" y="4495800"/>
            <a:ext cx="1600200" cy="646331"/>
          </a:xfrm>
          <a:prstGeom prst="rect">
            <a:avLst/>
          </a:prstGeom>
          <a:noFill/>
          <a:ln w="34925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Imperative+OOP</a:t>
            </a:r>
            <a:r>
              <a:rPr lang="en-US" sz="1200" dirty="0" smtClean="0"/>
              <a:t>/Functional/Dynamic (</a:t>
            </a:r>
            <a:r>
              <a:rPr lang="en-US" sz="1200" dirty="0" smtClean="0"/>
              <a:t>Multi-Paradigm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2362200"/>
            <a:ext cx="216712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/>
          <a:lstStyle/>
          <a:p>
            <a:r>
              <a:rPr lang="en-US" dirty="0" smtClean="0">
                <a:latin typeface="Tw Cen MT" pitchFamily="34" charset="0"/>
              </a:rPr>
              <a:t>Map/Reduce (.NET 3.5/F#)</a:t>
            </a:r>
          </a:p>
          <a:p>
            <a:pPr lvl="1">
              <a:buNone/>
            </a:pPr>
            <a:r>
              <a:rPr lang="en-US" sz="1400" dirty="0" smtClean="0">
                <a:latin typeface="Tw Cen MT" pitchFamily="34" charset="0"/>
              </a:rPr>
              <a:t>(Not to be confused with Google </a:t>
            </a:r>
            <a:r>
              <a:rPr lang="en-US" sz="1400" dirty="0" err="1" smtClean="0">
                <a:latin typeface="Tw Cen MT" pitchFamily="34" charset="0"/>
              </a:rPr>
              <a:t>MapReduce</a:t>
            </a:r>
            <a:r>
              <a:rPr lang="en-US" sz="1400" dirty="0" smtClean="0">
                <a:latin typeface="Tw Cen MT" pitchFamily="34" charset="0"/>
              </a:rPr>
              <a:t>)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Map: Convert each item in a list.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Reduce: fold all items down into a single item.</a:t>
            </a:r>
            <a:endParaRPr lang="en-US" dirty="0" smtClean="0">
              <a:latin typeface="Tw Cen MT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743200"/>
            <a:ext cx="4686300" cy="340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/>
          <a:lstStyle/>
          <a:p>
            <a:r>
              <a:rPr lang="en-US" dirty="0" smtClean="0">
                <a:latin typeface="Tw Cen MT" pitchFamily="34" charset="0"/>
              </a:rPr>
              <a:t>Map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Takes a function to convert an individual item and returns the new list.</a:t>
            </a:r>
          </a:p>
          <a:p>
            <a:pPr lvl="1"/>
            <a:r>
              <a:rPr lang="en-US" dirty="0" err="1" smtClean="0">
                <a:latin typeface="Tw Cen MT" pitchFamily="34" charset="0"/>
              </a:rPr>
              <a:t>Linq</a:t>
            </a:r>
            <a:r>
              <a:rPr lang="en-US" dirty="0" smtClean="0">
                <a:latin typeface="Tw Cen MT" pitchFamily="34" charset="0"/>
              </a:rPr>
              <a:t> – </a:t>
            </a:r>
            <a:r>
              <a:rPr lang="en-US" dirty="0" err="1" smtClean="0">
                <a:latin typeface="Tw Cen MT" pitchFamily="34" charset="0"/>
              </a:rPr>
              <a:t>IEnumerable</a:t>
            </a:r>
            <a:r>
              <a:rPr lang="en-US" dirty="0" smtClean="0">
                <a:latin typeface="Tw Cen MT" pitchFamily="34" charset="0"/>
              </a:rPr>
              <a:t>/</a:t>
            </a:r>
            <a:r>
              <a:rPr lang="en-US" dirty="0" err="1" smtClean="0">
                <a:latin typeface="Tw Cen MT" pitchFamily="34" charset="0"/>
              </a:rPr>
              <a:t>IQueryable.Select</a:t>
            </a:r>
            <a:r>
              <a:rPr lang="en-US" dirty="0" smtClean="0">
                <a:latin typeface="Tw Cen MT" pitchFamily="34" charset="0"/>
              </a:rPr>
              <a:t>()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F#: List/Seq.map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Lets see some code!</a:t>
            </a:r>
            <a:endParaRPr lang="en-US" dirty="0" smtClean="0">
              <a:latin typeface="Tw Cen MT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146</Words>
  <Application>Microsoft Office PowerPoint</Application>
  <PresentationFormat>On-screen Show (4:3)</PresentationFormat>
  <Paragraphs>36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Map/Reduce with Linq &amp; F#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mob</dc:creator>
  <cp:lastModifiedBy>mob</cp:lastModifiedBy>
  <cp:revision>48</cp:revision>
  <dcterms:created xsi:type="dcterms:W3CDTF">2009-12-06T00:29:31Z</dcterms:created>
  <dcterms:modified xsi:type="dcterms:W3CDTF">2009-12-07T19:16:42Z</dcterms:modified>
</cp:coreProperties>
</file>