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0"/>
  </p:notesMasterIdLst>
  <p:sldIdLst>
    <p:sldId id="256" r:id="rId3"/>
    <p:sldId id="261" r:id="rId4"/>
    <p:sldId id="275" r:id="rId5"/>
    <p:sldId id="277" r:id="rId6"/>
    <p:sldId id="276" r:id="rId7"/>
    <p:sldId id="278" r:id="rId8"/>
    <p:sldId id="279" r:id="rId9"/>
    <p:sldId id="274" r:id="rId10"/>
    <p:sldId id="273" r:id="rId11"/>
    <p:sldId id="281" r:id="rId12"/>
    <p:sldId id="282" r:id="rId13"/>
    <p:sldId id="284" r:id="rId14"/>
    <p:sldId id="285" r:id="rId15"/>
    <p:sldId id="271" r:id="rId16"/>
    <p:sldId id="286" r:id="rId17"/>
    <p:sldId id="280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8AE"/>
    <a:srgbClr val="C2D4E0"/>
    <a:srgbClr val="F0F5F9"/>
    <a:srgbClr val="EC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734" autoAdjust="0"/>
    <p:restoredTop sz="94660"/>
  </p:normalViewPr>
  <p:slideViewPr>
    <p:cSldViewPr>
      <p:cViewPr>
        <p:scale>
          <a:sx n="100" d="100"/>
          <a:sy n="100" d="100"/>
        </p:scale>
        <p:origin x="-300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15040-15C3-4DED-B5BD-4E0F57997FA2}" type="datetimeFigureOut">
              <a:rPr lang="en-US" smtClean="0"/>
              <a:pPr/>
              <a:t>11/6/2010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CF389-AEE6-4083-8006-273D0B820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3" y="1905001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343401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96366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5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213" y="391111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77" y="47244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285405" y="3040956"/>
            <a:ext cx="6126171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/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0"/>
            <a:ext cx="4115872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0"/>
            <a:ext cx="4115872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11553"/>
            <a:ext cx="4115872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411553"/>
            <a:ext cx="4115872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578619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6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6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6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6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905003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books.org/wiki/Ruby_Programming" TargetMode="External"/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code-magazine.com/article.aspx?quickid=1006101&amp;page=1" TargetMode="External"/><Relationship Id="rId4" Type="http://schemas.openxmlformats.org/officeDocument/2006/relationships/hyperlink" Target="http://blog.mikeobrien.net/2010/07/rubyrakealbacore-quickstart-guide-for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ubyforge.org/" TargetMode="External"/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ironruby.ne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828800"/>
            <a:ext cx="7620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Release Management with Go/Ruby/Rake/Albacore</a:t>
            </a:r>
            <a:endParaRPr lang="en-US" sz="4700" dirty="0">
              <a:latin typeface="Segoe Condensed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191000"/>
            <a:ext cx="7620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Segoe Condensed" pitchFamily="34" charset="0"/>
              </a:rPr>
              <a:t>Mike O’Brien</a:t>
            </a:r>
          </a:p>
          <a:p>
            <a:pPr algn="l"/>
            <a:r>
              <a:rPr lang="en-US" sz="2800" dirty="0" smtClean="0">
                <a:latin typeface="Segoe Condensed" pitchFamily="34" charset="0"/>
              </a:rPr>
              <a:t>@</a:t>
            </a:r>
            <a:r>
              <a:rPr lang="en-US" sz="2800" dirty="0" err="1" smtClean="0">
                <a:latin typeface="Segoe Condensed" pitchFamily="34" charset="0"/>
              </a:rPr>
              <a:t>hcoverlambda</a:t>
            </a:r>
            <a:endParaRPr lang="en-US" sz="2800" dirty="0" smtClean="0">
              <a:latin typeface="Segoe Condensed" pitchFamily="34" charset="0"/>
            </a:endParaRPr>
          </a:p>
          <a:p>
            <a:pPr algn="l"/>
            <a:r>
              <a:rPr lang="en-US" sz="2800" dirty="0" smtClean="0">
                <a:latin typeface="Segoe Condensed" pitchFamily="34" charset="0"/>
              </a:rPr>
              <a:t>blog.mikeobrien.net</a:t>
            </a:r>
            <a:endParaRPr lang="en-US" sz="2800" dirty="0">
              <a:latin typeface="Segoe Condense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05401" cy="6093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Running a Rake </a:t>
            </a:r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Task</a:t>
            </a:r>
            <a:endParaRPr lang="en-US" dirty="0">
              <a:solidFill>
                <a:schemeClr val="tx1"/>
              </a:solidFill>
              <a:latin typeface="Segoe Condensed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867400"/>
          </a:xfrm>
          <a:noFill/>
          <a:ln>
            <a:noFill/>
          </a:ln>
        </p:spPr>
        <p:txBody>
          <a:bodyPr lIns="365760" tIns="274320" rIns="274320" bIns="274320">
            <a:normAutofit/>
          </a:bodyPr>
          <a:lstStyle/>
          <a:p>
            <a:r>
              <a:rPr lang="en-US" dirty="0" smtClean="0"/>
              <a:t>Your first Rake task. </a:t>
            </a:r>
            <a:r>
              <a:rPr lang="en-US" dirty="0" smtClean="0"/>
              <a:t>(</a:t>
            </a:r>
            <a:r>
              <a:rPr lang="en-US" dirty="0" err="1" smtClean="0"/>
              <a:t>rakefile.rb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err="1" smtClean="0"/>
              <a:t>rakefile.rb</a:t>
            </a:r>
            <a:r>
              <a:rPr lang="en-US" dirty="0" smtClean="0"/>
              <a:t> is the default filename but can be anything.</a:t>
            </a:r>
          </a:p>
          <a:p>
            <a:r>
              <a:rPr lang="en-US" dirty="0" smtClean="0"/>
              <a:t>Running a rake task: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rake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rake -f &lt;filename&gt;</a:t>
            </a:r>
          </a:p>
          <a:p>
            <a:r>
              <a:rPr lang="en-US" dirty="0" smtClean="0"/>
              <a:t>Lets look at a more complicated</a:t>
            </a:r>
            <a:r>
              <a:rPr lang="en-US" dirty="0" smtClean="0"/>
              <a:t> example (rakefile2.rb).</a:t>
            </a:r>
          </a:p>
        </p:txBody>
      </p:sp>
    </p:spTree>
    <p:extLst>
      <p:ext uri="{BB962C8B-B14F-4D97-AF65-F5344CB8AC3E}">
        <p14:creationId xmlns:p14="http://schemas.microsoft.com/office/powerpoint/2010/main" val="3459224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05401" cy="6093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Anatomy of a Rake Task</a:t>
            </a:r>
            <a:endParaRPr lang="en-US" dirty="0">
              <a:solidFill>
                <a:schemeClr val="tx1"/>
              </a:solidFill>
              <a:latin typeface="Segoe Condensed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867400"/>
          </a:xfrm>
          <a:noFill/>
          <a:ln>
            <a:noFill/>
          </a:ln>
        </p:spPr>
        <p:txBody>
          <a:bodyPr lIns="365760" tIns="274320" rIns="274320" bIns="274320">
            <a:normAutofit/>
          </a:bodyPr>
          <a:lstStyle/>
          <a:p>
            <a:r>
              <a:rPr lang="en-US" sz="2400" dirty="0" smtClean="0"/>
              <a:t>Function name is the first thing.</a:t>
            </a:r>
          </a:p>
          <a:p>
            <a:r>
              <a:rPr lang="en-US" sz="2400" dirty="0" smtClean="0"/>
              <a:t>First parameter is the task name                                                           and a list of tasks that it depends on.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task names are Ruby </a:t>
            </a:r>
            <a:r>
              <a:rPr lang="en-US" sz="2400" dirty="0" smtClean="0"/>
              <a:t>symbols                                                           (IE :</a:t>
            </a:r>
            <a:r>
              <a:rPr lang="en-US" sz="2400" dirty="0" err="1" smtClean="0"/>
              <a:t>yada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“</a:t>
            </a:r>
            <a:r>
              <a:rPr lang="en-US" sz="2400" dirty="0"/>
              <a:t>:build =&gt; :test</a:t>
            </a:r>
            <a:r>
              <a:rPr lang="en-US" sz="2400" dirty="0" smtClean="0"/>
              <a:t>” is a key/value pair of 2 symbols. </a:t>
            </a:r>
          </a:p>
          <a:p>
            <a:r>
              <a:rPr lang="en-US" sz="2400" dirty="0" smtClean="0"/>
              <a:t>“</a:t>
            </a:r>
            <a:r>
              <a:rPr lang="en-US" sz="2400" dirty="0"/>
              <a:t>:build =&gt; [:test, :compile</a:t>
            </a:r>
            <a:r>
              <a:rPr lang="en-US" sz="2400" dirty="0" smtClean="0"/>
              <a:t>]” is a key/value pair of a symbol and a list of symbols.</a:t>
            </a:r>
          </a:p>
          <a:p>
            <a:r>
              <a:rPr lang="en-US" sz="2400" dirty="0" smtClean="0"/>
              <a:t>Last parameter is a lambda that will get called later.</a:t>
            </a:r>
          </a:p>
          <a:p>
            <a:r>
              <a:rPr lang="en-US" sz="2400" dirty="0" smtClean="0"/>
              <a:t>You can visualize task function as having the following c# signatures:</a:t>
            </a:r>
          </a:p>
          <a:p>
            <a:pPr lvl="1"/>
            <a:r>
              <a:rPr lang="en-US" sz="2000" dirty="0"/>
              <a:t>void Task(Symbol name, Action </a:t>
            </a:r>
            <a:r>
              <a:rPr lang="en-US" sz="2000" dirty="0" smtClean="0"/>
              <a:t>task) </a:t>
            </a:r>
            <a:r>
              <a:rPr lang="en-US" sz="2000" dirty="0"/>
              <a:t>{ } </a:t>
            </a:r>
            <a:endParaRPr lang="en-US" sz="2000" dirty="0" smtClean="0"/>
          </a:p>
          <a:p>
            <a:pPr lvl="1"/>
            <a:r>
              <a:rPr lang="en-US" sz="2000" dirty="0" smtClean="0"/>
              <a:t>void </a:t>
            </a:r>
            <a:r>
              <a:rPr lang="en-US" sz="2000" dirty="0"/>
              <a:t>Task(Dictionary&lt;Symbol, Symbol&gt; </a:t>
            </a:r>
            <a:r>
              <a:rPr lang="en-US" sz="2000" dirty="0" err="1"/>
              <a:t>nameAndDepends</a:t>
            </a:r>
            <a:r>
              <a:rPr lang="en-US" sz="2000" dirty="0"/>
              <a:t>, Action </a:t>
            </a:r>
            <a:r>
              <a:rPr lang="en-US" sz="2000" dirty="0" smtClean="0"/>
              <a:t>task) </a:t>
            </a:r>
            <a:r>
              <a:rPr lang="en-US" sz="2000" dirty="0"/>
              <a:t>{ </a:t>
            </a:r>
            <a:r>
              <a:rPr lang="en-US" sz="2000" dirty="0" smtClean="0"/>
              <a:t>}</a:t>
            </a:r>
          </a:p>
          <a:p>
            <a:pPr lvl="1"/>
            <a:r>
              <a:rPr lang="en-US" sz="2000" dirty="0" smtClean="0"/>
              <a:t>void </a:t>
            </a:r>
            <a:r>
              <a:rPr lang="en-US" sz="2000" dirty="0"/>
              <a:t>Task(Dictionary&lt;Symbol, List&lt;Symbol&gt;&gt; </a:t>
            </a:r>
            <a:r>
              <a:rPr lang="en-US" sz="2000" dirty="0" err="1"/>
              <a:t>nameAndDepends</a:t>
            </a:r>
            <a:r>
              <a:rPr lang="en-US" sz="2000" dirty="0"/>
              <a:t>, Action </a:t>
            </a:r>
            <a:r>
              <a:rPr lang="en-US" sz="2000" dirty="0" smtClean="0"/>
              <a:t>task) </a:t>
            </a:r>
            <a:r>
              <a:rPr lang="en-US" sz="2000" dirty="0"/>
              <a:t>{ }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970" y="1066800"/>
            <a:ext cx="376809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173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05401" cy="6093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Creating Rake Tasks</a:t>
            </a:r>
            <a:endParaRPr lang="en-US" dirty="0">
              <a:solidFill>
                <a:schemeClr val="tx1"/>
              </a:solidFill>
              <a:latin typeface="Segoe Condensed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867400"/>
          </a:xfrm>
          <a:noFill/>
          <a:ln>
            <a:noFill/>
          </a:ln>
        </p:spPr>
        <p:txBody>
          <a:bodyPr lIns="365760" tIns="274320" rIns="274320" bIns="274320">
            <a:normAutofit/>
          </a:bodyPr>
          <a:lstStyle/>
          <a:p>
            <a:r>
              <a:rPr lang="en-US" dirty="0" smtClean="0"/>
              <a:t>Create a Rake task (example3.rb).</a:t>
            </a:r>
          </a:p>
          <a:p>
            <a:r>
              <a:rPr lang="en-US" dirty="0" smtClean="0"/>
              <a:t>Create a reusable Rake task (example4.rb &amp; </a:t>
            </a:r>
            <a:r>
              <a:rPr lang="en-US" dirty="0" err="1" smtClean="0"/>
              <a:t>robocopy.rb</a:t>
            </a:r>
            <a:r>
              <a:rPr lang="en-US" dirty="0" smtClean="0"/>
              <a:t>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1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05401" cy="6093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Go &amp; Ruby/Rake</a:t>
            </a:r>
            <a:endParaRPr lang="en-US" dirty="0">
              <a:solidFill>
                <a:schemeClr val="tx1"/>
              </a:solidFill>
              <a:latin typeface="Segoe Condensed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867400"/>
          </a:xfrm>
          <a:noFill/>
          <a:ln>
            <a:noFill/>
          </a:ln>
        </p:spPr>
        <p:txBody>
          <a:bodyPr lIns="365760" tIns="274320" rIns="274320" bIns="274320">
            <a:normAutofit fontScale="85000" lnSpcReduction="10000"/>
          </a:bodyPr>
          <a:lstStyle/>
          <a:p>
            <a:r>
              <a:rPr lang="en-US" dirty="0" smtClean="0"/>
              <a:t>Information from Go is available via environment variables.</a:t>
            </a:r>
          </a:p>
          <a:p>
            <a:r>
              <a:rPr lang="en-US" dirty="0" smtClean="0"/>
              <a:t>Here are the ones that are available and how you would access them in Ruby:</a:t>
            </a:r>
          </a:p>
          <a:p>
            <a:pPr lvl="1"/>
            <a:r>
              <a:rPr lang="en-US" sz="2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buildServerUrl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= ENV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[“GO_SERVER_URL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"] </a:t>
            </a:r>
            <a:endParaRPr lang="en-US" sz="2600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6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buildPipelineName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 ENV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["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_PIPELINE_NAME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"] </a:t>
            </a:r>
            <a:endParaRPr lang="en-US" sz="2600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6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buildPipelineLabel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 ENV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["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_PIPELINE_LABEL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"] </a:t>
            </a:r>
            <a:endParaRPr lang="en-US" sz="2600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6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buildStagename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 ENV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["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_STAGE_NAME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"] </a:t>
            </a:r>
            <a:endParaRPr lang="en-US" sz="2600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6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buildStageCounter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 ENV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["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_STAGE_COUNTER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"] </a:t>
            </a:r>
            <a:endParaRPr lang="en-US" sz="2600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6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buldJobName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 ENV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["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_JOB_NAME"]</a:t>
            </a:r>
          </a:p>
          <a:p>
            <a:r>
              <a:rPr lang="en-US" dirty="0" smtClean="0"/>
              <a:t>The build label is probably the one you’ll be </a:t>
            </a:r>
            <a:r>
              <a:rPr lang="en-US" dirty="0"/>
              <a:t>most interested </a:t>
            </a:r>
            <a:r>
              <a:rPr lang="en-US" dirty="0" smtClean="0"/>
              <a:t>in.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ENV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["GO_PIPELINE_LABEL"] 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Another one of interest is the stage. This can be used to specify what environment your building for and deploying to (IE: CI, Staging</a:t>
            </a:r>
            <a:r>
              <a:rPr lang="en-US" dirty="0"/>
              <a:t>, Production</a:t>
            </a:r>
            <a:r>
              <a:rPr lang="en-US" dirty="0" smtClean="0"/>
              <a:t>).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ENV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["GO_PIPELINE_LABEL"]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14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05401" cy="6093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Albacore</a:t>
            </a:r>
            <a:endParaRPr lang="en-US" dirty="0">
              <a:solidFill>
                <a:schemeClr val="tx1"/>
              </a:solidFill>
              <a:latin typeface="Segoe Condensed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867400"/>
          </a:xfrm>
          <a:noFill/>
          <a:ln>
            <a:noFill/>
          </a:ln>
        </p:spPr>
        <p:txBody>
          <a:bodyPr lIns="365760" tIns="274320" rIns="274320" bIns="274320">
            <a:noAutofit/>
          </a:bodyPr>
          <a:lstStyle/>
          <a:p>
            <a:r>
              <a:rPr lang="en-US" dirty="0" smtClean="0"/>
              <a:t>Rake only has a few primitive tasks out of the box.</a:t>
            </a:r>
          </a:p>
          <a:p>
            <a:r>
              <a:rPr lang="en-US" dirty="0" smtClean="0"/>
              <a:t>Albacore is a library that offers Rake tasks for .NET developers.</a:t>
            </a:r>
          </a:p>
          <a:p>
            <a:r>
              <a:rPr lang="en-US" dirty="0" smtClean="0"/>
              <a:t>Is a gem, install: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gem install albacore</a:t>
            </a:r>
            <a:r>
              <a:rPr lang="en-US" dirty="0" smtClean="0"/>
              <a:t> or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igem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install albacore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err="1" smtClean="0"/>
              <a:t>AssemblyInfoTask</a:t>
            </a:r>
            <a:r>
              <a:rPr lang="en-US" dirty="0" smtClean="0"/>
              <a:t>, </a:t>
            </a:r>
            <a:r>
              <a:rPr lang="en-US" dirty="0" err="1" smtClean="0"/>
              <a:t>ExecTask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MSBuildTask</a:t>
            </a:r>
            <a:r>
              <a:rPr lang="en-US" dirty="0" smtClean="0"/>
              <a:t>, </a:t>
            </a:r>
            <a:r>
              <a:rPr lang="en-US" dirty="0" err="1" smtClean="0"/>
              <a:t>MSpecTask</a:t>
            </a:r>
            <a:r>
              <a:rPr lang="en-US" dirty="0" smtClean="0"/>
              <a:t>, </a:t>
            </a:r>
            <a:r>
              <a:rPr lang="en-US" dirty="0" err="1" smtClean="0"/>
              <a:t>NantTask</a:t>
            </a:r>
            <a:r>
              <a:rPr lang="en-US" dirty="0" smtClean="0"/>
              <a:t> , </a:t>
            </a:r>
            <a:r>
              <a:rPr lang="en-US" dirty="0" err="1" smtClean="0"/>
              <a:t>NCoverConsoleTask</a:t>
            </a:r>
            <a:r>
              <a:rPr lang="en-US" dirty="0" smtClean="0"/>
              <a:t>, </a:t>
            </a:r>
            <a:r>
              <a:rPr lang="en-US" dirty="0" err="1" smtClean="0"/>
              <a:t>NCoverReportTask</a:t>
            </a:r>
            <a:r>
              <a:rPr lang="en-US" dirty="0" smtClean="0"/>
              <a:t>, </a:t>
            </a:r>
            <a:r>
              <a:rPr lang="en-US" dirty="0" err="1" smtClean="0"/>
              <a:t>NUnitTask</a:t>
            </a:r>
            <a:r>
              <a:rPr lang="en-US" dirty="0" smtClean="0"/>
              <a:t>, </a:t>
            </a:r>
            <a:r>
              <a:rPr lang="en-US" dirty="0" err="1" smtClean="0"/>
              <a:t>RenameTask</a:t>
            </a:r>
            <a:r>
              <a:rPr lang="en-US" dirty="0" smtClean="0"/>
              <a:t>, </a:t>
            </a:r>
            <a:r>
              <a:rPr lang="en-US" dirty="0" err="1" smtClean="0"/>
              <a:t>SftpTask</a:t>
            </a:r>
            <a:r>
              <a:rPr lang="en-US" dirty="0" smtClean="0"/>
              <a:t>, </a:t>
            </a:r>
            <a:r>
              <a:rPr lang="en-US" dirty="0" err="1" smtClean="0"/>
              <a:t>SQLCmdTask</a:t>
            </a:r>
            <a:r>
              <a:rPr lang="en-US" dirty="0" smtClean="0"/>
              <a:t>, </a:t>
            </a:r>
            <a:r>
              <a:rPr lang="en-US" dirty="0" err="1" smtClean="0"/>
              <a:t>SshTask</a:t>
            </a:r>
            <a:r>
              <a:rPr lang="en-US" dirty="0" smtClean="0"/>
              <a:t>, </a:t>
            </a:r>
            <a:r>
              <a:rPr lang="en-US" dirty="0" err="1" smtClean="0"/>
              <a:t>UnZipTask</a:t>
            </a:r>
            <a:r>
              <a:rPr lang="en-US" dirty="0" smtClean="0"/>
              <a:t>, </a:t>
            </a:r>
            <a:r>
              <a:rPr lang="en-US" dirty="0" err="1" smtClean="0"/>
              <a:t>XUnitTask</a:t>
            </a:r>
            <a:r>
              <a:rPr lang="en-US" dirty="0" smtClean="0"/>
              <a:t>, </a:t>
            </a:r>
            <a:r>
              <a:rPr lang="en-US" dirty="0" err="1" smtClean="0"/>
              <a:t>ZipTask</a:t>
            </a:r>
            <a:endParaRPr lang="en-US" dirty="0" smtClean="0"/>
          </a:p>
          <a:p>
            <a:r>
              <a:rPr lang="en-US" dirty="0" smtClean="0"/>
              <a:t>Lets use the </a:t>
            </a:r>
            <a:r>
              <a:rPr lang="en-US" dirty="0" err="1" smtClean="0"/>
              <a:t>msbuild</a:t>
            </a:r>
            <a:r>
              <a:rPr lang="en-US" dirty="0" smtClean="0"/>
              <a:t> and </a:t>
            </a:r>
            <a:r>
              <a:rPr lang="en-US" dirty="0" err="1" smtClean="0"/>
              <a:t>nunit</a:t>
            </a:r>
            <a:r>
              <a:rPr lang="en-US" dirty="0" smtClean="0"/>
              <a:t> tasks in our project (example4.rb).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82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05401" cy="6093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Compare</a:t>
            </a:r>
            <a:endParaRPr lang="en-US" dirty="0">
              <a:solidFill>
                <a:schemeClr val="tx1"/>
              </a:solidFill>
              <a:latin typeface="Segoe Condensed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867400"/>
          </a:xfrm>
          <a:noFill/>
          <a:ln>
            <a:noFill/>
          </a:ln>
        </p:spPr>
        <p:txBody>
          <a:bodyPr lIns="365760" tIns="274320" rIns="274320" bIns="274320">
            <a:no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3" y="952500"/>
            <a:ext cx="5334000" cy="309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33800"/>
            <a:ext cx="6564746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787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05401" cy="6093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Resources</a:t>
            </a:r>
            <a:endParaRPr lang="en-US" dirty="0">
              <a:solidFill>
                <a:schemeClr val="tx1"/>
              </a:solidFill>
              <a:latin typeface="Segoe Condensed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791200"/>
          </a:xfrm>
          <a:noFill/>
          <a:ln>
            <a:noFill/>
          </a:ln>
        </p:spPr>
        <p:txBody>
          <a:bodyPr lIns="365760" tIns="274320" rIns="274320" bIns="274320">
            <a:noAutofit/>
          </a:bodyPr>
          <a:lstStyle/>
          <a:p>
            <a:r>
              <a:rPr lang="en-US" dirty="0"/>
              <a:t>Ruby Programming Wiki (</a:t>
            </a:r>
            <a:r>
              <a:rPr lang="en-US" dirty="0">
                <a:hlinkClick r:id="rId3"/>
              </a:rPr>
              <a:t>http://en.wikibooks.org/wiki/Ruby_Programming</a:t>
            </a:r>
            <a:r>
              <a:rPr lang="en-US" dirty="0"/>
              <a:t>)</a:t>
            </a:r>
          </a:p>
          <a:p>
            <a:r>
              <a:rPr lang="en-US" dirty="0" smtClean="0"/>
              <a:t>Ruby/Rake/Albacore </a:t>
            </a:r>
            <a:r>
              <a:rPr lang="en-US" dirty="0" err="1"/>
              <a:t>Quickstart</a:t>
            </a:r>
            <a:r>
              <a:rPr lang="en-US" dirty="0"/>
              <a:t> Guide for .NET </a:t>
            </a:r>
            <a:r>
              <a:rPr lang="en-US" dirty="0" smtClean="0"/>
              <a:t>Developers (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://blog.mikeobrien.net/2010/07/rubyrakealbacore-quickstart-guide-for.html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Building .NET Systems with Ruby, Rake and Albacore - </a:t>
            </a:r>
            <a:r>
              <a:rPr lang="en-US" dirty="0" err="1"/>
              <a:t>Derick</a:t>
            </a:r>
            <a:r>
              <a:rPr lang="en-US" dirty="0"/>
              <a:t> Bailey (</a:t>
            </a:r>
            <a:r>
              <a:rPr lang="en-US" dirty="0">
                <a:hlinkClick r:id="rId5"/>
              </a:rPr>
              <a:t>http://www.code-magazine.com/article.aspx?quickid=1006101&amp;page=1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14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90575" y="33528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Segoe Condensed" pitchFamily="34" charset="0"/>
              </a:rPr>
              <a:t>Slides, downloads and links @ http://blog.mikeobrien.net</a:t>
            </a:r>
            <a:endParaRPr lang="en-US" sz="2800" dirty="0">
              <a:latin typeface="Segoe Condensed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828800"/>
            <a:ext cx="7620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dirty="0" smtClean="0">
                <a:latin typeface="Segoe Condensed" pitchFamily="34" charset="0"/>
              </a:rPr>
              <a:t>That’s all folks…</a:t>
            </a:r>
            <a:endParaRPr lang="en-US" sz="4700" dirty="0">
              <a:latin typeface="Segoe Condense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05401" cy="6093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Release Management</a:t>
            </a:r>
            <a:endParaRPr lang="en-US" dirty="0">
              <a:solidFill>
                <a:schemeClr val="tx1"/>
              </a:solidFill>
              <a:latin typeface="Segoe Condensed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867400"/>
          </a:xfrm>
          <a:noFill/>
          <a:ln>
            <a:noFill/>
          </a:ln>
        </p:spPr>
        <p:txBody>
          <a:bodyPr lIns="365760" tIns="274320" rIns="274320" bIns="274320">
            <a:normAutofit fontScale="92500" lnSpcReduction="20000"/>
          </a:bodyPr>
          <a:lstStyle/>
          <a:p>
            <a:r>
              <a:rPr lang="en-US" dirty="0" smtClean="0"/>
              <a:t>Not your fathers build </a:t>
            </a:r>
            <a:r>
              <a:rPr lang="en-US" dirty="0"/>
              <a:t>process.</a:t>
            </a:r>
          </a:p>
          <a:p>
            <a:r>
              <a:rPr lang="en-US" dirty="0" smtClean="0"/>
              <a:t>Automated</a:t>
            </a:r>
          </a:p>
          <a:p>
            <a:r>
              <a:rPr lang="en-US" dirty="0" smtClean="0"/>
              <a:t>Includes</a:t>
            </a:r>
          </a:p>
          <a:p>
            <a:pPr lvl="1"/>
            <a:r>
              <a:rPr lang="en-US" dirty="0" smtClean="0"/>
              <a:t>Build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Deploy</a:t>
            </a:r>
          </a:p>
          <a:p>
            <a:pPr lvl="1"/>
            <a:r>
              <a:rPr lang="en-US" dirty="0" smtClean="0"/>
              <a:t>Creating releases</a:t>
            </a:r>
          </a:p>
          <a:p>
            <a:r>
              <a:rPr lang="en-US" dirty="0" smtClean="0"/>
              <a:t>Current offerings</a:t>
            </a:r>
          </a:p>
          <a:p>
            <a:pPr lvl="1"/>
            <a:r>
              <a:rPr lang="en-US" dirty="0" smtClean="0"/>
              <a:t>Hudson</a:t>
            </a:r>
          </a:p>
          <a:p>
            <a:pPr lvl="1"/>
            <a:r>
              <a:rPr lang="en-US" dirty="0" smtClean="0"/>
              <a:t>CC.NET</a:t>
            </a:r>
          </a:p>
          <a:p>
            <a:pPr lvl="1"/>
            <a:r>
              <a:rPr lang="en-US" dirty="0" smtClean="0"/>
              <a:t>Cruise Control</a:t>
            </a:r>
          </a:p>
          <a:p>
            <a:pPr lvl="1"/>
            <a:r>
              <a:rPr lang="en-US" dirty="0" err="1" smtClean="0"/>
              <a:t>TeamCity</a:t>
            </a:r>
            <a:endParaRPr lang="en-US" dirty="0" smtClean="0"/>
          </a:p>
          <a:p>
            <a:pPr lvl="1"/>
            <a:r>
              <a:rPr lang="en-US" dirty="0" smtClean="0"/>
              <a:t>Bamboo</a:t>
            </a:r>
          </a:p>
          <a:p>
            <a:pPr lvl="1"/>
            <a:r>
              <a:rPr lang="en-US" dirty="0" err="1" smtClean="0"/>
              <a:t>ThoughtWorks</a:t>
            </a:r>
            <a:r>
              <a:rPr lang="en-US" dirty="0" smtClean="0"/>
              <a:t> Go (Formally Cruise)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05401" cy="609398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tx1"/>
                </a:solidFill>
                <a:latin typeface="Segoe Condensed" pitchFamily="34" charset="0"/>
              </a:rPr>
              <a:t>ThoughtWorks</a:t>
            </a:r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 Go</a:t>
            </a:r>
            <a:endParaRPr lang="en-US" dirty="0">
              <a:solidFill>
                <a:schemeClr val="tx1"/>
              </a:solidFill>
              <a:latin typeface="Segoe Condensed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867400"/>
          </a:xfrm>
          <a:noFill/>
          <a:ln>
            <a:noFill/>
          </a:ln>
        </p:spPr>
        <p:txBody>
          <a:bodyPr lIns="365760" tIns="274320" rIns="274320" bIns="274320">
            <a:normAutofit fontScale="85000" lnSpcReduction="20000"/>
          </a:bodyPr>
          <a:lstStyle/>
          <a:p>
            <a:r>
              <a:rPr lang="en-US" dirty="0" smtClean="0"/>
              <a:t>“Release Management Server”</a:t>
            </a:r>
          </a:p>
          <a:p>
            <a:r>
              <a:rPr lang="en-US" dirty="0" smtClean="0"/>
              <a:t>Used to be called “</a:t>
            </a:r>
            <a:r>
              <a:rPr lang="en-US" dirty="0" err="1" smtClean="0"/>
              <a:t>ThoughtWorks</a:t>
            </a:r>
            <a:r>
              <a:rPr lang="en-US" dirty="0" smtClean="0"/>
              <a:t> Cruise”</a:t>
            </a:r>
          </a:p>
          <a:p>
            <a:r>
              <a:rPr lang="en-US" dirty="0" smtClean="0"/>
              <a:t>Not CC.NET or </a:t>
            </a:r>
            <a:r>
              <a:rPr lang="en-US" dirty="0" err="1" smtClean="0"/>
              <a:t>CruiseControl</a:t>
            </a:r>
            <a:r>
              <a:rPr lang="en-US" dirty="0" smtClean="0"/>
              <a:t>, totally different.</a:t>
            </a:r>
          </a:p>
          <a:p>
            <a:r>
              <a:rPr lang="en-US" dirty="0" smtClean="0"/>
              <a:t>Go Community Edition &gt; CC.NET</a:t>
            </a:r>
          </a:p>
          <a:p>
            <a:r>
              <a:rPr lang="en-US" dirty="0" smtClean="0"/>
              <a:t>Free community </a:t>
            </a:r>
            <a:r>
              <a:rPr lang="en-US" dirty="0"/>
              <a:t>edition</a:t>
            </a:r>
            <a:r>
              <a:rPr lang="en-US" dirty="0" smtClean="0"/>
              <a:t>! (Everything we demo will be in the free version unless otherwise indicated.)</a:t>
            </a:r>
            <a:endParaRPr lang="en-US" dirty="0"/>
          </a:p>
          <a:p>
            <a:r>
              <a:rPr lang="en-US" dirty="0"/>
              <a:t>Build </a:t>
            </a:r>
            <a:r>
              <a:rPr lang="en-US" dirty="0" smtClean="0"/>
              <a:t>pipeline</a:t>
            </a:r>
          </a:p>
          <a:p>
            <a:r>
              <a:rPr lang="en-US" dirty="0" smtClean="0"/>
              <a:t>Unlimited users</a:t>
            </a:r>
          </a:p>
          <a:p>
            <a:r>
              <a:rPr lang="en-US" dirty="0" smtClean="0"/>
              <a:t>Unlimited local agents</a:t>
            </a:r>
          </a:p>
          <a:p>
            <a:r>
              <a:rPr lang="en-US" dirty="0" smtClean="0"/>
              <a:t>Concurrent build tasks</a:t>
            </a:r>
          </a:p>
          <a:p>
            <a:r>
              <a:rPr lang="en-US" dirty="0" smtClean="0"/>
              <a:t>AD integration in the free version (Unlike </a:t>
            </a:r>
            <a:r>
              <a:rPr lang="en-US" dirty="0" err="1" smtClean="0"/>
              <a:t>TeamCity</a:t>
            </a:r>
            <a:r>
              <a:rPr lang="en-US" dirty="0" smtClean="0"/>
              <a:t> last I checked)</a:t>
            </a:r>
          </a:p>
          <a:p>
            <a:r>
              <a:rPr lang="en-US" dirty="0" smtClean="0"/>
              <a:t>Customizable email notifications</a:t>
            </a:r>
          </a:p>
          <a:p>
            <a:r>
              <a:rPr lang="en-US" dirty="0" smtClean="0"/>
              <a:t>Cross platform (Windows, Linux &amp; OSX)</a:t>
            </a:r>
          </a:p>
          <a:p>
            <a:r>
              <a:rPr lang="en-US" dirty="0" smtClean="0"/>
              <a:t>Unicorns &amp; Rainbows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11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05401" cy="6093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Go Architecture</a:t>
            </a:r>
            <a:endParaRPr lang="en-US" dirty="0">
              <a:solidFill>
                <a:schemeClr val="tx1"/>
              </a:solidFill>
              <a:latin typeface="Segoe Condensed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867400"/>
          </a:xfrm>
          <a:noFill/>
          <a:ln>
            <a:noFill/>
          </a:ln>
        </p:spPr>
        <p:txBody>
          <a:bodyPr lIns="365760" tIns="274320" rIns="274320" bIns="274320">
            <a:normAutofit/>
          </a:bodyPr>
          <a:lstStyle/>
          <a:p>
            <a:r>
              <a:rPr lang="en-US" sz="2600" dirty="0" smtClean="0"/>
              <a:t>Central server that provides the web UI and coordination.</a:t>
            </a:r>
          </a:p>
          <a:p>
            <a:r>
              <a:rPr lang="en-US" sz="2600" dirty="0" smtClean="0"/>
              <a:t>“Agents” that can be handed jobs.</a:t>
            </a:r>
          </a:p>
          <a:p>
            <a:r>
              <a:rPr lang="en-US" sz="2600" dirty="0" smtClean="0"/>
              <a:t>Agents can be installed on the same machine and/or others.</a:t>
            </a:r>
          </a:p>
          <a:p>
            <a:r>
              <a:rPr lang="en-US" sz="2600" dirty="0" smtClean="0"/>
              <a:t>Only the paid version allows remote agents.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71825"/>
            <a:ext cx="57150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95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05401" cy="6093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Go Build Pipeline</a:t>
            </a:r>
            <a:endParaRPr lang="en-US" dirty="0">
              <a:solidFill>
                <a:schemeClr val="tx1"/>
              </a:solidFill>
              <a:latin typeface="Segoe Condensed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  <a:noFill/>
          <a:ln>
            <a:noFill/>
          </a:ln>
        </p:spPr>
        <p:txBody>
          <a:bodyPr lIns="365760" tIns="274320" rIns="274320" bIns="274320">
            <a:normAutofit/>
          </a:bodyPr>
          <a:lstStyle/>
          <a:p>
            <a:r>
              <a:rPr lang="en-US" sz="2700" dirty="0" smtClean="0"/>
              <a:t>A build pipeline is a logical chain of events.</a:t>
            </a:r>
          </a:p>
          <a:p>
            <a:r>
              <a:rPr lang="en-US" sz="2700" dirty="0" smtClean="0"/>
              <a:t>Pipelines contain stages</a:t>
            </a:r>
          </a:p>
          <a:p>
            <a:pPr lvl="1"/>
            <a:r>
              <a:rPr lang="en-US" sz="2700" dirty="0" smtClean="0"/>
              <a:t>Stages can automatically or manually be run.</a:t>
            </a:r>
          </a:p>
          <a:p>
            <a:r>
              <a:rPr lang="en-US" sz="2700" dirty="0" smtClean="0"/>
              <a:t>Stages contain jobs that can be run in parallel (These run on different agents).</a:t>
            </a:r>
          </a:p>
          <a:p>
            <a:r>
              <a:rPr lang="en-US" sz="2700" dirty="0" smtClean="0"/>
              <a:t>Jobs contain tasks that are </a:t>
            </a:r>
            <a:r>
              <a:rPr lang="en-US" sz="2700" dirty="0"/>
              <a:t>run synchronously.</a:t>
            </a:r>
            <a:endParaRPr lang="en-US" sz="2700" dirty="0" smtClean="0"/>
          </a:p>
          <a:p>
            <a:pPr marL="0" indent="0">
              <a:buNone/>
            </a:pPr>
            <a:endParaRPr lang="en-US" sz="27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23689"/>
            <a:ext cx="7353300" cy="289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60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05401" cy="6093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Go Tour</a:t>
            </a:r>
            <a:endParaRPr lang="en-US" dirty="0">
              <a:solidFill>
                <a:schemeClr val="tx1"/>
              </a:solidFill>
              <a:latin typeface="Segoe Condensed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  <a:noFill/>
          <a:ln>
            <a:noFill/>
          </a:ln>
        </p:spPr>
        <p:txBody>
          <a:bodyPr lIns="365760" tIns="274320" rIns="274320" bIns="274320">
            <a:normAutofit lnSpcReduction="10000"/>
          </a:bodyPr>
          <a:lstStyle/>
          <a:p>
            <a:r>
              <a:rPr lang="en-US" sz="2700" dirty="0" smtClean="0"/>
              <a:t>How to get </a:t>
            </a:r>
            <a:r>
              <a:rPr lang="en-US" sz="2700" dirty="0" err="1" smtClean="0"/>
              <a:t>ThougtWorks</a:t>
            </a:r>
            <a:r>
              <a:rPr lang="en-US" sz="2700" dirty="0"/>
              <a:t> </a:t>
            </a:r>
            <a:r>
              <a:rPr lang="en-US" sz="2700" dirty="0" smtClean="0"/>
              <a:t>Go.</a:t>
            </a:r>
          </a:p>
          <a:p>
            <a:r>
              <a:rPr lang="en-US" sz="2700" dirty="0" smtClean="0"/>
              <a:t>How to install and configure.</a:t>
            </a:r>
          </a:p>
          <a:p>
            <a:r>
              <a:rPr lang="en-US" sz="2700" dirty="0" smtClean="0"/>
              <a:t>Look at a the </a:t>
            </a:r>
            <a:r>
              <a:rPr lang="en-US" sz="2700" dirty="0" err="1" smtClean="0"/>
              <a:t>Reachmail</a:t>
            </a:r>
            <a:r>
              <a:rPr lang="en-US" sz="2700" dirty="0" smtClean="0"/>
              <a:t> build pipeline.</a:t>
            </a:r>
          </a:p>
          <a:p>
            <a:r>
              <a:rPr lang="en-US" sz="2700" dirty="0" smtClean="0"/>
              <a:t>Create a new pipeline for a project</a:t>
            </a:r>
            <a:r>
              <a:rPr lang="en-US" sz="2700" dirty="0" smtClean="0"/>
              <a:t>.</a:t>
            </a:r>
          </a:p>
          <a:p>
            <a:r>
              <a:rPr lang="en-US" sz="2700" dirty="0" smtClean="0"/>
              <a:t>Go automatically starts the pipeline when a code change is detected.</a:t>
            </a:r>
          </a:p>
          <a:p>
            <a:r>
              <a:rPr lang="en-US" sz="2700" dirty="0" smtClean="0"/>
              <a:t>All the jobs in the pipeline use the same source code revision.</a:t>
            </a:r>
          </a:p>
          <a:p>
            <a:r>
              <a:rPr lang="en-US" sz="2700" dirty="0" smtClean="0"/>
              <a:t>If revision #45 triggers the pipeline to run all jobs will use revision #45 even though there may have been commits in the meantime.</a:t>
            </a:r>
          </a:p>
          <a:p>
            <a:r>
              <a:rPr lang="en-US" sz="2700" dirty="0" smtClean="0"/>
              <a:t>The build label can be used to generate version numbers:</a:t>
            </a:r>
          </a:p>
          <a:p>
            <a:pPr lvl="1"/>
            <a:r>
              <a:rPr lang="en-US" sz="2700" dirty="0"/>
              <a:t>&lt;pipeline </a:t>
            </a:r>
            <a:r>
              <a:rPr lang="en-US" sz="2700" dirty="0" smtClean="0"/>
              <a:t>… </a:t>
            </a:r>
            <a:r>
              <a:rPr lang="en-US" sz="2700" dirty="0" err="1"/>
              <a:t>labeltemplate</a:t>
            </a:r>
            <a:r>
              <a:rPr lang="en-US" sz="2700" dirty="0"/>
              <a:t>="1.0.0.${COUNT</a:t>
            </a:r>
            <a:r>
              <a:rPr lang="en-US" sz="2700" dirty="0" smtClean="0"/>
              <a:t>}"&gt;</a:t>
            </a:r>
          </a:p>
          <a:p>
            <a:pPr lvl="1"/>
            <a:r>
              <a:rPr lang="en-US" sz="2700" dirty="0" smtClean="0"/>
              <a:t>This is then available to build scripts as an </a:t>
            </a:r>
            <a:r>
              <a:rPr lang="en-US" sz="2700" dirty="0" err="1" smtClean="0"/>
              <a:t>envirnment</a:t>
            </a:r>
            <a:r>
              <a:rPr lang="en-US" sz="2700" dirty="0" smtClean="0"/>
              <a:t> </a:t>
            </a:r>
            <a:r>
              <a:rPr lang="en-US" sz="2700" dirty="0" err="1" smtClean="0"/>
              <a:t>varaible</a:t>
            </a:r>
            <a:r>
              <a:rPr lang="en-US" sz="2700" dirty="0" smtClean="0"/>
              <a:t>.</a:t>
            </a:r>
            <a:endParaRPr lang="en-US" sz="27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18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05401" cy="6093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Build “scripts”</a:t>
            </a:r>
            <a:endParaRPr lang="en-US" dirty="0">
              <a:solidFill>
                <a:schemeClr val="tx1"/>
              </a:solidFill>
              <a:latin typeface="Segoe Condensed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  <a:noFill/>
          <a:ln>
            <a:noFill/>
          </a:ln>
        </p:spPr>
        <p:txBody>
          <a:bodyPr lIns="365760" tIns="274320" rIns="274320" bIns="274320">
            <a:normAutofit lnSpcReduction="10000"/>
          </a:bodyPr>
          <a:lstStyle/>
          <a:p>
            <a:r>
              <a:rPr lang="en-US" sz="2700" dirty="0" smtClean="0"/>
              <a:t>Current options</a:t>
            </a:r>
          </a:p>
          <a:p>
            <a:pPr lvl="1"/>
            <a:r>
              <a:rPr lang="en-US" sz="2300" dirty="0" smtClean="0"/>
              <a:t>Xml based</a:t>
            </a:r>
          </a:p>
          <a:p>
            <a:pPr lvl="1"/>
            <a:r>
              <a:rPr lang="en-US" sz="2300" dirty="0" smtClean="0"/>
              <a:t>Code based</a:t>
            </a:r>
          </a:p>
          <a:p>
            <a:r>
              <a:rPr lang="en-US" sz="2700" dirty="0" smtClean="0"/>
              <a:t>Xml based build tools like </a:t>
            </a:r>
            <a:r>
              <a:rPr lang="en-US" sz="2700" dirty="0" err="1" smtClean="0"/>
              <a:t>NAnt</a:t>
            </a:r>
            <a:r>
              <a:rPr lang="en-US" sz="2700" dirty="0" smtClean="0"/>
              <a:t> and </a:t>
            </a:r>
            <a:r>
              <a:rPr lang="en-US" sz="2700" dirty="0" err="1" smtClean="0"/>
              <a:t>MSBuild</a:t>
            </a:r>
            <a:r>
              <a:rPr lang="en-US" sz="2700" dirty="0" smtClean="0"/>
              <a:t> are very popular.</a:t>
            </a:r>
          </a:p>
          <a:p>
            <a:r>
              <a:rPr lang="en-US" sz="2700" dirty="0" smtClean="0"/>
              <a:t>Evidently they are a step up from MAKE (I never used MAKE). </a:t>
            </a:r>
          </a:p>
          <a:p>
            <a:r>
              <a:rPr lang="en-US" sz="2700" dirty="0" smtClean="0"/>
              <a:t>I don’t like xml because</a:t>
            </a:r>
          </a:p>
          <a:p>
            <a:pPr lvl="1"/>
            <a:r>
              <a:rPr lang="en-US" sz="2300" dirty="0" smtClean="0"/>
              <a:t>Xml is very verbose and noisy. This obscures the intent of what is going on.</a:t>
            </a:r>
          </a:p>
          <a:p>
            <a:pPr lvl="1"/>
            <a:r>
              <a:rPr lang="en-US" sz="2300" dirty="0" smtClean="0"/>
              <a:t>Its not flexible enough for real world scenarios.</a:t>
            </a:r>
            <a:r>
              <a:rPr lang="en-US" sz="2300" dirty="0"/>
              <a:t> (I end up writing C# in the xml</a:t>
            </a:r>
            <a:r>
              <a:rPr lang="en-US" sz="2300" dirty="0" smtClean="0"/>
              <a:t>)</a:t>
            </a:r>
          </a:p>
          <a:p>
            <a:pPr lvl="1"/>
            <a:r>
              <a:rPr lang="en-US" sz="2300" dirty="0" smtClean="0"/>
              <a:t>It’s a pain to have to write “tasks”. </a:t>
            </a:r>
          </a:p>
          <a:p>
            <a:pPr lvl="1"/>
            <a:r>
              <a:rPr lang="en-US" sz="2300" dirty="0" smtClean="0"/>
              <a:t>You cant unit test it.</a:t>
            </a:r>
          </a:p>
          <a:p>
            <a:r>
              <a:rPr lang="en-US" sz="2700" dirty="0" smtClean="0"/>
              <a:t>Why not go back to a code based solution?</a:t>
            </a:r>
          </a:p>
          <a:p>
            <a:r>
              <a:rPr lang="en-US" sz="2700" dirty="0" smtClean="0"/>
              <a:t>There are powerful code based solutions that avoid all the negatives of xml based solutions.</a:t>
            </a:r>
          </a:p>
          <a:p>
            <a:pPr marL="0" indent="0">
              <a:buNone/>
            </a:pPr>
            <a:endParaRPr lang="en-US" sz="27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41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05401" cy="6093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Ruby</a:t>
            </a:r>
            <a:endParaRPr lang="en-US" dirty="0">
              <a:solidFill>
                <a:schemeClr val="tx1"/>
              </a:solidFill>
              <a:latin typeface="Segoe Condensed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867400"/>
          </a:xfrm>
          <a:noFill/>
          <a:ln>
            <a:noFill/>
          </a:ln>
        </p:spPr>
        <p:txBody>
          <a:bodyPr lIns="365760" tIns="274320" rIns="274320" bIns="274320">
            <a:noAutofit/>
          </a:bodyPr>
          <a:lstStyle/>
          <a:p>
            <a:r>
              <a:rPr lang="en-US" sz="2900" dirty="0" smtClean="0"/>
              <a:t>Dynamically typed OO language.</a:t>
            </a:r>
          </a:p>
          <a:p>
            <a:r>
              <a:rPr lang="en-US" sz="2900" dirty="0" smtClean="0"/>
              <a:t>Cross platform.</a:t>
            </a:r>
          </a:p>
          <a:p>
            <a:r>
              <a:rPr lang="en-US" sz="2900" dirty="0" smtClean="0"/>
              <a:t>Ruby or </a:t>
            </a:r>
            <a:r>
              <a:rPr lang="en-US" sz="2900" dirty="0" err="1" smtClean="0"/>
              <a:t>IronRuby</a:t>
            </a:r>
            <a:r>
              <a:rPr lang="en-US" sz="2900" dirty="0" smtClean="0"/>
              <a:t>.</a:t>
            </a:r>
          </a:p>
          <a:p>
            <a:r>
              <a:rPr lang="en-US" sz="2900" dirty="0" smtClean="0"/>
              <a:t>Has a couple of functional constructs like lambdas and closures. </a:t>
            </a:r>
          </a:p>
          <a:p>
            <a:r>
              <a:rPr lang="en-US" sz="2900" dirty="0" smtClean="0"/>
              <a:t>Great language for creating DSL’s because of it flexibility.</a:t>
            </a:r>
          </a:p>
          <a:p>
            <a:r>
              <a:rPr lang="en-US" sz="2900" dirty="0" smtClean="0"/>
              <a:t>Powerful language so its got you covered.</a:t>
            </a:r>
          </a:p>
          <a:p>
            <a:r>
              <a:rPr lang="en-US" sz="2900" dirty="0" smtClean="0"/>
              <a:t>Ruby is a HUGE topic so I’m not going to try to cover it.</a:t>
            </a:r>
          </a:p>
          <a:p>
            <a:r>
              <a:rPr lang="en-US" sz="2900" dirty="0" smtClean="0"/>
              <a:t>Ruby Downloads:</a:t>
            </a:r>
          </a:p>
          <a:p>
            <a:pPr lvl="1"/>
            <a:r>
              <a:rPr lang="en-US" sz="2900" dirty="0"/>
              <a:t>Ruby: </a:t>
            </a:r>
            <a:r>
              <a:rPr lang="en-US" sz="2900" dirty="0">
                <a:hlinkClick r:id="rId3"/>
              </a:rPr>
              <a:t>http://</a:t>
            </a:r>
            <a:r>
              <a:rPr lang="en-US" sz="2900" dirty="0" smtClean="0">
                <a:hlinkClick r:id="rId3"/>
              </a:rPr>
              <a:t>rubyforge.org</a:t>
            </a:r>
            <a:endParaRPr lang="en-US" sz="2900" dirty="0" smtClean="0"/>
          </a:p>
          <a:p>
            <a:pPr lvl="1"/>
            <a:r>
              <a:rPr lang="en-US" sz="2900" dirty="0" err="1" smtClean="0"/>
              <a:t>IronRuby</a:t>
            </a:r>
            <a:r>
              <a:rPr lang="en-US" sz="2900" dirty="0"/>
              <a:t>: </a:t>
            </a:r>
            <a:r>
              <a:rPr lang="en-US" sz="2900" dirty="0">
                <a:hlinkClick r:id="rId4"/>
              </a:rPr>
              <a:t>http://</a:t>
            </a:r>
            <a:r>
              <a:rPr lang="en-US" sz="2900" dirty="0" smtClean="0">
                <a:hlinkClick r:id="rId4"/>
              </a:rPr>
              <a:t>www.ironruby.net</a:t>
            </a:r>
            <a:endParaRPr lang="en-US" sz="2900" dirty="0" smtClean="0"/>
          </a:p>
          <a:p>
            <a:pPr lvl="1"/>
            <a:endParaRPr lang="en-US" sz="2500" dirty="0" smtClean="0"/>
          </a:p>
          <a:p>
            <a:pPr lvl="1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075909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05401" cy="6093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Rake</a:t>
            </a:r>
            <a:endParaRPr lang="en-US" dirty="0">
              <a:solidFill>
                <a:schemeClr val="tx1"/>
              </a:solidFill>
              <a:latin typeface="Segoe Condensed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867400"/>
          </a:xfrm>
          <a:noFill/>
          <a:ln>
            <a:noFill/>
          </a:ln>
        </p:spPr>
        <p:txBody>
          <a:bodyPr lIns="365760" tIns="274320" rIns="274320" bIns="274320">
            <a:normAutofit/>
          </a:bodyPr>
          <a:lstStyle/>
          <a:p>
            <a:r>
              <a:rPr lang="en-US" dirty="0" smtClean="0"/>
              <a:t>Rake is a Ruby based </a:t>
            </a:r>
            <a:r>
              <a:rPr lang="en-US" smtClean="0"/>
              <a:t>build DSL.</a:t>
            </a:r>
            <a:endParaRPr lang="en-US" dirty="0" smtClean="0"/>
          </a:p>
          <a:p>
            <a:r>
              <a:rPr lang="en-US" dirty="0" smtClean="0"/>
              <a:t>Has a small library of tasks.</a:t>
            </a:r>
          </a:p>
          <a:p>
            <a:r>
              <a:rPr lang="en-US" dirty="0" smtClean="0"/>
              <a:t>Dependency based.</a:t>
            </a:r>
          </a:p>
          <a:p>
            <a:r>
              <a:rPr lang="en-US" dirty="0"/>
              <a:t>Install: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gem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install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rake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igem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install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rake</a:t>
            </a:r>
          </a:p>
          <a:p>
            <a:r>
              <a:rPr lang="en-US" dirty="0" smtClean="0">
                <a:cs typeface="Consolas" pitchFamily="49" charset="0"/>
              </a:rPr>
              <a:t>Gems are a Ruby concept; a way to distribute and obtain 3</a:t>
            </a:r>
            <a:r>
              <a:rPr lang="en-US" baseline="30000" dirty="0" smtClean="0">
                <a:cs typeface="Consolas" pitchFamily="49" charset="0"/>
              </a:rPr>
              <a:t>rd</a:t>
            </a:r>
            <a:r>
              <a:rPr lang="en-US" dirty="0" smtClean="0">
                <a:cs typeface="Consolas" pitchFamily="49" charset="0"/>
              </a:rPr>
              <a:t> party dependencies. (IE: Nu/</a:t>
            </a:r>
            <a:r>
              <a:rPr lang="en-US" dirty="0" err="1" smtClean="0">
                <a:cs typeface="Consolas" pitchFamily="49" charset="0"/>
              </a:rPr>
              <a:t>NuGet</a:t>
            </a:r>
            <a:r>
              <a:rPr lang="en-US" dirty="0" smtClean="0">
                <a:cs typeface="Consolas" pitchFamily="49" charset="0"/>
              </a:rPr>
              <a:t>/</a:t>
            </a:r>
            <a:r>
              <a:rPr lang="en-US" dirty="0" err="1" smtClean="0">
                <a:cs typeface="Consolas" pitchFamily="49" charset="0"/>
              </a:rPr>
              <a:t>OpenWrap</a:t>
            </a:r>
            <a:r>
              <a:rPr lang="en-US" dirty="0" smtClean="0">
                <a:cs typeface="Consolas" pitchFamily="49" charset="0"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92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DC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6A4E4"/>
      </a:accent1>
      <a:accent2>
        <a:srgbClr val="F0694E"/>
      </a:accent2>
      <a:accent3>
        <a:srgbClr val="EAEAEA"/>
      </a:accent3>
      <a:accent4>
        <a:srgbClr val="DF7525"/>
      </a:accent4>
      <a:accent5>
        <a:srgbClr val="21AF46"/>
      </a:accent5>
      <a:accent6>
        <a:srgbClr val="6D6DFF"/>
      </a:accent6>
      <a:hlink>
        <a:srgbClr val="F0ED7B"/>
      </a:hlink>
      <a:folHlink>
        <a:srgbClr val="F3EB4F"/>
      </a:folHlink>
    </a:clrScheme>
    <a:fontScheme name="Custom 1">
      <a:majorFont>
        <a:latin typeface="Segoe Condensed"/>
        <a:ea typeface=""/>
        <a:cs typeface=""/>
      </a:majorFont>
      <a:minorFont>
        <a:latin typeface="Segoe Condensed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32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nsolas font for code slides">
  <a:themeElements>
    <a:clrScheme name="PDC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6A4E4"/>
      </a:accent1>
      <a:accent2>
        <a:srgbClr val="F0694E"/>
      </a:accent2>
      <a:accent3>
        <a:srgbClr val="EAEAEA"/>
      </a:accent3>
      <a:accent4>
        <a:srgbClr val="DF7525"/>
      </a:accent4>
      <a:accent5>
        <a:srgbClr val="21AF46"/>
      </a:accent5>
      <a:accent6>
        <a:srgbClr val="6D6DFF"/>
      </a:accent6>
      <a:hlink>
        <a:srgbClr val="F0ED7B"/>
      </a:hlink>
      <a:folHlink>
        <a:srgbClr val="F3EB4F"/>
      </a:folHlink>
    </a:clrScheme>
    <a:fontScheme name="Custom 2">
      <a:majorFont>
        <a:latin typeface="Segoe Condensed"/>
        <a:ea typeface=""/>
        <a:cs typeface=""/>
      </a:majorFont>
      <a:minorFont>
        <a:latin typeface="Consolas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17095</TotalTime>
  <Words>1013</Words>
  <Application>Microsoft Office PowerPoint</Application>
  <PresentationFormat>On-screen Show (4:3)</PresentationFormat>
  <Paragraphs>143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Theme1</vt:lpstr>
      <vt:lpstr>White with Consolas font for code slides</vt:lpstr>
      <vt:lpstr>PowerPoint Presentation</vt:lpstr>
      <vt:lpstr>Release Management</vt:lpstr>
      <vt:lpstr>ThoughtWorks Go</vt:lpstr>
      <vt:lpstr>Go Architecture</vt:lpstr>
      <vt:lpstr>Go Build Pipeline</vt:lpstr>
      <vt:lpstr>Go Tour</vt:lpstr>
      <vt:lpstr>Build “scripts”</vt:lpstr>
      <vt:lpstr>Ruby</vt:lpstr>
      <vt:lpstr>Rake</vt:lpstr>
      <vt:lpstr>Running a Rake Task</vt:lpstr>
      <vt:lpstr>Anatomy of a Rake Task</vt:lpstr>
      <vt:lpstr>Creating Rake Tasks</vt:lpstr>
      <vt:lpstr>Go &amp; Ruby/Rake</vt:lpstr>
      <vt:lpstr>Albacore</vt:lpstr>
      <vt:lpstr>Compare</vt:lpstr>
      <vt:lpstr>Resources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mob</dc:creator>
  <cp:lastModifiedBy>mob</cp:lastModifiedBy>
  <cp:revision>356</cp:revision>
  <dcterms:created xsi:type="dcterms:W3CDTF">2009-12-06T00:29:31Z</dcterms:created>
  <dcterms:modified xsi:type="dcterms:W3CDTF">2010-11-06T18:54:25Z</dcterms:modified>
</cp:coreProperties>
</file>