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Helvetica Neue"/>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jUeVPVeEp6foJOjPSaAlo0kk5J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HelveticaNeue-bold.fntdata"/><Relationship Id="rId14" Type="http://schemas.openxmlformats.org/officeDocument/2006/relationships/font" Target="fonts/HelveticaNeue-regular.fntdata"/><Relationship Id="rId17" Type="http://schemas.openxmlformats.org/officeDocument/2006/relationships/font" Target="fonts/HelveticaNeue-boldItalic.fntdata"/><Relationship Id="rId16" Type="http://schemas.openxmlformats.org/officeDocument/2006/relationships/font" Target="fonts/HelveticaNeue-italic.fntdata"/><Relationship Id="rId5" Type="http://schemas.openxmlformats.org/officeDocument/2006/relationships/slide" Target="slides/slide1.xml"/><Relationship Id="rId19" Type="http://schemas.openxmlformats.org/officeDocument/2006/relationships/font" Target="fonts/OpenSans-bold.fntdata"/><Relationship Id="rId6" Type="http://schemas.openxmlformats.org/officeDocument/2006/relationships/slide" Target="slides/slide2.xml"/><Relationship Id="rId18"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51497724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51497724a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b51497724a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8.jp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 No Logo">
  <p:cSld name="Blank Slide - No Logo">
    <p:spTree>
      <p:nvGrpSpPr>
        <p:cNvPr id="13" name="Shape 13"/>
        <p:cNvGrpSpPr/>
        <p:nvPr/>
      </p:nvGrpSpPr>
      <p:grpSpPr>
        <a:xfrm>
          <a:off x="0" y="0"/>
          <a:ext cx="0" cy="0"/>
          <a:chOff x="0" y="0"/>
          <a:chExt cx="0" cy="0"/>
        </a:xfrm>
      </p:grpSpPr>
      <p:pic>
        <p:nvPicPr>
          <p:cNvPr id="14" name="Google Shape;14;p1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5" name="Google Shape;15;p10"/>
          <p:cNvSpPr txBox="1"/>
          <p:nvPr>
            <p:ph idx="11" type="ftr"/>
          </p:nvPr>
        </p:nvSpPr>
        <p:spPr>
          <a:xfrm>
            <a:off x="4165600" y="6356353"/>
            <a:ext cx="3860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Helvetica Neue"/>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1c">
  <p:cSld name="Interior 1c">
    <p:spTree>
      <p:nvGrpSpPr>
        <p:cNvPr id="63" name="Shape 63"/>
        <p:cNvGrpSpPr/>
        <p:nvPr/>
      </p:nvGrpSpPr>
      <p:grpSpPr>
        <a:xfrm>
          <a:off x="0" y="0"/>
          <a:ext cx="0" cy="0"/>
          <a:chOff x="0" y="0"/>
          <a:chExt cx="0" cy="0"/>
        </a:xfrm>
      </p:grpSpPr>
      <p:pic>
        <p:nvPicPr>
          <p:cNvPr id="64" name="Google Shape;64;p1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5" name="Google Shape;65;p19"/>
          <p:cNvSpPr txBox="1"/>
          <p:nvPr>
            <p:ph idx="1" type="body"/>
          </p:nvPr>
        </p:nvSpPr>
        <p:spPr>
          <a:xfrm>
            <a:off x="385763" y="937549"/>
            <a:ext cx="11420474" cy="5239414"/>
          </a:xfrm>
          <a:prstGeom prst="rect">
            <a:avLst/>
          </a:prstGeom>
          <a:noFill/>
          <a:ln>
            <a:noFill/>
          </a:ln>
        </p:spPr>
        <p:txBody>
          <a:bodyPr anchorCtr="0" anchor="t" bIns="45700" lIns="91425" spcFirstLastPara="1" rIns="91425" wrap="square" tIns="45700">
            <a:normAutofit/>
          </a:bodyPr>
          <a:lstStyle>
            <a:lvl1pPr indent="-317500" lvl="0" marL="457200" algn="l">
              <a:lnSpc>
                <a:spcPct val="112000"/>
              </a:lnSpc>
              <a:spcBef>
                <a:spcPts val="10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1pPr>
            <a:lvl2pPr indent="-317500" lvl="1" marL="9144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2pPr>
            <a:lvl3pPr indent="-317500" lvl="2" marL="13716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3pPr>
            <a:lvl4pPr indent="-317500" lvl="3" marL="18288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4pPr>
            <a:lvl5pPr indent="-317500" lvl="4" marL="22860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9"/>
          <p:cNvSpPr txBox="1"/>
          <p:nvPr>
            <p:ph idx="2" type="body"/>
          </p:nvPr>
        </p:nvSpPr>
        <p:spPr>
          <a:xfrm>
            <a:off x="385763" y="130758"/>
            <a:ext cx="11420474" cy="45955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1pPr>
            <a:lvl2pPr indent="-228600" lvl="1" marL="9144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2pPr>
            <a:lvl3pPr indent="-228600" lvl="2" marL="13716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3pPr>
            <a:lvl4pPr indent="-228600" lvl="3" marL="18288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4pPr>
            <a:lvl5pPr indent="-228600" lvl="4" marL="22860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67" name="Google Shape;67;p19"/>
          <p:cNvPicPr preferRelativeResize="0"/>
          <p:nvPr/>
        </p:nvPicPr>
        <p:blipFill rotWithShape="1">
          <a:blip r:embed="rId3">
            <a:alphaModFix/>
          </a:blip>
          <a:srcRect b="0" l="0" r="0" t="0"/>
          <a:stretch/>
        </p:blipFill>
        <p:spPr>
          <a:xfrm>
            <a:off x="367758" y="6492087"/>
            <a:ext cx="1066181" cy="207240"/>
          </a:xfrm>
          <a:prstGeom prst="rect">
            <a:avLst/>
          </a:prstGeom>
          <a:noFill/>
          <a:ln>
            <a:noFill/>
          </a:ln>
        </p:spPr>
      </p:pic>
      <p:sp>
        <p:nvSpPr>
          <p:cNvPr id="68" name="Google Shape;68;p19"/>
          <p:cNvSpPr txBox="1"/>
          <p:nvPr/>
        </p:nvSpPr>
        <p:spPr>
          <a:xfrm>
            <a:off x="7410734" y="6318914"/>
            <a:ext cx="4394581"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999999"/>
              </a:buClr>
              <a:buSzPts val="1000"/>
              <a:buFont typeface="Helvetica Neue"/>
              <a:buNone/>
            </a:pPr>
            <a:r>
              <a:rPr b="0" i="0" lang="en-US" sz="1000" u="none" cap="none" strike="noStrike">
                <a:solidFill>
                  <a:srgbClr val="999999"/>
                </a:solidFill>
                <a:latin typeface="Helvetica Neue"/>
                <a:ea typeface="Helvetica Neue"/>
                <a:cs typeface="Helvetica Neue"/>
                <a:sym typeface="Helvetica Neue"/>
              </a:rPr>
              <a:t>Property of CareJourney Confidential and Proprietary </a:t>
            </a:r>
            <a:r>
              <a:rPr b="0" i="0" lang="en-US" sz="1000" u="none" cap="none" strike="noStrike">
                <a:solidFill>
                  <a:srgbClr val="A4A4A4"/>
                </a:solidFill>
                <a:latin typeface="Helvetica Neue"/>
                <a:ea typeface="Helvetica Neue"/>
                <a:cs typeface="Helvetica Neue"/>
                <a:sym typeface="Helvetica Neue"/>
              </a:rPr>
              <a:t> |</a:t>
            </a:r>
            <a:r>
              <a:rPr b="0" i="0" lang="en-US" sz="1800" u="none" cap="none" strike="noStrike">
                <a:solidFill>
                  <a:srgbClr val="999999"/>
                </a:solidFill>
                <a:latin typeface="Helvetica Neue"/>
                <a:ea typeface="Helvetica Neue"/>
                <a:cs typeface="Helvetica Neue"/>
                <a:sym typeface="Helvetica Neue"/>
              </a:rPr>
              <a:t> </a:t>
            </a:r>
            <a:fld id="{00000000-1234-1234-1234-123412341234}" type="slidenum">
              <a:rPr b="0" i="0" lang="en-US" sz="1000" u="none" cap="none" strike="noStrike">
                <a:solidFill>
                  <a:srgbClr val="A4A4A4"/>
                </a:solidFill>
                <a:latin typeface="Helvetica Neue"/>
                <a:ea typeface="Helvetica Neue"/>
                <a:cs typeface="Helvetica Neue"/>
                <a:sym typeface="Helvetica Neue"/>
              </a:rPr>
              <a:t>‹#›</a:t>
            </a:fld>
            <a:endParaRPr sz="1000">
              <a:solidFill>
                <a:srgbClr val="A4A4A4"/>
              </a:solidFill>
              <a:latin typeface="Helvetica Neue"/>
              <a:ea typeface="Helvetica Neue"/>
              <a:cs typeface="Helvetica Neue"/>
              <a:sym typeface="Helvetica Neu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1c no footer no triangle">
  <p:cSld name="Interior 1c no footer no triangle">
    <p:spTree>
      <p:nvGrpSpPr>
        <p:cNvPr id="69" name="Shape 69"/>
        <p:cNvGrpSpPr/>
        <p:nvPr/>
      </p:nvGrpSpPr>
      <p:grpSpPr>
        <a:xfrm>
          <a:off x="0" y="0"/>
          <a:ext cx="0" cy="0"/>
          <a:chOff x="0" y="0"/>
          <a:chExt cx="0" cy="0"/>
        </a:xfrm>
      </p:grpSpPr>
      <p:pic>
        <p:nvPicPr>
          <p:cNvPr id="70" name="Google Shape;70;p20"/>
          <p:cNvPicPr preferRelativeResize="0"/>
          <p:nvPr/>
        </p:nvPicPr>
        <p:blipFill rotWithShape="1">
          <a:blip r:embed="rId2">
            <a:alphaModFix/>
          </a:blip>
          <a:srcRect b="0" l="0" r="0" t="0"/>
          <a:stretch/>
        </p:blipFill>
        <p:spPr>
          <a:xfrm>
            <a:off x="0" y="0"/>
            <a:ext cx="12192000" cy="937549"/>
          </a:xfrm>
          <a:prstGeom prst="rect">
            <a:avLst/>
          </a:prstGeom>
          <a:noFill/>
          <a:ln>
            <a:noFill/>
          </a:ln>
        </p:spPr>
      </p:pic>
      <p:sp>
        <p:nvSpPr>
          <p:cNvPr id="71" name="Google Shape;71;p20"/>
          <p:cNvSpPr txBox="1"/>
          <p:nvPr>
            <p:ph idx="1" type="body"/>
          </p:nvPr>
        </p:nvSpPr>
        <p:spPr>
          <a:xfrm>
            <a:off x="385763" y="937549"/>
            <a:ext cx="11420474" cy="5239414"/>
          </a:xfrm>
          <a:prstGeom prst="rect">
            <a:avLst/>
          </a:prstGeom>
          <a:noFill/>
          <a:ln>
            <a:noFill/>
          </a:ln>
        </p:spPr>
        <p:txBody>
          <a:bodyPr anchorCtr="0" anchor="t" bIns="45700" lIns="91425" spcFirstLastPara="1" rIns="91425" wrap="square" tIns="45700">
            <a:normAutofit/>
          </a:bodyPr>
          <a:lstStyle>
            <a:lvl1pPr indent="-317500" lvl="0" marL="457200" algn="l">
              <a:lnSpc>
                <a:spcPct val="112000"/>
              </a:lnSpc>
              <a:spcBef>
                <a:spcPts val="10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1pPr>
            <a:lvl2pPr indent="-317500" lvl="1" marL="9144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2pPr>
            <a:lvl3pPr indent="-317500" lvl="2" marL="13716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3pPr>
            <a:lvl4pPr indent="-317500" lvl="3" marL="18288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4pPr>
            <a:lvl5pPr indent="-317500" lvl="4" marL="22860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0"/>
          <p:cNvSpPr txBox="1"/>
          <p:nvPr>
            <p:ph idx="2" type="body"/>
          </p:nvPr>
        </p:nvSpPr>
        <p:spPr>
          <a:xfrm>
            <a:off x="385763" y="130758"/>
            <a:ext cx="11420474" cy="45955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1pPr>
            <a:lvl2pPr indent="-228600" lvl="1" marL="9144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2pPr>
            <a:lvl3pPr indent="-228600" lvl="2" marL="13716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3pPr>
            <a:lvl4pPr indent="-228600" lvl="3" marL="18288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4pPr>
            <a:lvl5pPr indent="-228600" lvl="4" marL="22860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2 no footer">
  <p:cSld name="Interior 2 no footer">
    <p:spTree>
      <p:nvGrpSpPr>
        <p:cNvPr id="73" name="Shape 73"/>
        <p:cNvGrpSpPr/>
        <p:nvPr/>
      </p:nvGrpSpPr>
      <p:grpSpPr>
        <a:xfrm>
          <a:off x="0" y="0"/>
          <a:ext cx="0" cy="0"/>
          <a:chOff x="0" y="0"/>
          <a:chExt cx="0" cy="0"/>
        </a:xfrm>
      </p:grpSpPr>
      <p:pic>
        <p:nvPicPr>
          <p:cNvPr id="74" name="Google Shape;74;p2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5" name="Google Shape;75;p21"/>
          <p:cNvSpPr txBox="1"/>
          <p:nvPr>
            <p:ph idx="1" type="body"/>
          </p:nvPr>
        </p:nvSpPr>
        <p:spPr>
          <a:xfrm>
            <a:off x="385763" y="937549"/>
            <a:ext cx="11420474" cy="5239414"/>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1000"/>
              </a:spcBef>
              <a:spcAft>
                <a:spcPts val="0"/>
              </a:spcAft>
              <a:buClr>
                <a:schemeClr val="dk1"/>
              </a:buClr>
              <a:buSzPts val="1400"/>
              <a:buChar char="•"/>
              <a:defRPr sz="1400">
                <a:latin typeface="Helvetica Neue"/>
                <a:ea typeface="Helvetica Neue"/>
                <a:cs typeface="Helvetica Neue"/>
                <a:sym typeface="Helvetica Neue"/>
              </a:defRPr>
            </a:lvl1pPr>
            <a:lvl2pPr indent="-317500" lvl="1" marL="9144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17500" lvl="3" marL="18288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4pPr>
            <a:lvl5pPr indent="-317500" lvl="4" marL="22860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1"/>
          <p:cNvSpPr txBox="1"/>
          <p:nvPr>
            <p:ph idx="12" type="sldNum"/>
          </p:nvPr>
        </p:nvSpPr>
        <p:spPr>
          <a:xfrm>
            <a:off x="9061900" y="6356350"/>
            <a:ext cx="2743200"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77" name="Google Shape;77;p21"/>
          <p:cNvSpPr txBox="1"/>
          <p:nvPr>
            <p:ph idx="2" type="body"/>
          </p:nvPr>
        </p:nvSpPr>
        <p:spPr>
          <a:xfrm>
            <a:off x="385763" y="130758"/>
            <a:ext cx="11420474" cy="45955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1pPr>
            <a:lvl2pPr indent="-228600" lvl="1" marL="9144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2pPr>
            <a:lvl3pPr indent="-228600" lvl="2" marL="13716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3pPr>
            <a:lvl4pPr indent="-228600" lvl="3" marL="18288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4pPr>
            <a:lvl5pPr indent="-228600" lvl="4" marL="22860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1a footer logo only">
  <p:cSld name="Interior 1a footer logo only">
    <p:spTree>
      <p:nvGrpSpPr>
        <p:cNvPr id="16" name="Shape 16"/>
        <p:cNvGrpSpPr/>
        <p:nvPr/>
      </p:nvGrpSpPr>
      <p:grpSpPr>
        <a:xfrm>
          <a:off x="0" y="0"/>
          <a:ext cx="0" cy="0"/>
          <a:chOff x="0" y="0"/>
          <a:chExt cx="0" cy="0"/>
        </a:xfrm>
      </p:grpSpPr>
      <p:pic>
        <p:nvPicPr>
          <p:cNvPr id="17" name="Google Shape;17;p11"/>
          <p:cNvPicPr preferRelativeResize="0"/>
          <p:nvPr/>
        </p:nvPicPr>
        <p:blipFill rotWithShape="1">
          <a:blip r:embed="rId2">
            <a:alphaModFix/>
          </a:blip>
          <a:srcRect b="0" l="0" r="0" t="0"/>
          <a:stretch/>
        </p:blipFill>
        <p:spPr>
          <a:xfrm>
            <a:off x="0" y="3572"/>
            <a:ext cx="12179300" cy="6850856"/>
          </a:xfrm>
          <a:prstGeom prst="rect">
            <a:avLst/>
          </a:prstGeom>
          <a:noFill/>
          <a:ln>
            <a:noFill/>
          </a:ln>
        </p:spPr>
      </p:pic>
      <p:sp>
        <p:nvSpPr>
          <p:cNvPr id="18" name="Google Shape;18;p11"/>
          <p:cNvSpPr txBox="1"/>
          <p:nvPr>
            <p:ph idx="1" type="body"/>
          </p:nvPr>
        </p:nvSpPr>
        <p:spPr>
          <a:xfrm>
            <a:off x="385763" y="1179576"/>
            <a:ext cx="11420474" cy="4900783"/>
          </a:xfrm>
          <a:prstGeom prst="rect">
            <a:avLst/>
          </a:prstGeom>
          <a:noFill/>
          <a:ln>
            <a:noFill/>
          </a:ln>
        </p:spPr>
        <p:txBody>
          <a:bodyPr anchorCtr="0" anchor="t" bIns="45700" lIns="91425" spcFirstLastPara="1" rIns="91425" wrap="square" tIns="45700">
            <a:normAutofit/>
          </a:bodyPr>
          <a:lstStyle>
            <a:lvl1pPr indent="-317500" lvl="0" marL="457200" algn="l">
              <a:lnSpc>
                <a:spcPct val="112000"/>
              </a:lnSpc>
              <a:spcBef>
                <a:spcPts val="10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1pPr>
            <a:lvl2pPr indent="-317500" lvl="1" marL="9144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2pPr>
            <a:lvl3pPr indent="-317500" lvl="2" marL="13716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3pPr>
            <a:lvl4pPr indent="-317500" lvl="3" marL="18288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4pPr>
            <a:lvl5pPr indent="-317500" lvl="4" marL="22860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11"/>
          <p:cNvSpPr txBox="1"/>
          <p:nvPr>
            <p:ph idx="2" type="body"/>
          </p:nvPr>
        </p:nvSpPr>
        <p:spPr>
          <a:xfrm>
            <a:off x="385763" y="682090"/>
            <a:ext cx="11420474" cy="45955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2500"/>
              <a:buFont typeface="Helvetica Neue"/>
              <a:buNone/>
              <a:defRPr sz="2500">
                <a:solidFill>
                  <a:schemeClr val="accent1"/>
                </a:solidFill>
                <a:latin typeface="Helvetica Neue"/>
                <a:ea typeface="Helvetica Neue"/>
                <a:cs typeface="Helvetica Neue"/>
                <a:sym typeface="Helvetica Neue"/>
              </a:defRPr>
            </a:lvl1pPr>
            <a:lvl2pPr indent="-228600" lvl="1" marL="9144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2pPr>
            <a:lvl3pPr indent="-228600" lvl="2" marL="13716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3pPr>
            <a:lvl4pPr indent="-228600" lvl="3" marL="18288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4pPr>
            <a:lvl5pPr indent="-228600" lvl="4" marL="22860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0" name="Google Shape;20;p11"/>
          <p:cNvPicPr preferRelativeResize="0"/>
          <p:nvPr/>
        </p:nvPicPr>
        <p:blipFill rotWithShape="1">
          <a:blip r:embed="rId3">
            <a:alphaModFix/>
          </a:blip>
          <a:srcRect b="0" l="0" r="0" t="0"/>
          <a:stretch/>
        </p:blipFill>
        <p:spPr>
          <a:xfrm>
            <a:off x="367758" y="6492087"/>
            <a:ext cx="1066181" cy="20724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1b">
  <p:cSld name="Interior 1b">
    <p:spTree>
      <p:nvGrpSpPr>
        <p:cNvPr id="21" name="Shape 21"/>
        <p:cNvGrpSpPr/>
        <p:nvPr/>
      </p:nvGrpSpPr>
      <p:grpSpPr>
        <a:xfrm>
          <a:off x="0" y="0"/>
          <a:ext cx="0" cy="0"/>
          <a:chOff x="0" y="0"/>
          <a:chExt cx="0" cy="0"/>
        </a:xfrm>
      </p:grpSpPr>
      <p:pic>
        <p:nvPicPr>
          <p:cNvPr id="22" name="Google Shape;22;p1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3" name="Google Shape;23;p12"/>
          <p:cNvSpPr txBox="1"/>
          <p:nvPr>
            <p:ph idx="1" type="body"/>
          </p:nvPr>
        </p:nvSpPr>
        <p:spPr>
          <a:xfrm>
            <a:off x="385763" y="228600"/>
            <a:ext cx="11420474" cy="62865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1pPr>
            <a:lvl2pPr indent="-228600" lvl="1" marL="9144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2pPr>
            <a:lvl3pPr indent="-228600" lvl="2" marL="13716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3pPr>
            <a:lvl4pPr indent="-228600" lvl="3" marL="18288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4pPr>
            <a:lvl5pPr indent="-228600" lvl="4" marL="22860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2"/>
          <p:cNvSpPr txBox="1"/>
          <p:nvPr>
            <p:ph idx="2" type="body"/>
          </p:nvPr>
        </p:nvSpPr>
        <p:spPr>
          <a:xfrm>
            <a:off x="385763" y="1385047"/>
            <a:ext cx="11321037" cy="4791916"/>
          </a:xfrm>
          <a:prstGeom prst="rect">
            <a:avLst/>
          </a:prstGeom>
          <a:noFill/>
          <a:ln>
            <a:noFill/>
          </a:ln>
        </p:spPr>
        <p:txBody>
          <a:bodyPr anchorCtr="0" anchor="t" bIns="45700" lIns="91425" spcFirstLastPara="1" rIns="91425" wrap="square" tIns="45700">
            <a:normAutofit/>
          </a:bodyPr>
          <a:lstStyle>
            <a:lvl1pPr indent="-317500" lvl="0" marL="457200" algn="l">
              <a:lnSpc>
                <a:spcPct val="112000"/>
              </a:lnSpc>
              <a:spcBef>
                <a:spcPts val="10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1pPr>
            <a:lvl2pPr indent="-317500" lvl="1" marL="9144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2pPr>
            <a:lvl3pPr indent="-317500" lvl="2" marL="13716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3pPr>
            <a:lvl4pPr indent="-317500" lvl="3" marL="18288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4pPr>
            <a:lvl5pPr indent="-317500" lvl="4" marL="22860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5" name="Google Shape;25;p12"/>
          <p:cNvPicPr preferRelativeResize="0"/>
          <p:nvPr/>
        </p:nvPicPr>
        <p:blipFill rotWithShape="1">
          <a:blip r:embed="rId3">
            <a:alphaModFix/>
          </a:blip>
          <a:srcRect b="0" l="0" r="0" t="0"/>
          <a:stretch/>
        </p:blipFill>
        <p:spPr>
          <a:xfrm>
            <a:off x="367758" y="6492087"/>
            <a:ext cx="1066181" cy="207240"/>
          </a:xfrm>
          <a:prstGeom prst="rect">
            <a:avLst/>
          </a:prstGeom>
          <a:noFill/>
          <a:ln>
            <a:noFill/>
          </a:ln>
        </p:spPr>
      </p:pic>
      <p:sp>
        <p:nvSpPr>
          <p:cNvPr id="26" name="Google Shape;26;p12"/>
          <p:cNvSpPr txBox="1"/>
          <p:nvPr/>
        </p:nvSpPr>
        <p:spPr>
          <a:xfrm>
            <a:off x="7410734" y="6395114"/>
            <a:ext cx="4394581"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999999"/>
              </a:buClr>
              <a:buSzPts val="1000"/>
              <a:buFont typeface="Helvetica Neue"/>
              <a:buNone/>
            </a:pPr>
            <a:r>
              <a:rPr b="0" i="0" lang="en-US" sz="1000" u="none" cap="none" strike="noStrike">
                <a:solidFill>
                  <a:srgbClr val="999999"/>
                </a:solidFill>
                <a:latin typeface="Helvetica Neue"/>
                <a:ea typeface="Helvetica Neue"/>
                <a:cs typeface="Helvetica Neue"/>
                <a:sym typeface="Helvetica Neue"/>
              </a:rPr>
              <a:t>Property of CareJourney Confidential and Proprietary </a:t>
            </a:r>
            <a:r>
              <a:rPr b="0" i="0" lang="en-US" sz="1000" u="none" cap="none" strike="noStrike">
                <a:solidFill>
                  <a:srgbClr val="A4A4A4"/>
                </a:solidFill>
                <a:latin typeface="Helvetica Neue"/>
                <a:ea typeface="Helvetica Neue"/>
                <a:cs typeface="Helvetica Neue"/>
                <a:sym typeface="Helvetica Neue"/>
              </a:rPr>
              <a:t> |</a:t>
            </a:r>
            <a:r>
              <a:rPr b="0" i="0" lang="en-US" sz="1800" u="none" cap="none" strike="noStrike">
                <a:solidFill>
                  <a:srgbClr val="999999"/>
                </a:solidFill>
                <a:latin typeface="Helvetica Neue"/>
                <a:ea typeface="Helvetica Neue"/>
                <a:cs typeface="Helvetica Neue"/>
                <a:sym typeface="Helvetica Neue"/>
              </a:rPr>
              <a:t> </a:t>
            </a:r>
            <a:fld id="{00000000-1234-1234-1234-123412341234}" type="slidenum">
              <a:rPr b="0" i="0" lang="en-US" sz="1000" u="none" cap="none" strike="noStrike">
                <a:solidFill>
                  <a:srgbClr val="A4A4A4"/>
                </a:solidFill>
                <a:latin typeface="Helvetica Neue"/>
                <a:ea typeface="Helvetica Neue"/>
                <a:cs typeface="Helvetica Neue"/>
                <a:sym typeface="Helvetica Neue"/>
              </a:rPr>
              <a:t>‹#›</a:t>
            </a:fld>
            <a:endParaRPr b="0" i="0" sz="1000" u="none" cap="none" strike="noStrike">
              <a:solidFill>
                <a:srgbClr val="A4A4A4"/>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1c no footer">
  <p:cSld name="Interior 1c no footer">
    <p:spTree>
      <p:nvGrpSpPr>
        <p:cNvPr id="27" name="Shape 27"/>
        <p:cNvGrpSpPr/>
        <p:nvPr/>
      </p:nvGrpSpPr>
      <p:grpSpPr>
        <a:xfrm>
          <a:off x="0" y="0"/>
          <a:ext cx="0" cy="0"/>
          <a:chOff x="0" y="0"/>
          <a:chExt cx="0" cy="0"/>
        </a:xfrm>
      </p:grpSpPr>
      <p:pic>
        <p:nvPicPr>
          <p:cNvPr id="28" name="Google Shape;28;p1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9" name="Google Shape;29;p13"/>
          <p:cNvSpPr txBox="1"/>
          <p:nvPr>
            <p:ph idx="1" type="body"/>
          </p:nvPr>
        </p:nvSpPr>
        <p:spPr>
          <a:xfrm>
            <a:off x="385763" y="937549"/>
            <a:ext cx="11420474" cy="5239414"/>
          </a:xfrm>
          <a:prstGeom prst="rect">
            <a:avLst/>
          </a:prstGeom>
          <a:noFill/>
          <a:ln>
            <a:noFill/>
          </a:ln>
        </p:spPr>
        <p:txBody>
          <a:bodyPr anchorCtr="0" anchor="t" bIns="45700" lIns="91425" spcFirstLastPara="1" rIns="91425" wrap="square" tIns="45700">
            <a:normAutofit/>
          </a:bodyPr>
          <a:lstStyle>
            <a:lvl1pPr indent="-317500" lvl="0" marL="457200" algn="l">
              <a:lnSpc>
                <a:spcPct val="112000"/>
              </a:lnSpc>
              <a:spcBef>
                <a:spcPts val="10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1pPr>
            <a:lvl2pPr indent="-317500" lvl="1" marL="9144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2pPr>
            <a:lvl3pPr indent="-317500" lvl="2" marL="13716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3pPr>
            <a:lvl4pPr indent="-317500" lvl="3" marL="18288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4pPr>
            <a:lvl5pPr indent="-317500" lvl="4" marL="22860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3"/>
          <p:cNvSpPr txBox="1"/>
          <p:nvPr>
            <p:ph idx="2" type="body"/>
          </p:nvPr>
        </p:nvSpPr>
        <p:spPr>
          <a:xfrm>
            <a:off x="385763" y="130758"/>
            <a:ext cx="11420474" cy="45955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1pPr>
            <a:lvl2pPr indent="-228600" lvl="1" marL="9144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2pPr>
            <a:lvl3pPr indent="-228600" lvl="2" marL="13716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3pPr>
            <a:lvl4pPr indent="-228600" lvl="3" marL="18288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4pPr>
            <a:lvl5pPr indent="-228600" lvl="4" marL="22860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1b w lower triangle">
  <p:cSld name="Interior 1b w lower triangle">
    <p:spTree>
      <p:nvGrpSpPr>
        <p:cNvPr id="31" name="Shape 31"/>
        <p:cNvGrpSpPr/>
        <p:nvPr/>
      </p:nvGrpSpPr>
      <p:grpSpPr>
        <a:xfrm>
          <a:off x="0" y="0"/>
          <a:ext cx="0" cy="0"/>
          <a:chOff x="0" y="0"/>
          <a:chExt cx="0" cy="0"/>
        </a:xfrm>
      </p:grpSpPr>
      <p:pic>
        <p:nvPicPr>
          <p:cNvPr id="32" name="Google Shape;32;p1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3" name="Google Shape;33;p14"/>
          <p:cNvSpPr txBox="1"/>
          <p:nvPr>
            <p:ph idx="1" type="body"/>
          </p:nvPr>
        </p:nvSpPr>
        <p:spPr>
          <a:xfrm>
            <a:off x="385763" y="1425388"/>
            <a:ext cx="11420474" cy="4751575"/>
          </a:xfrm>
          <a:prstGeom prst="rect">
            <a:avLst/>
          </a:prstGeom>
          <a:noFill/>
          <a:ln>
            <a:noFill/>
          </a:ln>
        </p:spPr>
        <p:txBody>
          <a:bodyPr anchorCtr="0" anchor="t" bIns="45700" lIns="91425" spcFirstLastPara="1" rIns="91425" wrap="square" tIns="45700">
            <a:normAutofit/>
          </a:bodyPr>
          <a:lstStyle>
            <a:lvl1pPr indent="-317500" lvl="0" marL="457200" algn="l">
              <a:lnSpc>
                <a:spcPct val="112000"/>
              </a:lnSpc>
              <a:spcBef>
                <a:spcPts val="10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1pPr>
            <a:lvl2pPr indent="-317500" lvl="1" marL="9144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2pPr>
            <a:lvl3pPr indent="-317500" lvl="2" marL="13716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3pPr>
            <a:lvl4pPr indent="-317500" lvl="3" marL="18288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4pPr>
            <a:lvl5pPr indent="-317500" lvl="4" marL="22860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4"/>
          <p:cNvSpPr txBox="1"/>
          <p:nvPr>
            <p:ph idx="2" type="body"/>
          </p:nvPr>
        </p:nvSpPr>
        <p:spPr>
          <a:xfrm>
            <a:off x="385763" y="228600"/>
            <a:ext cx="11420474" cy="62865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1pPr>
            <a:lvl2pPr indent="-228600" lvl="1" marL="9144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2pPr>
            <a:lvl3pPr indent="-228600" lvl="2" marL="13716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3pPr>
            <a:lvl4pPr indent="-228600" lvl="3" marL="18288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4pPr>
            <a:lvl5pPr indent="-228600" lvl="4" marL="22860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5" name="Google Shape;35;p14"/>
          <p:cNvPicPr preferRelativeResize="0"/>
          <p:nvPr/>
        </p:nvPicPr>
        <p:blipFill rotWithShape="1">
          <a:blip r:embed="rId3">
            <a:alphaModFix/>
          </a:blip>
          <a:srcRect b="0" l="0" r="0" t="0"/>
          <a:stretch/>
        </p:blipFill>
        <p:spPr>
          <a:xfrm>
            <a:off x="367758" y="6492087"/>
            <a:ext cx="1066181" cy="207240"/>
          </a:xfrm>
          <a:prstGeom prst="rect">
            <a:avLst/>
          </a:prstGeom>
          <a:noFill/>
          <a:ln>
            <a:noFill/>
          </a:ln>
        </p:spPr>
      </p:pic>
      <p:sp>
        <p:nvSpPr>
          <p:cNvPr id="36" name="Google Shape;36;p14"/>
          <p:cNvSpPr txBox="1"/>
          <p:nvPr>
            <p:ph idx="12" type="sldNum"/>
          </p:nvPr>
        </p:nvSpPr>
        <p:spPr>
          <a:xfrm>
            <a:off x="11188700" y="6501569"/>
            <a:ext cx="617537" cy="290391"/>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000">
                <a:solidFill>
                  <a:schemeClr val="lt1"/>
                </a:solidFill>
                <a:latin typeface="Helvetica Neue"/>
                <a:ea typeface="Helvetica Neue"/>
                <a:cs typeface="Helvetica Neue"/>
                <a:sym typeface="Helvetica Neue"/>
              </a:defRPr>
            </a:lvl1pPr>
            <a:lvl2pPr indent="0" lvl="1" marL="0" algn="l">
              <a:spcBef>
                <a:spcPts val="0"/>
              </a:spcBef>
              <a:buNone/>
              <a:defRPr sz="1000">
                <a:solidFill>
                  <a:schemeClr val="lt1"/>
                </a:solidFill>
                <a:latin typeface="Helvetica Neue"/>
                <a:ea typeface="Helvetica Neue"/>
                <a:cs typeface="Helvetica Neue"/>
                <a:sym typeface="Helvetica Neue"/>
              </a:defRPr>
            </a:lvl2pPr>
            <a:lvl3pPr indent="0" lvl="2" marL="0" algn="l">
              <a:spcBef>
                <a:spcPts val="0"/>
              </a:spcBef>
              <a:buNone/>
              <a:defRPr sz="1000">
                <a:solidFill>
                  <a:schemeClr val="lt1"/>
                </a:solidFill>
                <a:latin typeface="Helvetica Neue"/>
                <a:ea typeface="Helvetica Neue"/>
                <a:cs typeface="Helvetica Neue"/>
                <a:sym typeface="Helvetica Neue"/>
              </a:defRPr>
            </a:lvl3pPr>
            <a:lvl4pPr indent="0" lvl="3" marL="0" algn="l">
              <a:spcBef>
                <a:spcPts val="0"/>
              </a:spcBef>
              <a:buNone/>
              <a:defRPr sz="1000">
                <a:solidFill>
                  <a:schemeClr val="lt1"/>
                </a:solidFill>
                <a:latin typeface="Helvetica Neue"/>
                <a:ea typeface="Helvetica Neue"/>
                <a:cs typeface="Helvetica Neue"/>
                <a:sym typeface="Helvetica Neue"/>
              </a:defRPr>
            </a:lvl4pPr>
            <a:lvl5pPr indent="0" lvl="4" marL="0" algn="l">
              <a:spcBef>
                <a:spcPts val="0"/>
              </a:spcBef>
              <a:buNone/>
              <a:defRPr sz="1000">
                <a:solidFill>
                  <a:schemeClr val="lt1"/>
                </a:solidFill>
                <a:latin typeface="Helvetica Neue"/>
                <a:ea typeface="Helvetica Neue"/>
                <a:cs typeface="Helvetica Neue"/>
                <a:sym typeface="Helvetica Neue"/>
              </a:defRPr>
            </a:lvl5pPr>
            <a:lvl6pPr indent="0" lvl="5" marL="0" algn="l">
              <a:spcBef>
                <a:spcPts val="0"/>
              </a:spcBef>
              <a:buNone/>
              <a:defRPr sz="1000">
                <a:solidFill>
                  <a:schemeClr val="lt1"/>
                </a:solidFill>
                <a:latin typeface="Helvetica Neue"/>
                <a:ea typeface="Helvetica Neue"/>
                <a:cs typeface="Helvetica Neue"/>
                <a:sym typeface="Helvetica Neue"/>
              </a:defRPr>
            </a:lvl6pPr>
            <a:lvl7pPr indent="0" lvl="6" marL="0" algn="l">
              <a:spcBef>
                <a:spcPts val="0"/>
              </a:spcBef>
              <a:buNone/>
              <a:defRPr sz="1000">
                <a:solidFill>
                  <a:schemeClr val="lt1"/>
                </a:solidFill>
                <a:latin typeface="Helvetica Neue"/>
                <a:ea typeface="Helvetica Neue"/>
                <a:cs typeface="Helvetica Neue"/>
                <a:sym typeface="Helvetica Neue"/>
              </a:defRPr>
            </a:lvl7pPr>
            <a:lvl8pPr indent="0" lvl="7" marL="0" algn="l">
              <a:spcBef>
                <a:spcPts val="0"/>
              </a:spcBef>
              <a:buNone/>
              <a:defRPr sz="1000">
                <a:solidFill>
                  <a:schemeClr val="lt1"/>
                </a:solidFill>
                <a:latin typeface="Helvetica Neue"/>
                <a:ea typeface="Helvetica Neue"/>
                <a:cs typeface="Helvetica Neue"/>
                <a:sym typeface="Helvetica Neue"/>
              </a:defRPr>
            </a:lvl8pPr>
            <a:lvl9pPr indent="0" lvl="8" marL="0" algn="l">
              <a:spcBef>
                <a:spcPts val="0"/>
              </a:spcBef>
              <a:buNone/>
              <a:defRPr sz="1000">
                <a:solidFill>
                  <a:schemeClr val="lt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
        <p:nvSpPr>
          <p:cNvPr id="37" name="Google Shape;37;p14"/>
          <p:cNvSpPr txBox="1"/>
          <p:nvPr/>
        </p:nvSpPr>
        <p:spPr>
          <a:xfrm>
            <a:off x="6513135" y="6491634"/>
            <a:ext cx="4394581" cy="24622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999999"/>
              </a:buClr>
              <a:buSzPts val="1000"/>
              <a:buFont typeface="Helvetica Neue"/>
              <a:buNone/>
            </a:pPr>
            <a:r>
              <a:rPr b="0" i="0" lang="en-US" sz="1000" u="none" cap="none" strike="noStrike">
                <a:solidFill>
                  <a:srgbClr val="999999"/>
                </a:solidFill>
                <a:latin typeface="Helvetica Neue"/>
                <a:ea typeface="Helvetica Neue"/>
                <a:cs typeface="Helvetica Neue"/>
                <a:sym typeface="Helvetica Neue"/>
              </a:rPr>
              <a:t>Property of CareJourney Confidential and Proprietary  </a:t>
            </a:r>
            <a:endParaRPr sz="1000">
              <a:solidFill>
                <a:srgbClr val="A4A4A4"/>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Full Image" type="title">
  <p:cSld name="TITLE">
    <p:spTree>
      <p:nvGrpSpPr>
        <p:cNvPr id="38" name="Shape 38"/>
        <p:cNvGrpSpPr/>
        <p:nvPr/>
      </p:nvGrpSpPr>
      <p:grpSpPr>
        <a:xfrm>
          <a:off x="0" y="0"/>
          <a:ext cx="0" cy="0"/>
          <a:chOff x="0" y="0"/>
          <a:chExt cx="0" cy="0"/>
        </a:xfrm>
      </p:grpSpPr>
      <p:pic>
        <p:nvPicPr>
          <p:cNvPr id="39" name="Google Shape;39;p15"/>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40" name="Google Shape;40;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1" name="Google Shape;41;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Helvetica Neue"/>
              <a:buNone/>
              <a:defRPr sz="60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latin typeface="Helvetica Neue"/>
                <a:ea typeface="Helvetica Neue"/>
                <a:cs typeface="Helvetica Neue"/>
                <a:sym typeface="Helvetica Neue"/>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Alt">
  <p:cSld name="Divider Alt">
    <p:spTree>
      <p:nvGrpSpPr>
        <p:cNvPr id="43" name="Shape 43"/>
        <p:cNvGrpSpPr/>
        <p:nvPr/>
      </p:nvGrpSpPr>
      <p:grpSpPr>
        <a:xfrm>
          <a:off x="0" y="0"/>
          <a:ext cx="0" cy="0"/>
          <a:chOff x="0" y="0"/>
          <a:chExt cx="0" cy="0"/>
        </a:xfrm>
      </p:grpSpPr>
      <p:pic>
        <p:nvPicPr>
          <p:cNvPr id="44" name="Google Shape;44;p16"/>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45" name="Google Shape;45;p1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6" name="Google Shape;4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Helvetica Neue"/>
              <a:buNone/>
              <a:defRPr sz="60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latin typeface="Helvetica Neue"/>
                <a:ea typeface="Helvetica Neue"/>
                <a:cs typeface="Helvetica Neue"/>
                <a:sym typeface="Helvetica Neue"/>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8" name="Google Shape;48;p16"/>
          <p:cNvSpPr/>
          <p:nvPr/>
        </p:nvSpPr>
        <p:spPr>
          <a:xfrm>
            <a:off x="10475258" y="3272027"/>
            <a:ext cx="1744458" cy="3602726"/>
          </a:xfrm>
          <a:custGeom>
            <a:rect b="b" l="l" r="r" t="t"/>
            <a:pathLst>
              <a:path extrusionOk="0" h="3602726" w="2143215">
                <a:moveTo>
                  <a:pt x="0" y="3602726"/>
                </a:moveTo>
                <a:lnTo>
                  <a:pt x="2109164" y="0"/>
                </a:lnTo>
                <a:cubicBezTo>
                  <a:pt x="2103846" y="1000342"/>
                  <a:pt x="2148089" y="2592356"/>
                  <a:pt x="2142771" y="3592698"/>
                </a:cubicBezTo>
                <a:lnTo>
                  <a:pt x="0" y="360272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Helvetica Neue"/>
              <a:ea typeface="Helvetica Neue"/>
              <a:cs typeface="Helvetica Neue"/>
              <a:sym typeface="Helvetica Neue"/>
            </a:endParaRPr>
          </a:p>
        </p:txBody>
      </p:sp>
      <p:sp>
        <p:nvSpPr>
          <p:cNvPr id="49" name="Google Shape;49;p16"/>
          <p:cNvSpPr/>
          <p:nvPr/>
        </p:nvSpPr>
        <p:spPr>
          <a:xfrm rot="10800000">
            <a:off x="-28554" y="-6723"/>
            <a:ext cx="2632801" cy="1010862"/>
          </a:xfrm>
          <a:custGeom>
            <a:rect b="b" l="l" r="r" t="t"/>
            <a:pathLst>
              <a:path extrusionOk="0" h="1010862" w="3234619">
                <a:moveTo>
                  <a:pt x="0" y="1007443"/>
                </a:moveTo>
                <a:lnTo>
                  <a:pt x="3232581" y="0"/>
                </a:lnTo>
                <a:cubicBezTo>
                  <a:pt x="3227263" y="1000342"/>
                  <a:pt x="3238465" y="10520"/>
                  <a:pt x="3233147" y="1010862"/>
                </a:cubicBezTo>
                <a:lnTo>
                  <a:pt x="0" y="100744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1a no logo">
  <p:cSld name="Interior 1a no logo">
    <p:spTree>
      <p:nvGrpSpPr>
        <p:cNvPr id="50" name="Shape 50"/>
        <p:cNvGrpSpPr/>
        <p:nvPr/>
      </p:nvGrpSpPr>
      <p:grpSpPr>
        <a:xfrm>
          <a:off x="0" y="0"/>
          <a:ext cx="0" cy="0"/>
          <a:chOff x="0" y="0"/>
          <a:chExt cx="0" cy="0"/>
        </a:xfrm>
      </p:grpSpPr>
      <p:pic>
        <p:nvPicPr>
          <p:cNvPr id="51" name="Google Shape;51;p17"/>
          <p:cNvPicPr preferRelativeResize="0"/>
          <p:nvPr/>
        </p:nvPicPr>
        <p:blipFill rotWithShape="1">
          <a:blip r:embed="rId2">
            <a:alphaModFix/>
          </a:blip>
          <a:srcRect b="0" l="0" r="0" t="0"/>
          <a:stretch/>
        </p:blipFill>
        <p:spPr>
          <a:xfrm>
            <a:off x="0" y="3572"/>
            <a:ext cx="12179300" cy="6850856"/>
          </a:xfrm>
          <a:prstGeom prst="rect">
            <a:avLst/>
          </a:prstGeom>
          <a:noFill/>
          <a:ln>
            <a:noFill/>
          </a:ln>
        </p:spPr>
      </p:pic>
      <p:sp>
        <p:nvSpPr>
          <p:cNvPr id="52" name="Google Shape;52;p17"/>
          <p:cNvSpPr txBox="1"/>
          <p:nvPr>
            <p:ph idx="1" type="body"/>
          </p:nvPr>
        </p:nvSpPr>
        <p:spPr>
          <a:xfrm>
            <a:off x="385763" y="1179576"/>
            <a:ext cx="11420474" cy="4900783"/>
          </a:xfrm>
          <a:prstGeom prst="rect">
            <a:avLst/>
          </a:prstGeom>
          <a:noFill/>
          <a:ln>
            <a:noFill/>
          </a:ln>
        </p:spPr>
        <p:txBody>
          <a:bodyPr anchorCtr="0" anchor="t" bIns="45700" lIns="91425" spcFirstLastPara="1" rIns="91425" wrap="square" tIns="45700">
            <a:normAutofit/>
          </a:bodyPr>
          <a:lstStyle>
            <a:lvl1pPr indent="-317500" lvl="0" marL="457200" algn="l">
              <a:lnSpc>
                <a:spcPct val="112000"/>
              </a:lnSpc>
              <a:spcBef>
                <a:spcPts val="10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1pPr>
            <a:lvl2pPr indent="-317500" lvl="1" marL="9144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2pPr>
            <a:lvl3pPr indent="-317500" lvl="2" marL="13716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3pPr>
            <a:lvl4pPr indent="-317500" lvl="3" marL="18288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4pPr>
            <a:lvl5pPr indent="-317500" lvl="4" marL="22860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7"/>
          <p:cNvSpPr txBox="1"/>
          <p:nvPr>
            <p:ph idx="2" type="body"/>
          </p:nvPr>
        </p:nvSpPr>
        <p:spPr>
          <a:xfrm>
            <a:off x="385763" y="682090"/>
            <a:ext cx="11420474" cy="45955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2500"/>
              <a:buFont typeface="Helvetica Neue"/>
              <a:buNone/>
              <a:defRPr sz="2500">
                <a:solidFill>
                  <a:schemeClr val="accent1"/>
                </a:solidFill>
                <a:latin typeface="Helvetica Neue"/>
                <a:ea typeface="Helvetica Neue"/>
                <a:cs typeface="Helvetica Neue"/>
                <a:sym typeface="Helvetica Neue"/>
              </a:defRPr>
            </a:lvl1pPr>
            <a:lvl2pPr indent="-228600" lvl="1" marL="9144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2pPr>
            <a:lvl3pPr indent="-228600" lvl="2" marL="13716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3pPr>
            <a:lvl4pPr indent="-228600" lvl="3" marL="18288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4pPr>
            <a:lvl5pPr indent="-228600" lvl="4" marL="22860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7"/>
          <p:cNvSpPr txBox="1"/>
          <p:nvPr/>
        </p:nvSpPr>
        <p:spPr>
          <a:xfrm>
            <a:off x="7410734" y="6395114"/>
            <a:ext cx="4394581"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999999"/>
              </a:buClr>
              <a:buSzPts val="1000"/>
              <a:buFont typeface="Helvetica Neue"/>
              <a:buNone/>
            </a:pPr>
            <a:r>
              <a:rPr b="0" i="0" lang="en-US" sz="1000" u="none" cap="none" strike="noStrike">
                <a:solidFill>
                  <a:srgbClr val="999999"/>
                </a:solidFill>
                <a:latin typeface="Helvetica Neue"/>
                <a:ea typeface="Helvetica Neue"/>
                <a:cs typeface="Helvetica Neue"/>
                <a:sym typeface="Helvetica Neue"/>
              </a:rPr>
              <a:t>Property of CareJourney Confidential and Proprietary </a:t>
            </a:r>
            <a:r>
              <a:rPr b="0" i="0" lang="en-US" sz="1000" u="none" cap="none" strike="noStrike">
                <a:solidFill>
                  <a:srgbClr val="A4A4A4"/>
                </a:solidFill>
                <a:latin typeface="Helvetica Neue"/>
                <a:ea typeface="Helvetica Neue"/>
                <a:cs typeface="Helvetica Neue"/>
                <a:sym typeface="Helvetica Neue"/>
              </a:rPr>
              <a:t> |</a:t>
            </a:r>
            <a:r>
              <a:rPr b="0" i="0" lang="en-US" sz="1800" u="none" cap="none" strike="noStrike">
                <a:solidFill>
                  <a:srgbClr val="999999"/>
                </a:solidFill>
                <a:latin typeface="Helvetica Neue"/>
                <a:ea typeface="Helvetica Neue"/>
                <a:cs typeface="Helvetica Neue"/>
                <a:sym typeface="Helvetica Neue"/>
              </a:rPr>
              <a:t> </a:t>
            </a:r>
            <a:fld id="{00000000-1234-1234-1234-123412341234}" type="slidenum">
              <a:rPr b="0" i="0" lang="en-US" sz="1000" u="none" cap="none" strike="noStrike">
                <a:solidFill>
                  <a:srgbClr val="A4A4A4"/>
                </a:solidFill>
                <a:latin typeface="Helvetica Neue"/>
                <a:ea typeface="Helvetica Neue"/>
                <a:cs typeface="Helvetica Neue"/>
                <a:sym typeface="Helvetica Neue"/>
              </a:rPr>
              <a:t>‹#›</a:t>
            </a:fld>
            <a:endParaRPr sz="1000">
              <a:solidFill>
                <a:srgbClr val="A4A4A4"/>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1a w lower triangle">
  <p:cSld name="Interior 1a w lower triangle">
    <p:spTree>
      <p:nvGrpSpPr>
        <p:cNvPr id="55" name="Shape 55"/>
        <p:cNvGrpSpPr/>
        <p:nvPr/>
      </p:nvGrpSpPr>
      <p:grpSpPr>
        <a:xfrm>
          <a:off x="0" y="0"/>
          <a:ext cx="0" cy="0"/>
          <a:chOff x="0" y="0"/>
          <a:chExt cx="0" cy="0"/>
        </a:xfrm>
      </p:grpSpPr>
      <p:pic>
        <p:nvPicPr>
          <p:cNvPr id="56" name="Google Shape;56;p18"/>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57" name="Google Shape;57;p18"/>
          <p:cNvPicPr preferRelativeResize="0"/>
          <p:nvPr/>
        </p:nvPicPr>
        <p:blipFill rotWithShape="1">
          <a:blip r:embed="rId3">
            <a:alphaModFix/>
          </a:blip>
          <a:srcRect b="0" l="0" r="0" t="0"/>
          <a:stretch/>
        </p:blipFill>
        <p:spPr>
          <a:xfrm>
            <a:off x="0" y="3572"/>
            <a:ext cx="12179300" cy="1263143"/>
          </a:xfrm>
          <a:prstGeom prst="rect">
            <a:avLst/>
          </a:prstGeom>
          <a:noFill/>
          <a:ln>
            <a:noFill/>
          </a:ln>
        </p:spPr>
      </p:pic>
      <p:sp>
        <p:nvSpPr>
          <p:cNvPr id="58" name="Google Shape;58;p18"/>
          <p:cNvSpPr txBox="1"/>
          <p:nvPr>
            <p:ph idx="1" type="body"/>
          </p:nvPr>
        </p:nvSpPr>
        <p:spPr>
          <a:xfrm>
            <a:off x="385763" y="1173707"/>
            <a:ext cx="11420474" cy="5003256"/>
          </a:xfrm>
          <a:prstGeom prst="rect">
            <a:avLst/>
          </a:prstGeom>
          <a:noFill/>
          <a:ln>
            <a:noFill/>
          </a:ln>
        </p:spPr>
        <p:txBody>
          <a:bodyPr anchorCtr="0" anchor="t" bIns="45700" lIns="91425" spcFirstLastPara="1" rIns="91425" wrap="square" tIns="45700">
            <a:normAutofit/>
          </a:bodyPr>
          <a:lstStyle>
            <a:lvl1pPr indent="-317500" lvl="0" marL="457200" algn="l">
              <a:lnSpc>
                <a:spcPct val="112000"/>
              </a:lnSpc>
              <a:spcBef>
                <a:spcPts val="10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1pPr>
            <a:lvl2pPr indent="-317500" lvl="1" marL="9144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2pPr>
            <a:lvl3pPr indent="-317500" lvl="2" marL="13716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3pPr>
            <a:lvl4pPr indent="-317500" lvl="3" marL="18288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4pPr>
            <a:lvl5pPr indent="-317500" lvl="4" marL="2286000" algn="l">
              <a:lnSpc>
                <a:spcPct val="112000"/>
              </a:lnSpc>
              <a:spcBef>
                <a:spcPts val="500"/>
              </a:spcBef>
              <a:spcAft>
                <a:spcPts val="0"/>
              </a:spcAft>
              <a:buClr>
                <a:srgbClr val="595959"/>
              </a:buClr>
              <a:buSzPts val="1400"/>
              <a:buChar char="•"/>
              <a:defRPr sz="1400">
                <a:solidFill>
                  <a:srgbClr val="595959"/>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8"/>
          <p:cNvSpPr txBox="1"/>
          <p:nvPr>
            <p:ph idx="2" type="body"/>
          </p:nvPr>
        </p:nvSpPr>
        <p:spPr>
          <a:xfrm>
            <a:off x="385763" y="682090"/>
            <a:ext cx="11420474" cy="45955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2500"/>
              <a:buFont typeface="Helvetica Neue"/>
              <a:buNone/>
              <a:defRPr sz="2500">
                <a:solidFill>
                  <a:schemeClr val="accent1"/>
                </a:solidFill>
                <a:latin typeface="Helvetica Neue"/>
                <a:ea typeface="Helvetica Neue"/>
                <a:cs typeface="Helvetica Neue"/>
                <a:sym typeface="Helvetica Neue"/>
              </a:defRPr>
            </a:lvl1pPr>
            <a:lvl2pPr indent="-228600" lvl="1" marL="9144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2pPr>
            <a:lvl3pPr indent="-228600" lvl="2" marL="13716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3pPr>
            <a:lvl4pPr indent="-228600" lvl="3" marL="18288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4pPr>
            <a:lvl5pPr indent="-228600" lvl="4" marL="2286000" algn="l">
              <a:lnSpc>
                <a:spcPct val="90000"/>
              </a:lnSpc>
              <a:spcBef>
                <a:spcPts val="500"/>
              </a:spcBef>
              <a:spcAft>
                <a:spcPts val="0"/>
              </a:spcAft>
              <a:buClr>
                <a:schemeClr val="lt1"/>
              </a:buClr>
              <a:buSzPts val="2500"/>
              <a:buFont typeface="Helvetica Neue"/>
              <a:buNone/>
              <a:defRPr sz="2500">
                <a:solidFill>
                  <a:schemeClr val="lt1"/>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60" name="Google Shape;60;p18"/>
          <p:cNvPicPr preferRelativeResize="0"/>
          <p:nvPr/>
        </p:nvPicPr>
        <p:blipFill rotWithShape="1">
          <a:blip r:embed="rId4">
            <a:alphaModFix/>
          </a:blip>
          <a:srcRect b="0" l="0" r="0" t="0"/>
          <a:stretch/>
        </p:blipFill>
        <p:spPr>
          <a:xfrm>
            <a:off x="367758" y="6492087"/>
            <a:ext cx="1066181" cy="207240"/>
          </a:xfrm>
          <a:prstGeom prst="rect">
            <a:avLst/>
          </a:prstGeom>
          <a:noFill/>
          <a:ln>
            <a:noFill/>
          </a:ln>
        </p:spPr>
      </p:pic>
      <p:sp>
        <p:nvSpPr>
          <p:cNvPr id="61" name="Google Shape;61;p18"/>
          <p:cNvSpPr txBox="1"/>
          <p:nvPr/>
        </p:nvSpPr>
        <p:spPr>
          <a:xfrm>
            <a:off x="6724935" y="6471314"/>
            <a:ext cx="4120866" cy="24622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999999"/>
              </a:buClr>
              <a:buSzPts val="1000"/>
              <a:buFont typeface="Helvetica Neue"/>
              <a:buNone/>
            </a:pPr>
            <a:r>
              <a:rPr b="0" i="0" lang="en-US" sz="1000" u="none" cap="none" strike="noStrike">
                <a:solidFill>
                  <a:srgbClr val="999999"/>
                </a:solidFill>
                <a:latin typeface="Helvetica Neue"/>
                <a:ea typeface="Helvetica Neue"/>
                <a:cs typeface="Helvetica Neue"/>
                <a:sym typeface="Helvetica Neue"/>
              </a:rPr>
              <a:t>Property of CareJourney Confidential and Proprietary </a:t>
            </a:r>
            <a:endParaRPr sz="1000">
              <a:solidFill>
                <a:srgbClr val="A4A4A4"/>
              </a:solidFill>
              <a:latin typeface="Helvetica Neue"/>
              <a:ea typeface="Helvetica Neue"/>
              <a:cs typeface="Helvetica Neue"/>
              <a:sym typeface="Helvetica Neue"/>
            </a:endParaRPr>
          </a:p>
        </p:txBody>
      </p:sp>
      <p:sp>
        <p:nvSpPr>
          <p:cNvPr id="62" name="Google Shape;62;p18"/>
          <p:cNvSpPr txBox="1"/>
          <p:nvPr/>
        </p:nvSpPr>
        <p:spPr>
          <a:xfrm>
            <a:off x="11074400" y="6471314"/>
            <a:ext cx="590266" cy="24622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lt1"/>
              </a:buClr>
              <a:buSzPts val="1000"/>
              <a:buFont typeface="Helvetica Neue"/>
              <a:buNone/>
            </a:pPr>
            <a:fld id="{00000000-1234-1234-1234-123412341234}" type="slidenum">
              <a:rPr lang="en-US" sz="1000">
                <a:solidFill>
                  <a:schemeClr val="lt1"/>
                </a:solidFill>
                <a:latin typeface="Helvetica Neue"/>
                <a:ea typeface="Helvetica Neue"/>
                <a:cs typeface="Helvetica Neue"/>
                <a:sym typeface="Helvetica Neue"/>
              </a:rPr>
              <a:t>‹#›</a:t>
            </a:fld>
            <a:endParaRPr sz="1000">
              <a:solidFill>
                <a:schemeClr val="lt1"/>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Helvetica Neue"/>
              <a:buNone/>
              <a:defRPr b="0" i="0" sz="44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2" name="Google Shape;12;p9"/>
          <p:cNvSpPr txBox="1"/>
          <p:nvPr>
            <p:ph idx="12" type="sldNum"/>
          </p:nvPr>
        </p:nvSpPr>
        <p:spPr>
          <a:xfrm>
            <a:off x="6096000" y="6405049"/>
            <a:ext cx="5710237"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000" u="none" cap="none" strike="noStrike">
                <a:solidFill>
                  <a:srgbClr val="A4A4A4"/>
                </a:solidFill>
                <a:latin typeface="Helvetica Neue"/>
                <a:ea typeface="Helvetica Neue"/>
                <a:cs typeface="Helvetica Neue"/>
                <a:sym typeface="Helvetica Neue"/>
              </a:defRPr>
            </a:lvl1pPr>
            <a:lvl2pPr indent="0" lvl="1" marL="0" marR="0" rtl="0" algn="r">
              <a:spcBef>
                <a:spcPts val="0"/>
              </a:spcBef>
              <a:buNone/>
              <a:defRPr b="0" i="0" sz="1000" u="none" cap="none" strike="noStrike">
                <a:solidFill>
                  <a:srgbClr val="A4A4A4"/>
                </a:solidFill>
                <a:latin typeface="Helvetica Neue"/>
                <a:ea typeface="Helvetica Neue"/>
                <a:cs typeface="Helvetica Neue"/>
                <a:sym typeface="Helvetica Neue"/>
              </a:defRPr>
            </a:lvl2pPr>
            <a:lvl3pPr indent="0" lvl="2" marL="0" marR="0" rtl="0" algn="r">
              <a:spcBef>
                <a:spcPts val="0"/>
              </a:spcBef>
              <a:buNone/>
              <a:defRPr b="0" i="0" sz="1000" u="none" cap="none" strike="noStrike">
                <a:solidFill>
                  <a:srgbClr val="A4A4A4"/>
                </a:solidFill>
                <a:latin typeface="Helvetica Neue"/>
                <a:ea typeface="Helvetica Neue"/>
                <a:cs typeface="Helvetica Neue"/>
                <a:sym typeface="Helvetica Neue"/>
              </a:defRPr>
            </a:lvl3pPr>
            <a:lvl4pPr indent="0" lvl="3" marL="0" marR="0" rtl="0" algn="r">
              <a:spcBef>
                <a:spcPts val="0"/>
              </a:spcBef>
              <a:buNone/>
              <a:defRPr b="0" i="0" sz="1000" u="none" cap="none" strike="noStrike">
                <a:solidFill>
                  <a:srgbClr val="A4A4A4"/>
                </a:solidFill>
                <a:latin typeface="Helvetica Neue"/>
                <a:ea typeface="Helvetica Neue"/>
                <a:cs typeface="Helvetica Neue"/>
                <a:sym typeface="Helvetica Neue"/>
              </a:defRPr>
            </a:lvl4pPr>
            <a:lvl5pPr indent="0" lvl="4" marL="0" marR="0" rtl="0" algn="r">
              <a:spcBef>
                <a:spcPts val="0"/>
              </a:spcBef>
              <a:buNone/>
              <a:defRPr b="0" i="0" sz="1000" u="none" cap="none" strike="noStrike">
                <a:solidFill>
                  <a:srgbClr val="A4A4A4"/>
                </a:solidFill>
                <a:latin typeface="Helvetica Neue"/>
                <a:ea typeface="Helvetica Neue"/>
                <a:cs typeface="Helvetica Neue"/>
                <a:sym typeface="Helvetica Neue"/>
              </a:defRPr>
            </a:lvl5pPr>
            <a:lvl6pPr indent="0" lvl="5" marL="0" marR="0" rtl="0" algn="r">
              <a:spcBef>
                <a:spcPts val="0"/>
              </a:spcBef>
              <a:buNone/>
              <a:defRPr b="0" i="0" sz="1000" u="none" cap="none" strike="noStrike">
                <a:solidFill>
                  <a:srgbClr val="A4A4A4"/>
                </a:solidFill>
                <a:latin typeface="Helvetica Neue"/>
                <a:ea typeface="Helvetica Neue"/>
                <a:cs typeface="Helvetica Neue"/>
                <a:sym typeface="Helvetica Neue"/>
              </a:defRPr>
            </a:lvl6pPr>
            <a:lvl7pPr indent="0" lvl="6" marL="0" marR="0" rtl="0" algn="r">
              <a:spcBef>
                <a:spcPts val="0"/>
              </a:spcBef>
              <a:buNone/>
              <a:defRPr b="0" i="0" sz="1000" u="none" cap="none" strike="noStrike">
                <a:solidFill>
                  <a:srgbClr val="A4A4A4"/>
                </a:solidFill>
                <a:latin typeface="Helvetica Neue"/>
                <a:ea typeface="Helvetica Neue"/>
                <a:cs typeface="Helvetica Neue"/>
                <a:sym typeface="Helvetica Neue"/>
              </a:defRPr>
            </a:lvl7pPr>
            <a:lvl8pPr indent="0" lvl="7" marL="0" marR="0" rtl="0" algn="r">
              <a:spcBef>
                <a:spcPts val="0"/>
              </a:spcBef>
              <a:buNone/>
              <a:defRPr b="0" i="0" sz="1000" u="none" cap="none" strike="noStrike">
                <a:solidFill>
                  <a:srgbClr val="A4A4A4"/>
                </a:solidFill>
                <a:latin typeface="Helvetica Neue"/>
                <a:ea typeface="Helvetica Neue"/>
                <a:cs typeface="Helvetica Neue"/>
                <a:sym typeface="Helvetica Neue"/>
              </a:defRPr>
            </a:lvl8pPr>
            <a:lvl9pPr indent="0" lvl="8" marL="0" marR="0" rtl="0" algn="r">
              <a:spcBef>
                <a:spcPts val="0"/>
              </a:spcBef>
              <a:buNone/>
              <a:defRPr b="0" i="0" sz="1000" u="none" cap="none" strike="noStrike">
                <a:solidFill>
                  <a:srgbClr val="A4A4A4"/>
                </a:solidFill>
                <a:latin typeface="Helvetica Neue"/>
                <a:ea typeface="Helvetica Neue"/>
                <a:cs typeface="Helvetica Neue"/>
                <a:sym typeface="Helvetica Neue"/>
              </a:defRPr>
            </a:lvl9pPr>
          </a:lstStyle>
          <a:p>
            <a:pPr indent="0" lvl="0" marL="0" rtl="0" algn="r">
              <a:spcBef>
                <a:spcPts val="0"/>
              </a:spcBef>
              <a:spcAft>
                <a:spcPts val="0"/>
              </a:spcAft>
              <a:buNone/>
            </a:pPr>
            <a:r>
              <a:rPr lang="en-US"/>
              <a:t>Property of CareJourney Confidential and Proprietary  |  </a:t>
            </a: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www.tinypulse.com/blog/sk-useful-phrases-performance-review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
          <p:cNvSpPr/>
          <p:nvPr/>
        </p:nvSpPr>
        <p:spPr>
          <a:xfrm>
            <a:off x="0" y="2520469"/>
            <a:ext cx="12192000" cy="1882180"/>
          </a:xfrm>
          <a:prstGeom prst="rect">
            <a:avLst/>
          </a:prstGeom>
          <a:solidFill>
            <a:srgbClr val="2D609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Open Sans"/>
              <a:ea typeface="Open Sans"/>
              <a:cs typeface="Open Sans"/>
              <a:sym typeface="Open Sans"/>
            </a:endParaRPr>
          </a:p>
        </p:txBody>
      </p:sp>
      <p:sp>
        <p:nvSpPr>
          <p:cNvPr id="84" name="Google Shape;84;p1"/>
          <p:cNvSpPr txBox="1"/>
          <p:nvPr/>
        </p:nvSpPr>
        <p:spPr>
          <a:xfrm>
            <a:off x="1187223" y="3075057"/>
            <a:ext cx="99822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lt1"/>
                </a:solidFill>
                <a:latin typeface="Helvetica Neue"/>
                <a:ea typeface="Helvetica Neue"/>
                <a:cs typeface="Helvetica Neue"/>
                <a:sym typeface="Helvetica Neue"/>
              </a:rPr>
              <a:t>2020 </a:t>
            </a:r>
            <a:r>
              <a:rPr b="0" i="0" lang="en-US" sz="4000" u="none" cap="none" strike="noStrike">
                <a:solidFill>
                  <a:schemeClr val="lt1"/>
                </a:solidFill>
                <a:latin typeface="Helvetica Neue"/>
                <a:ea typeface="Helvetica Neue"/>
                <a:cs typeface="Helvetica Neue"/>
                <a:sym typeface="Helvetica Neue"/>
              </a:rPr>
              <a:t>Year End </a:t>
            </a:r>
            <a:r>
              <a:rPr lang="en-US" sz="4000">
                <a:solidFill>
                  <a:schemeClr val="lt1"/>
                </a:solidFill>
                <a:latin typeface="Helvetica Neue"/>
                <a:ea typeface="Helvetica Neue"/>
                <a:cs typeface="Helvetica Neue"/>
                <a:sym typeface="Helvetica Neue"/>
              </a:rPr>
              <a:t>Review</a:t>
            </a:r>
            <a:endParaRPr/>
          </a:p>
        </p:txBody>
      </p:sp>
      <p:pic>
        <p:nvPicPr>
          <p:cNvPr id="85" name="Google Shape;85;p1"/>
          <p:cNvPicPr preferRelativeResize="0"/>
          <p:nvPr/>
        </p:nvPicPr>
        <p:blipFill rotWithShape="1">
          <a:blip r:embed="rId3">
            <a:alphaModFix/>
          </a:blip>
          <a:srcRect b="0" l="0" r="0" t="0"/>
          <a:stretch/>
        </p:blipFill>
        <p:spPr>
          <a:xfrm>
            <a:off x="2247525" y="603352"/>
            <a:ext cx="7514780" cy="1460697"/>
          </a:xfrm>
          <a:prstGeom prst="rect">
            <a:avLst/>
          </a:prstGeom>
          <a:noFill/>
          <a:ln>
            <a:noFill/>
          </a:ln>
        </p:spPr>
      </p:pic>
      <p:sp>
        <p:nvSpPr>
          <p:cNvPr id="86" name="Google Shape;86;p1"/>
          <p:cNvSpPr txBox="1"/>
          <p:nvPr>
            <p:ph idx="11" type="ftr"/>
          </p:nvPr>
        </p:nvSpPr>
        <p:spPr>
          <a:xfrm>
            <a:off x="4165600" y="5960491"/>
            <a:ext cx="3860800"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99999"/>
              </a:buClr>
              <a:buSzPts val="1200"/>
              <a:buFont typeface="Helvetica Neue"/>
              <a:buNone/>
            </a:pPr>
            <a:r>
              <a:rPr lang="en-US">
                <a:solidFill>
                  <a:srgbClr val="999999"/>
                </a:solidFill>
                <a:latin typeface="Helvetica Neue"/>
                <a:ea typeface="Helvetica Neue"/>
                <a:cs typeface="Helvetica Neue"/>
                <a:sym typeface="Helvetica Neue"/>
              </a:rPr>
              <a:t>Property of CareJourney Confidential and Proprietary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idx="1" type="body"/>
          </p:nvPr>
        </p:nvSpPr>
        <p:spPr>
          <a:xfrm>
            <a:off x="385763" y="1179576"/>
            <a:ext cx="11420474" cy="4900783"/>
          </a:xfrm>
          <a:prstGeom prst="rect">
            <a:avLst/>
          </a:prstGeom>
          <a:noFill/>
          <a:ln>
            <a:noFill/>
          </a:ln>
        </p:spPr>
        <p:txBody>
          <a:bodyPr anchorCtr="0" anchor="t" bIns="45700" lIns="91425" spcFirstLastPara="1" rIns="91425" wrap="square" tIns="45700">
            <a:normAutofit/>
          </a:bodyPr>
          <a:lstStyle/>
          <a:p>
            <a:pPr indent="-215900" lvl="0" marL="228600" rtl="0" algn="l">
              <a:lnSpc>
                <a:spcPct val="112000"/>
              </a:lnSpc>
              <a:spcBef>
                <a:spcPts val="0"/>
              </a:spcBef>
              <a:spcAft>
                <a:spcPts val="0"/>
              </a:spcAft>
              <a:buClr>
                <a:srgbClr val="595959"/>
              </a:buClr>
              <a:buSzPts val="1200"/>
              <a:buChar char="•"/>
            </a:pPr>
            <a:r>
              <a:rPr lang="en-US" sz="1200"/>
              <a:t>Effective Performance Management</a:t>
            </a:r>
            <a:endParaRPr sz="1200"/>
          </a:p>
          <a:p>
            <a:pPr indent="-215900" lvl="0" marL="228600" rtl="0" algn="l">
              <a:lnSpc>
                <a:spcPct val="112000"/>
              </a:lnSpc>
              <a:spcBef>
                <a:spcPts val="1000"/>
              </a:spcBef>
              <a:spcAft>
                <a:spcPts val="0"/>
              </a:spcAft>
              <a:buClr>
                <a:srgbClr val="595959"/>
              </a:buClr>
              <a:buSzPts val="1200"/>
              <a:buChar char="•"/>
            </a:pPr>
            <a:r>
              <a:rPr lang="en-US" sz="1200"/>
              <a:t>Timeline</a:t>
            </a:r>
            <a:endParaRPr sz="1200"/>
          </a:p>
          <a:p>
            <a:pPr indent="-215900" lvl="0" marL="228600" rtl="0" algn="l">
              <a:lnSpc>
                <a:spcPct val="112000"/>
              </a:lnSpc>
              <a:spcBef>
                <a:spcPts val="1000"/>
              </a:spcBef>
              <a:spcAft>
                <a:spcPts val="0"/>
              </a:spcAft>
              <a:buClr>
                <a:srgbClr val="595959"/>
              </a:buClr>
              <a:buSzPts val="1200"/>
              <a:buChar char="•"/>
            </a:pPr>
            <a:r>
              <a:rPr lang="en-US" sz="1200"/>
              <a:t>Benefits of Year End Assessment</a:t>
            </a:r>
            <a:endParaRPr sz="1200"/>
          </a:p>
          <a:p>
            <a:pPr indent="-215900" lvl="0" marL="228600" rtl="0" algn="l">
              <a:lnSpc>
                <a:spcPct val="112000"/>
              </a:lnSpc>
              <a:spcBef>
                <a:spcPts val="1000"/>
              </a:spcBef>
              <a:spcAft>
                <a:spcPts val="0"/>
              </a:spcAft>
              <a:buClr>
                <a:srgbClr val="595959"/>
              </a:buClr>
              <a:buSzPts val="1200"/>
              <a:buChar char="•"/>
            </a:pPr>
            <a:r>
              <a:rPr lang="en-US" sz="1200"/>
              <a:t>Tips for Self Assessment</a:t>
            </a:r>
            <a:endParaRPr sz="1200"/>
          </a:p>
          <a:p>
            <a:pPr indent="-215900" lvl="0" marL="228600" rtl="0" algn="l">
              <a:lnSpc>
                <a:spcPct val="112000"/>
              </a:lnSpc>
              <a:spcBef>
                <a:spcPts val="1000"/>
              </a:spcBef>
              <a:spcAft>
                <a:spcPts val="0"/>
              </a:spcAft>
              <a:buClr>
                <a:srgbClr val="595959"/>
              </a:buClr>
              <a:buSzPts val="1200"/>
              <a:buChar char="•"/>
            </a:pPr>
            <a:r>
              <a:rPr lang="en-US" sz="1200"/>
              <a:t>Additional Resources for Self Assessment</a:t>
            </a:r>
            <a:endParaRPr sz="1200"/>
          </a:p>
          <a:p>
            <a:pPr indent="-215900" lvl="0" marL="228600" rtl="0" algn="l">
              <a:lnSpc>
                <a:spcPct val="112000"/>
              </a:lnSpc>
              <a:spcBef>
                <a:spcPts val="1000"/>
              </a:spcBef>
              <a:spcAft>
                <a:spcPts val="0"/>
              </a:spcAft>
              <a:buClr>
                <a:srgbClr val="595959"/>
              </a:buClr>
              <a:buSzPts val="1200"/>
              <a:buChar char="•"/>
            </a:pPr>
            <a:r>
              <a:rPr lang="en-US" sz="1200"/>
              <a:t>Setting Individual OKRs</a:t>
            </a:r>
            <a:endParaRPr sz="1200"/>
          </a:p>
          <a:p>
            <a:pPr indent="0" lvl="0" marL="228600" rtl="0" algn="l">
              <a:lnSpc>
                <a:spcPct val="112000"/>
              </a:lnSpc>
              <a:spcBef>
                <a:spcPts val="1000"/>
              </a:spcBef>
              <a:spcAft>
                <a:spcPts val="0"/>
              </a:spcAft>
              <a:buNone/>
            </a:pPr>
            <a:r>
              <a:t/>
            </a:r>
            <a:endParaRPr sz="1200"/>
          </a:p>
          <a:p>
            <a:pPr indent="-139700" lvl="0" marL="228600" rtl="0" algn="l">
              <a:lnSpc>
                <a:spcPct val="112000"/>
              </a:lnSpc>
              <a:spcBef>
                <a:spcPts val="1000"/>
              </a:spcBef>
              <a:spcAft>
                <a:spcPts val="0"/>
              </a:spcAft>
              <a:buClr>
                <a:srgbClr val="595959"/>
              </a:buClr>
              <a:buSzPts val="1400"/>
              <a:buNone/>
            </a:pPr>
            <a:r>
              <a:t/>
            </a:r>
            <a:endParaRPr/>
          </a:p>
          <a:p>
            <a:pPr indent="-139700" lvl="0" marL="228600" rtl="0" algn="l">
              <a:lnSpc>
                <a:spcPct val="112000"/>
              </a:lnSpc>
              <a:spcBef>
                <a:spcPts val="1000"/>
              </a:spcBef>
              <a:spcAft>
                <a:spcPts val="0"/>
              </a:spcAft>
              <a:buClr>
                <a:srgbClr val="595959"/>
              </a:buClr>
              <a:buSzPts val="1400"/>
              <a:buNone/>
            </a:pPr>
            <a:r>
              <a:t/>
            </a:r>
            <a:endParaRPr/>
          </a:p>
          <a:p>
            <a:pPr indent="-139700" lvl="0" marL="228600" rtl="0" algn="l">
              <a:lnSpc>
                <a:spcPct val="112000"/>
              </a:lnSpc>
              <a:spcBef>
                <a:spcPts val="1000"/>
              </a:spcBef>
              <a:spcAft>
                <a:spcPts val="0"/>
              </a:spcAft>
              <a:buClr>
                <a:srgbClr val="595959"/>
              </a:buClr>
              <a:buSzPts val="1400"/>
              <a:buNone/>
            </a:pPr>
            <a:r>
              <a:t/>
            </a:r>
            <a:endParaRPr/>
          </a:p>
        </p:txBody>
      </p:sp>
      <p:sp>
        <p:nvSpPr>
          <p:cNvPr id="92" name="Google Shape;92;p2"/>
          <p:cNvSpPr txBox="1"/>
          <p:nvPr>
            <p:ph idx="2" type="body"/>
          </p:nvPr>
        </p:nvSpPr>
        <p:spPr>
          <a:xfrm>
            <a:off x="385763" y="682090"/>
            <a:ext cx="11420474" cy="45955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2500"/>
              <a:buFont typeface="Helvetica Neue"/>
              <a:buNone/>
            </a:pPr>
            <a:r>
              <a:rPr lang="en-US"/>
              <a:t>Content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idx="1" type="body"/>
          </p:nvPr>
        </p:nvSpPr>
        <p:spPr>
          <a:xfrm>
            <a:off x="385763" y="228600"/>
            <a:ext cx="11420474" cy="6286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500"/>
              <a:buFont typeface="Helvetica Neue"/>
              <a:buNone/>
            </a:pPr>
            <a:r>
              <a:rPr lang="en-US"/>
              <a:t>Effective Performance Management </a:t>
            </a:r>
            <a:endParaRPr/>
          </a:p>
        </p:txBody>
      </p:sp>
      <p:pic>
        <p:nvPicPr>
          <p:cNvPr descr="Checklist" id="98" name="Google Shape;98;p3"/>
          <p:cNvPicPr preferRelativeResize="0"/>
          <p:nvPr>
            <p:ph idx="2" type="body"/>
          </p:nvPr>
        </p:nvPicPr>
        <p:blipFill rotWithShape="1">
          <a:blip r:embed="rId3">
            <a:alphaModFix/>
          </a:blip>
          <a:srcRect b="0" l="0" r="0" t="0"/>
          <a:stretch/>
        </p:blipFill>
        <p:spPr>
          <a:xfrm>
            <a:off x="383383" y="1549400"/>
            <a:ext cx="914400" cy="914400"/>
          </a:xfrm>
          <a:prstGeom prst="rect">
            <a:avLst/>
          </a:prstGeom>
          <a:noFill/>
          <a:ln>
            <a:noFill/>
          </a:ln>
        </p:spPr>
      </p:pic>
      <p:sp>
        <p:nvSpPr>
          <p:cNvPr id="99" name="Google Shape;99;p3"/>
          <p:cNvSpPr/>
          <p:nvPr/>
        </p:nvSpPr>
        <p:spPr>
          <a:xfrm>
            <a:off x="1231342" y="3507123"/>
            <a:ext cx="440055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Helvetica Neue"/>
                <a:ea typeface="Helvetica Neue"/>
                <a:cs typeface="Helvetica Neue"/>
                <a:sym typeface="Helvetica Neue"/>
              </a:rPr>
              <a:t>Strengths and weaknesses of all employees are recorded regularly so that the organization can make informed and accurate decisions regarding an employee's contribution, career development, training needs, promotional opportunities, pay increases and other topics</a:t>
            </a:r>
            <a:endParaRPr sz="1200"/>
          </a:p>
        </p:txBody>
      </p:sp>
      <p:pic>
        <p:nvPicPr>
          <p:cNvPr descr="Business Growth RTL" id="100" name="Google Shape;100;p3"/>
          <p:cNvPicPr preferRelativeResize="0"/>
          <p:nvPr/>
        </p:nvPicPr>
        <p:blipFill rotWithShape="1">
          <a:blip r:embed="rId4">
            <a:alphaModFix/>
          </a:blip>
          <a:srcRect b="0" l="0" r="0" t="0"/>
          <a:stretch/>
        </p:blipFill>
        <p:spPr>
          <a:xfrm>
            <a:off x="316942" y="3479801"/>
            <a:ext cx="914400" cy="914400"/>
          </a:xfrm>
          <a:prstGeom prst="rect">
            <a:avLst/>
          </a:prstGeom>
          <a:noFill/>
          <a:ln>
            <a:noFill/>
          </a:ln>
        </p:spPr>
      </p:pic>
      <p:sp>
        <p:nvSpPr>
          <p:cNvPr id="101" name="Google Shape;101;p3"/>
          <p:cNvSpPr/>
          <p:nvPr/>
        </p:nvSpPr>
        <p:spPr>
          <a:xfrm>
            <a:off x="1251347" y="1579373"/>
            <a:ext cx="4645819"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Helvetica Neue"/>
                <a:ea typeface="Helvetica Neue"/>
                <a:cs typeface="Helvetica Neue"/>
                <a:sym typeface="Helvetica Neue"/>
              </a:rPr>
              <a:t>Performance review process includes setting clear and specific performance expectations for each employee and providing periodic informal and/or formal feedback about employee performance relative to those stated OKRs</a:t>
            </a:r>
            <a:endParaRPr sz="1200"/>
          </a:p>
        </p:txBody>
      </p:sp>
      <p:sp>
        <p:nvSpPr>
          <p:cNvPr id="102" name="Google Shape;102;p3"/>
          <p:cNvSpPr/>
          <p:nvPr/>
        </p:nvSpPr>
        <p:spPr>
          <a:xfrm>
            <a:off x="7054452" y="1579373"/>
            <a:ext cx="3886201"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Helvetica Neue"/>
                <a:ea typeface="Helvetica Neue"/>
                <a:cs typeface="Helvetica Neue"/>
                <a:sym typeface="Helvetica Neue"/>
              </a:rPr>
              <a:t>Performance review and evaluation involve the objective and subjective consideration of how to measure and evaluate employee performance results.</a:t>
            </a:r>
            <a:endParaRPr sz="1200"/>
          </a:p>
        </p:txBody>
      </p:sp>
      <p:pic>
        <p:nvPicPr>
          <p:cNvPr descr="Target" id="103" name="Google Shape;103;p3"/>
          <p:cNvPicPr preferRelativeResize="0"/>
          <p:nvPr/>
        </p:nvPicPr>
        <p:blipFill rotWithShape="1">
          <a:blip r:embed="rId5">
            <a:alphaModFix/>
          </a:blip>
          <a:srcRect b="0" l="0" r="0" t="0"/>
          <a:stretch/>
        </p:blipFill>
        <p:spPr>
          <a:xfrm>
            <a:off x="6096000" y="1614013"/>
            <a:ext cx="914400" cy="914400"/>
          </a:xfrm>
          <a:prstGeom prst="rect">
            <a:avLst/>
          </a:prstGeom>
          <a:noFill/>
          <a:ln>
            <a:noFill/>
          </a:ln>
        </p:spPr>
      </p:pic>
      <p:sp>
        <p:nvSpPr>
          <p:cNvPr id="104" name="Google Shape;104;p3"/>
          <p:cNvSpPr/>
          <p:nvPr/>
        </p:nvSpPr>
        <p:spPr>
          <a:xfrm>
            <a:off x="7166161" y="3435459"/>
            <a:ext cx="4367212"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Helvetica Neue"/>
                <a:ea typeface="Helvetica Neue"/>
                <a:cs typeface="Helvetica Neue"/>
                <a:sym typeface="Helvetica Neue"/>
              </a:rPr>
              <a:t>A development plan is often used in conjunction with the performance review process as a final documented step to assist employees in goa setting and individual development that will serve to advance their career and promotional opportunities</a:t>
            </a:r>
            <a:endParaRPr sz="1200"/>
          </a:p>
        </p:txBody>
      </p:sp>
      <p:pic>
        <p:nvPicPr>
          <p:cNvPr descr="Document" id="105" name="Google Shape;105;p3"/>
          <p:cNvPicPr preferRelativeResize="0"/>
          <p:nvPr/>
        </p:nvPicPr>
        <p:blipFill rotWithShape="1">
          <a:blip r:embed="rId6">
            <a:alphaModFix/>
          </a:blip>
          <a:srcRect b="0" l="0" r="0" t="0"/>
          <a:stretch/>
        </p:blipFill>
        <p:spPr>
          <a:xfrm>
            <a:off x="6189850" y="3429000"/>
            <a:ext cx="914400" cy="914400"/>
          </a:xfrm>
          <a:prstGeom prst="rect">
            <a:avLst/>
          </a:prstGeom>
          <a:noFill/>
          <a:ln>
            <a:noFill/>
          </a:ln>
        </p:spPr>
      </p:pic>
      <p:sp>
        <p:nvSpPr>
          <p:cNvPr id="106" name="Google Shape;106;p3"/>
          <p:cNvSpPr/>
          <p:nvPr/>
        </p:nvSpPr>
        <p:spPr>
          <a:xfrm>
            <a:off x="3186008" y="5520786"/>
            <a:ext cx="7836483" cy="646331"/>
          </a:xfrm>
          <a:prstGeom prst="rect">
            <a:avLst/>
          </a:prstGeom>
          <a:noFill/>
          <a:ln cap="flat" cmpd="sng" w="381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Ongoing, continuous and timely feedback throughout the review period is critical so an employee know how they are doing and what is expected. </a:t>
            </a:r>
            <a:endParaRPr sz="1800"/>
          </a:p>
        </p:txBody>
      </p:sp>
      <p:pic>
        <p:nvPicPr>
          <p:cNvPr descr="Boardroom" id="107" name="Google Shape;107;p3"/>
          <p:cNvPicPr preferRelativeResize="0"/>
          <p:nvPr/>
        </p:nvPicPr>
        <p:blipFill rotWithShape="1">
          <a:blip r:embed="rId7">
            <a:alphaModFix/>
          </a:blip>
          <a:srcRect b="0" l="0" r="0" t="0"/>
          <a:stretch/>
        </p:blipFill>
        <p:spPr>
          <a:xfrm>
            <a:off x="2187390" y="5396452"/>
            <a:ext cx="914400" cy="91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idx="2" type="body"/>
          </p:nvPr>
        </p:nvSpPr>
        <p:spPr>
          <a:xfrm>
            <a:off x="385763" y="130758"/>
            <a:ext cx="11420474" cy="45955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500"/>
              <a:buFont typeface="Helvetica Neue"/>
              <a:buNone/>
            </a:pPr>
            <a:r>
              <a:rPr lang="en-US"/>
              <a:t>Year End Assessment Timeline</a:t>
            </a:r>
            <a:endParaRPr/>
          </a:p>
        </p:txBody>
      </p:sp>
      <p:cxnSp>
        <p:nvCxnSpPr>
          <p:cNvPr id="113" name="Google Shape;113;p4"/>
          <p:cNvCxnSpPr/>
          <p:nvPr/>
        </p:nvCxnSpPr>
        <p:spPr>
          <a:xfrm rot="10800000">
            <a:off x="3992852" y="4100262"/>
            <a:ext cx="0" cy="237900"/>
          </a:xfrm>
          <a:prstGeom prst="straightConnector1">
            <a:avLst/>
          </a:prstGeom>
          <a:noFill/>
          <a:ln cap="flat" cmpd="sng" w="12700">
            <a:solidFill>
              <a:schemeClr val="accent3"/>
            </a:solidFill>
            <a:prstDash val="solid"/>
            <a:miter lim="800000"/>
            <a:headEnd len="sm" w="sm" type="none"/>
            <a:tailEnd len="sm" w="sm" type="none"/>
          </a:ln>
        </p:spPr>
      </p:cxnSp>
      <p:cxnSp>
        <p:nvCxnSpPr>
          <p:cNvPr id="114" name="Google Shape;114;p4"/>
          <p:cNvCxnSpPr/>
          <p:nvPr/>
        </p:nvCxnSpPr>
        <p:spPr>
          <a:xfrm rot="10800000">
            <a:off x="933928" y="3911211"/>
            <a:ext cx="0" cy="426900"/>
          </a:xfrm>
          <a:prstGeom prst="straightConnector1">
            <a:avLst/>
          </a:prstGeom>
          <a:noFill/>
          <a:ln cap="flat" cmpd="sng" w="12700">
            <a:solidFill>
              <a:schemeClr val="accent3"/>
            </a:solidFill>
            <a:prstDash val="solid"/>
            <a:miter lim="800000"/>
            <a:headEnd len="sm" w="sm" type="none"/>
            <a:tailEnd len="sm" w="sm" type="none"/>
          </a:ln>
        </p:spPr>
      </p:cxnSp>
      <p:cxnSp>
        <p:nvCxnSpPr>
          <p:cNvPr id="115" name="Google Shape;115;p4"/>
          <p:cNvCxnSpPr/>
          <p:nvPr/>
        </p:nvCxnSpPr>
        <p:spPr>
          <a:xfrm rot="10800000">
            <a:off x="7527877" y="3930616"/>
            <a:ext cx="0" cy="480300"/>
          </a:xfrm>
          <a:prstGeom prst="straightConnector1">
            <a:avLst/>
          </a:prstGeom>
          <a:noFill/>
          <a:ln cap="flat" cmpd="sng" w="12700">
            <a:solidFill>
              <a:schemeClr val="accent3"/>
            </a:solidFill>
            <a:prstDash val="solid"/>
            <a:miter lim="800000"/>
            <a:headEnd len="sm" w="sm" type="none"/>
            <a:tailEnd len="sm" w="sm" type="none"/>
          </a:ln>
        </p:spPr>
      </p:cxnSp>
      <p:sp>
        <p:nvSpPr>
          <p:cNvPr id="116" name="Google Shape;116;p4"/>
          <p:cNvSpPr/>
          <p:nvPr/>
        </p:nvSpPr>
        <p:spPr>
          <a:xfrm>
            <a:off x="246229" y="1388889"/>
            <a:ext cx="11734800" cy="3626700"/>
          </a:xfrm>
          <a:prstGeom prst="rightArrow">
            <a:avLst>
              <a:gd fmla="val 50000" name="adj1"/>
              <a:gd fmla="val 50000" name="adj2"/>
            </a:avLst>
          </a:prstGeom>
          <a:solidFill>
            <a:schemeClr val="accent1"/>
          </a:solidFill>
          <a:ln cap="flat" cmpd="sng" w="12700">
            <a:solidFill>
              <a:srgbClr val="0E466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Helvetica Neue"/>
              <a:buNone/>
            </a:pPr>
            <a:r>
              <a:t/>
            </a:r>
            <a:endParaRPr b="0" i="0" sz="1800" u="none" cap="none" strike="noStrike">
              <a:solidFill>
                <a:srgbClr val="FFFFFF"/>
              </a:solidFill>
              <a:latin typeface="Helvetica Neue"/>
              <a:ea typeface="Helvetica Neue"/>
              <a:cs typeface="Helvetica Neue"/>
              <a:sym typeface="Helvetica Neue"/>
            </a:endParaRPr>
          </a:p>
        </p:txBody>
      </p:sp>
      <p:sp>
        <p:nvSpPr>
          <p:cNvPr id="117" name="Google Shape;117;p4"/>
          <p:cNvSpPr/>
          <p:nvPr/>
        </p:nvSpPr>
        <p:spPr>
          <a:xfrm>
            <a:off x="1921860" y="2571708"/>
            <a:ext cx="1097400" cy="1097400"/>
          </a:xfrm>
          <a:prstGeom prst="ellipse">
            <a:avLst/>
          </a:prstGeom>
          <a:solidFill>
            <a:schemeClr val="lt1"/>
          </a:solidFill>
          <a:ln cap="flat" cmpd="sng" w="2857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Helvetica Neue"/>
              <a:buNone/>
            </a:pPr>
            <a:r>
              <a:rPr b="0" i="0" lang="en-US" sz="1800" u="none" cap="none" strike="noStrike">
                <a:solidFill>
                  <a:srgbClr val="000000"/>
                </a:solidFill>
                <a:latin typeface="Helvetica Neue"/>
                <a:ea typeface="Helvetica Neue"/>
                <a:cs typeface="Helvetica Neue"/>
                <a:sym typeface="Helvetica Neue"/>
              </a:rPr>
              <a:t>1/11-</a:t>
            </a:r>
            <a:endParaRPr/>
          </a:p>
          <a:p>
            <a:pPr indent="0" lvl="0" marL="0" marR="0" rtl="0" algn="ctr">
              <a:lnSpc>
                <a:spcPct val="100000"/>
              </a:lnSpc>
              <a:spcBef>
                <a:spcPts val="0"/>
              </a:spcBef>
              <a:spcAft>
                <a:spcPts val="0"/>
              </a:spcAft>
              <a:buClr>
                <a:srgbClr val="000000"/>
              </a:buClr>
              <a:buSzPts val="1800"/>
              <a:buFont typeface="Helvetica Neue"/>
              <a:buNone/>
            </a:pPr>
            <a:r>
              <a:rPr b="0" i="0" lang="en-US" sz="1800" u="none" cap="none" strike="noStrike">
                <a:solidFill>
                  <a:srgbClr val="000000"/>
                </a:solidFill>
                <a:latin typeface="Helvetica Neue"/>
                <a:ea typeface="Helvetica Neue"/>
                <a:cs typeface="Helvetica Neue"/>
                <a:sym typeface="Helvetica Neue"/>
              </a:rPr>
              <a:t>1/2</a:t>
            </a:r>
            <a:r>
              <a:rPr lang="en-US" sz="1800">
                <a:latin typeface="Helvetica Neue"/>
                <a:ea typeface="Helvetica Neue"/>
                <a:cs typeface="Helvetica Neue"/>
                <a:sym typeface="Helvetica Neue"/>
              </a:rPr>
              <a:t>5</a:t>
            </a:r>
            <a:endParaRPr/>
          </a:p>
        </p:txBody>
      </p:sp>
      <p:sp>
        <p:nvSpPr>
          <p:cNvPr id="118" name="Google Shape;118;p4"/>
          <p:cNvSpPr/>
          <p:nvPr/>
        </p:nvSpPr>
        <p:spPr>
          <a:xfrm>
            <a:off x="3444211" y="2571708"/>
            <a:ext cx="1097400" cy="1097400"/>
          </a:xfrm>
          <a:prstGeom prst="ellipse">
            <a:avLst/>
          </a:prstGeom>
          <a:solidFill>
            <a:schemeClr val="lt1"/>
          </a:solidFill>
          <a:ln cap="flat" cmpd="sng" w="2857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Helvetica Neue"/>
              <a:buNone/>
            </a:pPr>
            <a:r>
              <a:rPr b="0" i="0" lang="en-US" sz="1800" u="none" cap="none" strike="noStrike">
                <a:solidFill>
                  <a:srgbClr val="000000"/>
                </a:solidFill>
                <a:latin typeface="Helvetica Neue"/>
                <a:ea typeface="Helvetica Neue"/>
                <a:cs typeface="Helvetica Neue"/>
                <a:sym typeface="Helvetica Neue"/>
              </a:rPr>
              <a:t>1/2</a:t>
            </a:r>
            <a:r>
              <a:rPr lang="en-US" sz="1800">
                <a:latin typeface="Helvetica Neue"/>
                <a:ea typeface="Helvetica Neue"/>
                <a:cs typeface="Helvetica Neue"/>
                <a:sym typeface="Helvetica Neue"/>
              </a:rPr>
              <a:t>5</a:t>
            </a:r>
            <a:r>
              <a:rPr b="0" i="0" lang="en-US" sz="1800" u="none" cap="none" strike="noStrike">
                <a:solidFill>
                  <a:srgbClr val="000000"/>
                </a:solidFill>
                <a:latin typeface="Helvetica Neue"/>
                <a:ea typeface="Helvetica Neue"/>
                <a:cs typeface="Helvetica Neue"/>
                <a:sym typeface="Helvetica Neue"/>
              </a:rPr>
              <a:t>-2/</a:t>
            </a:r>
            <a:r>
              <a:rPr lang="en-US" sz="1800">
                <a:latin typeface="Helvetica Neue"/>
                <a:ea typeface="Helvetica Neue"/>
                <a:cs typeface="Helvetica Neue"/>
                <a:sym typeface="Helvetica Neue"/>
              </a:rPr>
              <a:t>5</a:t>
            </a:r>
            <a:endParaRPr/>
          </a:p>
        </p:txBody>
      </p:sp>
      <p:sp>
        <p:nvSpPr>
          <p:cNvPr id="119" name="Google Shape;119;p4"/>
          <p:cNvSpPr/>
          <p:nvPr/>
        </p:nvSpPr>
        <p:spPr>
          <a:xfrm>
            <a:off x="6900378" y="2572373"/>
            <a:ext cx="1097400" cy="1097400"/>
          </a:xfrm>
          <a:prstGeom prst="ellipse">
            <a:avLst/>
          </a:prstGeom>
          <a:solidFill>
            <a:schemeClr val="lt1"/>
          </a:solidFill>
          <a:ln cap="flat" cmpd="sng" w="2857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Helvetica Neue"/>
              <a:buNone/>
            </a:pPr>
            <a:r>
              <a:rPr b="0" i="0" lang="en-US" sz="1800" u="none" cap="none" strike="noStrike">
                <a:solidFill>
                  <a:srgbClr val="000000"/>
                </a:solidFill>
                <a:latin typeface="Helvetica Neue"/>
                <a:ea typeface="Helvetica Neue"/>
                <a:cs typeface="Helvetica Neue"/>
                <a:sym typeface="Helvetica Neue"/>
              </a:rPr>
              <a:t>2/15-2/28</a:t>
            </a:r>
            <a:endParaRPr/>
          </a:p>
        </p:txBody>
      </p:sp>
      <p:sp>
        <p:nvSpPr>
          <p:cNvPr id="120" name="Google Shape;120;p4"/>
          <p:cNvSpPr txBox="1"/>
          <p:nvPr/>
        </p:nvSpPr>
        <p:spPr>
          <a:xfrm>
            <a:off x="1743913" y="5376675"/>
            <a:ext cx="1557300" cy="539400"/>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Helvetica Neue"/>
              <a:buNone/>
            </a:pPr>
            <a:r>
              <a:rPr b="0" i="0" lang="en-US" sz="1200" u="none" cap="none" strike="noStrike">
                <a:solidFill>
                  <a:srgbClr val="000000"/>
                </a:solidFill>
                <a:latin typeface="Helvetica Neue"/>
                <a:ea typeface="Helvetica Neue"/>
                <a:cs typeface="Helvetica Neue"/>
                <a:sym typeface="Helvetica Neue"/>
              </a:rPr>
              <a:t>Self Assessment &amp; Set </a:t>
            </a:r>
            <a:r>
              <a:rPr lang="en-US" sz="1200">
                <a:latin typeface="Helvetica Neue"/>
                <a:ea typeface="Helvetica Neue"/>
                <a:cs typeface="Helvetica Neue"/>
                <a:sym typeface="Helvetica Neue"/>
              </a:rPr>
              <a:t>OKRs</a:t>
            </a:r>
            <a:endParaRPr sz="12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Helvetica Neue"/>
              <a:buNone/>
            </a:pPr>
            <a:r>
              <a:t/>
            </a:r>
            <a:endParaRPr sz="1200">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400"/>
              <a:buFont typeface="Helvetica Neue"/>
              <a:buNone/>
            </a:pPr>
            <a:r>
              <a:t/>
            </a:r>
            <a:endParaRPr b="0" i="0" sz="1400" u="none" cap="none" strike="noStrike">
              <a:solidFill>
                <a:srgbClr val="000000"/>
              </a:solidFill>
              <a:latin typeface="Helvetica Neue"/>
              <a:ea typeface="Helvetica Neue"/>
              <a:cs typeface="Helvetica Neue"/>
              <a:sym typeface="Helvetica Neue"/>
            </a:endParaRPr>
          </a:p>
        </p:txBody>
      </p:sp>
      <p:sp>
        <p:nvSpPr>
          <p:cNvPr id="121" name="Google Shape;121;p4"/>
          <p:cNvSpPr txBox="1"/>
          <p:nvPr/>
        </p:nvSpPr>
        <p:spPr>
          <a:xfrm>
            <a:off x="3187763" y="4338156"/>
            <a:ext cx="1863000" cy="369300"/>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Helvetica Neue"/>
              <a:buNone/>
            </a:pPr>
            <a:r>
              <a:rPr b="0" i="0" lang="en-US" sz="1200" u="none" cap="none" strike="noStrike">
                <a:solidFill>
                  <a:srgbClr val="000000"/>
                </a:solidFill>
                <a:latin typeface="Helvetica Neue"/>
                <a:ea typeface="Helvetica Neue"/>
                <a:cs typeface="Helvetica Neue"/>
                <a:sym typeface="Helvetica Neue"/>
              </a:rPr>
              <a:t>Manager Assessment</a:t>
            </a:r>
            <a:endParaRPr sz="1200"/>
          </a:p>
          <a:p>
            <a:pPr indent="0" lvl="0" marL="0" marR="0" rtl="0" algn="l">
              <a:lnSpc>
                <a:spcPct val="100000"/>
              </a:lnSpc>
              <a:spcBef>
                <a:spcPts val="0"/>
              </a:spcBef>
              <a:spcAft>
                <a:spcPts val="0"/>
              </a:spcAft>
              <a:buClr>
                <a:schemeClr val="dk1"/>
              </a:buClr>
              <a:buSzPts val="1400"/>
              <a:buFont typeface="Helvetica Neue"/>
              <a:buNone/>
            </a:pPr>
            <a:r>
              <a:t/>
            </a:r>
            <a:endParaRPr b="0" i="0" sz="1200" u="none" cap="none" strike="noStrike">
              <a:solidFill>
                <a:srgbClr val="000000"/>
              </a:solidFill>
              <a:latin typeface="Helvetica Neue"/>
              <a:ea typeface="Helvetica Neue"/>
              <a:cs typeface="Helvetica Neue"/>
              <a:sym typeface="Helvetica Neue"/>
            </a:endParaRPr>
          </a:p>
        </p:txBody>
      </p:sp>
      <p:sp>
        <p:nvSpPr>
          <p:cNvPr id="122" name="Google Shape;122;p4"/>
          <p:cNvSpPr txBox="1"/>
          <p:nvPr/>
        </p:nvSpPr>
        <p:spPr>
          <a:xfrm>
            <a:off x="6579088" y="4410925"/>
            <a:ext cx="2120400" cy="920400"/>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Helvetica Neue"/>
              <a:buNone/>
            </a:pPr>
            <a:r>
              <a:rPr b="0" i="0" lang="en-US" sz="1200" u="none" cap="none" strike="noStrike">
                <a:solidFill>
                  <a:srgbClr val="000000"/>
                </a:solidFill>
                <a:latin typeface="Helvetica Neue"/>
                <a:ea typeface="Helvetica Neue"/>
                <a:cs typeface="Helvetica Neue"/>
                <a:sym typeface="Helvetica Neue"/>
              </a:rPr>
              <a:t>Deliver</a:t>
            </a:r>
            <a:endParaRPr sz="1200"/>
          </a:p>
          <a:p>
            <a:pPr indent="0" lvl="0" marL="0" marR="0" rtl="0" algn="ctr">
              <a:lnSpc>
                <a:spcPct val="100000"/>
              </a:lnSpc>
              <a:spcBef>
                <a:spcPts val="0"/>
              </a:spcBef>
              <a:spcAft>
                <a:spcPts val="0"/>
              </a:spcAft>
              <a:buClr>
                <a:srgbClr val="000000"/>
              </a:buClr>
              <a:buSzPts val="1400"/>
              <a:buFont typeface="Helvetica Neue"/>
              <a:buNone/>
            </a:pPr>
            <a:r>
              <a:rPr b="0" i="0" lang="en-US" sz="1200" u="none" cap="none" strike="noStrike">
                <a:solidFill>
                  <a:srgbClr val="000000"/>
                </a:solidFill>
                <a:latin typeface="Helvetica Neue"/>
                <a:ea typeface="Helvetica Neue"/>
                <a:cs typeface="Helvetica Neue"/>
                <a:sym typeface="Helvetica Neue"/>
              </a:rPr>
              <a:t>Performance Results Promotion Information</a:t>
            </a:r>
            <a:endParaRPr sz="1200"/>
          </a:p>
          <a:p>
            <a:pPr indent="0" lvl="0" marL="0" marR="0" rtl="0" algn="ctr">
              <a:lnSpc>
                <a:spcPct val="100000"/>
              </a:lnSpc>
              <a:spcBef>
                <a:spcPts val="0"/>
              </a:spcBef>
              <a:spcAft>
                <a:spcPts val="0"/>
              </a:spcAft>
              <a:buClr>
                <a:srgbClr val="000000"/>
              </a:buClr>
              <a:buSzPts val="1400"/>
              <a:buFont typeface="Helvetica Neue"/>
              <a:buNone/>
            </a:pPr>
            <a:r>
              <a:rPr b="0" i="0" lang="en-US" sz="1200" u="none" cap="none" strike="noStrike">
                <a:solidFill>
                  <a:srgbClr val="000000"/>
                </a:solidFill>
                <a:latin typeface="Helvetica Neue"/>
                <a:ea typeface="Helvetica Neue"/>
                <a:cs typeface="Helvetica Neue"/>
                <a:sym typeface="Helvetica Neue"/>
              </a:rPr>
              <a:t>Compensation Information</a:t>
            </a:r>
            <a:endParaRPr sz="1200"/>
          </a:p>
          <a:p>
            <a:pPr indent="0" lvl="0" marL="0" marR="0" rtl="0" algn="ctr">
              <a:lnSpc>
                <a:spcPct val="100000"/>
              </a:lnSpc>
              <a:spcBef>
                <a:spcPts val="0"/>
              </a:spcBef>
              <a:spcAft>
                <a:spcPts val="0"/>
              </a:spcAft>
              <a:buClr>
                <a:schemeClr val="dk1"/>
              </a:buClr>
              <a:buSzPts val="1400"/>
              <a:buFont typeface="Helvetica Neue"/>
              <a:buNone/>
            </a:pPr>
            <a:r>
              <a:t/>
            </a:r>
            <a:endParaRPr b="0" i="0" sz="1400" u="none" cap="none" strike="noStrike">
              <a:solidFill>
                <a:srgbClr val="000000"/>
              </a:solidFill>
              <a:latin typeface="Helvetica Neue"/>
              <a:ea typeface="Helvetica Neue"/>
              <a:cs typeface="Helvetica Neue"/>
              <a:sym typeface="Helvetica Neue"/>
            </a:endParaRPr>
          </a:p>
        </p:txBody>
      </p:sp>
      <p:sp>
        <p:nvSpPr>
          <p:cNvPr id="123" name="Google Shape;123;p4"/>
          <p:cNvSpPr/>
          <p:nvPr/>
        </p:nvSpPr>
        <p:spPr>
          <a:xfrm>
            <a:off x="400745" y="2547042"/>
            <a:ext cx="1097400" cy="1097400"/>
          </a:xfrm>
          <a:prstGeom prst="ellipse">
            <a:avLst/>
          </a:prstGeom>
          <a:solidFill>
            <a:schemeClr val="lt1"/>
          </a:solidFill>
          <a:ln cap="flat" cmpd="sng" w="2857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Helvetica Neue"/>
              <a:buNone/>
            </a:pPr>
            <a:r>
              <a:rPr b="0" i="0" lang="en-US" sz="1800" u="none" cap="none" strike="noStrike">
                <a:solidFill>
                  <a:srgbClr val="000000"/>
                </a:solidFill>
                <a:latin typeface="Helvetica Neue"/>
                <a:ea typeface="Helvetica Neue"/>
                <a:cs typeface="Helvetica Neue"/>
                <a:sym typeface="Helvetica Neue"/>
              </a:rPr>
              <a:t>1/11</a:t>
            </a:r>
            <a:endParaRPr/>
          </a:p>
        </p:txBody>
      </p:sp>
      <p:sp>
        <p:nvSpPr>
          <p:cNvPr id="124" name="Google Shape;124;p4"/>
          <p:cNvSpPr txBox="1"/>
          <p:nvPr/>
        </p:nvSpPr>
        <p:spPr>
          <a:xfrm>
            <a:off x="210897" y="4315003"/>
            <a:ext cx="1607700" cy="738600"/>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Helvetica Neue"/>
              <a:buNone/>
            </a:pPr>
            <a:r>
              <a:rPr b="0" i="0" lang="en-US" sz="1200" u="none" cap="none" strike="noStrike">
                <a:solidFill>
                  <a:srgbClr val="000000"/>
                </a:solidFill>
                <a:latin typeface="Helvetica Neue"/>
                <a:ea typeface="Helvetica Neue"/>
                <a:cs typeface="Helvetica Neue"/>
                <a:sym typeface="Helvetica Neue"/>
              </a:rPr>
              <a:t>Year End Assessment</a:t>
            </a:r>
            <a:endParaRPr sz="1200"/>
          </a:p>
          <a:p>
            <a:pPr indent="0" lvl="0" marL="0" marR="0" rtl="0" algn="ctr">
              <a:lnSpc>
                <a:spcPct val="100000"/>
              </a:lnSpc>
              <a:spcBef>
                <a:spcPts val="0"/>
              </a:spcBef>
              <a:spcAft>
                <a:spcPts val="0"/>
              </a:spcAft>
              <a:buClr>
                <a:srgbClr val="000000"/>
              </a:buClr>
              <a:buSzPts val="1400"/>
              <a:buFont typeface="Helvetica Neue"/>
              <a:buNone/>
            </a:pPr>
            <a:r>
              <a:rPr b="0" i="0" lang="en-US" sz="1200" u="none" cap="none" strike="noStrike">
                <a:solidFill>
                  <a:srgbClr val="000000"/>
                </a:solidFill>
                <a:latin typeface="Helvetica Neue"/>
                <a:ea typeface="Helvetica Neue"/>
                <a:cs typeface="Helvetica Neue"/>
                <a:sym typeface="Helvetica Neue"/>
              </a:rPr>
              <a:t> Begin</a:t>
            </a:r>
            <a:r>
              <a:rPr lang="en-US" sz="1200">
                <a:latin typeface="Helvetica Neue"/>
                <a:ea typeface="Helvetica Neue"/>
                <a:cs typeface="Helvetica Neue"/>
                <a:sym typeface="Helvetica Neue"/>
              </a:rPr>
              <a:t>s</a:t>
            </a:r>
            <a:endParaRPr sz="1200"/>
          </a:p>
        </p:txBody>
      </p:sp>
      <p:cxnSp>
        <p:nvCxnSpPr>
          <p:cNvPr id="125" name="Google Shape;125;p4"/>
          <p:cNvCxnSpPr/>
          <p:nvPr/>
        </p:nvCxnSpPr>
        <p:spPr>
          <a:xfrm rot="10800000">
            <a:off x="2522506" y="4100458"/>
            <a:ext cx="0" cy="1247100"/>
          </a:xfrm>
          <a:prstGeom prst="straightConnector1">
            <a:avLst/>
          </a:prstGeom>
          <a:noFill/>
          <a:ln cap="flat" cmpd="sng" w="12700">
            <a:solidFill>
              <a:schemeClr val="accent3"/>
            </a:solidFill>
            <a:prstDash val="solid"/>
            <a:miter lim="800000"/>
            <a:headEnd len="sm" w="sm" type="none"/>
            <a:tailEnd len="sm" w="sm" type="none"/>
          </a:ln>
        </p:spPr>
      </p:cxnSp>
      <p:sp>
        <p:nvSpPr>
          <p:cNvPr id="126" name="Google Shape;126;p4"/>
          <p:cNvSpPr txBox="1"/>
          <p:nvPr/>
        </p:nvSpPr>
        <p:spPr>
          <a:xfrm>
            <a:off x="246229" y="1707730"/>
            <a:ext cx="3631800" cy="369300"/>
          </a:xfrm>
          <a:prstGeom prst="rect">
            <a:avLst/>
          </a:prstGeom>
          <a:noFill/>
          <a:ln cap="flat" cmpd="sng" w="9525">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Helvetica Neue"/>
              <a:buNone/>
            </a:pPr>
            <a:r>
              <a:rPr b="1" i="1" lang="en-US" sz="1800" u="none" cap="none" strike="noStrike">
                <a:solidFill>
                  <a:srgbClr val="000000"/>
                </a:solidFill>
                <a:latin typeface="Helvetica Neue"/>
                <a:ea typeface="Helvetica Neue"/>
                <a:cs typeface="Helvetica Neue"/>
                <a:sym typeface="Helvetica Neue"/>
              </a:rPr>
              <a:t>January</a:t>
            </a:r>
            <a:r>
              <a:rPr b="0" i="0" lang="en-US" sz="1800" u="none" cap="none" strike="noStrike">
                <a:solidFill>
                  <a:srgbClr val="000000"/>
                </a:solidFill>
                <a:latin typeface="Helvetica Neue"/>
                <a:ea typeface="Helvetica Neue"/>
                <a:cs typeface="Helvetica Neue"/>
                <a:sym typeface="Helvetica Neue"/>
              </a:rPr>
              <a:t> </a:t>
            </a:r>
            <a:endParaRPr/>
          </a:p>
        </p:txBody>
      </p:sp>
      <p:sp>
        <p:nvSpPr>
          <p:cNvPr id="127" name="Google Shape;127;p4"/>
          <p:cNvSpPr txBox="1"/>
          <p:nvPr/>
        </p:nvSpPr>
        <p:spPr>
          <a:xfrm>
            <a:off x="4123077" y="1720573"/>
            <a:ext cx="4135800" cy="369300"/>
          </a:xfrm>
          <a:prstGeom prst="rect">
            <a:avLst/>
          </a:prstGeom>
          <a:noFill/>
          <a:ln cap="flat" cmpd="sng" w="9525">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Helvetica Neue"/>
              <a:buNone/>
            </a:pPr>
            <a:r>
              <a:rPr b="1" i="1" lang="en-US" sz="1800" u="none" cap="none" strike="noStrike">
                <a:solidFill>
                  <a:srgbClr val="000000"/>
                </a:solidFill>
                <a:latin typeface="Helvetica Neue"/>
                <a:ea typeface="Helvetica Neue"/>
                <a:cs typeface="Helvetica Neue"/>
                <a:sym typeface="Helvetica Neue"/>
              </a:rPr>
              <a:t>February</a:t>
            </a:r>
            <a:r>
              <a:rPr b="0" i="0" lang="en-US" sz="1800" u="none" cap="none" strike="noStrike">
                <a:solidFill>
                  <a:srgbClr val="000000"/>
                </a:solidFill>
                <a:latin typeface="Helvetica Neue"/>
                <a:ea typeface="Helvetica Neue"/>
                <a:cs typeface="Helvetica Neue"/>
                <a:sym typeface="Helvetica Neue"/>
              </a:rPr>
              <a:t> </a:t>
            </a:r>
            <a:endParaRPr/>
          </a:p>
        </p:txBody>
      </p:sp>
      <p:sp>
        <p:nvSpPr>
          <p:cNvPr id="128" name="Google Shape;128;p4"/>
          <p:cNvSpPr txBox="1"/>
          <p:nvPr/>
        </p:nvSpPr>
        <p:spPr>
          <a:xfrm>
            <a:off x="8586234" y="1720708"/>
            <a:ext cx="1299300" cy="369300"/>
          </a:xfrm>
          <a:prstGeom prst="rect">
            <a:avLst/>
          </a:prstGeom>
          <a:noFill/>
          <a:ln cap="flat" cmpd="sng" w="9525">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Helvetica Neue"/>
              <a:buNone/>
            </a:pPr>
            <a:r>
              <a:rPr b="1" i="1" lang="en-US" sz="1800" u="none" cap="none" strike="noStrike">
                <a:solidFill>
                  <a:srgbClr val="000000"/>
                </a:solidFill>
                <a:latin typeface="Helvetica Neue"/>
                <a:ea typeface="Helvetica Neue"/>
                <a:cs typeface="Helvetica Neue"/>
                <a:sym typeface="Helvetica Neue"/>
              </a:rPr>
              <a:t>March</a:t>
            </a:r>
            <a:endParaRPr b="0" i="0" sz="1800" u="none" cap="none" strike="noStrike">
              <a:solidFill>
                <a:srgbClr val="000000"/>
              </a:solidFill>
              <a:latin typeface="Helvetica Neue"/>
              <a:ea typeface="Helvetica Neue"/>
              <a:cs typeface="Helvetica Neue"/>
              <a:sym typeface="Helvetica Neue"/>
            </a:endParaRPr>
          </a:p>
        </p:txBody>
      </p:sp>
      <p:sp>
        <p:nvSpPr>
          <p:cNvPr id="129" name="Google Shape;129;p4"/>
          <p:cNvSpPr/>
          <p:nvPr/>
        </p:nvSpPr>
        <p:spPr>
          <a:xfrm>
            <a:off x="8687177" y="2584173"/>
            <a:ext cx="1097400" cy="1097400"/>
          </a:xfrm>
          <a:prstGeom prst="ellipse">
            <a:avLst/>
          </a:prstGeom>
          <a:solidFill>
            <a:schemeClr val="lt1"/>
          </a:solidFill>
          <a:ln cap="flat" cmpd="sng" w="2857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Helvetica Neue"/>
              <a:buNone/>
            </a:pPr>
            <a:r>
              <a:rPr b="0" i="0" lang="en-US" sz="1800" u="none" cap="none" strike="noStrike">
                <a:solidFill>
                  <a:srgbClr val="000000"/>
                </a:solidFill>
                <a:latin typeface="Helvetica Neue"/>
                <a:ea typeface="Helvetica Neue"/>
                <a:cs typeface="Helvetica Neue"/>
                <a:sym typeface="Helvetica Neue"/>
              </a:rPr>
              <a:t>3/2</a:t>
            </a:r>
            <a:endParaRPr/>
          </a:p>
        </p:txBody>
      </p:sp>
      <p:sp>
        <p:nvSpPr>
          <p:cNvPr id="130" name="Google Shape;130;p4"/>
          <p:cNvSpPr txBox="1"/>
          <p:nvPr/>
        </p:nvSpPr>
        <p:spPr>
          <a:xfrm>
            <a:off x="8357285" y="5778119"/>
            <a:ext cx="2120700" cy="738600"/>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Helvetica Neue"/>
              <a:buNone/>
            </a:pPr>
            <a:r>
              <a:rPr b="0" i="0" lang="en-US" sz="1200" u="none" cap="none" strike="noStrike">
                <a:solidFill>
                  <a:srgbClr val="000000"/>
                </a:solidFill>
                <a:latin typeface="Helvetica Neue"/>
                <a:ea typeface="Helvetica Neue"/>
                <a:cs typeface="Helvetica Neue"/>
                <a:sym typeface="Helvetica Neue"/>
              </a:rPr>
              <a:t>Comp and Title Change Effective</a:t>
            </a:r>
            <a:endParaRPr sz="1200"/>
          </a:p>
          <a:p>
            <a:pPr indent="0" lvl="0" marL="0" marR="0" rtl="0" algn="ctr">
              <a:lnSpc>
                <a:spcPct val="100000"/>
              </a:lnSpc>
              <a:spcBef>
                <a:spcPts val="0"/>
              </a:spcBef>
              <a:spcAft>
                <a:spcPts val="0"/>
              </a:spcAft>
              <a:buClr>
                <a:srgbClr val="000000"/>
              </a:buClr>
              <a:buSzPts val="1400"/>
              <a:buFont typeface="Helvetica Neue"/>
              <a:buNone/>
            </a:pPr>
            <a:r>
              <a:rPr b="0" i="0" lang="en-US" sz="1200" u="none" cap="none" strike="noStrike">
                <a:solidFill>
                  <a:srgbClr val="000000"/>
                </a:solidFill>
                <a:latin typeface="Helvetica Neue"/>
                <a:ea typeface="Helvetica Neue"/>
                <a:cs typeface="Helvetica Neue"/>
                <a:sym typeface="Helvetica Neue"/>
              </a:rPr>
              <a:t>Finalize 202</a:t>
            </a:r>
            <a:r>
              <a:rPr lang="en-US" sz="1200">
                <a:latin typeface="Helvetica Neue"/>
                <a:ea typeface="Helvetica Neue"/>
                <a:cs typeface="Helvetica Neue"/>
                <a:sym typeface="Helvetica Neue"/>
              </a:rPr>
              <a:t>1</a:t>
            </a:r>
            <a:r>
              <a:rPr b="0" i="0" lang="en-US" sz="1200" u="none" cap="none" strike="noStrike">
                <a:solidFill>
                  <a:srgbClr val="000000"/>
                </a:solidFill>
                <a:latin typeface="Helvetica Neue"/>
                <a:ea typeface="Helvetica Neue"/>
                <a:cs typeface="Helvetica Neue"/>
                <a:sym typeface="Helvetica Neue"/>
              </a:rPr>
              <a:t> </a:t>
            </a:r>
            <a:r>
              <a:rPr lang="en-US" sz="1200">
                <a:latin typeface="Helvetica Neue"/>
                <a:ea typeface="Helvetica Neue"/>
                <a:cs typeface="Helvetica Neue"/>
                <a:sym typeface="Helvetica Neue"/>
              </a:rPr>
              <a:t>OKRs</a:t>
            </a:r>
            <a:endParaRPr sz="1200"/>
          </a:p>
        </p:txBody>
      </p:sp>
      <p:cxnSp>
        <p:nvCxnSpPr>
          <p:cNvPr id="131" name="Google Shape;131;p4"/>
          <p:cNvCxnSpPr>
            <a:stCxn id="130" idx="0"/>
          </p:cNvCxnSpPr>
          <p:nvPr/>
        </p:nvCxnSpPr>
        <p:spPr>
          <a:xfrm rot="10800000">
            <a:off x="9417635" y="4124519"/>
            <a:ext cx="0" cy="1653600"/>
          </a:xfrm>
          <a:prstGeom prst="straightConnector1">
            <a:avLst/>
          </a:prstGeom>
          <a:noFill/>
          <a:ln cap="flat" cmpd="sng" w="12700">
            <a:solidFill>
              <a:schemeClr val="accent3"/>
            </a:solidFill>
            <a:prstDash val="solid"/>
            <a:miter lim="800000"/>
            <a:headEnd len="sm" w="sm" type="none"/>
            <a:tailEnd len="sm" w="sm" type="none"/>
          </a:ln>
        </p:spPr>
      </p:cxnSp>
      <p:sp>
        <p:nvSpPr>
          <p:cNvPr id="132" name="Google Shape;132;p4"/>
          <p:cNvSpPr/>
          <p:nvPr/>
        </p:nvSpPr>
        <p:spPr>
          <a:xfrm>
            <a:off x="5113580" y="2575201"/>
            <a:ext cx="1097400" cy="1097400"/>
          </a:xfrm>
          <a:prstGeom prst="ellipse">
            <a:avLst/>
          </a:prstGeom>
          <a:solidFill>
            <a:schemeClr val="lt1"/>
          </a:solidFill>
          <a:ln cap="flat" cmpd="sng" w="2857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Helvetica Neue"/>
              <a:buNone/>
            </a:pPr>
            <a:r>
              <a:rPr b="0" i="0" lang="en-US" sz="1800" u="none" cap="none" strike="noStrike">
                <a:solidFill>
                  <a:srgbClr val="000000"/>
                </a:solidFill>
                <a:latin typeface="Helvetica Neue"/>
                <a:ea typeface="Helvetica Neue"/>
                <a:cs typeface="Helvetica Neue"/>
                <a:sym typeface="Helvetica Neue"/>
              </a:rPr>
              <a:t>2/8-</a:t>
            </a:r>
            <a:endParaRPr b="0" i="0" sz="18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800"/>
              <a:buFont typeface="Helvetica Neue"/>
              <a:buNone/>
            </a:pPr>
            <a:r>
              <a:rPr b="0" i="0" lang="en-US" sz="1800" u="none" cap="none" strike="noStrike">
                <a:solidFill>
                  <a:srgbClr val="000000"/>
                </a:solidFill>
                <a:latin typeface="Helvetica Neue"/>
                <a:ea typeface="Helvetica Neue"/>
                <a:cs typeface="Helvetica Neue"/>
                <a:sym typeface="Helvetica Neue"/>
              </a:rPr>
              <a:t>2/12</a:t>
            </a:r>
            <a:endParaRPr/>
          </a:p>
        </p:txBody>
      </p:sp>
      <p:sp>
        <p:nvSpPr>
          <p:cNvPr id="133" name="Google Shape;133;p4"/>
          <p:cNvSpPr txBox="1"/>
          <p:nvPr/>
        </p:nvSpPr>
        <p:spPr>
          <a:xfrm>
            <a:off x="5091138" y="4895775"/>
            <a:ext cx="1447500" cy="1353900"/>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Helvetica Neue"/>
              <a:buNone/>
            </a:pPr>
            <a:r>
              <a:rPr lang="en-US" sz="1200">
                <a:latin typeface="Helvetica Neue"/>
                <a:ea typeface="Helvetica Neue"/>
                <a:cs typeface="Helvetica Neue"/>
                <a:sym typeface="Helvetica Neue"/>
              </a:rPr>
              <a:t>Finalize Manager Assessments </a:t>
            </a:r>
            <a:r>
              <a:rPr b="0" i="0" lang="en-US" sz="1200" u="none" cap="none" strike="noStrike">
                <a:solidFill>
                  <a:srgbClr val="000000"/>
                </a:solidFill>
                <a:latin typeface="Helvetica Neue"/>
                <a:ea typeface="Helvetica Neue"/>
                <a:cs typeface="Helvetica Neue"/>
                <a:sym typeface="Helvetica Neue"/>
              </a:rPr>
              <a:t>Review meetings</a:t>
            </a:r>
            <a:endParaRPr sz="1200"/>
          </a:p>
          <a:p>
            <a:pPr indent="0" lvl="0" marL="0" marR="0" rtl="0" algn="ctr">
              <a:lnSpc>
                <a:spcPct val="100000"/>
              </a:lnSpc>
              <a:spcBef>
                <a:spcPts val="0"/>
              </a:spcBef>
              <a:spcAft>
                <a:spcPts val="0"/>
              </a:spcAft>
              <a:buClr>
                <a:srgbClr val="000000"/>
              </a:buClr>
              <a:buSzPts val="1400"/>
              <a:buFont typeface="Helvetica Neue"/>
              <a:buNone/>
            </a:pPr>
            <a:r>
              <a:rPr b="0" i="0" lang="en-US" sz="1200" u="none" cap="none" strike="noStrike">
                <a:solidFill>
                  <a:srgbClr val="000000"/>
                </a:solidFill>
                <a:latin typeface="Helvetica Neue"/>
                <a:ea typeface="Helvetica Neue"/>
                <a:cs typeface="Helvetica Neue"/>
                <a:sym typeface="Helvetica Neue"/>
              </a:rPr>
              <a:t>Finalize Compensation and Feedback</a:t>
            </a:r>
            <a:endParaRPr sz="1200"/>
          </a:p>
          <a:p>
            <a:pPr indent="0" lvl="0" marL="0" marR="0" rtl="0" algn="l">
              <a:lnSpc>
                <a:spcPct val="100000"/>
              </a:lnSpc>
              <a:spcBef>
                <a:spcPts val="0"/>
              </a:spcBef>
              <a:spcAft>
                <a:spcPts val="0"/>
              </a:spcAft>
              <a:buClr>
                <a:schemeClr val="dk1"/>
              </a:buClr>
              <a:buSzPts val="1400"/>
              <a:buFont typeface="Helvetica Neue"/>
              <a:buNone/>
            </a:pPr>
            <a:r>
              <a:t/>
            </a:r>
            <a:endParaRPr b="0" i="0" sz="1400" u="none" cap="none" strike="noStrike">
              <a:solidFill>
                <a:srgbClr val="000000"/>
              </a:solidFill>
              <a:latin typeface="Helvetica Neue"/>
              <a:ea typeface="Helvetica Neue"/>
              <a:cs typeface="Helvetica Neue"/>
              <a:sym typeface="Helvetica Neue"/>
            </a:endParaRPr>
          </a:p>
        </p:txBody>
      </p:sp>
      <p:cxnSp>
        <p:nvCxnSpPr>
          <p:cNvPr id="134" name="Google Shape;134;p4"/>
          <p:cNvCxnSpPr/>
          <p:nvPr/>
        </p:nvCxnSpPr>
        <p:spPr>
          <a:xfrm rot="10800000">
            <a:off x="5691038" y="4113375"/>
            <a:ext cx="13800" cy="782400"/>
          </a:xfrm>
          <a:prstGeom prst="straightConnector1">
            <a:avLst/>
          </a:prstGeom>
          <a:noFill/>
          <a:ln cap="flat" cmpd="sng" w="12700">
            <a:solidFill>
              <a:schemeClr val="accent3"/>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idx="1" type="body"/>
          </p:nvPr>
        </p:nvSpPr>
        <p:spPr>
          <a:xfrm>
            <a:off x="385763" y="228600"/>
            <a:ext cx="11420474" cy="6286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500"/>
              <a:buFont typeface="Helvetica Neue"/>
              <a:buNone/>
            </a:pPr>
            <a:r>
              <a:rPr lang="en-US"/>
              <a:t>Year End Assessment </a:t>
            </a:r>
            <a:endParaRPr/>
          </a:p>
        </p:txBody>
      </p:sp>
      <p:grpSp>
        <p:nvGrpSpPr>
          <p:cNvPr id="140" name="Google Shape;140;p5"/>
          <p:cNvGrpSpPr/>
          <p:nvPr/>
        </p:nvGrpSpPr>
        <p:grpSpPr>
          <a:xfrm>
            <a:off x="1120080" y="1554341"/>
            <a:ext cx="3599687" cy="4001893"/>
            <a:chOff x="2627329" y="1988"/>
            <a:chExt cx="3599687" cy="4001893"/>
          </a:xfrm>
        </p:grpSpPr>
        <p:sp>
          <p:nvSpPr>
            <p:cNvPr id="141" name="Google Shape;141;p5"/>
            <p:cNvSpPr/>
            <p:nvPr/>
          </p:nvSpPr>
          <p:spPr>
            <a:xfrm>
              <a:off x="3927279" y="1988"/>
              <a:ext cx="999788" cy="999788"/>
            </a:xfrm>
            <a:prstGeom prst="ellipse">
              <a:avLst/>
            </a:prstGeom>
            <a:solidFill>
              <a:srgbClr val="115E9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txBox="1"/>
            <p:nvPr/>
          </p:nvSpPr>
          <p:spPr>
            <a:xfrm>
              <a:off x="4073695" y="148404"/>
              <a:ext cx="706956" cy="706956"/>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Helvetica Neue"/>
                <a:buNone/>
              </a:pPr>
              <a:r>
                <a:rPr b="1" lang="en-US" sz="900">
                  <a:solidFill>
                    <a:schemeClr val="lt1"/>
                  </a:solidFill>
                  <a:latin typeface="Helvetica Neue"/>
                  <a:ea typeface="Helvetica Neue"/>
                  <a:cs typeface="Helvetica Neue"/>
                  <a:sym typeface="Helvetica Neue"/>
                </a:rPr>
                <a:t>Set OKRs</a:t>
              </a:r>
              <a:endParaRPr/>
            </a:p>
          </p:txBody>
        </p:sp>
        <p:sp>
          <p:nvSpPr>
            <p:cNvPr id="143" name="Google Shape;143;p5"/>
            <p:cNvSpPr/>
            <p:nvPr/>
          </p:nvSpPr>
          <p:spPr>
            <a:xfrm rot="1800000">
              <a:off x="4937801" y="704672"/>
              <a:ext cx="265669" cy="337428"/>
            </a:xfrm>
            <a:prstGeom prst="rightArrow">
              <a:avLst>
                <a:gd fmla="val 60000" name="adj1"/>
                <a:gd fmla="val 50000" name="adj2"/>
              </a:avLst>
            </a:prstGeom>
            <a:solidFill>
              <a:srgbClr val="A9B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txBox="1"/>
            <p:nvPr/>
          </p:nvSpPr>
          <p:spPr>
            <a:xfrm rot="1800000">
              <a:off x="4943140" y="752233"/>
              <a:ext cx="185968" cy="20245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Helvetica Neue"/>
                <a:buNone/>
              </a:pPr>
              <a:r>
                <a:t/>
              </a:r>
              <a:endParaRPr sz="700">
                <a:solidFill>
                  <a:schemeClr val="lt1"/>
                </a:solidFill>
                <a:latin typeface="Helvetica Neue"/>
                <a:ea typeface="Helvetica Neue"/>
                <a:cs typeface="Helvetica Neue"/>
                <a:sym typeface="Helvetica Neue"/>
              </a:endParaRPr>
            </a:p>
          </p:txBody>
        </p:sp>
        <p:sp>
          <p:nvSpPr>
            <p:cNvPr id="145" name="Google Shape;145;p5"/>
            <p:cNvSpPr/>
            <p:nvPr/>
          </p:nvSpPr>
          <p:spPr>
            <a:xfrm>
              <a:off x="5227228" y="752514"/>
              <a:ext cx="999788" cy="999788"/>
            </a:xfrm>
            <a:prstGeom prst="ellipse">
              <a:avLst/>
            </a:prstGeom>
            <a:solidFill>
              <a:srgbClr val="115E9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txBox="1"/>
            <p:nvPr/>
          </p:nvSpPr>
          <p:spPr>
            <a:xfrm>
              <a:off x="5373644" y="898930"/>
              <a:ext cx="706956" cy="706956"/>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Helvetica Neue"/>
                <a:buNone/>
              </a:pPr>
              <a:r>
                <a:rPr lang="en-US" sz="900">
                  <a:solidFill>
                    <a:schemeClr val="lt1"/>
                  </a:solidFill>
                  <a:latin typeface="Helvetica Neue"/>
                  <a:ea typeface="Helvetica Neue"/>
                  <a:cs typeface="Helvetica Neue"/>
                  <a:sym typeface="Helvetica Neue"/>
                </a:rPr>
                <a:t>Provide Ongoing Feedback</a:t>
              </a:r>
              <a:endParaRPr/>
            </a:p>
          </p:txBody>
        </p:sp>
        <p:sp>
          <p:nvSpPr>
            <p:cNvPr id="147" name="Google Shape;147;p5"/>
            <p:cNvSpPr/>
            <p:nvPr/>
          </p:nvSpPr>
          <p:spPr>
            <a:xfrm rot="5400000">
              <a:off x="5594288" y="1826702"/>
              <a:ext cx="265669" cy="337428"/>
            </a:xfrm>
            <a:prstGeom prst="rightArrow">
              <a:avLst>
                <a:gd fmla="val 60000" name="adj1"/>
                <a:gd fmla="val 50000" name="adj2"/>
              </a:avLst>
            </a:prstGeom>
            <a:solidFill>
              <a:srgbClr val="A9B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txBox="1"/>
            <p:nvPr/>
          </p:nvSpPr>
          <p:spPr>
            <a:xfrm rot="5400000">
              <a:off x="5634139" y="1854338"/>
              <a:ext cx="185968" cy="20245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Helvetica Neue"/>
                <a:buNone/>
              </a:pPr>
              <a:r>
                <a:t/>
              </a:r>
              <a:endParaRPr sz="700">
                <a:solidFill>
                  <a:schemeClr val="lt1"/>
                </a:solidFill>
                <a:latin typeface="Helvetica Neue"/>
                <a:ea typeface="Helvetica Neue"/>
                <a:cs typeface="Helvetica Neue"/>
                <a:sym typeface="Helvetica Neue"/>
              </a:endParaRPr>
            </a:p>
          </p:txBody>
        </p:sp>
        <p:sp>
          <p:nvSpPr>
            <p:cNvPr id="149" name="Google Shape;149;p5"/>
            <p:cNvSpPr/>
            <p:nvPr/>
          </p:nvSpPr>
          <p:spPr>
            <a:xfrm>
              <a:off x="5227228" y="2253567"/>
              <a:ext cx="999788" cy="999788"/>
            </a:xfrm>
            <a:prstGeom prst="ellipse">
              <a:avLst/>
            </a:prstGeom>
            <a:solidFill>
              <a:srgbClr val="115E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txBox="1"/>
            <p:nvPr/>
          </p:nvSpPr>
          <p:spPr>
            <a:xfrm>
              <a:off x="5373644" y="2399983"/>
              <a:ext cx="706956" cy="706956"/>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Helvetica Neue"/>
                <a:buNone/>
              </a:pPr>
              <a:r>
                <a:rPr b="1" lang="en-US" sz="900">
                  <a:solidFill>
                    <a:schemeClr val="lt1"/>
                  </a:solidFill>
                  <a:latin typeface="Helvetica Neue"/>
                  <a:ea typeface="Helvetica Neue"/>
                  <a:cs typeface="Helvetica Neue"/>
                  <a:sym typeface="Helvetica Neue"/>
                </a:rPr>
                <a:t>Self Assessment</a:t>
              </a:r>
              <a:endParaRPr/>
            </a:p>
          </p:txBody>
        </p:sp>
        <p:sp>
          <p:nvSpPr>
            <p:cNvPr id="151" name="Google Shape;151;p5"/>
            <p:cNvSpPr/>
            <p:nvPr/>
          </p:nvSpPr>
          <p:spPr>
            <a:xfrm rot="9000000">
              <a:off x="4950825" y="2956251"/>
              <a:ext cx="265669" cy="337428"/>
            </a:xfrm>
            <a:prstGeom prst="rightArrow">
              <a:avLst>
                <a:gd fmla="val 60000" name="adj1"/>
                <a:gd fmla="val 50000" name="adj2"/>
              </a:avLst>
            </a:prstGeom>
            <a:solidFill>
              <a:srgbClr val="A9B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txBox="1"/>
            <p:nvPr/>
          </p:nvSpPr>
          <p:spPr>
            <a:xfrm rot="-1800000">
              <a:off x="5025187" y="3003812"/>
              <a:ext cx="185968" cy="20245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Helvetica Neue"/>
                <a:buNone/>
              </a:pPr>
              <a:r>
                <a:t/>
              </a:r>
              <a:endParaRPr sz="700">
                <a:solidFill>
                  <a:schemeClr val="lt1"/>
                </a:solidFill>
                <a:latin typeface="Helvetica Neue"/>
                <a:ea typeface="Helvetica Neue"/>
                <a:cs typeface="Helvetica Neue"/>
                <a:sym typeface="Helvetica Neue"/>
              </a:endParaRPr>
            </a:p>
          </p:txBody>
        </p:sp>
        <p:sp>
          <p:nvSpPr>
            <p:cNvPr id="153" name="Google Shape;153;p5"/>
            <p:cNvSpPr/>
            <p:nvPr/>
          </p:nvSpPr>
          <p:spPr>
            <a:xfrm>
              <a:off x="3927279" y="3004093"/>
              <a:ext cx="999788" cy="999788"/>
            </a:xfrm>
            <a:prstGeom prst="ellipse">
              <a:avLst/>
            </a:prstGeom>
            <a:solidFill>
              <a:srgbClr val="115E9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txBox="1"/>
            <p:nvPr/>
          </p:nvSpPr>
          <p:spPr>
            <a:xfrm>
              <a:off x="4073695" y="3150509"/>
              <a:ext cx="706956" cy="706956"/>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Helvetica Neue"/>
                <a:buNone/>
              </a:pPr>
              <a:r>
                <a:rPr b="1" lang="en-US" sz="900">
                  <a:solidFill>
                    <a:schemeClr val="lt1"/>
                  </a:solidFill>
                  <a:latin typeface="Helvetica Neue"/>
                  <a:ea typeface="Helvetica Neue"/>
                  <a:cs typeface="Helvetica Neue"/>
                  <a:sym typeface="Helvetica Neue"/>
                </a:rPr>
                <a:t>Manager Assessment</a:t>
              </a:r>
              <a:endParaRPr/>
            </a:p>
          </p:txBody>
        </p:sp>
        <p:sp>
          <p:nvSpPr>
            <p:cNvPr id="155" name="Google Shape;155;p5"/>
            <p:cNvSpPr/>
            <p:nvPr/>
          </p:nvSpPr>
          <p:spPr>
            <a:xfrm rot="-9000000">
              <a:off x="3650875" y="2963770"/>
              <a:ext cx="265669" cy="337428"/>
            </a:xfrm>
            <a:prstGeom prst="rightArrow">
              <a:avLst>
                <a:gd fmla="val 60000" name="adj1"/>
                <a:gd fmla="val 50000" name="adj2"/>
              </a:avLst>
            </a:prstGeom>
            <a:solidFill>
              <a:srgbClr val="A9B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txBox="1"/>
            <p:nvPr/>
          </p:nvSpPr>
          <p:spPr>
            <a:xfrm rot="1800000">
              <a:off x="3725237" y="3051181"/>
              <a:ext cx="185968" cy="20245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Helvetica Neue"/>
                <a:buNone/>
              </a:pPr>
              <a:r>
                <a:t/>
              </a:r>
              <a:endParaRPr sz="700">
                <a:solidFill>
                  <a:schemeClr val="lt1"/>
                </a:solidFill>
                <a:latin typeface="Helvetica Neue"/>
                <a:ea typeface="Helvetica Neue"/>
                <a:cs typeface="Helvetica Neue"/>
                <a:sym typeface="Helvetica Neue"/>
              </a:endParaRPr>
            </a:p>
          </p:txBody>
        </p:sp>
        <p:sp>
          <p:nvSpPr>
            <p:cNvPr id="157" name="Google Shape;157;p5"/>
            <p:cNvSpPr/>
            <p:nvPr/>
          </p:nvSpPr>
          <p:spPr>
            <a:xfrm>
              <a:off x="2627329" y="2253567"/>
              <a:ext cx="999788" cy="999788"/>
            </a:xfrm>
            <a:prstGeom prst="ellipse">
              <a:avLst/>
            </a:prstGeom>
            <a:solidFill>
              <a:srgbClr val="115E9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txBox="1"/>
            <p:nvPr/>
          </p:nvSpPr>
          <p:spPr>
            <a:xfrm>
              <a:off x="2773745" y="2399983"/>
              <a:ext cx="706956" cy="706956"/>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Helvetica Neue"/>
                <a:buNone/>
              </a:pPr>
              <a:r>
                <a:rPr b="1" lang="en-US" sz="900">
                  <a:solidFill>
                    <a:schemeClr val="lt1"/>
                  </a:solidFill>
                  <a:latin typeface="Helvetica Neue"/>
                  <a:ea typeface="Helvetica Neue"/>
                  <a:cs typeface="Helvetica Neue"/>
                  <a:sym typeface="Helvetica Neue"/>
                </a:rPr>
                <a:t>Evaluation Period</a:t>
              </a:r>
              <a:endParaRPr/>
            </a:p>
          </p:txBody>
        </p:sp>
        <p:sp>
          <p:nvSpPr>
            <p:cNvPr id="159" name="Google Shape;159;p5"/>
            <p:cNvSpPr/>
            <p:nvPr/>
          </p:nvSpPr>
          <p:spPr>
            <a:xfrm rot="-5400000">
              <a:off x="2994388" y="1841740"/>
              <a:ext cx="265669" cy="337428"/>
            </a:xfrm>
            <a:prstGeom prst="rightArrow">
              <a:avLst>
                <a:gd fmla="val 60000" name="adj1"/>
                <a:gd fmla="val 50000" name="adj2"/>
              </a:avLst>
            </a:prstGeom>
            <a:solidFill>
              <a:srgbClr val="A9B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txBox="1"/>
            <p:nvPr/>
          </p:nvSpPr>
          <p:spPr>
            <a:xfrm rot="-5400000">
              <a:off x="3034239" y="1949077"/>
              <a:ext cx="185968" cy="20245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Helvetica Neue"/>
                <a:buNone/>
              </a:pPr>
              <a:r>
                <a:t/>
              </a:r>
              <a:endParaRPr sz="700">
                <a:solidFill>
                  <a:schemeClr val="lt1"/>
                </a:solidFill>
                <a:latin typeface="Helvetica Neue"/>
                <a:ea typeface="Helvetica Neue"/>
                <a:cs typeface="Helvetica Neue"/>
                <a:sym typeface="Helvetica Neue"/>
              </a:endParaRPr>
            </a:p>
          </p:txBody>
        </p:sp>
        <p:sp>
          <p:nvSpPr>
            <p:cNvPr id="161" name="Google Shape;161;p5"/>
            <p:cNvSpPr/>
            <p:nvPr/>
          </p:nvSpPr>
          <p:spPr>
            <a:xfrm>
              <a:off x="2627329" y="752514"/>
              <a:ext cx="999788" cy="999788"/>
            </a:xfrm>
            <a:prstGeom prst="ellipse">
              <a:avLst/>
            </a:prstGeom>
            <a:solidFill>
              <a:srgbClr val="115E9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txBox="1"/>
            <p:nvPr/>
          </p:nvSpPr>
          <p:spPr>
            <a:xfrm>
              <a:off x="2773745" y="898930"/>
              <a:ext cx="706956" cy="706956"/>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Helvetica Neue"/>
                <a:buNone/>
              </a:pPr>
              <a:r>
                <a:rPr b="1" lang="en-US" sz="900">
                  <a:solidFill>
                    <a:schemeClr val="lt1"/>
                  </a:solidFill>
                  <a:latin typeface="Helvetica Neue"/>
                  <a:ea typeface="Helvetica Neue"/>
                  <a:cs typeface="Helvetica Neue"/>
                  <a:sym typeface="Helvetica Neue"/>
                </a:rPr>
                <a:t>Share Results</a:t>
              </a:r>
              <a:endParaRPr/>
            </a:p>
          </p:txBody>
        </p:sp>
        <p:sp>
          <p:nvSpPr>
            <p:cNvPr id="163" name="Google Shape;163;p5"/>
            <p:cNvSpPr/>
            <p:nvPr/>
          </p:nvSpPr>
          <p:spPr>
            <a:xfrm rot="-1800000">
              <a:off x="3637852" y="712191"/>
              <a:ext cx="265669" cy="337428"/>
            </a:xfrm>
            <a:prstGeom prst="rightArrow">
              <a:avLst>
                <a:gd fmla="val 60000" name="adj1"/>
                <a:gd fmla="val 50000" name="adj2"/>
              </a:avLst>
            </a:prstGeom>
            <a:solidFill>
              <a:srgbClr val="A9B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txBox="1"/>
            <p:nvPr/>
          </p:nvSpPr>
          <p:spPr>
            <a:xfrm rot="-1800000">
              <a:off x="3643191" y="799602"/>
              <a:ext cx="185968" cy="20245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Helvetica Neue"/>
                <a:buNone/>
              </a:pPr>
              <a:r>
                <a:t/>
              </a:r>
              <a:endParaRPr sz="700">
                <a:solidFill>
                  <a:schemeClr val="lt1"/>
                </a:solidFill>
                <a:latin typeface="Helvetica Neue"/>
                <a:ea typeface="Helvetica Neue"/>
                <a:cs typeface="Helvetica Neue"/>
                <a:sym typeface="Helvetica Neue"/>
              </a:endParaRPr>
            </a:p>
          </p:txBody>
        </p:sp>
      </p:grpSp>
      <p:sp>
        <p:nvSpPr>
          <p:cNvPr id="165" name="Google Shape;165;p5"/>
          <p:cNvSpPr txBox="1"/>
          <p:nvPr/>
        </p:nvSpPr>
        <p:spPr>
          <a:xfrm flipH="1">
            <a:off x="5407726" y="2005749"/>
            <a:ext cx="6212100" cy="6740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3"/>
                </a:solidFill>
                <a:latin typeface="Helvetica Neue"/>
                <a:ea typeface="Helvetica Neue"/>
                <a:cs typeface="Helvetica Neue"/>
                <a:sym typeface="Helvetica Neue"/>
              </a:rPr>
              <a:t>Benefits </a:t>
            </a:r>
            <a:endParaRPr/>
          </a:p>
          <a:p>
            <a:pPr indent="0" lvl="0" marL="0" marR="0" rtl="0" algn="l">
              <a:spcBef>
                <a:spcPts val="0"/>
              </a:spcBef>
              <a:spcAft>
                <a:spcPts val="0"/>
              </a:spcAft>
              <a:buNone/>
            </a:pPr>
            <a:r>
              <a:t/>
            </a:r>
            <a:endParaRPr b="1" sz="1800">
              <a:solidFill>
                <a:schemeClr val="accent3"/>
              </a:solidFill>
              <a:latin typeface="Helvetica Neue"/>
              <a:ea typeface="Helvetica Neue"/>
              <a:cs typeface="Helvetica Neue"/>
              <a:sym typeface="Helvetica Neue"/>
            </a:endParaRPr>
          </a:p>
          <a:p>
            <a:pPr indent="-247650" lvl="0" marL="285750" marR="0" rtl="0" algn="l">
              <a:spcBef>
                <a:spcPts val="0"/>
              </a:spcBef>
              <a:spcAft>
                <a:spcPts val="0"/>
              </a:spcAft>
              <a:buClr>
                <a:schemeClr val="dk1"/>
              </a:buClr>
              <a:buSzPts val="1200"/>
              <a:buFont typeface="Noto Sans Symbols"/>
              <a:buChar char="▪"/>
            </a:pPr>
            <a:r>
              <a:rPr lang="en-US" sz="1200">
                <a:solidFill>
                  <a:schemeClr val="dk1"/>
                </a:solidFill>
                <a:latin typeface="Helvetica Neue"/>
                <a:ea typeface="Helvetica Neue"/>
                <a:cs typeface="Helvetica Neue"/>
                <a:sym typeface="Helvetica Neue"/>
              </a:rPr>
              <a:t>Affords an opportunity for leaders to provide a detailed and comprehensive view of performance for the year </a:t>
            </a:r>
            <a:endParaRPr sz="1200"/>
          </a:p>
          <a:p>
            <a:pPr indent="-236220" lvl="0" marL="274320" marR="0" rtl="0" algn="l">
              <a:lnSpc>
                <a:spcPct val="100000"/>
              </a:lnSpc>
              <a:spcBef>
                <a:spcPts val="0"/>
              </a:spcBef>
              <a:spcAft>
                <a:spcPts val="0"/>
              </a:spcAft>
              <a:buClr>
                <a:schemeClr val="dk1"/>
              </a:buClr>
              <a:buSzPts val="1200"/>
              <a:buFont typeface="Noto Sans Symbols"/>
              <a:buChar char="▪"/>
            </a:pPr>
            <a:r>
              <a:rPr lang="en-US" sz="1200">
                <a:solidFill>
                  <a:schemeClr val="dk1"/>
                </a:solidFill>
                <a:latin typeface="Helvetica Neue"/>
                <a:ea typeface="Helvetica Neue"/>
                <a:cs typeface="Helvetica Neue"/>
                <a:sym typeface="Helvetica Neue"/>
              </a:rPr>
              <a:t>Permits leaders to formally recognize and celebrate superior performance</a:t>
            </a:r>
            <a:endParaRPr sz="1200"/>
          </a:p>
          <a:p>
            <a:pPr indent="-236220" lvl="0" marL="274320" marR="0" rtl="0" algn="l">
              <a:lnSpc>
                <a:spcPct val="100000"/>
              </a:lnSpc>
              <a:spcBef>
                <a:spcPts val="0"/>
              </a:spcBef>
              <a:spcAft>
                <a:spcPts val="0"/>
              </a:spcAft>
              <a:buClr>
                <a:schemeClr val="dk1"/>
              </a:buClr>
              <a:buSzPts val="1200"/>
              <a:buFont typeface="Noto Sans Symbols"/>
              <a:buChar char="▪"/>
            </a:pPr>
            <a:r>
              <a:rPr lang="en-US" sz="1200">
                <a:solidFill>
                  <a:schemeClr val="dk1"/>
                </a:solidFill>
                <a:latin typeface="Helvetica Neue"/>
                <a:ea typeface="Helvetica Neue"/>
                <a:cs typeface="Helvetica Neue"/>
                <a:sym typeface="Helvetica Neue"/>
              </a:rPr>
              <a:t>Offers employees an understanding to the reasoning behind human resource decisions regarding salary, promotions and work assignments</a:t>
            </a:r>
            <a:endParaRPr sz="1200"/>
          </a:p>
          <a:p>
            <a:pPr indent="-236220" lvl="0" marL="274320" marR="0" rtl="0" algn="l">
              <a:lnSpc>
                <a:spcPct val="100000"/>
              </a:lnSpc>
              <a:spcBef>
                <a:spcPts val="0"/>
              </a:spcBef>
              <a:spcAft>
                <a:spcPts val="0"/>
              </a:spcAft>
              <a:buClr>
                <a:schemeClr val="dk1"/>
              </a:buClr>
              <a:buSzPts val="1200"/>
              <a:buFont typeface="Noto Sans Symbols"/>
              <a:buChar char="▪"/>
            </a:pPr>
            <a:r>
              <a:rPr lang="en-US" sz="1200">
                <a:solidFill>
                  <a:schemeClr val="dk1"/>
                </a:solidFill>
                <a:latin typeface="Helvetica Neue"/>
                <a:ea typeface="Helvetica Neue"/>
                <a:cs typeface="Helvetica Neue"/>
                <a:sym typeface="Helvetica Neue"/>
              </a:rPr>
              <a:t>Allows for leaders to formally review performance against business OKRs</a:t>
            </a:r>
            <a:endParaRPr sz="1200"/>
          </a:p>
          <a:p>
            <a:pPr indent="-236220" lvl="0" marL="274320" marR="0" rtl="0" algn="l">
              <a:lnSpc>
                <a:spcPct val="100000"/>
              </a:lnSpc>
              <a:spcBef>
                <a:spcPts val="0"/>
              </a:spcBef>
              <a:spcAft>
                <a:spcPts val="0"/>
              </a:spcAft>
              <a:buClr>
                <a:schemeClr val="dk1"/>
              </a:buClr>
              <a:buSzPts val="1200"/>
              <a:buFont typeface="Noto Sans Symbols"/>
              <a:buChar char="▪"/>
            </a:pPr>
            <a:r>
              <a:rPr lang="en-US" sz="1200">
                <a:solidFill>
                  <a:schemeClr val="dk1"/>
                </a:solidFill>
                <a:latin typeface="Helvetica Neue"/>
                <a:ea typeface="Helvetica Neue"/>
                <a:cs typeface="Helvetica Neue"/>
                <a:sym typeface="Helvetica Neue"/>
              </a:rPr>
              <a:t>Identifies opportunities for employee growth, training and development</a:t>
            </a:r>
            <a:endParaRPr sz="1200"/>
          </a:p>
          <a:p>
            <a:pPr indent="-236220" lvl="0" marL="274320" marR="0" rtl="0" algn="l">
              <a:lnSpc>
                <a:spcPct val="100000"/>
              </a:lnSpc>
              <a:spcBef>
                <a:spcPts val="0"/>
              </a:spcBef>
              <a:spcAft>
                <a:spcPts val="0"/>
              </a:spcAft>
              <a:buClr>
                <a:schemeClr val="dk1"/>
              </a:buClr>
              <a:buSzPts val="1200"/>
              <a:buFont typeface="Noto Sans Symbols"/>
              <a:buChar char="▪"/>
            </a:pPr>
            <a:r>
              <a:rPr lang="en-US" sz="1200">
                <a:solidFill>
                  <a:schemeClr val="dk1"/>
                </a:solidFill>
                <a:latin typeface="Helvetica Neue"/>
                <a:ea typeface="Helvetica Neue"/>
                <a:cs typeface="Helvetica Neue"/>
                <a:sym typeface="Helvetica Neue"/>
              </a:rPr>
              <a:t>Surfaces market data to gain real-time understanding of value for skills and capabilities</a:t>
            </a:r>
            <a:endParaRPr sz="1200"/>
          </a:p>
          <a:p>
            <a:pPr indent="0" lvl="0" marL="0" marR="0" rtl="0" algn="l">
              <a:spcBef>
                <a:spcPts val="0"/>
              </a:spcBef>
              <a:spcAft>
                <a:spcPts val="0"/>
              </a:spcAft>
              <a:buNone/>
            </a:pPr>
            <a:r>
              <a:t/>
            </a:r>
            <a:endParaRPr sz="12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b="1" sz="1200">
              <a:solidFill>
                <a:schemeClr val="accent3"/>
              </a:solidFill>
              <a:latin typeface="Helvetica Neue"/>
              <a:ea typeface="Helvetica Neue"/>
              <a:cs typeface="Helvetica Neue"/>
              <a:sym typeface="Helvetica Neue"/>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Helvetica Neue"/>
              <a:ea typeface="Helvetica Neue"/>
              <a:cs typeface="Helvetica Neue"/>
              <a:sym typeface="Helvetica Neue"/>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Helvetica Neue"/>
              <a:ea typeface="Helvetica Neue"/>
              <a:cs typeface="Helvetica Neue"/>
              <a:sym typeface="Helvetica Neue"/>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Helvetica Neue"/>
              <a:ea typeface="Helvetica Neue"/>
              <a:cs typeface="Helvetica Neue"/>
              <a:sym typeface="Helvetica Neue"/>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Helvetica Neue"/>
              <a:ea typeface="Helvetica Neue"/>
              <a:cs typeface="Helvetica Neue"/>
              <a:sym typeface="Helvetica Neue"/>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Helvetica Neue"/>
              <a:ea typeface="Helvetica Neue"/>
              <a:cs typeface="Helvetica Neue"/>
              <a:sym typeface="Helvetica Neue"/>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Helvetica Neue"/>
              <a:ea typeface="Helvetica Neue"/>
              <a:cs typeface="Helvetica Neue"/>
              <a:sym typeface="Helvetica Neue"/>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Helvetica Neue"/>
              <a:ea typeface="Helvetica Neue"/>
              <a:cs typeface="Helvetica Neue"/>
              <a:sym typeface="Helvetica Neue"/>
            </a:endParaRPr>
          </a:p>
        </p:txBody>
      </p:sp>
      <p:grpSp>
        <p:nvGrpSpPr>
          <p:cNvPr id="166" name="Google Shape;166;p5"/>
          <p:cNvGrpSpPr/>
          <p:nvPr/>
        </p:nvGrpSpPr>
        <p:grpSpPr>
          <a:xfrm>
            <a:off x="2415177" y="2962009"/>
            <a:ext cx="1009493" cy="933981"/>
            <a:chOff x="5223034" y="2861005"/>
            <a:chExt cx="1280160" cy="1280160"/>
          </a:xfrm>
        </p:grpSpPr>
        <p:sp>
          <p:nvSpPr>
            <p:cNvPr id="167" name="Google Shape;167;p5"/>
            <p:cNvSpPr/>
            <p:nvPr/>
          </p:nvSpPr>
          <p:spPr>
            <a:xfrm>
              <a:off x="5223034" y="2861005"/>
              <a:ext cx="1280160" cy="1280160"/>
            </a:xfrm>
            <a:prstGeom prst="ellipse">
              <a:avLst/>
            </a:prstGeom>
            <a:solidFill>
              <a:schemeClr val="accent3"/>
            </a:solidFill>
            <a:ln cap="flat" cmpd="sng" w="12700">
              <a:solidFill>
                <a:srgbClr val="AD741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Helvetica Neue"/>
                <a:ea typeface="Helvetica Neue"/>
                <a:cs typeface="Helvetica Neue"/>
                <a:sym typeface="Helvetica Neue"/>
              </a:endParaRPr>
            </a:p>
          </p:txBody>
        </p:sp>
        <p:pic>
          <p:nvPicPr>
            <p:cNvPr descr="Meeting" id="168" name="Google Shape;168;p5"/>
            <p:cNvPicPr preferRelativeResize="0"/>
            <p:nvPr/>
          </p:nvPicPr>
          <p:blipFill rotWithShape="1">
            <a:blip r:embed="rId3">
              <a:alphaModFix/>
            </a:blip>
            <a:srcRect b="0" l="0" r="0" t="0"/>
            <a:stretch/>
          </p:blipFill>
          <p:spPr>
            <a:xfrm>
              <a:off x="5405914" y="3043885"/>
              <a:ext cx="914400" cy="91440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txBox="1"/>
          <p:nvPr>
            <p:ph idx="1" type="body"/>
          </p:nvPr>
        </p:nvSpPr>
        <p:spPr>
          <a:xfrm>
            <a:off x="385763" y="228600"/>
            <a:ext cx="11420474" cy="6286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500"/>
              <a:buFont typeface="Helvetica Neue"/>
              <a:buNone/>
            </a:pPr>
            <a:r>
              <a:rPr lang="en-US"/>
              <a:t>PM Lifecycle – Employee Assessment</a:t>
            </a:r>
            <a:endParaRPr/>
          </a:p>
        </p:txBody>
      </p:sp>
      <p:grpSp>
        <p:nvGrpSpPr>
          <p:cNvPr id="174" name="Google Shape;174;p6"/>
          <p:cNvGrpSpPr/>
          <p:nvPr/>
        </p:nvGrpSpPr>
        <p:grpSpPr>
          <a:xfrm>
            <a:off x="912826" y="1554341"/>
            <a:ext cx="4014195" cy="4001893"/>
            <a:chOff x="2420075" y="1988"/>
            <a:chExt cx="4014195" cy="4001893"/>
          </a:xfrm>
        </p:grpSpPr>
        <p:sp>
          <p:nvSpPr>
            <p:cNvPr id="175" name="Google Shape;175;p6"/>
            <p:cNvSpPr/>
            <p:nvPr/>
          </p:nvSpPr>
          <p:spPr>
            <a:xfrm>
              <a:off x="3720025" y="1988"/>
              <a:ext cx="999788" cy="999788"/>
            </a:xfrm>
            <a:prstGeom prst="ellipse">
              <a:avLst/>
            </a:prstGeom>
            <a:solidFill>
              <a:srgbClr val="115E9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txBox="1"/>
            <p:nvPr/>
          </p:nvSpPr>
          <p:spPr>
            <a:xfrm>
              <a:off x="3866441" y="148404"/>
              <a:ext cx="706956" cy="706956"/>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Helvetica Neue"/>
                <a:buNone/>
              </a:pPr>
              <a:r>
                <a:rPr lang="en-US" sz="900">
                  <a:solidFill>
                    <a:schemeClr val="lt1"/>
                  </a:solidFill>
                  <a:latin typeface="Helvetica Neue"/>
                  <a:ea typeface="Helvetica Neue"/>
                  <a:cs typeface="Helvetica Neue"/>
                  <a:sym typeface="Helvetica Neue"/>
                </a:rPr>
                <a:t>Set OKRs</a:t>
              </a:r>
              <a:endParaRPr/>
            </a:p>
          </p:txBody>
        </p:sp>
        <p:sp>
          <p:nvSpPr>
            <p:cNvPr id="177" name="Google Shape;177;p6"/>
            <p:cNvSpPr/>
            <p:nvPr/>
          </p:nvSpPr>
          <p:spPr>
            <a:xfrm rot="1800000">
              <a:off x="4730548" y="704672"/>
              <a:ext cx="265669" cy="337428"/>
            </a:xfrm>
            <a:prstGeom prst="rightArrow">
              <a:avLst>
                <a:gd fmla="val 60000" name="adj1"/>
                <a:gd fmla="val 50000" name="adj2"/>
              </a:avLst>
            </a:prstGeom>
            <a:solidFill>
              <a:srgbClr val="A9B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txBox="1"/>
            <p:nvPr/>
          </p:nvSpPr>
          <p:spPr>
            <a:xfrm rot="1800000">
              <a:off x="4735887" y="752233"/>
              <a:ext cx="185968" cy="20245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800"/>
                <a:buFont typeface="Helvetica Neue"/>
                <a:buNone/>
              </a:pPr>
              <a:r>
                <a:t/>
              </a:r>
              <a:endParaRPr sz="800">
                <a:solidFill>
                  <a:schemeClr val="lt1"/>
                </a:solidFill>
                <a:latin typeface="Helvetica Neue"/>
                <a:ea typeface="Helvetica Neue"/>
                <a:cs typeface="Helvetica Neue"/>
                <a:sym typeface="Helvetica Neue"/>
              </a:endParaRPr>
            </a:p>
          </p:txBody>
        </p:sp>
        <p:sp>
          <p:nvSpPr>
            <p:cNvPr id="179" name="Google Shape;179;p6"/>
            <p:cNvSpPr/>
            <p:nvPr/>
          </p:nvSpPr>
          <p:spPr>
            <a:xfrm>
              <a:off x="5019974" y="752514"/>
              <a:ext cx="999788" cy="999788"/>
            </a:xfrm>
            <a:prstGeom prst="ellipse">
              <a:avLst/>
            </a:prstGeom>
            <a:solidFill>
              <a:srgbClr val="115E9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txBox="1"/>
            <p:nvPr/>
          </p:nvSpPr>
          <p:spPr>
            <a:xfrm>
              <a:off x="5166390" y="898930"/>
              <a:ext cx="706956" cy="706956"/>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Helvetica Neue"/>
                <a:buNone/>
              </a:pPr>
              <a:r>
                <a:rPr lang="en-US" sz="900">
                  <a:solidFill>
                    <a:schemeClr val="lt1"/>
                  </a:solidFill>
                  <a:latin typeface="Helvetica Neue"/>
                  <a:ea typeface="Helvetica Neue"/>
                  <a:cs typeface="Helvetica Neue"/>
                  <a:sym typeface="Helvetica Neue"/>
                </a:rPr>
                <a:t>Provide Ongoing Feedback</a:t>
              </a:r>
              <a:endParaRPr/>
            </a:p>
          </p:txBody>
        </p:sp>
        <p:sp>
          <p:nvSpPr>
            <p:cNvPr id="181" name="Google Shape;181;p6"/>
            <p:cNvSpPr/>
            <p:nvPr/>
          </p:nvSpPr>
          <p:spPr>
            <a:xfrm rot="5400000">
              <a:off x="5496879" y="1625666"/>
              <a:ext cx="45980" cy="337428"/>
            </a:xfrm>
            <a:prstGeom prst="rightArrow">
              <a:avLst>
                <a:gd fmla="val 60000" name="adj1"/>
                <a:gd fmla="val 50000" name="adj2"/>
              </a:avLst>
            </a:prstGeom>
            <a:solidFill>
              <a:srgbClr val="A9B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txBox="1"/>
            <p:nvPr/>
          </p:nvSpPr>
          <p:spPr>
            <a:xfrm rot="5400000">
              <a:off x="5503776" y="1686255"/>
              <a:ext cx="32186" cy="20245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800"/>
                <a:buFont typeface="Helvetica Neue"/>
                <a:buNone/>
              </a:pPr>
              <a:r>
                <a:t/>
              </a:r>
              <a:endParaRPr sz="800">
                <a:solidFill>
                  <a:schemeClr val="lt1"/>
                </a:solidFill>
                <a:latin typeface="Helvetica Neue"/>
                <a:ea typeface="Helvetica Neue"/>
                <a:cs typeface="Helvetica Neue"/>
                <a:sym typeface="Helvetica Neue"/>
              </a:endParaRPr>
            </a:p>
          </p:txBody>
        </p:sp>
        <p:sp>
          <p:nvSpPr>
            <p:cNvPr id="183" name="Google Shape;183;p6"/>
            <p:cNvSpPr/>
            <p:nvPr/>
          </p:nvSpPr>
          <p:spPr>
            <a:xfrm>
              <a:off x="4605467" y="1839059"/>
              <a:ext cx="1828803" cy="1828803"/>
            </a:xfrm>
            <a:prstGeom prst="ellipse">
              <a:avLst/>
            </a:prstGeom>
            <a:solidFill>
              <a:srgbClr val="115E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txBox="1"/>
            <p:nvPr/>
          </p:nvSpPr>
          <p:spPr>
            <a:xfrm>
              <a:off x="4873289" y="2106881"/>
              <a:ext cx="1293159" cy="1293159"/>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accent3"/>
                </a:buClr>
                <a:buSzPts val="1600"/>
                <a:buFont typeface="Helvetica Neue"/>
                <a:buNone/>
              </a:pPr>
              <a:r>
                <a:rPr b="1" lang="en-US" sz="1600">
                  <a:solidFill>
                    <a:schemeClr val="accent3"/>
                  </a:solidFill>
                  <a:latin typeface="Helvetica Neue"/>
                  <a:ea typeface="Helvetica Neue"/>
                  <a:cs typeface="Helvetica Neue"/>
                  <a:sym typeface="Helvetica Neue"/>
                </a:rPr>
                <a:t>Self Assessment</a:t>
              </a:r>
              <a:endParaRPr/>
            </a:p>
          </p:txBody>
        </p:sp>
        <p:sp>
          <p:nvSpPr>
            <p:cNvPr id="185" name="Google Shape;185;p6"/>
            <p:cNvSpPr/>
            <p:nvPr/>
          </p:nvSpPr>
          <p:spPr>
            <a:xfrm rot="9000000">
              <a:off x="4668544" y="3062986"/>
              <a:ext cx="45980" cy="337428"/>
            </a:xfrm>
            <a:prstGeom prst="rightArrow">
              <a:avLst>
                <a:gd fmla="val 60000" name="adj1"/>
                <a:gd fmla="val 50000" name="adj2"/>
              </a:avLst>
            </a:prstGeom>
            <a:solidFill>
              <a:srgbClr val="A9B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txBox="1"/>
            <p:nvPr/>
          </p:nvSpPr>
          <p:spPr>
            <a:xfrm rot="-1800000">
              <a:off x="4681414" y="3127024"/>
              <a:ext cx="32186" cy="20245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800"/>
                <a:buFont typeface="Helvetica Neue"/>
                <a:buNone/>
              </a:pPr>
              <a:r>
                <a:t/>
              </a:r>
              <a:endParaRPr sz="800">
                <a:solidFill>
                  <a:schemeClr val="lt1"/>
                </a:solidFill>
                <a:latin typeface="Helvetica Neue"/>
                <a:ea typeface="Helvetica Neue"/>
                <a:cs typeface="Helvetica Neue"/>
                <a:sym typeface="Helvetica Neue"/>
              </a:endParaRPr>
            </a:p>
          </p:txBody>
        </p:sp>
        <p:sp>
          <p:nvSpPr>
            <p:cNvPr id="187" name="Google Shape;187;p6"/>
            <p:cNvSpPr/>
            <p:nvPr/>
          </p:nvSpPr>
          <p:spPr>
            <a:xfrm>
              <a:off x="3720025" y="3004093"/>
              <a:ext cx="999788" cy="999788"/>
            </a:xfrm>
            <a:prstGeom prst="ellipse">
              <a:avLst/>
            </a:prstGeom>
            <a:solidFill>
              <a:srgbClr val="115E9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txBox="1"/>
            <p:nvPr/>
          </p:nvSpPr>
          <p:spPr>
            <a:xfrm>
              <a:off x="3866441" y="3150509"/>
              <a:ext cx="706956" cy="706956"/>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Helvetica Neue"/>
                <a:buNone/>
              </a:pPr>
              <a:r>
                <a:rPr lang="en-US" sz="900">
                  <a:solidFill>
                    <a:schemeClr val="lt1"/>
                  </a:solidFill>
                  <a:latin typeface="Helvetica Neue"/>
                  <a:ea typeface="Helvetica Neue"/>
                  <a:cs typeface="Helvetica Neue"/>
                  <a:sym typeface="Helvetica Neue"/>
                </a:rPr>
                <a:t>Manager Assessment</a:t>
              </a:r>
              <a:endParaRPr/>
            </a:p>
          </p:txBody>
        </p:sp>
        <p:sp>
          <p:nvSpPr>
            <p:cNvPr id="189" name="Google Shape;189;p6"/>
            <p:cNvSpPr/>
            <p:nvPr/>
          </p:nvSpPr>
          <p:spPr>
            <a:xfrm rot="-9000000">
              <a:off x="3443621" y="2963770"/>
              <a:ext cx="265669" cy="337428"/>
            </a:xfrm>
            <a:prstGeom prst="rightArrow">
              <a:avLst>
                <a:gd fmla="val 60000" name="adj1"/>
                <a:gd fmla="val 50000" name="adj2"/>
              </a:avLst>
            </a:prstGeom>
            <a:solidFill>
              <a:srgbClr val="A9B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txBox="1"/>
            <p:nvPr/>
          </p:nvSpPr>
          <p:spPr>
            <a:xfrm rot="1800000">
              <a:off x="3517983" y="3051181"/>
              <a:ext cx="185968" cy="20245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800"/>
                <a:buFont typeface="Helvetica Neue"/>
                <a:buNone/>
              </a:pPr>
              <a:r>
                <a:t/>
              </a:r>
              <a:endParaRPr sz="800">
                <a:solidFill>
                  <a:schemeClr val="lt1"/>
                </a:solidFill>
                <a:latin typeface="Helvetica Neue"/>
                <a:ea typeface="Helvetica Neue"/>
                <a:cs typeface="Helvetica Neue"/>
                <a:sym typeface="Helvetica Neue"/>
              </a:endParaRPr>
            </a:p>
          </p:txBody>
        </p:sp>
        <p:sp>
          <p:nvSpPr>
            <p:cNvPr id="191" name="Google Shape;191;p6"/>
            <p:cNvSpPr/>
            <p:nvPr/>
          </p:nvSpPr>
          <p:spPr>
            <a:xfrm>
              <a:off x="2420075" y="2253567"/>
              <a:ext cx="999788" cy="999788"/>
            </a:xfrm>
            <a:prstGeom prst="ellipse">
              <a:avLst/>
            </a:prstGeom>
            <a:solidFill>
              <a:srgbClr val="115E9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txBox="1"/>
            <p:nvPr/>
          </p:nvSpPr>
          <p:spPr>
            <a:xfrm>
              <a:off x="2566491" y="2399983"/>
              <a:ext cx="706956" cy="706956"/>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Helvetica Neue"/>
                <a:buNone/>
              </a:pPr>
              <a:r>
                <a:rPr lang="en-US" sz="900">
                  <a:solidFill>
                    <a:schemeClr val="lt1"/>
                  </a:solidFill>
                  <a:latin typeface="Helvetica Neue"/>
                  <a:ea typeface="Helvetica Neue"/>
                  <a:cs typeface="Helvetica Neue"/>
                  <a:sym typeface="Helvetica Neue"/>
                </a:rPr>
                <a:t>Evaluation Period</a:t>
              </a:r>
              <a:endParaRPr/>
            </a:p>
          </p:txBody>
        </p:sp>
        <p:sp>
          <p:nvSpPr>
            <p:cNvPr id="193" name="Google Shape;193;p6"/>
            <p:cNvSpPr/>
            <p:nvPr/>
          </p:nvSpPr>
          <p:spPr>
            <a:xfrm rot="-5400000">
              <a:off x="2787135" y="1841740"/>
              <a:ext cx="265669" cy="337428"/>
            </a:xfrm>
            <a:prstGeom prst="rightArrow">
              <a:avLst>
                <a:gd fmla="val 60000" name="adj1"/>
                <a:gd fmla="val 50000" name="adj2"/>
              </a:avLst>
            </a:prstGeom>
            <a:solidFill>
              <a:srgbClr val="A9B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txBox="1"/>
            <p:nvPr/>
          </p:nvSpPr>
          <p:spPr>
            <a:xfrm rot="-5400000">
              <a:off x="2826986" y="1949077"/>
              <a:ext cx="185968" cy="20245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800"/>
                <a:buFont typeface="Helvetica Neue"/>
                <a:buNone/>
              </a:pPr>
              <a:r>
                <a:t/>
              </a:r>
              <a:endParaRPr sz="800">
                <a:solidFill>
                  <a:schemeClr val="lt1"/>
                </a:solidFill>
                <a:latin typeface="Helvetica Neue"/>
                <a:ea typeface="Helvetica Neue"/>
                <a:cs typeface="Helvetica Neue"/>
                <a:sym typeface="Helvetica Neue"/>
              </a:endParaRPr>
            </a:p>
          </p:txBody>
        </p:sp>
        <p:sp>
          <p:nvSpPr>
            <p:cNvPr id="195" name="Google Shape;195;p6"/>
            <p:cNvSpPr/>
            <p:nvPr/>
          </p:nvSpPr>
          <p:spPr>
            <a:xfrm>
              <a:off x="2420075" y="752514"/>
              <a:ext cx="999788" cy="999788"/>
            </a:xfrm>
            <a:prstGeom prst="ellipse">
              <a:avLst/>
            </a:prstGeom>
            <a:solidFill>
              <a:srgbClr val="115E9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txBox="1"/>
            <p:nvPr/>
          </p:nvSpPr>
          <p:spPr>
            <a:xfrm>
              <a:off x="2566491" y="898930"/>
              <a:ext cx="706956" cy="706956"/>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Helvetica Neue"/>
                <a:buNone/>
              </a:pPr>
              <a:r>
                <a:rPr lang="en-US" sz="900">
                  <a:solidFill>
                    <a:schemeClr val="lt1"/>
                  </a:solidFill>
                  <a:latin typeface="Helvetica Neue"/>
                  <a:ea typeface="Helvetica Neue"/>
                  <a:cs typeface="Helvetica Neue"/>
                  <a:sym typeface="Helvetica Neue"/>
                </a:rPr>
                <a:t>Share Results</a:t>
              </a:r>
              <a:endParaRPr/>
            </a:p>
          </p:txBody>
        </p:sp>
        <p:sp>
          <p:nvSpPr>
            <p:cNvPr id="197" name="Google Shape;197;p6"/>
            <p:cNvSpPr/>
            <p:nvPr/>
          </p:nvSpPr>
          <p:spPr>
            <a:xfrm rot="-1800000">
              <a:off x="3430598" y="712191"/>
              <a:ext cx="265669" cy="337428"/>
            </a:xfrm>
            <a:prstGeom prst="rightArrow">
              <a:avLst>
                <a:gd fmla="val 60000" name="adj1"/>
                <a:gd fmla="val 50000" name="adj2"/>
              </a:avLst>
            </a:prstGeom>
            <a:solidFill>
              <a:srgbClr val="A9B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txBox="1"/>
            <p:nvPr/>
          </p:nvSpPr>
          <p:spPr>
            <a:xfrm rot="-1800000">
              <a:off x="3435937" y="799602"/>
              <a:ext cx="185968" cy="20245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800"/>
                <a:buFont typeface="Helvetica Neue"/>
                <a:buNone/>
              </a:pPr>
              <a:r>
                <a:t/>
              </a:r>
              <a:endParaRPr sz="800">
                <a:solidFill>
                  <a:schemeClr val="lt1"/>
                </a:solidFill>
                <a:latin typeface="Helvetica Neue"/>
                <a:ea typeface="Helvetica Neue"/>
                <a:cs typeface="Helvetica Neue"/>
                <a:sym typeface="Helvetica Neue"/>
              </a:endParaRPr>
            </a:p>
          </p:txBody>
        </p:sp>
      </p:grpSp>
      <p:sp>
        <p:nvSpPr>
          <p:cNvPr id="199" name="Google Shape;199;p6"/>
          <p:cNvSpPr txBox="1"/>
          <p:nvPr/>
        </p:nvSpPr>
        <p:spPr>
          <a:xfrm flipH="1">
            <a:off x="5787922" y="1674783"/>
            <a:ext cx="6212100" cy="35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3"/>
                </a:solidFill>
                <a:latin typeface="Helvetica Neue"/>
                <a:ea typeface="Helvetica Neue"/>
                <a:cs typeface="Helvetica Neue"/>
                <a:sym typeface="Helvetica Neue"/>
              </a:rPr>
              <a:t>Tips for Self Assessment</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Helvetica Neue"/>
              <a:ea typeface="Helvetica Neue"/>
              <a:cs typeface="Helvetica Neue"/>
              <a:sym typeface="Helvetica Neue"/>
            </a:endParaRPr>
          </a:p>
          <a:p>
            <a:pPr indent="-273050" lvl="0" marL="285750" marR="0" rtl="0" algn="l">
              <a:spcBef>
                <a:spcPts val="0"/>
              </a:spcBef>
              <a:spcAft>
                <a:spcPts val="0"/>
              </a:spcAft>
              <a:buClr>
                <a:schemeClr val="dk1"/>
              </a:buClr>
              <a:buSzPts val="1200"/>
              <a:buFont typeface="Noto Sans Symbols"/>
              <a:buChar char="▪"/>
            </a:pPr>
            <a:r>
              <a:rPr lang="en-US" sz="1200">
                <a:solidFill>
                  <a:schemeClr val="dk1"/>
                </a:solidFill>
                <a:latin typeface="Helvetica Neue"/>
                <a:ea typeface="Helvetica Neue"/>
                <a:cs typeface="Helvetica Neue"/>
                <a:sym typeface="Helvetica Neue"/>
              </a:rPr>
              <a:t>Start with your successes, significant projects, key contributions, initiatives launched etc.</a:t>
            </a:r>
            <a:endParaRPr sz="1200"/>
          </a:p>
          <a:p>
            <a:pPr indent="-273050" lvl="0" marL="285750" marR="0" rtl="0" algn="l">
              <a:spcBef>
                <a:spcPts val="0"/>
              </a:spcBef>
              <a:spcAft>
                <a:spcPts val="0"/>
              </a:spcAft>
              <a:buClr>
                <a:schemeClr val="dk1"/>
              </a:buClr>
              <a:buSzPts val="1200"/>
              <a:buFont typeface="Noto Sans Symbols"/>
              <a:buChar char="▪"/>
            </a:pPr>
            <a:r>
              <a:rPr lang="en-US" sz="1200">
                <a:solidFill>
                  <a:schemeClr val="dk1"/>
                </a:solidFill>
                <a:latin typeface="Helvetica Neue"/>
                <a:ea typeface="Helvetica Neue"/>
                <a:cs typeface="Helvetica Neue"/>
                <a:sym typeface="Helvetica Neue"/>
              </a:rPr>
              <a:t>Mention significant challenges that you overcame toward a successful outcome</a:t>
            </a:r>
            <a:endParaRPr sz="1200"/>
          </a:p>
          <a:p>
            <a:pPr indent="-273050" lvl="0" marL="285750" marR="0" rtl="0" algn="l">
              <a:spcBef>
                <a:spcPts val="0"/>
              </a:spcBef>
              <a:spcAft>
                <a:spcPts val="0"/>
              </a:spcAft>
              <a:buClr>
                <a:schemeClr val="dk1"/>
              </a:buClr>
              <a:buSzPts val="1200"/>
              <a:buFont typeface="Noto Sans Symbols"/>
              <a:buChar char="▪"/>
            </a:pPr>
            <a:r>
              <a:rPr lang="en-US" sz="1200">
                <a:solidFill>
                  <a:schemeClr val="dk1"/>
                </a:solidFill>
                <a:latin typeface="Helvetica Neue"/>
                <a:ea typeface="Helvetica Neue"/>
                <a:cs typeface="Helvetica Neue"/>
                <a:sym typeface="Helvetica Neue"/>
              </a:rPr>
              <a:t>Review your calendar to help you remember key dates and deliverables</a:t>
            </a:r>
            <a:endParaRPr sz="1200"/>
          </a:p>
          <a:p>
            <a:pPr indent="-273050" lvl="0" marL="285750" marR="0" rtl="0" algn="l">
              <a:spcBef>
                <a:spcPts val="0"/>
              </a:spcBef>
              <a:spcAft>
                <a:spcPts val="0"/>
              </a:spcAft>
              <a:buClr>
                <a:schemeClr val="dk1"/>
              </a:buClr>
              <a:buSzPts val="1200"/>
              <a:buFont typeface="Noto Sans Symbols"/>
              <a:buChar char="▪"/>
            </a:pPr>
            <a:r>
              <a:rPr lang="en-US" sz="1200">
                <a:solidFill>
                  <a:schemeClr val="dk1"/>
                </a:solidFill>
                <a:latin typeface="Helvetica Neue"/>
                <a:ea typeface="Helvetica Neue"/>
                <a:cs typeface="Helvetica Neue"/>
                <a:sym typeface="Helvetica Neue"/>
              </a:rPr>
              <a:t>Use specific examples to illustrate your accomplishments</a:t>
            </a:r>
            <a:endParaRPr sz="1200"/>
          </a:p>
          <a:p>
            <a:pPr indent="-273050" lvl="0" marL="285750" marR="0" rtl="0" algn="l">
              <a:spcBef>
                <a:spcPts val="0"/>
              </a:spcBef>
              <a:spcAft>
                <a:spcPts val="0"/>
              </a:spcAft>
              <a:buClr>
                <a:schemeClr val="dk1"/>
              </a:buClr>
              <a:buSzPts val="1200"/>
              <a:buFont typeface="Noto Sans Symbols"/>
              <a:buChar char="▪"/>
            </a:pPr>
            <a:r>
              <a:rPr lang="en-US" sz="1200">
                <a:solidFill>
                  <a:schemeClr val="dk1"/>
                </a:solidFill>
                <a:latin typeface="Helvetica Neue"/>
                <a:ea typeface="Helvetica Neue"/>
                <a:cs typeface="Helvetica Neue"/>
                <a:sym typeface="Helvetica Neue"/>
              </a:rPr>
              <a:t>Be concise, honest, and use language that shows your progress against OKRs and business objectives</a:t>
            </a:r>
            <a:endParaRPr sz="1200"/>
          </a:p>
          <a:p>
            <a:pPr indent="-273050" lvl="0" marL="285750" marR="0" rtl="0" algn="l">
              <a:spcBef>
                <a:spcPts val="0"/>
              </a:spcBef>
              <a:spcAft>
                <a:spcPts val="0"/>
              </a:spcAft>
              <a:buClr>
                <a:schemeClr val="dk1"/>
              </a:buClr>
              <a:buSzPts val="1200"/>
              <a:buFont typeface="Noto Sans Symbols"/>
              <a:buChar char="▪"/>
            </a:pPr>
            <a:r>
              <a:rPr lang="en-US" sz="1200">
                <a:solidFill>
                  <a:schemeClr val="dk1"/>
                </a:solidFill>
                <a:latin typeface="Helvetica Neue"/>
                <a:ea typeface="Helvetica Neue"/>
                <a:cs typeface="Helvetica Neue"/>
                <a:sym typeface="Helvetica Neue"/>
              </a:rPr>
              <a:t>When applicable quantify success </a:t>
            </a:r>
            <a:endParaRPr sz="1200"/>
          </a:p>
          <a:p>
            <a:pPr indent="-273050" lvl="0" marL="285750" marR="0" rtl="0" algn="l">
              <a:spcBef>
                <a:spcPts val="0"/>
              </a:spcBef>
              <a:spcAft>
                <a:spcPts val="0"/>
              </a:spcAft>
              <a:buClr>
                <a:schemeClr val="dk1"/>
              </a:buClr>
              <a:buSzPts val="1200"/>
              <a:buFont typeface="Noto Sans Symbols"/>
              <a:buChar char="▪"/>
            </a:pPr>
            <a:r>
              <a:rPr lang="en-US" sz="1200">
                <a:solidFill>
                  <a:schemeClr val="dk1"/>
                </a:solidFill>
                <a:latin typeface="Helvetica Neue"/>
                <a:ea typeface="Helvetica Neue"/>
                <a:cs typeface="Helvetica Neue"/>
                <a:sym typeface="Helvetica Neue"/>
              </a:rPr>
              <a:t>Give yourself plenty of time to complete your self assessment</a:t>
            </a:r>
            <a:endParaRPr sz="1200"/>
          </a:p>
          <a:p>
            <a:pPr indent="-273050" lvl="0" marL="285750" marR="0" rtl="0" algn="l">
              <a:spcBef>
                <a:spcPts val="0"/>
              </a:spcBef>
              <a:spcAft>
                <a:spcPts val="0"/>
              </a:spcAft>
              <a:buClr>
                <a:schemeClr val="dk1"/>
              </a:buClr>
              <a:buSzPts val="1200"/>
              <a:buFont typeface="Noto Sans Symbols"/>
              <a:buChar char="▪"/>
            </a:pPr>
            <a:r>
              <a:rPr lang="en-US" sz="1200">
                <a:solidFill>
                  <a:schemeClr val="dk1"/>
                </a:solidFill>
                <a:latin typeface="Helvetica Neue"/>
                <a:ea typeface="Helvetica Neue"/>
                <a:cs typeface="Helvetica Neue"/>
                <a:sym typeface="Helvetica Neue"/>
              </a:rPr>
              <a:t>Provide your leader with the names of key stakeholders or clients that can provide feedback regarding your deliverables </a:t>
            </a:r>
            <a:endParaRPr sz="1200"/>
          </a:p>
          <a:p>
            <a:pPr indent="0" lvl="0" marL="0" marR="0" rtl="0" algn="l">
              <a:spcBef>
                <a:spcPts val="0"/>
              </a:spcBef>
              <a:spcAft>
                <a:spcPts val="0"/>
              </a:spcAft>
              <a:buNone/>
            </a:pPr>
            <a:r>
              <a:t/>
            </a:r>
            <a:endParaRPr sz="1200">
              <a:solidFill>
                <a:schemeClr val="dk1"/>
              </a:solidFill>
              <a:latin typeface="Helvetica Neue"/>
              <a:ea typeface="Helvetica Neue"/>
              <a:cs typeface="Helvetica Neue"/>
              <a:sym typeface="Helvetica Neue"/>
            </a:endParaRPr>
          </a:p>
        </p:txBody>
      </p:sp>
      <p:grpSp>
        <p:nvGrpSpPr>
          <p:cNvPr id="200" name="Google Shape;200;p6"/>
          <p:cNvGrpSpPr/>
          <p:nvPr/>
        </p:nvGrpSpPr>
        <p:grpSpPr>
          <a:xfrm>
            <a:off x="2006943" y="2834640"/>
            <a:ext cx="1188720" cy="1188720"/>
            <a:chOff x="5223034" y="2861005"/>
            <a:chExt cx="1280160" cy="1280160"/>
          </a:xfrm>
        </p:grpSpPr>
        <p:sp>
          <p:nvSpPr>
            <p:cNvPr id="201" name="Google Shape;201;p6"/>
            <p:cNvSpPr/>
            <p:nvPr/>
          </p:nvSpPr>
          <p:spPr>
            <a:xfrm>
              <a:off x="5223034" y="2861005"/>
              <a:ext cx="1280160" cy="1280160"/>
            </a:xfrm>
            <a:prstGeom prst="ellipse">
              <a:avLst/>
            </a:prstGeom>
            <a:solidFill>
              <a:schemeClr val="accent3"/>
            </a:solidFill>
            <a:ln cap="flat" cmpd="sng" w="12700">
              <a:solidFill>
                <a:srgbClr val="AD741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Helvetica Neue"/>
                <a:ea typeface="Helvetica Neue"/>
                <a:cs typeface="Helvetica Neue"/>
                <a:sym typeface="Helvetica Neue"/>
              </a:endParaRPr>
            </a:p>
          </p:txBody>
        </p:sp>
        <p:pic>
          <p:nvPicPr>
            <p:cNvPr descr="Meeting" id="202" name="Google Shape;202;p6"/>
            <p:cNvPicPr preferRelativeResize="0"/>
            <p:nvPr/>
          </p:nvPicPr>
          <p:blipFill rotWithShape="1">
            <a:blip r:embed="rId3">
              <a:alphaModFix/>
            </a:blip>
            <a:srcRect b="0" l="0" r="0" t="0"/>
            <a:stretch/>
          </p:blipFill>
          <p:spPr>
            <a:xfrm>
              <a:off x="5405914" y="3043885"/>
              <a:ext cx="914400" cy="9144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7"/>
          <p:cNvSpPr txBox="1"/>
          <p:nvPr>
            <p:ph idx="2" type="body"/>
          </p:nvPr>
        </p:nvSpPr>
        <p:spPr>
          <a:xfrm>
            <a:off x="385763" y="228600"/>
            <a:ext cx="11420474" cy="6286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500"/>
              <a:buFont typeface="Helvetica Neue"/>
              <a:buNone/>
            </a:pPr>
            <a:r>
              <a:rPr lang="en-US"/>
              <a:t>Self Assessment-additional guidance</a:t>
            </a:r>
            <a:endParaRPr/>
          </a:p>
        </p:txBody>
      </p:sp>
      <p:sp>
        <p:nvSpPr>
          <p:cNvPr id="208" name="Google Shape;208;p7"/>
          <p:cNvSpPr txBox="1"/>
          <p:nvPr>
            <p:ph idx="12" type="sldNum"/>
          </p:nvPr>
        </p:nvSpPr>
        <p:spPr>
          <a:xfrm>
            <a:off x="11188700" y="6501569"/>
            <a:ext cx="617537" cy="29039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chemeClr val="lt1"/>
                </a:solidFill>
              </a:rPr>
              <a:t>‹#›</a:t>
            </a:fld>
            <a:endParaRPr>
              <a:solidFill>
                <a:schemeClr val="lt1"/>
              </a:solidFill>
            </a:endParaRPr>
          </a:p>
        </p:txBody>
      </p:sp>
      <p:sp>
        <p:nvSpPr>
          <p:cNvPr id="209" name="Google Shape;209;p7"/>
          <p:cNvSpPr txBox="1"/>
          <p:nvPr/>
        </p:nvSpPr>
        <p:spPr>
          <a:xfrm>
            <a:off x="218547" y="1704704"/>
            <a:ext cx="11755398" cy="3570208"/>
          </a:xfrm>
          <a:prstGeom prst="rect">
            <a:avLst/>
          </a:prstGeom>
          <a:noFill/>
          <a:ln>
            <a:noFill/>
          </a:ln>
        </p:spPr>
        <p:txBody>
          <a:bodyPr anchorCtr="0" anchor="t" bIns="45700" lIns="91425" spcFirstLastPara="1" rIns="91425" wrap="square" tIns="45700">
            <a:spAutoFit/>
          </a:bodyPr>
          <a:lstStyle/>
          <a:p>
            <a:pPr indent="-260350" lvl="0" marL="285750" marR="0" rtl="0" algn="l">
              <a:spcBef>
                <a:spcPts val="0"/>
              </a:spcBef>
              <a:spcAft>
                <a:spcPts val="0"/>
              </a:spcAft>
              <a:buClr>
                <a:schemeClr val="dk1"/>
              </a:buClr>
              <a:buSzPts val="1200"/>
              <a:buFont typeface="Noto Sans Symbols"/>
              <a:buChar char="▪"/>
            </a:pPr>
            <a:r>
              <a:rPr lang="en-US" sz="1200" cap="none">
                <a:solidFill>
                  <a:schemeClr val="dk1"/>
                </a:solidFill>
                <a:latin typeface="Helvetica Neue"/>
                <a:ea typeface="Helvetica Neue"/>
                <a:cs typeface="Helvetica Neue"/>
                <a:sym typeface="Helvetica Neue"/>
              </a:rPr>
              <a:t>100 USEFUL PERFORMANCE REVIEW PHRASES- </a:t>
            </a:r>
            <a:r>
              <a:rPr lang="en-US" sz="1200" u="sng">
                <a:solidFill>
                  <a:schemeClr val="dk1"/>
                </a:solidFill>
                <a:latin typeface="Helvetica Neue"/>
                <a:ea typeface="Helvetica Neue"/>
                <a:cs typeface="Helvetica Neue"/>
                <a:sym typeface="Helvetica Neue"/>
                <a:hlinkClick r:id="rId3">
                  <a:extLst>
                    <a:ext uri="{A12FA001-AC4F-418D-AE19-62706E023703}">
                      <ahyp:hlinkClr val="tx"/>
                    </a:ext>
                  </a:extLst>
                </a:hlinkClick>
              </a:rPr>
              <a:t>https://www.tinypulse.com/blog/sk-useful-phrases-performance-reviews</a:t>
            </a:r>
            <a:endParaRPr sz="12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sz="1200">
              <a:solidFill>
                <a:schemeClr val="dk1"/>
              </a:solidFill>
              <a:latin typeface="Helvetica Neue"/>
              <a:ea typeface="Helvetica Neue"/>
              <a:cs typeface="Helvetica Neue"/>
              <a:sym typeface="Helvetica Neue"/>
            </a:endParaRPr>
          </a:p>
          <a:p>
            <a:pPr indent="-260350" lvl="0" marL="285750" marR="0" rtl="0" algn="l">
              <a:spcBef>
                <a:spcPts val="0"/>
              </a:spcBef>
              <a:spcAft>
                <a:spcPts val="0"/>
              </a:spcAft>
              <a:buClr>
                <a:schemeClr val="dk1"/>
              </a:buClr>
              <a:buSzPts val="1200"/>
              <a:buFont typeface="Noto Sans Symbols"/>
              <a:buChar char="▪"/>
            </a:pPr>
            <a:r>
              <a:rPr lang="en-US" sz="1200">
                <a:solidFill>
                  <a:schemeClr val="dk1"/>
                </a:solidFill>
                <a:latin typeface="Helvetica Neue"/>
                <a:ea typeface="Helvetica Neue"/>
                <a:cs typeface="Helvetica Neue"/>
                <a:sym typeface="Helvetica Neue"/>
              </a:rPr>
              <a:t>Additional questions to ask yourself when preparing to write your self assessment. Getting clarity on your achievements and </a:t>
            </a:r>
            <a:endParaRPr sz="1200"/>
          </a:p>
          <a:p>
            <a:pPr indent="0" lvl="0" marL="0" marR="0" rtl="0" algn="l">
              <a:spcBef>
                <a:spcPts val="0"/>
              </a:spcBef>
              <a:spcAft>
                <a:spcPts val="0"/>
              </a:spcAft>
              <a:buNone/>
            </a:pPr>
            <a:r>
              <a:rPr lang="en-US" sz="1200">
                <a:solidFill>
                  <a:schemeClr val="dk1"/>
                </a:solidFill>
                <a:latin typeface="Helvetica Neue"/>
                <a:ea typeface="Helvetica Neue"/>
                <a:cs typeface="Helvetica Neue"/>
                <a:sym typeface="Helvetica Neue"/>
              </a:rPr>
              <a:t>     development areas before you start writing s helpful and a time saver!</a:t>
            </a:r>
            <a:endParaRPr sz="1200"/>
          </a:p>
          <a:p>
            <a:pPr indent="-260350" lvl="1" marL="742950" marR="0" rtl="0" algn="l">
              <a:spcBef>
                <a:spcPts val="0"/>
              </a:spcBef>
              <a:spcAft>
                <a:spcPts val="0"/>
              </a:spcAft>
              <a:buClr>
                <a:schemeClr val="dk1"/>
              </a:buClr>
              <a:buSzPts val="1200"/>
              <a:buFont typeface="Noto Sans Symbols"/>
              <a:buChar char="⮚"/>
            </a:pPr>
            <a:r>
              <a:rPr b="0" i="0" lang="en-US" sz="1200" u="none" cap="none" strike="noStrike">
                <a:solidFill>
                  <a:schemeClr val="dk1"/>
                </a:solidFill>
                <a:latin typeface="Helvetica Neue"/>
                <a:ea typeface="Helvetica Neue"/>
                <a:cs typeface="Helvetica Neue"/>
                <a:sym typeface="Helvetica Neue"/>
              </a:rPr>
              <a:t>What kind of initiative have you taken, what was the impact?</a:t>
            </a:r>
            <a:endParaRPr sz="1200"/>
          </a:p>
          <a:p>
            <a:pPr indent="-260350" lvl="1" marL="742950" marR="0" rtl="0" algn="l">
              <a:spcBef>
                <a:spcPts val="0"/>
              </a:spcBef>
              <a:spcAft>
                <a:spcPts val="0"/>
              </a:spcAft>
              <a:buClr>
                <a:schemeClr val="dk1"/>
              </a:buClr>
              <a:buSzPts val="1200"/>
              <a:buFont typeface="Noto Sans Symbols"/>
              <a:buChar char="⮚"/>
            </a:pPr>
            <a:r>
              <a:rPr b="0" i="0" lang="en-US" sz="1200" u="none" cap="none" strike="noStrike">
                <a:solidFill>
                  <a:schemeClr val="dk1"/>
                </a:solidFill>
                <a:latin typeface="Helvetica Neue"/>
                <a:ea typeface="Helvetica Neue"/>
                <a:cs typeface="Helvetica Neue"/>
                <a:sym typeface="Helvetica Neue"/>
              </a:rPr>
              <a:t>In what situations did you go above and beyond and where did you need to develop?</a:t>
            </a:r>
            <a:endParaRPr sz="1200"/>
          </a:p>
          <a:p>
            <a:pPr indent="-260350" lvl="1" marL="742950" marR="0" rtl="0" algn="l">
              <a:spcBef>
                <a:spcPts val="0"/>
              </a:spcBef>
              <a:spcAft>
                <a:spcPts val="0"/>
              </a:spcAft>
              <a:buClr>
                <a:schemeClr val="dk1"/>
              </a:buClr>
              <a:buSzPts val="1200"/>
              <a:buFont typeface="Noto Sans Symbols"/>
              <a:buChar char="⮚"/>
            </a:pPr>
            <a:r>
              <a:rPr b="0" i="0" lang="en-US" sz="1200" u="none" cap="none" strike="noStrike">
                <a:solidFill>
                  <a:schemeClr val="dk1"/>
                </a:solidFill>
                <a:latin typeface="Helvetica Neue"/>
                <a:ea typeface="Helvetica Neue"/>
                <a:cs typeface="Helvetica Neue"/>
                <a:sym typeface="Helvetica Neue"/>
              </a:rPr>
              <a:t>How did you take ownership and accountability and what were the results?</a:t>
            </a:r>
            <a:endParaRPr sz="1200"/>
          </a:p>
          <a:p>
            <a:pPr indent="-260350" lvl="1" marL="742950" marR="0" rtl="0" algn="l">
              <a:spcBef>
                <a:spcPts val="0"/>
              </a:spcBef>
              <a:spcAft>
                <a:spcPts val="0"/>
              </a:spcAft>
              <a:buClr>
                <a:schemeClr val="dk1"/>
              </a:buClr>
              <a:buSzPts val="1200"/>
              <a:buFont typeface="Noto Sans Symbols"/>
              <a:buChar char="⮚"/>
            </a:pPr>
            <a:r>
              <a:rPr b="0" i="0" lang="en-US" sz="1200" u="none" cap="none" strike="noStrike">
                <a:solidFill>
                  <a:schemeClr val="dk1"/>
                </a:solidFill>
                <a:latin typeface="Helvetica Neue"/>
                <a:ea typeface="Helvetica Neue"/>
                <a:cs typeface="Helvetica Neue"/>
                <a:sym typeface="Helvetica Neue"/>
              </a:rPr>
              <a:t>What kind of feedback did you receive throughout the year and what actions did you take?</a:t>
            </a:r>
            <a:endParaRPr sz="1200"/>
          </a:p>
          <a:p>
            <a:pPr indent="-260350" lvl="1" marL="742950" marR="0" rtl="0" algn="l">
              <a:spcBef>
                <a:spcPts val="0"/>
              </a:spcBef>
              <a:spcAft>
                <a:spcPts val="0"/>
              </a:spcAft>
              <a:buClr>
                <a:schemeClr val="dk1"/>
              </a:buClr>
              <a:buSzPts val="1200"/>
              <a:buFont typeface="Noto Sans Symbols"/>
              <a:buChar char="⮚"/>
            </a:pPr>
            <a:r>
              <a:rPr b="0" i="0" lang="en-US" sz="1200" u="none" cap="none" strike="noStrike">
                <a:solidFill>
                  <a:schemeClr val="dk1"/>
                </a:solidFill>
                <a:latin typeface="Helvetica Neue"/>
                <a:ea typeface="Helvetica Neue"/>
                <a:cs typeface="Helvetica Neue"/>
                <a:sym typeface="Helvetica Neue"/>
              </a:rPr>
              <a:t>How have you handled ambiguity, change?</a:t>
            </a:r>
            <a:endParaRPr sz="1200"/>
          </a:p>
          <a:p>
            <a:pPr indent="-260350" lvl="1" marL="742950" marR="0" rtl="0" algn="l">
              <a:spcBef>
                <a:spcPts val="0"/>
              </a:spcBef>
              <a:spcAft>
                <a:spcPts val="0"/>
              </a:spcAft>
              <a:buClr>
                <a:schemeClr val="dk1"/>
              </a:buClr>
              <a:buSzPts val="1200"/>
              <a:buFont typeface="Noto Sans Symbols"/>
              <a:buChar char="⮚"/>
            </a:pPr>
            <a:r>
              <a:rPr b="0" i="0" lang="en-US" sz="1200" u="none" cap="none" strike="noStrike">
                <a:solidFill>
                  <a:schemeClr val="dk1"/>
                </a:solidFill>
                <a:latin typeface="Helvetica Neue"/>
                <a:ea typeface="Helvetica Neue"/>
                <a:cs typeface="Helvetica Neue"/>
                <a:sym typeface="Helvetica Neue"/>
              </a:rPr>
              <a:t>What did you learn and how did you </a:t>
            </a:r>
            <a:r>
              <a:rPr lang="en-US" sz="1200">
                <a:solidFill>
                  <a:schemeClr val="dk1"/>
                </a:solidFill>
                <a:latin typeface="Helvetica Neue"/>
                <a:ea typeface="Helvetica Neue"/>
                <a:cs typeface="Helvetica Neue"/>
                <a:sym typeface="Helvetica Neue"/>
              </a:rPr>
              <a:t>do</a:t>
            </a:r>
            <a:r>
              <a:rPr b="0" i="0" lang="en-US" sz="1200" u="none" cap="none" strike="noStrike">
                <a:solidFill>
                  <a:schemeClr val="dk1"/>
                </a:solidFill>
                <a:latin typeface="Helvetica Neue"/>
                <a:ea typeface="Helvetica Neue"/>
                <a:cs typeface="Helvetica Neue"/>
                <a:sym typeface="Helvetica Neue"/>
              </a:rPr>
              <a:t> something differently or better to achieve a positive result?</a:t>
            </a:r>
            <a:endParaRPr sz="1200"/>
          </a:p>
          <a:p>
            <a:pPr indent="-260350" lvl="1" marL="742950" marR="0" rtl="0" algn="l">
              <a:spcBef>
                <a:spcPts val="0"/>
              </a:spcBef>
              <a:spcAft>
                <a:spcPts val="0"/>
              </a:spcAft>
              <a:buClr>
                <a:schemeClr val="dk1"/>
              </a:buClr>
              <a:buSzPts val="1200"/>
              <a:buFont typeface="Noto Sans Symbols"/>
              <a:buChar char="⮚"/>
            </a:pPr>
            <a:r>
              <a:rPr b="0" i="0" lang="en-US" sz="1200" u="none" cap="none" strike="noStrike">
                <a:solidFill>
                  <a:schemeClr val="dk1"/>
                </a:solidFill>
                <a:latin typeface="Helvetica Neue"/>
                <a:ea typeface="Helvetica Neue"/>
                <a:cs typeface="Helvetica Neue"/>
                <a:sym typeface="Helvetica Neue"/>
              </a:rPr>
              <a:t>How have you taken advantage of professional development, both formal and informal?</a:t>
            </a:r>
            <a:endParaRPr sz="1200"/>
          </a:p>
          <a:p>
            <a:pPr indent="-184150" lvl="1" marL="742950" marR="0" rtl="0" algn="l">
              <a:spcBef>
                <a:spcPts val="0"/>
              </a:spcBef>
              <a:spcAft>
                <a:spcPts val="0"/>
              </a:spcAft>
              <a:buClr>
                <a:schemeClr val="dk1"/>
              </a:buClr>
              <a:buSzPts val="1600"/>
              <a:buFont typeface="Noto Sans Symbols"/>
              <a:buNone/>
            </a:pPr>
            <a:r>
              <a:t/>
            </a:r>
            <a:endParaRPr b="0" i="0" sz="1200" u="none" cap="none" strike="noStrike">
              <a:solidFill>
                <a:schemeClr val="dk1"/>
              </a:solidFill>
              <a:latin typeface="Helvetica Neue"/>
              <a:ea typeface="Helvetica Neue"/>
              <a:cs typeface="Helvetica Neue"/>
              <a:sym typeface="Helvetica Neue"/>
            </a:endParaRPr>
          </a:p>
          <a:p>
            <a:pPr indent="-260350" lvl="0" marL="285750" marR="0" rtl="0" algn="l">
              <a:spcBef>
                <a:spcPts val="0"/>
              </a:spcBef>
              <a:spcAft>
                <a:spcPts val="0"/>
              </a:spcAft>
              <a:buClr>
                <a:schemeClr val="dk1"/>
              </a:buClr>
              <a:buSzPts val="1200"/>
              <a:buFont typeface="Noto Sans Symbols"/>
              <a:buChar char="▪"/>
            </a:pPr>
            <a:r>
              <a:rPr lang="en-US" sz="1200">
                <a:solidFill>
                  <a:schemeClr val="dk1"/>
                </a:solidFill>
                <a:latin typeface="Helvetica Neue"/>
                <a:ea typeface="Helvetica Neue"/>
                <a:cs typeface="Helvetica Neue"/>
                <a:sym typeface="Helvetica Neue"/>
              </a:rPr>
              <a:t>To help your manager provide names of key stakeholders and internal clients</a:t>
            </a:r>
            <a:endParaRPr sz="1200"/>
          </a:p>
          <a:p>
            <a:pPr indent="0" lvl="0" marL="0" marR="0" rtl="0" algn="l">
              <a:spcBef>
                <a:spcPts val="0"/>
              </a:spcBef>
              <a:spcAft>
                <a:spcPts val="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8"/>
          <p:cNvSpPr txBox="1"/>
          <p:nvPr>
            <p:ph idx="1" type="body"/>
          </p:nvPr>
        </p:nvSpPr>
        <p:spPr>
          <a:xfrm>
            <a:off x="385763" y="228600"/>
            <a:ext cx="11420474" cy="6286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500"/>
              <a:buFont typeface="Helvetica Neue"/>
              <a:buNone/>
            </a:pPr>
            <a:r>
              <a:rPr lang="en-US"/>
              <a:t>PM Lifecycle- Setting OKRs</a:t>
            </a:r>
            <a:endParaRPr/>
          </a:p>
        </p:txBody>
      </p:sp>
      <p:grpSp>
        <p:nvGrpSpPr>
          <p:cNvPr id="215" name="Google Shape;215;p8"/>
          <p:cNvGrpSpPr/>
          <p:nvPr/>
        </p:nvGrpSpPr>
        <p:grpSpPr>
          <a:xfrm>
            <a:off x="1048170" y="1209539"/>
            <a:ext cx="2982295" cy="3816169"/>
            <a:chOff x="2653361" y="-249147"/>
            <a:chExt cx="2982295" cy="3816169"/>
          </a:xfrm>
        </p:grpSpPr>
        <p:sp>
          <p:nvSpPr>
            <p:cNvPr id="216" name="Google Shape;216;p8"/>
            <p:cNvSpPr/>
            <p:nvPr/>
          </p:nvSpPr>
          <p:spPr>
            <a:xfrm>
              <a:off x="3230109" y="-249147"/>
              <a:ext cx="1828800" cy="1828800"/>
            </a:xfrm>
            <a:prstGeom prst="ellipse">
              <a:avLst/>
            </a:prstGeom>
            <a:solidFill>
              <a:srgbClr val="115E9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txBox="1"/>
            <p:nvPr/>
          </p:nvSpPr>
          <p:spPr>
            <a:xfrm>
              <a:off x="3497931" y="18675"/>
              <a:ext cx="1293156" cy="1293156"/>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accent3"/>
                </a:buClr>
                <a:buSzPts val="1600"/>
                <a:buFont typeface="Helvetica Neue"/>
                <a:buNone/>
              </a:pPr>
              <a:r>
                <a:rPr b="1" lang="en-US" sz="1600">
                  <a:solidFill>
                    <a:schemeClr val="accent3"/>
                  </a:solidFill>
                  <a:latin typeface="Helvetica Neue"/>
                  <a:ea typeface="Helvetica Neue"/>
                  <a:cs typeface="Helvetica Neue"/>
                  <a:sym typeface="Helvetica Neue"/>
                </a:rPr>
                <a:t>Set OKRs</a:t>
              </a:r>
              <a:endParaRPr/>
            </a:p>
          </p:txBody>
        </p:sp>
        <p:sp>
          <p:nvSpPr>
            <p:cNvPr id="218" name="Google Shape;218;p8"/>
            <p:cNvSpPr/>
            <p:nvPr/>
          </p:nvSpPr>
          <p:spPr>
            <a:xfrm rot="-9000000">
              <a:off x="4878669" y="962342"/>
              <a:ext cx="44668" cy="279344"/>
            </a:xfrm>
            <a:prstGeom prst="rightArrow">
              <a:avLst>
                <a:gd fmla="val 60000" name="adj1"/>
                <a:gd fmla="val 50000" name="adj2"/>
              </a:avLst>
            </a:prstGeom>
            <a:solidFill>
              <a:srgbClr val="A9B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txBox="1"/>
            <p:nvPr/>
          </p:nvSpPr>
          <p:spPr>
            <a:xfrm rot="1800000">
              <a:off x="4891171" y="1021561"/>
              <a:ext cx="31268" cy="16760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Helvetica Neue"/>
                <a:buNone/>
              </a:pPr>
              <a:r>
                <a:t/>
              </a:r>
              <a:endParaRPr sz="600">
                <a:solidFill>
                  <a:schemeClr val="lt1"/>
                </a:solidFill>
                <a:latin typeface="Helvetica Neue"/>
                <a:ea typeface="Helvetica Neue"/>
                <a:cs typeface="Helvetica Neue"/>
                <a:sym typeface="Helvetica Neue"/>
              </a:endParaRPr>
            </a:p>
          </p:txBody>
        </p:sp>
        <p:sp>
          <p:nvSpPr>
            <p:cNvPr id="220" name="Google Shape;220;p8"/>
            <p:cNvSpPr/>
            <p:nvPr/>
          </p:nvSpPr>
          <p:spPr>
            <a:xfrm>
              <a:off x="4807969" y="873390"/>
              <a:ext cx="827687" cy="827687"/>
            </a:xfrm>
            <a:prstGeom prst="ellipse">
              <a:avLst/>
            </a:prstGeom>
            <a:solidFill>
              <a:srgbClr val="115E9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txBox="1"/>
            <p:nvPr/>
          </p:nvSpPr>
          <p:spPr>
            <a:xfrm>
              <a:off x="4929181" y="994602"/>
              <a:ext cx="585263" cy="585263"/>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700"/>
                <a:buFont typeface="Helvetica Neue"/>
                <a:buNone/>
              </a:pPr>
              <a:r>
                <a:rPr lang="en-US" sz="700">
                  <a:solidFill>
                    <a:schemeClr val="lt1"/>
                  </a:solidFill>
                  <a:latin typeface="Helvetica Neue"/>
                  <a:ea typeface="Helvetica Neue"/>
                  <a:cs typeface="Helvetica Neue"/>
                  <a:sym typeface="Helvetica Neue"/>
                </a:rPr>
                <a:t>Provide Ongoing Feedback</a:t>
              </a:r>
              <a:endParaRPr/>
            </a:p>
          </p:txBody>
        </p:sp>
        <p:sp>
          <p:nvSpPr>
            <p:cNvPr id="222" name="Google Shape;222;p8"/>
            <p:cNvSpPr/>
            <p:nvPr/>
          </p:nvSpPr>
          <p:spPr>
            <a:xfrm rot="5400000">
              <a:off x="5111500" y="1763299"/>
              <a:ext cx="220626" cy="279344"/>
            </a:xfrm>
            <a:prstGeom prst="rightArrow">
              <a:avLst>
                <a:gd fmla="val 60000" name="adj1"/>
                <a:gd fmla="val 50000" name="adj2"/>
              </a:avLst>
            </a:prstGeom>
            <a:solidFill>
              <a:srgbClr val="A9B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txBox="1"/>
            <p:nvPr/>
          </p:nvSpPr>
          <p:spPr>
            <a:xfrm rot="5400000">
              <a:off x="5144594" y="1786074"/>
              <a:ext cx="154438" cy="16760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Helvetica Neue"/>
                <a:buNone/>
              </a:pPr>
              <a:r>
                <a:t/>
              </a:r>
              <a:endParaRPr sz="600">
                <a:solidFill>
                  <a:schemeClr val="lt1"/>
                </a:solidFill>
                <a:latin typeface="Helvetica Neue"/>
                <a:ea typeface="Helvetica Neue"/>
                <a:cs typeface="Helvetica Neue"/>
                <a:sym typeface="Helvetica Neue"/>
              </a:endParaRPr>
            </a:p>
          </p:txBody>
        </p:sp>
        <p:sp>
          <p:nvSpPr>
            <p:cNvPr id="224" name="Google Shape;224;p8"/>
            <p:cNvSpPr/>
            <p:nvPr/>
          </p:nvSpPr>
          <p:spPr>
            <a:xfrm>
              <a:off x="4807969" y="2117354"/>
              <a:ext cx="827687" cy="827687"/>
            </a:xfrm>
            <a:prstGeom prst="ellipse">
              <a:avLst/>
            </a:prstGeom>
            <a:solidFill>
              <a:srgbClr val="115E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txBox="1"/>
            <p:nvPr/>
          </p:nvSpPr>
          <p:spPr>
            <a:xfrm>
              <a:off x="4929181" y="2238566"/>
              <a:ext cx="585263" cy="585263"/>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700"/>
                <a:buFont typeface="Helvetica Neue"/>
                <a:buNone/>
              </a:pPr>
              <a:r>
                <a:rPr b="1" lang="en-US" sz="700">
                  <a:solidFill>
                    <a:schemeClr val="lt1"/>
                  </a:solidFill>
                  <a:latin typeface="Helvetica Neue"/>
                  <a:ea typeface="Helvetica Neue"/>
                  <a:cs typeface="Helvetica Neue"/>
                  <a:sym typeface="Helvetica Neue"/>
                </a:rPr>
                <a:t>Self Assessment</a:t>
              </a:r>
              <a:endParaRPr/>
            </a:p>
          </p:txBody>
        </p:sp>
        <p:sp>
          <p:nvSpPr>
            <p:cNvPr id="226" name="Google Shape;226;p8"/>
            <p:cNvSpPr/>
            <p:nvPr/>
          </p:nvSpPr>
          <p:spPr>
            <a:xfrm rot="9000000">
              <a:off x="4578255" y="2699394"/>
              <a:ext cx="220626" cy="279344"/>
            </a:xfrm>
            <a:prstGeom prst="rightArrow">
              <a:avLst>
                <a:gd fmla="val 60000" name="adj1"/>
                <a:gd fmla="val 50000" name="adj2"/>
              </a:avLst>
            </a:prstGeom>
            <a:solidFill>
              <a:srgbClr val="A9B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txBox="1"/>
            <p:nvPr/>
          </p:nvSpPr>
          <p:spPr>
            <a:xfrm rot="-1800000">
              <a:off x="4640009" y="2738716"/>
              <a:ext cx="154438" cy="16760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Helvetica Neue"/>
                <a:buNone/>
              </a:pPr>
              <a:r>
                <a:t/>
              </a:r>
              <a:endParaRPr sz="600">
                <a:solidFill>
                  <a:schemeClr val="lt1"/>
                </a:solidFill>
                <a:latin typeface="Helvetica Neue"/>
                <a:ea typeface="Helvetica Neue"/>
                <a:cs typeface="Helvetica Neue"/>
                <a:sym typeface="Helvetica Neue"/>
              </a:endParaRPr>
            </a:p>
          </p:txBody>
        </p:sp>
        <p:sp>
          <p:nvSpPr>
            <p:cNvPr id="228" name="Google Shape;228;p8"/>
            <p:cNvSpPr/>
            <p:nvPr/>
          </p:nvSpPr>
          <p:spPr>
            <a:xfrm>
              <a:off x="3730665" y="2739335"/>
              <a:ext cx="827687" cy="827687"/>
            </a:xfrm>
            <a:prstGeom prst="ellipse">
              <a:avLst/>
            </a:prstGeom>
            <a:solidFill>
              <a:srgbClr val="115E9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txBox="1"/>
            <p:nvPr/>
          </p:nvSpPr>
          <p:spPr>
            <a:xfrm>
              <a:off x="3851877" y="2860547"/>
              <a:ext cx="585263" cy="585263"/>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700"/>
                <a:buFont typeface="Helvetica Neue"/>
                <a:buNone/>
              </a:pPr>
              <a:r>
                <a:rPr b="1" lang="en-US" sz="700">
                  <a:solidFill>
                    <a:schemeClr val="lt1"/>
                  </a:solidFill>
                  <a:latin typeface="Helvetica Neue"/>
                  <a:ea typeface="Helvetica Neue"/>
                  <a:cs typeface="Helvetica Neue"/>
                  <a:sym typeface="Helvetica Neue"/>
                </a:rPr>
                <a:t>Manager Assessment</a:t>
              </a:r>
              <a:endParaRPr/>
            </a:p>
          </p:txBody>
        </p:sp>
        <p:sp>
          <p:nvSpPr>
            <p:cNvPr id="230" name="Google Shape;230;p8"/>
            <p:cNvSpPr/>
            <p:nvPr/>
          </p:nvSpPr>
          <p:spPr>
            <a:xfrm rot="-9000000">
              <a:off x="3500952" y="2705638"/>
              <a:ext cx="220626" cy="279344"/>
            </a:xfrm>
            <a:prstGeom prst="rightArrow">
              <a:avLst>
                <a:gd fmla="val 60000" name="adj1"/>
                <a:gd fmla="val 50000" name="adj2"/>
              </a:avLst>
            </a:prstGeom>
            <a:solidFill>
              <a:srgbClr val="A9B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txBox="1"/>
            <p:nvPr/>
          </p:nvSpPr>
          <p:spPr>
            <a:xfrm rot="1800000">
              <a:off x="3562706" y="2778054"/>
              <a:ext cx="154438" cy="16760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Helvetica Neue"/>
                <a:buNone/>
              </a:pPr>
              <a:r>
                <a:t/>
              </a:r>
              <a:endParaRPr sz="600">
                <a:solidFill>
                  <a:schemeClr val="lt1"/>
                </a:solidFill>
                <a:latin typeface="Helvetica Neue"/>
                <a:ea typeface="Helvetica Neue"/>
                <a:cs typeface="Helvetica Neue"/>
                <a:sym typeface="Helvetica Neue"/>
              </a:endParaRPr>
            </a:p>
          </p:txBody>
        </p:sp>
        <p:sp>
          <p:nvSpPr>
            <p:cNvPr id="232" name="Google Shape;232;p8"/>
            <p:cNvSpPr/>
            <p:nvPr/>
          </p:nvSpPr>
          <p:spPr>
            <a:xfrm>
              <a:off x="2653361" y="2117354"/>
              <a:ext cx="827687" cy="827687"/>
            </a:xfrm>
            <a:prstGeom prst="ellipse">
              <a:avLst/>
            </a:prstGeom>
            <a:solidFill>
              <a:srgbClr val="115E9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txBox="1"/>
            <p:nvPr/>
          </p:nvSpPr>
          <p:spPr>
            <a:xfrm>
              <a:off x="2774573" y="2238566"/>
              <a:ext cx="585263" cy="585263"/>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700"/>
                <a:buFont typeface="Helvetica Neue"/>
                <a:buNone/>
              </a:pPr>
              <a:r>
                <a:rPr lang="en-US" sz="700">
                  <a:solidFill>
                    <a:schemeClr val="lt1"/>
                  </a:solidFill>
                  <a:latin typeface="Helvetica Neue"/>
                  <a:ea typeface="Helvetica Neue"/>
                  <a:cs typeface="Helvetica Neue"/>
                  <a:sym typeface="Helvetica Neue"/>
                </a:rPr>
                <a:t>Evaluation Period</a:t>
              </a:r>
              <a:endParaRPr/>
            </a:p>
          </p:txBody>
        </p:sp>
        <p:sp>
          <p:nvSpPr>
            <p:cNvPr id="234" name="Google Shape;234;p8"/>
            <p:cNvSpPr/>
            <p:nvPr/>
          </p:nvSpPr>
          <p:spPr>
            <a:xfrm rot="-5400000">
              <a:off x="2956892" y="1775788"/>
              <a:ext cx="220626" cy="279344"/>
            </a:xfrm>
            <a:prstGeom prst="rightArrow">
              <a:avLst>
                <a:gd fmla="val 60000" name="adj1"/>
                <a:gd fmla="val 50000" name="adj2"/>
              </a:avLst>
            </a:prstGeom>
            <a:solidFill>
              <a:srgbClr val="A9B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txBox="1"/>
            <p:nvPr/>
          </p:nvSpPr>
          <p:spPr>
            <a:xfrm rot="-5400000">
              <a:off x="2989986" y="1864751"/>
              <a:ext cx="154438" cy="16760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Helvetica Neue"/>
                <a:buNone/>
              </a:pPr>
              <a:r>
                <a:t/>
              </a:r>
              <a:endParaRPr sz="600">
                <a:solidFill>
                  <a:schemeClr val="lt1"/>
                </a:solidFill>
                <a:latin typeface="Helvetica Neue"/>
                <a:ea typeface="Helvetica Neue"/>
                <a:cs typeface="Helvetica Neue"/>
                <a:sym typeface="Helvetica Neue"/>
              </a:endParaRPr>
            </a:p>
          </p:txBody>
        </p:sp>
        <p:sp>
          <p:nvSpPr>
            <p:cNvPr id="236" name="Google Shape;236;p8"/>
            <p:cNvSpPr/>
            <p:nvPr/>
          </p:nvSpPr>
          <p:spPr>
            <a:xfrm>
              <a:off x="2653361" y="873390"/>
              <a:ext cx="827687" cy="827687"/>
            </a:xfrm>
            <a:prstGeom prst="ellipse">
              <a:avLst/>
            </a:prstGeom>
            <a:solidFill>
              <a:srgbClr val="115E9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txBox="1"/>
            <p:nvPr/>
          </p:nvSpPr>
          <p:spPr>
            <a:xfrm>
              <a:off x="2774573" y="994602"/>
              <a:ext cx="585263" cy="585263"/>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700"/>
                <a:buFont typeface="Helvetica Neue"/>
                <a:buNone/>
              </a:pPr>
              <a:r>
                <a:rPr lang="en-US" sz="700">
                  <a:solidFill>
                    <a:schemeClr val="lt1"/>
                  </a:solidFill>
                  <a:latin typeface="Helvetica Neue"/>
                  <a:ea typeface="Helvetica Neue"/>
                  <a:cs typeface="Helvetica Neue"/>
                  <a:sym typeface="Helvetica Neue"/>
                </a:rPr>
                <a:t>Share Results</a:t>
              </a:r>
              <a:endParaRPr/>
            </a:p>
          </p:txBody>
        </p:sp>
        <p:sp>
          <p:nvSpPr>
            <p:cNvPr id="238" name="Google Shape;238;p8"/>
            <p:cNvSpPr/>
            <p:nvPr/>
          </p:nvSpPr>
          <p:spPr>
            <a:xfrm rot="9000000">
              <a:off x="3367870" y="961078"/>
              <a:ext cx="44668" cy="279344"/>
            </a:xfrm>
            <a:prstGeom prst="rightArrow">
              <a:avLst>
                <a:gd fmla="val 60000" name="adj1"/>
                <a:gd fmla="val 50000" name="adj2"/>
              </a:avLst>
            </a:prstGeom>
            <a:solidFill>
              <a:srgbClr val="A9B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txBox="1"/>
            <p:nvPr/>
          </p:nvSpPr>
          <p:spPr>
            <a:xfrm rot="-1800000">
              <a:off x="3380372" y="1013597"/>
              <a:ext cx="31268" cy="16760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Helvetica Neue"/>
                <a:buNone/>
              </a:pPr>
              <a:r>
                <a:t/>
              </a:r>
              <a:endParaRPr sz="600">
                <a:solidFill>
                  <a:schemeClr val="lt1"/>
                </a:solidFill>
                <a:latin typeface="Helvetica Neue"/>
                <a:ea typeface="Helvetica Neue"/>
                <a:cs typeface="Helvetica Neue"/>
                <a:sym typeface="Helvetica Neue"/>
              </a:endParaRPr>
            </a:p>
          </p:txBody>
        </p:sp>
      </p:grpSp>
      <p:grpSp>
        <p:nvGrpSpPr>
          <p:cNvPr id="240" name="Google Shape;240;p8"/>
          <p:cNvGrpSpPr/>
          <p:nvPr/>
        </p:nvGrpSpPr>
        <p:grpSpPr>
          <a:xfrm>
            <a:off x="2082118" y="3117624"/>
            <a:ext cx="914400" cy="914400"/>
            <a:chOff x="5223034" y="2861005"/>
            <a:chExt cx="1280160" cy="1280160"/>
          </a:xfrm>
        </p:grpSpPr>
        <p:sp>
          <p:nvSpPr>
            <p:cNvPr id="241" name="Google Shape;241;p8"/>
            <p:cNvSpPr/>
            <p:nvPr/>
          </p:nvSpPr>
          <p:spPr>
            <a:xfrm>
              <a:off x="5223034" y="2861005"/>
              <a:ext cx="1280160" cy="1280160"/>
            </a:xfrm>
            <a:prstGeom prst="ellipse">
              <a:avLst/>
            </a:prstGeom>
            <a:solidFill>
              <a:schemeClr val="accent3"/>
            </a:solidFill>
            <a:ln cap="flat" cmpd="sng" w="12700">
              <a:solidFill>
                <a:srgbClr val="AD741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Helvetica Neue"/>
                <a:ea typeface="Helvetica Neue"/>
                <a:cs typeface="Helvetica Neue"/>
                <a:sym typeface="Helvetica Neue"/>
              </a:endParaRPr>
            </a:p>
          </p:txBody>
        </p:sp>
        <p:pic>
          <p:nvPicPr>
            <p:cNvPr descr="Meeting" id="242" name="Google Shape;242;p8"/>
            <p:cNvPicPr preferRelativeResize="0"/>
            <p:nvPr/>
          </p:nvPicPr>
          <p:blipFill rotWithShape="1">
            <a:blip r:embed="rId3">
              <a:alphaModFix/>
            </a:blip>
            <a:srcRect b="0" l="0" r="0" t="0"/>
            <a:stretch/>
          </p:blipFill>
          <p:spPr>
            <a:xfrm>
              <a:off x="5405914" y="3043885"/>
              <a:ext cx="914400" cy="914400"/>
            </a:xfrm>
            <a:prstGeom prst="rect">
              <a:avLst/>
            </a:prstGeom>
            <a:noFill/>
            <a:ln>
              <a:noFill/>
            </a:ln>
          </p:spPr>
        </p:pic>
      </p:grpSp>
      <p:sp>
        <p:nvSpPr>
          <p:cNvPr id="243" name="Google Shape;243;p8"/>
          <p:cNvSpPr txBox="1"/>
          <p:nvPr/>
        </p:nvSpPr>
        <p:spPr>
          <a:xfrm flipH="1">
            <a:off x="5903992" y="1300956"/>
            <a:ext cx="5949042" cy="57861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3"/>
                </a:solidFill>
                <a:latin typeface="Helvetica Neue"/>
                <a:ea typeface="Helvetica Neue"/>
                <a:cs typeface="Helvetica Neue"/>
                <a:sym typeface="Helvetica Neue"/>
              </a:rPr>
              <a:t>Tips for Setting 2021 Individual OKRs</a:t>
            </a:r>
            <a:endParaRPr/>
          </a:p>
          <a:p>
            <a:pPr indent="0" lvl="0" marL="0" marR="0" rtl="0" algn="l">
              <a:spcBef>
                <a:spcPts val="0"/>
              </a:spcBef>
              <a:spcAft>
                <a:spcPts val="0"/>
              </a:spcAft>
              <a:buNone/>
            </a:pPr>
            <a:r>
              <a:t/>
            </a:r>
            <a:endParaRPr sz="1200">
              <a:solidFill>
                <a:schemeClr val="dk1"/>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1"/>
              </a:buClr>
              <a:buSzPts val="1200"/>
              <a:buFont typeface="Helvetica Neue"/>
              <a:buChar char="❏"/>
            </a:pPr>
            <a:r>
              <a:rPr lang="en-US" sz="1200">
                <a:solidFill>
                  <a:schemeClr val="dk1"/>
                </a:solidFill>
                <a:latin typeface="Helvetica Neue"/>
                <a:ea typeface="Helvetica Neue"/>
                <a:cs typeface="Helvetica Neue"/>
                <a:sym typeface="Helvetica Neue"/>
              </a:rPr>
              <a:t>Check in with your leader to understand final Objectives and Key Results (OKR) for the organization and your team</a:t>
            </a:r>
            <a:endParaRPr sz="1200">
              <a:solidFill>
                <a:schemeClr val="dk1"/>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1"/>
              </a:buClr>
              <a:buSzPts val="1200"/>
              <a:buFont typeface="Helvetica Neue"/>
              <a:buChar char="❏"/>
            </a:pPr>
            <a:r>
              <a:rPr lang="en-US" sz="1200">
                <a:solidFill>
                  <a:schemeClr val="dk1"/>
                </a:solidFill>
                <a:latin typeface="Helvetica Neue"/>
                <a:ea typeface="Helvetica Neue"/>
                <a:cs typeface="Helvetica Neue"/>
                <a:sym typeface="Helvetica Neue"/>
              </a:rPr>
              <a:t>Ensure OKRs are aligned to your team priorities as well as the organization wide 2021 OKRs</a:t>
            </a:r>
            <a:endParaRPr sz="1200">
              <a:solidFill>
                <a:schemeClr val="dk1"/>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1"/>
              </a:buClr>
              <a:buSzPts val="1200"/>
              <a:buFont typeface="Helvetica Neue"/>
              <a:buChar char="❏"/>
            </a:pPr>
            <a:r>
              <a:rPr lang="en-US" sz="1200">
                <a:solidFill>
                  <a:schemeClr val="dk1"/>
                </a:solidFill>
                <a:latin typeface="Helvetica Neue"/>
                <a:ea typeface="Helvetica Neue"/>
                <a:cs typeface="Helvetica Neue"/>
                <a:sym typeface="Helvetica Neue"/>
              </a:rPr>
              <a:t>Remember that OKRs drive the performance criteria you will be evaluated against</a:t>
            </a:r>
            <a:endParaRPr sz="1200">
              <a:solidFill>
                <a:schemeClr val="dk1"/>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1"/>
              </a:buClr>
              <a:buSzPts val="1200"/>
              <a:buFont typeface="Helvetica Neue"/>
              <a:buChar char="❏"/>
            </a:pPr>
            <a:r>
              <a:rPr lang="en-US" sz="1200">
                <a:solidFill>
                  <a:schemeClr val="dk1"/>
                </a:solidFill>
                <a:latin typeface="Helvetica Neue"/>
                <a:ea typeface="Helvetica Neue"/>
                <a:cs typeface="Helvetica Neue"/>
                <a:sym typeface="Helvetica Neue"/>
              </a:rPr>
              <a:t>Depending on growth opportunities, OKRs may be short, mid or long term</a:t>
            </a:r>
            <a:endParaRPr sz="1200">
              <a:solidFill>
                <a:schemeClr val="dk1"/>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latin typeface="Helvetica Neue"/>
                <a:ea typeface="Helvetica Neue"/>
                <a:cs typeface="Helvetica Neue"/>
                <a:sym typeface="Helvetica Neue"/>
              </a:rPr>
              <a:t>OKRs may be based on achievement of a project objective</a:t>
            </a:r>
            <a:r>
              <a:rPr b="1" lang="en-US" sz="1200">
                <a:solidFill>
                  <a:schemeClr val="dk1"/>
                </a:solidFill>
                <a:latin typeface="Helvetica Neue"/>
                <a:ea typeface="Helvetica Neue"/>
                <a:cs typeface="Helvetica Neue"/>
                <a:sym typeface="Helvetica Neue"/>
              </a:rPr>
              <a:t>.</a:t>
            </a:r>
            <a:r>
              <a:rPr lang="en-US" sz="1200">
                <a:solidFill>
                  <a:schemeClr val="dk1"/>
                </a:solidFill>
                <a:latin typeface="Helvetica Neue"/>
                <a:ea typeface="Helvetica Neue"/>
                <a:cs typeface="Helvetica Neue"/>
                <a:sym typeface="Helvetica Neue"/>
              </a:rPr>
              <a:t> These priorities may be set for a single year and change as projects are completed.  </a:t>
            </a:r>
            <a:endParaRPr sz="1200">
              <a:solidFill>
                <a:schemeClr val="dk1"/>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1"/>
              </a:buClr>
              <a:buSzPts val="1200"/>
              <a:buFont typeface="Helvetica Neue"/>
              <a:buChar char="❏"/>
            </a:pPr>
            <a:r>
              <a:rPr lang="en-US" sz="1200">
                <a:solidFill>
                  <a:schemeClr val="dk1"/>
                </a:solidFill>
                <a:latin typeface="Helvetica Neue"/>
                <a:ea typeface="Helvetica Neue"/>
                <a:cs typeface="Helvetica Neue"/>
                <a:sym typeface="Helvetica Neue"/>
              </a:rPr>
              <a:t>OKRs may be based on certain behaviors and are expected to be accomplished continuously. Behavioral OKRs are "how" things need to be accomplished</a:t>
            </a:r>
            <a:endParaRPr sz="1200">
              <a:solidFill>
                <a:schemeClr val="dk1"/>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1"/>
              </a:buClr>
              <a:buSzPts val="1200"/>
              <a:buFont typeface="Helvetica Neue"/>
              <a:buChar char="❏"/>
            </a:pPr>
            <a:r>
              <a:rPr lang="en-US" sz="1200">
                <a:solidFill>
                  <a:schemeClr val="dk1"/>
                </a:solidFill>
                <a:latin typeface="Helvetica Neue"/>
                <a:ea typeface="Helvetica Neue"/>
                <a:cs typeface="Helvetica Neue"/>
                <a:sym typeface="Helvetica Neue"/>
              </a:rPr>
              <a:t>OKRs that are especially challenging to reach are sometimes referred to as stretch opportunities. Stretch OKRs are usually used to expand the knowledge, skills and abilities of high-potential employees</a:t>
            </a:r>
            <a:endParaRPr sz="1200">
              <a:solidFill>
                <a:schemeClr val="dk1"/>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1"/>
              </a:buClr>
              <a:buSzPts val="1200"/>
              <a:buFont typeface="Helvetica Neue"/>
              <a:buChar char="❏"/>
            </a:pPr>
            <a:r>
              <a:rPr lang="en-US" sz="1200">
                <a:solidFill>
                  <a:schemeClr val="dk1"/>
                </a:solidFill>
                <a:latin typeface="Helvetica Neue"/>
                <a:ea typeface="Helvetica Neue"/>
                <a:cs typeface="Helvetica Neue"/>
                <a:sym typeface="Helvetica Neue"/>
              </a:rPr>
              <a:t>OKRs should be participative. Both managers and individuals should be involved in its development to ensure understanding and commitment. These should be documented, available for review, acknowledged and managed on a continuous basis</a:t>
            </a:r>
            <a:endParaRPr sz="1200">
              <a:solidFill>
                <a:schemeClr val="dk1"/>
              </a:solidFill>
              <a:latin typeface="Helvetica Neue"/>
              <a:ea typeface="Helvetica Neue"/>
              <a:cs typeface="Helvetica Neue"/>
              <a:sym typeface="Helvetica Neue"/>
            </a:endParaRPr>
          </a:p>
          <a:p>
            <a:pPr indent="-171450" lvl="0" marL="285750" marR="0" rtl="0" algn="l">
              <a:spcBef>
                <a:spcPts val="0"/>
              </a:spcBef>
              <a:spcAft>
                <a:spcPts val="0"/>
              </a:spcAft>
              <a:buClr>
                <a:schemeClr val="dk1"/>
              </a:buClr>
              <a:buSzPts val="1800"/>
              <a:buFont typeface="Arial"/>
              <a:buNone/>
            </a:pPr>
            <a:r>
              <a:t/>
            </a:r>
            <a:endParaRPr>
              <a:solidFill>
                <a:schemeClr val="dk1"/>
              </a:solidFill>
              <a:latin typeface="Helvetica Neue"/>
              <a:ea typeface="Helvetica Neue"/>
              <a:cs typeface="Helvetica Neue"/>
              <a:sym typeface="Helvetica Neue"/>
            </a:endParaRPr>
          </a:p>
        </p:txBody>
      </p:sp>
      <p:sp>
        <p:nvSpPr>
          <p:cNvPr id="244" name="Google Shape;244;p8"/>
          <p:cNvSpPr txBox="1"/>
          <p:nvPr/>
        </p:nvSpPr>
        <p:spPr>
          <a:xfrm>
            <a:off x="758950" y="5050505"/>
            <a:ext cx="4667578" cy="1384995"/>
          </a:xfrm>
          <a:prstGeom prst="rect">
            <a:avLst/>
          </a:prstGeom>
          <a:noFill/>
          <a:ln cap="flat" cmpd="sng" w="1905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u="sng">
                <a:solidFill>
                  <a:schemeClr val="dk1"/>
                </a:solidFill>
                <a:latin typeface="Helvetica Neue"/>
                <a:ea typeface="Helvetica Neue"/>
                <a:cs typeface="Helvetica Neue"/>
                <a:sym typeface="Helvetica Neue"/>
              </a:rPr>
              <a:t>S</a:t>
            </a:r>
            <a:r>
              <a:rPr lang="en-US" sz="1400">
                <a:solidFill>
                  <a:schemeClr val="dk1"/>
                </a:solidFill>
                <a:latin typeface="Helvetica Neue"/>
                <a:ea typeface="Helvetica Neue"/>
                <a:cs typeface="Helvetica Neue"/>
                <a:sym typeface="Helvetica Neue"/>
              </a:rPr>
              <a:t>pecific, clear and understandable.</a:t>
            </a:r>
            <a:endParaRPr/>
          </a:p>
          <a:p>
            <a:pPr indent="0" lvl="0" marL="0" marR="0" rtl="0" algn="l">
              <a:spcBef>
                <a:spcPts val="0"/>
              </a:spcBef>
              <a:spcAft>
                <a:spcPts val="0"/>
              </a:spcAft>
              <a:buNone/>
            </a:pPr>
            <a:r>
              <a:rPr b="1" lang="en-US" sz="1400" u="sng">
                <a:solidFill>
                  <a:schemeClr val="dk1"/>
                </a:solidFill>
                <a:latin typeface="Helvetica Neue"/>
                <a:ea typeface="Helvetica Neue"/>
                <a:cs typeface="Helvetica Neue"/>
                <a:sym typeface="Helvetica Neue"/>
              </a:rPr>
              <a:t>M</a:t>
            </a:r>
            <a:r>
              <a:rPr lang="en-US" sz="1400">
                <a:solidFill>
                  <a:schemeClr val="dk1"/>
                </a:solidFill>
                <a:latin typeface="Helvetica Neue"/>
                <a:ea typeface="Helvetica Neue"/>
                <a:cs typeface="Helvetica Neue"/>
                <a:sym typeface="Helvetica Neue"/>
              </a:rPr>
              <a:t>easurable, verifiable and results-oriented.</a:t>
            </a:r>
            <a:endParaRPr/>
          </a:p>
          <a:p>
            <a:pPr indent="0" lvl="0" marL="0" marR="0" rtl="0" algn="l">
              <a:spcBef>
                <a:spcPts val="0"/>
              </a:spcBef>
              <a:spcAft>
                <a:spcPts val="0"/>
              </a:spcAft>
              <a:buNone/>
            </a:pPr>
            <a:r>
              <a:rPr b="1" lang="en-US" sz="1400" u="sng">
                <a:solidFill>
                  <a:schemeClr val="dk1"/>
                </a:solidFill>
                <a:latin typeface="Helvetica Neue"/>
                <a:ea typeface="Helvetica Neue"/>
                <a:cs typeface="Helvetica Neue"/>
                <a:sym typeface="Helvetica Neue"/>
              </a:rPr>
              <a:t>A</a:t>
            </a:r>
            <a:r>
              <a:rPr lang="en-US" sz="1400">
                <a:solidFill>
                  <a:schemeClr val="dk1"/>
                </a:solidFill>
                <a:latin typeface="Helvetica Neue"/>
                <a:ea typeface="Helvetica Neue"/>
                <a:cs typeface="Helvetica Neue"/>
                <a:sym typeface="Helvetica Neue"/>
              </a:rPr>
              <a:t>ttainable, yet sufficiently challenging.</a:t>
            </a:r>
            <a:endParaRPr/>
          </a:p>
          <a:p>
            <a:pPr indent="0" lvl="0" marL="0" marR="0" rtl="0" algn="l">
              <a:spcBef>
                <a:spcPts val="0"/>
              </a:spcBef>
              <a:spcAft>
                <a:spcPts val="0"/>
              </a:spcAft>
              <a:buNone/>
            </a:pPr>
            <a:r>
              <a:rPr b="1" lang="en-US" sz="1400" u="sng">
                <a:solidFill>
                  <a:schemeClr val="dk1"/>
                </a:solidFill>
                <a:latin typeface="Helvetica Neue"/>
                <a:ea typeface="Helvetica Neue"/>
                <a:cs typeface="Helvetica Neue"/>
                <a:sym typeface="Helvetica Neue"/>
              </a:rPr>
              <a:t>R</a:t>
            </a:r>
            <a:r>
              <a:rPr lang="en-US" sz="1400">
                <a:solidFill>
                  <a:schemeClr val="dk1"/>
                </a:solidFill>
                <a:latin typeface="Helvetica Neue"/>
                <a:ea typeface="Helvetica Neue"/>
                <a:cs typeface="Helvetica Neue"/>
                <a:sym typeface="Helvetica Neue"/>
              </a:rPr>
              <a:t>elevant to the mission of the department or organization.</a:t>
            </a:r>
            <a:endParaRPr/>
          </a:p>
          <a:p>
            <a:pPr indent="0" lvl="0" marL="0" marR="0" rtl="0" algn="l">
              <a:spcBef>
                <a:spcPts val="0"/>
              </a:spcBef>
              <a:spcAft>
                <a:spcPts val="0"/>
              </a:spcAft>
              <a:buNone/>
            </a:pPr>
            <a:r>
              <a:rPr b="1" lang="en-US" sz="1400" u="sng">
                <a:solidFill>
                  <a:schemeClr val="dk1"/>
                </a:solidFill>
                <a:latin typeface="Helvetica Neue"/>
                <a:ea typeface="Helvetica Neue"/>
                <a:cs typeface="Helvetica Neue"/>
                <a:sym typeface="Helvetica Neue"/>
              </a:rPr>
              <a:t>T</a:t>
            </a:r>
            <a:r>
              <a:rPr lang="en-US" sz="1400">
                <a:solidFill>
                  <a:schemeClr val="dk1"/>
                </a:solidFill>
                <a:latin typeface="Helvetica Neue"/>
                <a:ea typeface="Helvetica Neue"/>
                <a:cs typeface="Helvetica Neue"/>
                <a:sym typeface="Helvetica Neue"/>
              </a:rPr>
              <a:t>ime-bound with a schedule and specific milestones.</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b51497724a_0_7"/>
          <p:cNvSpPr txBox="1"/>
          <p:nvPr>
            <p:ph type="ctrTitle"/>
          </p:nvPr>
        </p:nvSpPr>
        <p:spPr>
          <a:xfrm>
            <a:off x="1573050" y="2466488"/>
            <a:ext cx="9144000" cy="238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Check in with your leader to confirm 2021</a:t>
            </a:r>
            <a:endParaRPr/>
          </a:p>
          <a:p>
            <a:pPr indent="0" lvl="0" marL="0" rtl="0" algn="ctr">
              <a:spcBef>
                <a:spcPts val="0"/>
              </a:spcBef>
              <a:spcAft>
                <a:spcPts val="0"/>
              </a:spcAft>
              <a:buNone/>
            </a:pPr>
            <a:r>
              <a:rPr lang="en-US"/>
              <a:t>Objectives and Key 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areJourney">
  <a:themeElements>
    <a:clrScheme name="CareJourney">
      <a:dk1>
        <a:srgbClr val="000000"/>
      </a:dk1>
      <a:lt1>
        <a:srgbClr val="FFFFFF"/>
      </a:lt1>
      <a:dk2>
        <a:srgbClr val="44546A"/>
      </a:dk2>
      <a:lt2>
        <a:srgbClr val="E7E6E6"/>
      </a:lt2>
      <a:accent1>
        <a:srgbClr val="146097"/>
      </a:accent1>
      <a:accent2>
        <a:srgbClr val="12A0D5"/>
      </a:accent2>
      <a:accent3>
        <a:srgbClr val="EEA024"/>
      </a:accent3>
      <a:accent4>
        <a:srgbClr val="A4A4A4"/>
      </a:accent4>
      <a:accent5>
        <a:srgbClr val="A4A4A4"/>
      </a:accent5>
      <a:accent6>
        <a:srgbClr val="A4A4A4"/>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2018-03-05T20:08:47Z</dcterms:created>
  <dc:creator>Laura 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0x010100C9C47E147D75FF4786743A454194EA32</vt:lpwstr>
  </property>
</Properties>
</file>