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297"/>
    <a:srgbClr val="355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0E3A-9F6C-4AFD-B7FE-D51B21AFC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E0BEA-7586-42AB-B1D9-915A146FE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4CA33-5F5E-4146-9FD7-497B12F1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673F-9CD6-4614-ACA3-6628773D32AD}" type="datetimeFigureOut">
              <a:rPr lang="en-AU" smtClean="0"/>
              <a:t>13/04/2020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96FB-EF06-40D8-B37B-24118D0A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012F0-CA24-40E4-AB16-02D7585F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9EA5-7995-4B7A-98DE-7C9DF70540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80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CB6B-E6A5-4000-B50C-005377AD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28C7F-FAC6-4489-B3EF-3BA3785D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1943-A63E-4E97-A69C-46CF9E4C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673F-9CD6-4614-ACA3-6628773D32AD}" type="datetimeFigureOut">
              <a:rPr lang="en-AU" smtClean="0"/>
              <a:t>13/04/2020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162C6-E926-48DA-90E7-6C0147C2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1039-84D5-486F-AE01-EFD98A13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9EA5-7995-4B7A-98DE-7C9DF70540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01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F5337-1301-4C4D-BB23-C0E5AA2D4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DE3D9-D39E-45C8-A827-302B03CEF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06D86-C956-44C1-8726-869F1DEE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673F-9CD6-4614-ACA3-6628773D32AD}" type="datetimeFigureOut">
              <a:rPr lang="en-AU" smtClean="0"/>
              <a:t>13/04/2020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476F8-CEC8-4B52-B8C3-F126E5F4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E9E69-20E7-4DA6-A625-49B495E7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9EA5-7995-4B7A-98DE-7C9DF70540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08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355E-7AC0-49CA-8F83-C1E8FD65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5C94-F459-4958-9655-341905FC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281C2-B37F-45FD-B087-0BA5E1D1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673F-9CD6-4614-ACA3-6628773D32AD}" type="datetimeFigureOut">
              <a:rPr lang="en-AU" smtClean="0"/>
              <a:t>13/04/2020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61EF0-09F2-4211-A577-2FA9CEBD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4F9B-02C3-4281-A63C-2A094CFD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9EA5-7995-4B7A-98DE-7C9DF70540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07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486E-DF69-4BCE-8621-CB6FAC8D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2D692-02EC-4A11-AF68-21750373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882A-511E-4F97-8E57-565E6E1B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673F-9CD6-4614-ACA3-6628773D32AD}" type="datetimeFigureOut">
              <a:rPr lang="en-AU" smtClean="0"/>
              <a:t>13/04/2020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DE809-6B36-42A3-98A8-31F9EFAE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80B9-A45D-4CEB-99A9-4C20A4D4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9EA5-7995-4B7A-98DE-7C9DF70540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08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E785-D842-4E15-B165-1E743C79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982D-C56A-4834-9521-87B34A012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7E294-337D-4FB0-A6A3-DDD28D32A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AAA64-089E-43D7-A259-8D45A274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673F-9CD6-4614-ACA3-6628773D32AD}" type="datetimeFigureOut">
              <a:rPr lang="en-AU" smtClean="0"/>
              <a:t>13/04/2020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F137A-CC3C-4872-8260-BCAFCD55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2530E-C231-40DC-9430-2CF699E2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9EA5-7995-4B7A-98DE-7C9DF70540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84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10F4-6FF4-4B9A-9510-5B16C6E1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A2617-FCA7-47DA-A3C6-2F0132973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37776-E2D9-45DB-9D1D-3737E48B6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84DA2-4F2A-4FC5-9262-3538CD06D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FA4DD-62EF-400A-8598-DB889354B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811BD-3664-4302-8278-A190F3BF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673F-9CD6-4614-ACA3-6628773D32AD}" type="datetimeFigureOut">
              <a:rPr lang="en-AU" smtClean="0"/>
              <a:t>13/04/2020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C2B74-72DE-45A8-96ED-CD8AC0B7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F5AEA-55B8-4E61-BF04-16EC2A17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9EA5-7995-4B7A-98DE-7C9DF70540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28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BA44-70A5-4331-8194-771377D2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F31AB-B97B-4798-B79F-216CAB21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673F-9CD6-4614-ACA3-6628773D32AD}" type="datetimeFigureOut">
              <a:rPr lang="en-AU" smtClean="0"/>
              <a:t>13/04/2020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0F886-F31C-4041-A4DF-DF91F992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245AC-BF9A-4784-B185-10C6A41B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9EA5-7995-4B7A-98DE-7C9DF70540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37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62040-EB34-4F8D-BF53-B956823A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673F-9CD6-4614-ACA3-6628773D32AD}" type="datetimeFigureOut">
              <a:rPr lang="en-AU" smtClean="0"/>
              <a:t>13/04/2020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C1E28-C6BC-45FD-9B0D-0FDC1052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433D6-EDA6-4563-9959-0E174480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9EA5-7995-4B7A-98DE-7C9DF70540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781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31A5-7CE3-4606-880C-82429346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8154-5C3E-4251-891C-81C4ADE86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151DE-8F52-4A68-8E25-71BDCD008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27C14-65BD-4AD4-A4B4-895EBDAC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673F-9CD6-4614-ACA3-6628773D32AD}" type="datetimeFigureOut">
              <a:rPr lang="en-AU" smtClean="0"/>
              <a:t>13/04/2020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0C36C-8203-4B5E-ABBE-093CAD72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9C7E3-9866-4802-B0C1-C44018FB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9EA5-7995-4B7A-98DE-7C9DF70540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60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4C36-AC16-4ADA-A4C7-C45BCC26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C16CE-BDC8-4882-94BF-D2A352839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0CE70-BFEB-4B03-A46C-B1F07B4EA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27522-F8B3-4FEC-85B8-B50BC50A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673F-9CD6-4614-ACA3-6628773D32AD}" type="datetimeFigureOut">
              <a:rPr lang="en-AU" smtClean="0"/>
              <a:t>13/04/2020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9D523-96B6-4EDB-8690-02ADB063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5D6EA-1DF9-495F-87B7-4612B477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B9EA5-7995-4B7A-98DE-7C9DF70540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45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95BD6-0BF4-43FF-896C-B35BC8AB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87EEE-BDB3-4401-B5E3-DDCD08E7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A1D5-A0E2-4F20-9EF2-3E5B73300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1673F-9CD6-4614-ACA3-6628773D32AD}" type="datetimeFigureOut">
              <a:rPr lang="en-AU" smtClean="0"/>
              <a:t>13/04/2020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8669-5185-4EF3-955D-36EDC4440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BC223-C94E-4F47-A827-1619BF12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B9EA5-7995-4B7A-98DE-7C9DF70540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65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9.health.gov.au/cda/source/display_doc.cfm?DocID=1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2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542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FB22AC-9B7E-46D6-AB47-CDD1238CC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002060"/>
                </a:solidFill>
              </a:rPr>
              <a:t>Confirmed Influenza Cases in Australia</a:t>
            </a:r>
            <a:br>
              <a:rPr lang="en-AU" sz="4800" dirty="0">
                <a:solidFill>
                  <a:srgbClr val="002060"/>
                </a:solidFill>
              </a:rPr>
            </a:br>
            <a:r>
              <a:rPr lang="en-AU" sz="4800" dirty="0">
                <a:solidFill>
                  <a:srgbClr val="002060"/>
                </a:solidFill>
              </a:rPr>
              <a:t>2008 - 2017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7522-8D6E-4A52-ADE6-D86565238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Autofit/>
          </a:bodyPr>
          <a:lstStyle/>
          <a:p>
            <a:r>
              <a:rPr lang="en-AU" sz="3600" b="1" dirty="0">
                <a:solidFill>
                  <a:srgbClr val="002060"/>
                </a:solidFill>
              </a:rPr>
              <a:t>Exploratory Data Analysis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37B545-8BF5-4738-AA6E-2854C8674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" r="1" b="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8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F63AFF-85E8-47A8-B692-6EB57651DD77}"/>
              </a:ext>
            </a:extLst>
          </p:cNvPr>
          <p:cNvSpPr txBox="1"/>
          <p:nvPr/>
        </p:nvSpPr>
        <p:spPr>
          <a:xfrm>
            <a:off x="115410" y="1810586"/>
            <a:ext cx="57329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The Data Source:</a:t>
            </a:r>
          </a:p>
          <a:p>
            <a:endParaRPr lang="en-AU" sz="1600" b="1" dirty="0"/>
          </a:p>
          <a:p>
            <a:r>
              <a:rPr lang="en-AU" sz="1600" b="1" dirty="0"/>
              <a:t>Australian Influenza Surveillance Report and Activity Updates:</a:t>
            </a:r>
          </a:p>
          <a:p>
            <a:endParaRPr lang="en-AU" sz="1600" b="1" dirty="0"/>
          </a:p>
          <a:p>
            <a:r>
              <a:rPr lang="en-AU" sz="1600" dirty="0"/>
              <a:t>The Australian Influenza Surveillance Report and Activity Updates are compiled from a number of data sources, which are used to monitor influenza activity and severity in the community. These data sources include laboratory-confirmed notifications to NNDSS; influenza associated hospitalisations; sentinel influenza-like illness (ILI) reporting from general practitioners; ILI-related community level surveys; and sentinel laboratory testing results.</a:t>
            </a:r>
          </a:p>
          <a:p>
            <a:endParaRPr lang="en-AU" sz="1600" dirty="0"/>
          </a:p>
          <a:p>
            <a:r>
              <a:rPr lang="en-AU" sz="1600" dirty="0">
                <a:hlinkClick r:id="rId2"/>
              </a:rPr>
              <a:t>Influenza (laboratory confirmed) Public dataset</a:t>
            </a:r>
            <a:endParaRPr lang="en-AU" sz="1600" dirty="0"/>
          </a:p>
          <a:p>
            <a:endParaRPr lang="en-AU" sz="1600" dirty="0"/>
          </a:p>
          <a:p>
            <a:endParaRPr lang="en-A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DFBD6D9-386E-4D26-9C32-6C2A01BC6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8350" y="1570889"/>
            <a:ext cx="6343650" cy="471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79C0B-883D-48DD-9F63-C63AE73F6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7" y="0"/>
            <a:ext cx="6223246" cy="161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4363DD-57E4-465E-80BF-3CCE1DDEECB7}"/>
              </a:ext>
            </a:extLst>
          </p:cNvPr>
          <p:cNvSpPr/>
          <p:nvPr/>
        </p:nvSpPr>
        <p:spPr>
          <a:xfrm>
            <a:off x="2734322" y="0"/>
            <a:ext cx="9436961" cy="1615277"/>
          </a:xfrm>
          <a:prstGeom prst="rect">
            <a:avLst/>
          </a:prstGeom>
          <a:solidFill>
            <a:srgbClr val="114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/>
              <a:t>Confirmed Influenza Cases in Australia</a:t>
            </a:r>
          </a:p>
          <a:p>
            <a:pPr algn="ctr"/>
            <a:r>
              <a:rPr lang="en-AU" sz="3600" b="1" dirty="0"/>
              <a:t>2008-2017</a:t>
            </a:r>
          </a:p>
        </p:txBody>
      </p:sp>
    </p:spTree>
    <p:extLst>
      <p:ext uri="{BB962C8B-B14F-4D97-AF65-F5344CB8AC3E}">
        <p14:creationId xmlns:p14="http://schemas.microsoft.com/office/powerpoint/2010/main" val="313614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F63AFF-85E8-47A8-B692-6EB57651DD77}"/>
              </a:ext>
            </a:extLst>
          </p:cNvPr>
          <p:cNvSpPr txBox="1"/>
          <p:nvPr/>
        </p:nvSpPr>
        <p:spPr>
          <a:xfrm>
            <a:off x="213064" y="213064"/>
            <a:ext cx="3746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Confirmed Influenza Cases in Australia</a:t>
            </a:r>
          </a:p>
          <a:p>
            <a:r>
              <a:rPr lang="en-AU" sz="2400" b="1" dirty="0"/>
              <a:t>2008-2017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This Graph represents all confirmed cases during the </a:t>
            </a:r>
          </a:p>
          <a:p>
            <a:r>
              <a:rPr lang="en-AU" dirty="0"/>
              <a:t>Period 2008-2017.</a:t>
            </a:r>
          </a:p>
          <a:p>
            <a:endParaRPr lang="en-AU" dirty="0"/>
          </a:p>
          <a:p>
            <a:r>
              <a:rPr lang="en-AU" dirty="0"/>
              <a:t>The graph represents confirmed cases by Age Group. </a:t>
            </a:r>
          </a:p>
          <a:p>
            <a:r>
              <a:rPr lang="en-AU" dirty="0"/>
              <a:t>(Bins = 5 years intervals)</a:t>
            </a:r>
          </a:p>
          <a:p>
            <a:endParaRPr lang="en-AU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F44B7CA-4D9A-42EE-82CE-E01B47ED7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6061" y="147637"/>
            <a:ext cx="776287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4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135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Confirmed Influenza Cases in Australia 2008 - 2017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Confirmed Influenza Cases in Australia 2008 - 2017 </dc:title>
  <dc:creator>Michael</dc:creator>
  <cp:lastModifiedBy>Michael</cp:lastModifiedBy>
  <cp:revision>7</cp:revision>
  <dcterms:created xsi:type="dcterms:W3CDTF">2020-04-13T11:58:13Z</dcterms:created>
  <dcterms:modified xsi:type="dcterms:W3CDTF">2020-04-14T00:41:25Z</dcterms:modified>
</cp:coreProperties>
</file>