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90" r:id="rId4"/>
    <p:sldId id="293" r:id="rId5"/>
    <p:sldId id="257" r:id="rId6"/>
    <p:sldId id="259" r:id="rId7"/>
    <p:sldId id="280" r:id="rId8"/>
    <p:sldId id="281" r:id="rId9"/>
    <p:sldId id="283" r:id="rId10"/>
    <p:sldId id="285" r:id="rId11"/>
    <p:sldId id="286" r:id="rId12"/>
    <p:sldId id="287" r:id="rId13"/>
    <p:sldId id="289" r:id="rId14"/>
    <p:sldId id="288" r:id="rId15"/>
    <p:sldId id="279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2E1-EC26-4B50-9B28-69A2DB200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974E3-74BE-47C6-BC5E-8ACD086E1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FD29-BB58-4939-9C39-25CB2FD8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6D041-A36C-4275-8033-F2C76C52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2126-6C7A-487A-9AA2-F1ED24F7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09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C8BB-FD7F-4F9B-8F30-A218CD04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85A27-23C9-4FA0-B2B0-3FCE3F02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710C-D78B-42B6-863C-BDF4FC7D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28CC5-F70F-4E39-ABB1-D24CF49A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C2FA-01C8-401C-A563-FD6E2D4B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93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5BA3D-BB96-49FE-8C70-B612EA12E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69FF1-5DE2-418D-9857-2C464654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E4F6-9B1A-4CC9-A2F1-4EB804AF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A3B1-A5B2-479E-B7D8-071677BE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1AE6-E528-4654-84D8-53AC8BAE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35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4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05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7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46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85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8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4B31-ACF0-4BA7-B119-AA7A7939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2BAF-65B1-449E-8A2C-87BC6BF8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5019-1B95-41B4-BDB4-7E3E3AC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10FC-8CA9-4885-80CC-7102BF4D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77A6-B097-4D6B-9446-D2DD6761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94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8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92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6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964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5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75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352B-C184-43BB-8DBC-6CBFCB66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7DED-BE3F-48EC-A0A3-D71770D5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5527-C24A-4A93-91DF-6E99FC01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E089-3416-4687-8639-DECE0CF2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7B25-A01F-406D-88A9-4E92AED7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57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21D0-742E-458F-A96A-3BAC2D5E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769A-74AE-4149-ADE8-3CE065CC3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97B4-A770-4C49-9E19-37AB18E5D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E8E4-19E9-43E4-811F-3F4455D9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93E1A-8629-41B2-8D91-CE698106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0B357-CBE2-499E-9ED3-DEF12E7A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4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E3C1-8973-473A-9EE2-866A3E7B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E561-97D8-4B44-B8E1-4D52FC1B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54AC-598F-4FA6-9CC9-1F91CD4E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EE31D-C986-47CA-A163-DB73D1A5B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664D-714B-4AE2-BC15-08697DD4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F7FCE-CDE5-4596-B451-6E408AEF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4E8C2-BAE9-40FA-92D6-D34B5491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A191D-F137-49EE-AC76-91EFFC1B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1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A411-4960-429E-B959-3AD3BE3B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D7F76-BE08-4F72-836B-74CDC1E8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D4AC9-E3FD-448E-AA63-7C52FE33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32F35-E0FF-4C5E-A0FC-DFAFF608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44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A5694-1511-4D7F-89DC-E319B765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B9480-44EA-4101-81A7-294DA2E2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5B48-18F5-48B9-AE22-0ABF154F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5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BFBF-977E-43B4-B864-475FE2EB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18A0-2742-4F01-999F-A45C6BA1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83DD-AE9A-47F0-B566-30357C23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0183-685F-4B65-B69D-8596097E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AE4F5-2162-4975-8528-03EFB436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A13D-A946-4D71-B33E-396D10F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44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22D7-B6C7-445E-A466-E1B29F74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5D8A4-2EDC-42F1-BA98-2D2EB22E0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1024B-9753-46B1-AEB7-9030BB94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05875-650E-42BF-BA6D-DD25F542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2469-7F13-4EC0-B334-A8222CFA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CF00F-ADC7-474F-B208-4AA495C1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80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FE3FD-5E1D-4927-8530-2AEEC70E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7E11-8D5E-46FA-9C5D-B1FD2725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3184-F7BE-4FF9-9030-7FB1FF472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D9F5-A2A5-4222-8CE2-1AF7B3E5D54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0FFF-E539-4C78-B12A-7F4256ACC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358E-D916-4713-BF1C-D85701CD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F3BE-A494-4395-9246-C2BF1F141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8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93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rldbank/ML-classification-algorithms-poverty/blob/master/report/ML_Classification_Poverty_Comparative_Assessment_v01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1491982"/>
            <a:ext cx="3485073" cy="1944209"/>
          </a:xfrm>
        </p:spPr>
        <p:txBody>
          <a:bodyPr>
            <a:noAutofit/>
          </a:bodyPr>
          <a:lstStyle/>
          <a:p>
            <a:r>
              <a:rPr lang="en-AU" sz="3200" b="1" dirty="0">
                <a:effectLst/>
              </a:rPr>
              <a:t>Project 3:</a:t>
            </a:r>
            <a:br>
              <a:rPr lang="en-AU" sz="3200" b="1" dirty="0">
                <a:effectLst/>
              </a:rPr>
            </a:br>
            <a:r>
              <a:rPr lang="en-AU" sz="3200" b="1" dirty="0">
                <a:effectLst/>
              </a:rPr>
              <a:t>Machine Learning Algorithms for Poverty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507688"/>
            <a:ext cx="3618346" cy="176564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600" b="1" dirty="0"/>
              <a:t>Assessment of  ML Models: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Log Regression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Linear Discrimination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>
                <a:effectLst/>
              </a:rPr>
              <a:t>K-Nearest </a:t>
            </a:r>
            <a:r>
              <a:rPr lang="en-AU" b="1" dirty="0" err="1">
                <a:effectLst/>
              </a:rPr>
              <a:t>Neighbors</a:t>
            </a:r>
            <a:r>
              <a:rPr lang="en-AU" b="1" dirty="0">
                <a:effectLst/>
              </a:rPr>
              <a:t> </a:t>
            </a:r>
          </a:p>
          <a:p>
            <a:pPr algn="l"/>
            <a:endParaRPr lang="en-AU" b="1" dirty="0">
              <a:effectLst/>
            </a:endParaRP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8C8A-80E6-47CD-B7EA-0120E7E5620D}"/>
              </a:ext>
            </a:extLst>
          </p:cNvPr>
          <p:cNvSpPr txBox="1"/>
          <p:nvPr/>
        </p:nvSpPr>
        <p:spPr>
          <a:xfrm>
            <a:off x="781235" y="1109709"/>
            <a:ext cx="10203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Linear Discriminant Analysis – Training Data Results</a:t>
            </a:r>
          </a:p>
          <a:p>
            <a:endParaRPr lang="en-AU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D1428-1A68-4FD9-803A-66AC8019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41" y="2214516"/>
            <a:ext cx="8953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8809B0-C46C-4090-B2C1-3928D2021E39}"/>
              </a:ext>
            </a:extLst>
          </p:cNvPr>
          <p:cNvSpPr/>
          <p:nvPr/>
        </p:nvSpPr>
        <p:spPr>
          <a:xfrm>
            <a:off x="1343025" y="866686"/>
            <a:ext cx="1011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3600" b="1" dirty="0"/>
              <a:t>Linear Discriminant Analysis </a:t>
            </a:r>
            <a:r>
              <a:rPr lang="en-AU" sz="3600" b="1" dirty="0">
                <a:solidFill>
                  <a:prstClr val="black"/>
                </a:solidFill>
              </a:rPr>
              <a:t>– Testing Data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A5DE4-84AB-437D-B29E-9303E627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457539"/>
            <a:ext cx="8953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8C8A-80E6-47CD-B7EA-0120E7E5620D}"/>
              </a:ext>
            </a:extLst>
          </p:cNvPr>
          <p:cNvSpPr txBox="1"/>
          <p:nvPr/>
        </p:nvSpPr>
        <p:spPr>
          <a:xfrm>
            <a:off x="180975" y="1109709"/>
            <a:ext cx="1080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K-Nearest Neighbours Classifier – Training Data Results</a:t>
            </a:r>
          </a:p>
          <a:p>
            <a:endParaRPr lang="en-AU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9EADEE-E1AD-488F-BC7D-BE2574C1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590800"/>
            <a:ext cx="8934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2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8110F-5E2A-4F8D-B9F3-8C7E23B152D6}"/>
              </a:ext>
            </a:extLst>
          </p:cNvPr>
          <p:cNvSpPr txBox="1"/>
          <p:nvPr/>
        </p:nvSpPr>
        <p:spPr>
          <a:xfrm>
            <a:off x="180975" y="1109709"/>
            <a:ext cx="1080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K-Nearest Neighbours Classifier – Testing Data Results</a:t>
            </a:r>
          </a:p>
          <a:p>
            <a:endParaRPr lang="en-AU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35901-F3C9-43F3-A217-3548F3B7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310038"/>
            <a:ext cx="8934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0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26A62-FE1D-4649-8925-65F7E3F2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6" y="471887"/>
            <a:ext cx="7696867" cy="6386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AC251-680F-4CEE-B1FC-F50C925E23F0}"/>
              </a:ext>
            </a:extLst>
          </p:cNvPr>
          <p:cNvSpPr txBox="1"/>
          <p:nvPr/>
        </p:nvSpPr>
        <p:spPr>
          <a:xfrm>
            <a:off x="461639" y="235325"/>
            <a:ext cx="1086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Published Results for Machine Learning Models for Malawi Integrated Household Survey (IHS) Program  2010/11</a:t>
            </a:r>
          </a:p>
        </p:txBody>
      </p:sp>
    </p:spTree>
    <p:extLst>
      <p:ext uri="{BB962C8B-B14F-4D97-AF65-F5344CB8AC3E}">
        <p14:creationId xmlns:p14="http://schemas.microsoft.com/office/powerpoint/2010/main" val="213868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AD804-44A7-4B81-AEB4-0935623B2D81}"/>
              </a:ext>
            </a:extLst>
          </p:cNvPr>
          <p:cNvSpPr txBox="1"/>
          <p:nvPr/>
        </p:nvSpPr>
        <p:spPr>
          <a:xfrm>
            <a:off x="816745" y="310718"/>
            <a:ext cx="978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 Issues Assessing the ML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8A439-4C03-4339-B97F-DBECA9AFEC9E}"/>
              </a:ext>
            </a:extLst>
          </p:cNvPr>
          <p:cNvSpPr txBox="1"/>
          <p:nvPr/>
        </p:nvSpPr>
        <p:spPr>
          <a:xfrm>
            <a:off x="355107" y="1467036"/>
            <a:ext cx="112835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sz="3200" dirty="0"/>
              <a:t>- 	Only a single survey from a previous country was available to  	prove the reliability of the model:</a:t>
            </a:r>
          </a:p>
          <a:p>
            <a:pPr lvl="1"/>
            <a:r>
              <a:rPr lang="en-AU" sz="3200" dirty="0"/>
              <a:t>	Integrated Household Living Conditions Survey 2010-2011 - 	Malawai </a:t>
            </a:r>
          </a:p>
          <a:p>
            <a:pPr lvl="1"/>
            <a:endParaRPr lang="en-AU" sz="3200" dirty="0"/>
          </a:p>
          <a:p>
            <a:pPr lvl="1"/>
            <a:r>
              <a:rPr lang="en-AU" sz="3200" dirty="0"/>
              <a:t>-	The small datasets effected the accuracy of Decision Tree and 	Random Forest Models</a:t>
            </a:r>
          </a:p>
          <a:p>
            <a:pPr lvl="1"/>
            <a:endParaRPr lang="en-AU" sz="3200" dirty="0"/>
          </a:p>
          <a:p>
            <a:pPr lvl="1"/>
            <a:r>
              <a:rPr lang="en-AU" sz="3200" dirty="0"/>
              <a:t>-	Models where only tested with a limited number of variables:</a:t>
            </a:r>
          </a:p>
          <a:p>
            <a:pPr lvl="1"/>
            <a:r>
              <a:rPr lang="en-AU" sz="3200" dirty="0"/>
              <a:t>	referred to as simple variable set in the literature</a:t>
            </a:r>
          </a:p>
        </p:txBody>
      </p:sp>
    </p:spTree>
    <p:extLst>
      <p:ext uri="{BB962C8B-B14F-4D97-AF65-F5344CB8AC3E}">
        <p14:creationId xmlns:p14="http://schemas.microsoft.com/office/powerpoint/2010/main" val="404040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6238E-D157-475A-B3CD-B5EAF27EBF57}"/>
              </a:ext>
            </a:extLst>
          </p:cNvPr>
          <p:cNvSpPr txBox="1"/>
          <p:nvPr/>
        </p:nvSpPr>
        <p:spPr>
          <a:xfrm>
            <a:off x="461640" y="1198485"/>
            <a:ext cx="1113259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Next Steps:</a:t>
            </a:r>
          </a:p>
          <a:p>
            <a:endParaRPr lang="en-AU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Collate data from 3 separate surveys:</a:t>
            </a:r>
          </a:p>
          <a:p>
            <a:r>
              <a:rPr lang="en-AU" sz="3200" dirty="0"/>
              <a:t>	Integrated Household Living Conditions Survey – Malawai</a:t>
            </a:r>
          </a:p>
          <a:p>
            <a:r>
              <a:rPr lang="en-AU" sz="3200" dirty="0"/>
              <a:t>	2010 - 2013 - 2016 (Single dataset)</a:t>
            </a:r>
          </a:p>
          <a:p>
            <a:endParaRPr lang="en-A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Classify the data: poor &amp; non –poor based on published poverty line for each of the survey years (2010 as example)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Begin modelling and benchmarking 2010 </a:t>
            </a:r>
          </a:p>
        </p:txBody>
      </p:sp>
    </p:spTree>
    <p:extLst>
      <p:ext uri="{BB962C8B-B14F-4D97-AF65-F5344CB8AC3E}">
        <p14:creationId xmlns:p14="http://schemas.microsoft.com/office/powerpoint/2010/main" val="40757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A743-B519-4603-A59D-40520B50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AU" dirty="0">
                <a:solidFill>
                  <a:srgbClr val="333333"/>
                </a:solidFill>
                <a:latin typeface="Andes"/>
              </a:rPr>
            </a:br>
            <a:r>
              <a:rPr lang="en-AU" sz="3600" b="1" dirty="0">
                <a:solidFill>
                  <a:srgbClr val="333333"/>
                </a:solidFill>
                <a:latin typeface="Andes"/>
              </a:rPr>
              <a:t>Machine Learning and the Future of Poverty Prediction</a:t>
            </a:r>
            <a:br>
              <a:rPr lang="en-AU" dirty="0">
                <a:solidFill>
                  <a:srgbClr val="333333"/>
                </a:solidFill>
                <a:latin typeface="Andes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4DF6-7445-4673-B806-AD5ABDF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AU" sz="4500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AU" sz="4500" dirty="0">
                <a:solidFill>
                  <a:srgbClr val="333333"/>
                </a:solidFill>
                <a:latin typeface="Open Sans"/>
              </a:rPr>
              <a:t>“Measuring poverty is notoriously difficult. The collection of detailed data on households is time-consuming and expensive. But the marriage of machine learning techniques to lighter collection instruments may transform how the World Bank and its development partners approach poverty measurement. Predicting a household’s poverty status with a handful of easy-to-collect qualitative variables lowers costs, decreases turnaround times, and, ultimately, creates a more solid empirical foundation for policy.”</a:t>
            </a:r>
          </a:p>
          <a:p>
            <a:pPr marL="0" indent="0">
              <a:buNone/>
            </a:pPr>
            <a:endParaRPr lang="en-AU" sz="2200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333333"/>
                </a:solidFill>
                <a:latin typeface="Open Sans"/>
              </a:rPr>
              <a:t>				</a:t>
            </a:r>
            <a:r>
              <a:rPr lang="en-AU" sz="2200" b="1" dirty="0">
                <a:solidFill>
                  <a:srgbClr val="333333"/>
                </a:solidFill>
                <a:latin typeface="Open Sans"/>
              </a:rPr>
              <a:t>Source:</a:t>
            </a:r>
            <a:r>
              <a:rPr lang="en-AU" sz="2200" dirty="0">
                <a:solidFill>
                  <a:srgbClr val="333333"/>
                </a:solidFill>
                <a:latin typeface="Open Sans"/>
              </a:rPr>
              <a:t> https://www.worldbank.org/en/events/2018/02/27/machine-learning-poverty-prediction#1</a:t>
            </a:r>
            <a:endParaRPr lang="en-AU" sz="2200" b="1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endParaRPr lang="en-AU" sz="1600" b="1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AU" dirty="0">
                <a:solidFill>
                  <a:srgbClr val="333333"/>
                </a:solidFill>
                <a:latin typeface="Open Sans"/>
              </a:rPr>
              <a:t>					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26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7094E8-D7E9-4E67-B5F5-379492ABDC1B}"/>
              </a:ext>
            </a:extLst>
          </p:cNvPr>
          <p:cNvSpPr/>
          <p:nvPr/>
        </p:nvSpPr>
        <p:spPr>
          <a:xfrm>
            <a:off x="754602" y="665825"/>
            <a:ext cx="111059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>
                <a:latin typeface="NimbusRomNo9L-Medi"/>
              </a:rPr>
              <a:t>Machine Learning for Poverty Prediction:</a:t>
            </a:r>
          </a:p>
          <a:p>
            <a:r>
              <a:rPr lang="en-AU" sz="3600" dirty="0">
                <a:latin typeface="NimbusRomNo9L-Medi"/>
              </a:rPr>
              <a:t>A Comparative Assessment of Classification Algorithms</a:t>
            </a:r>
            <a:endParaRPr lang="en-AU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BD7F20-2FDF-4EC4-82A7-C8241C857B9E}"/>
              </a:ext>
            </a:extLst>
          </p:cNvPr>
          <p:cNvCxnSpPr/>
          <p:nvPr/>
        </p:nvCxnSpPr>
        <p:spPr>
          <a:xfrm>
            <a:off x="631794" y="2157273"/>
            <a:ext cx="10928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B4D9B-C78C-4D3D-B409-F5971AF015BE}"/>
              </a:ext>
            </a:extLst>
          </p:cNvPr>
          <p:cNvCxnSpPr>
            <a:cxnSpLocks/>
          </p:cNvCxnSpPr>
          <p:nvPr/>
        </p:nvCxnSpPr>
        <p:spPr>
          <a:xfrm>
            <a:off x="514905" y="541538"/>
            <a:ext cx="10928412" cy="0"/>
          </a:xfrm>
          <a:prstGeom prst="line">
            <a:avLst/>
          </a:prstGeom>
          <a:ln w="317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A60067-048A-4067-86D6-8204524B3C17}"/>
              </a:ext>
            </a:extLst>
          </p:cNvPr>
          <p:cNvSpPr txBox="1"/>
          <p:nvPr/>
        </p:nvSpPr>
        <p:spPr>
          <a:xfrm>
            <a:off x="1661604" y="2164167"/>
            <a:ext cx="81738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Abstract:</a:t>
            </a:r>
          </a:p>
          <a:p>
            <a:r>
              <a:rPr lang="en-AU" dirty="0"/>
              <a:t>This report compares the performance of various open source machine learning</a:t>
            </a:r>
          </a:p>
          <a:p>
            <a:r>
              <a:rPr lang="en-AU" dirty="0"/>
              <a:t>classification algorithms applied to the task of predicting the poverty status</a:t>
            </a:r>
          </a:p>
          <a:p>
            <a:r>
              <a:rPr lang="en-AU" dirty="0"/>
              <a:t>of households in Indonesia and Malawi. We use household survey data from a</a:t>
            </a:r>
          </a:p>
          <a:p>
            <a:r>
              <a:rPr lang="en-AU" dirty="0"/>
              <a:t>nationally-representative sample. A selection of categorical variables is used as</a:t>
            </a:r>
          </a:p>
          <a:p>
            <a:r>
              <a:rPr lang="en-AU" dirty="0"/>
              <a:t>predictors. The target variable, a label “Poor" or “Non-Poor," indicates whether</a:t>
            </a:r>
          </a:p>
          <a:p>
            <a:r>
              <a:rPr lang="en-AU" dirty="0"/>
              <a:t>a household’s per capita consumption is below or above the national poverty line.</a:t>
            </a:r>
          </a:p>
          <a:p>
            <a:r>
              <a:rPr lang="en-AU" dirty="0"/>
              <a:t>Classical models such as logistic regression are optimized and compared to numerous</a:t>
            </a:r>
          </a:p>
          <a:p>
            <a:r>
              <a:rPr lang="en-AU" dirty="0"/>
              <a:t>modern approaches, including advanced tree methods, genetic algorithms for</a:t>
            </a:r>
          </a:p>
          <a:p>
            <a:r>
              <a:rPr lang="en-AU" dirty="0"/>
              <a:t>automated machine learning, and new approaches from deep learning. The results</a:t>
            </a:r>
          </a:p>
          <a:p>
            <a:r>
              <a:rPr lang="en-AU" dirty="0"/>
              <a:t>of the comparison demonstrate the trade-offs between computational complexity</a:t>
            </a:r>
          </a:p>
          <a:p>
            <a:r>
              <a:rPr lang="en-AU" dirty="0"/>
              <a:t>and model performance. We also discuss the use of a machine learning competition</a:t>
            </a:r>
          </a:p>
          <a:p>
            <a:r>
              <a:rPr lang="en-AU" dirty="0"/>
              <a:t>to crowdsource building predictive algorithms. This report aims to contribute to</a:t>
            </a:r>
          </a:p>
          <a:p>
            <a:r>
              <a:rPr lang="en-AU" dirty="0"/>
              <a:t>the democratization of machine learning by providing examples of good practice</a:t>
            </a:r>
          </a:p>
          <a:p>
            <a:r>
              <a:rPr lang="en-AU" dirty="0"/>
              <a:t>in the form of reproducible results and openly accessible documented scripts.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25252-63F4-4E6F-9A68-F281253F433A}"/>
              </a:ext>
            </a:extLst>
          </p:cNvPr>
          <p:cNvSpPr/>
          <p:nvPr/>
        </p:nvSpPr>
        <p:spPr>
          <a:xfrm>
            <a:off x="8553450" y="6503817"/>
            <a:ext cx="4354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hlinkClick r:id="rId2"/>
              </a:rPr>
              <a:t>ML Classification Poverty Comparative Assessment</a:t>
            </a:r>
            <a:endParaRPr lang="en-A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AEEAB-82BC-4BAB-92A9-A05FFA3EF632}"/>
              </a:ext>
            </a:extLst>
          </p:cNvPr>
          <p:cNvSpPr txBox="1"/>
          <p:nvPr/>
        </p:nvSpPr>
        <p:spPr>
          <a:xfrm>
            <a:off x="7781161" y="6457651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Source</a:t>
            </a:r>
            <a:r>
              <a:rPr lang="en-AU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280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CD7308-7438-482E-AD0C-B566F5F1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66" y="243564"/>
            <a:ext cx="9320068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9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FC599-4217-4F0C-8FC5-9F0F522F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228"/>
            <a:ext cx="12192000" cy="5275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CD8510-81BD-4247-BBC4-110E4618892C}"/>
              </a:ext>
            </a:extLst>
          </p:cNvPr>
          <p:cNvSpPr txBox="1"/>
          <p:nvPr/>
        </p:nvSpPr>
        <p:spPr>
          <a:xfrm>
            <a:off x="1447800" y="577153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Source: World Bank Microdata Library  </a:t>
            </a:r>
            <a:endParaRPr lang="en-AU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EC9BB-84B4-4FC5-9D38-255E1691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340" y="0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8C7823-491B-4F42-BFBD-62CC4EAF1AB5}"/>
              </a:ext>
            </a:extLst>
          </p:cNvPr>
          <p:cNvSpPr/>
          <p:nvPr/>
        </p:nvSpPr>
        <p:spPr>
          <a:xfrm>
            <a:off x="418888" y="184476"/>
            <a:ext cx="11155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800" dirty="0">
                <a:solidFill>
                  <a:srgbClr val="000000"/>
                </a:solidFill>
                <a:latin typeface="Calibri" panose="020F0502020204030204" pitchFamily="34" charset="0"/>
              </a:rPr>
              <a:t>Malawi 2010 - Household-level information</a:t>
            </a:r>
            <a:r>
              <a:rPr lang="en-AU" sz="4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490C0-0038-4FAC-AF0B-7E1FE825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261"/>
            <a:ext cx="12192000" cy="453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87376-7A3E-4900-82CD-275711680DFB}"/>
              </a:ext>
            </a:extLst>
          </p:cNvPr>
          <p:cNvSpPr txBox="1"/>
          <p:nvPr/>
        </p:nvSpPr>
        <p:spPr>
          <a:xfrm>
            <a:off x="600075" y="1333500"/>
            <a:ext cx="316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 Dictionary – 346 Variables </a:t>
            </a:r>
          </a:p>
        </p:txBody>
      </p:sp>
    </p:spTree>
    <p:extLst>
      <p:ext uri="{BB962C8B-B14F-4D97-AF65-F5344CB8AC3E}">
        <p14:creationId xmlns:p14="http://schemas.microsoft.com/office/powerpoint/2010/main" val="129409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76D64-AC25-4981-8B91-EC2D1ADA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418721"/>
            <a:ext cx="9144000" cy="4069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D6B292-CCA2-4238-A923-F4085C6BF9F5}"/>
              </a:ext>
            </a:extLst>
          </p:cNvPr>
          <p:cNvSpPr txBox="1"/>
          <p:nvPr/>
        </p:nvSpPr>
        <p:spPr>
          <a:xfrm>
            <a:off x="627954" y="704850"/>
            <a:ext cx="113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Variables used to assess ML Models (recommended)</a:t>
            </a:r>
          </a:p>
        </p:txBody>
      </p:sp>
    </p:spTree>
    <p:extLst>
      <p:ext uri="{BB962C8B-B14F-4D97-AF65-F5344CB8AC3E}">
        <p14:creationId xmlns:p14="http://schemas.microsoft.com/office/powerpoint/2010/main" val="300479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E815A4-6C67-4419-B77D-31BA4F11F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63" y="2656411"/>
            <a:ext cx="8953500" cy="3533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78C8A-80E6-47CD-B7EA-0120E7E5620D}"/>
              </a:ext>
            </a:extLst>
          </p:cNvPr>
          <p:cNvSpPr txBox="1"/>
          <p:nvPr/>
        </p:nvSpPr>
        <p:spPr>
          <a:xfrm>
            <a:off x="781235" y="1109709"/>
            <a:ext cx="10203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Logistic Regression Classifier – Training Data Results</a:t>
            </a:r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90571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1519A4-4C87-4614-A41E-ABAE5010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243227"/>
            <a:ext cx="8953500" cy="3533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8809B0-C46C-4090-B2C1-3928D2021E39}"/>
              </a:ext>
            </a:extLst>
          </p:cNvPr>
          <p:cNvSpPr/>
          <p:nvPr/>
        </p:nvSpPr>
        <p:spPr>
          <a:xfrm>
            <a:off x="1343025" y="866686"/>
            <a:ext cx="1011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3600" b="1" dirty="0">
                <a:solidFill>
                  <a:prstClr val="black"/>
                </a:solidFill>
              </a:rPr>
              <a:t>Logistic Regression Classifier – Testing Data Results</a:t>
            </a:r>
          </a:p>
        </p:txBody>
      </p:sp>
    </p:spTree>
    <p:extLst>
      <p:ext uri="{BB962C8B-B14F-4D97-AF65-F5344CB8AC3E}">
        <p14:creationId xmlns:p14="http://schemas.microsoft.com/office/powerpoint/2010/main" val="15353673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549</Words>
  <Application>Microsoft Office PowerPoint</Application>
  <PresentationFormat>Widescreen</PresentationFormat>
  <Paragraphs>61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Andes</vt:lpstr>
      <vt:lpstr>Arial</vt:lpstr>
      <vt:lpstr>Calibri</vt:lpstr>
      <vt:lpstr>Calibri Light</vt:lpstr>
      <vt:lpstr>Goudy Old Style</vt:lpstr>
      <vt:lpstr>NimbusRomNo9L-Medi</vt:lpstr>
      <vt:lpstr>Open Sans</vt:lpstr>
      <vt:lpstr>Wingdings 2</vt:lpstr>
      <vt:lpstr>Office Theme</vt:lpstr>
      <vt:lpstr>SlateVTI</vt:lpstr>
      <vt:lpstr>Project 3: Machine Learning Algorithms for Poverty Prediction</vt:lpstr>
      <vt:lpstr> Machine Learning and the Future of Poverty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16</cp:revision>
  <dcterms:created xsi:type="dcterms:W3CDTF">2020-06-10T04:58:36Z</dcterms:created>
  <dcterms:modified xsi:type="dcterms:W3CDTF">2020-06-15T10:49:27Z</dcterms:modified>
</cp:coreProperties>
</file>