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4"/>
  </p:notesMasterIdLst>
  <p:sldIdLst>
    <p:sldId id="256" r:id="rId5"/>
    <p:sldId id="257" r:id="rId6"/>
    <p:sldId id="258" r:id="rId7"/>
    <p:sldId id="259" r:id="rId8"/>
    <p:sldId id="262" r:id="rId9"/>
    <p:sldId id="263" r:id="rId10"/>
    <p:sldId id="264" r:id="rId11"/>
    <p:sldId id="331" r:id="rId12"/>
    <p:sldId id="267" r:id="rId13"/>
    <p:sldId id="268"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20" r:id="rId61"/>
    <p:sldId id="318" r:id="rId62"/>
    <p:sldId id="319" r:id="rId63"/>
    <p:sldId id="321" r:id="rId64"/>
    <p:sldId id="322" r:id="rId65"/>
    <p:sldId id="323" r:id="rId66"/>
    <p:sldId id="330" r:id="rId67"/>
    <p:sldId id="324" r:id="rId68"/>
    <p:sldId id="326" r:id="rId69"/>
    <p:sldId id="327" r:id="rId70"/>
    <p:sldId id="328" r:id="rId71"/>
    <p:sldId id="325"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F3CE2-B09F-4FBD-A62E-708418909349}" v="5" dt="2020-12-14T14:27:19.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andolfelli" userId="7c175c91-909f-478e-b50f-c97414360c19" providerId="ADAL" clId="{75EF3CE2-B09F-4FBD-A62E-708418909349}"/>
    <pc:docChg chg="undo custSel mod delSld modSld">
      <pc:chgData name="Michael Pandolfelli" userId="7c175c91-909f-478e-b50f-c97414360c19" providerId="ADAL" clId="{75EF3CE2-B09F-4FBD-A62E-708418909349}" dt="2020-12-15T18:01:04.451" v="749" actId="20577"/>
      <pc:docMkLst>
        <pc:docMk/>
      </pc:docMkLst>
      <pc:sldChg chg="modSp mod">
        <pc:chgData name="Michael Pandolfelli" userId="7c175c91-909f-478e-b50f-c97414360c19" providerId="ADAL" clId="{75EF3CE2-B09F-4FBD-A62E-708418909349}" dt="2020-12-14T13:34:13.605" v="0" actId="33524"/>
        <pc:sldMkLst>
          <pc:docMk/>
          <pc:sldMk cId="2370076750" sldId="257"/>
        </pc:sldMkLst>
        <pc:spChg chg="mod">
          <ac:chgData name="Michael Pandolfelli" userId="7c175c91-909f-478e-b50f-c97414360c19" providerId="ADAL" clId="{75EF3CE2-B09F-4FBD-A62E-708418909349}" dt="2020-12-14T13:34:13.605" v="0" actId="33524"/>
          <ac:spMkLst>
            <pc:docMk/>
            <pc:sldMk cId="2370076750" sldId="257"/>
            <ac:spMk id="2" creationId="{C82B5FAE-852E-4CDE-AFB7-0A3B90C9483D}"/>
          </ac:spMkLst>
        </pc:spChg>
      </pc:sldChg>
      <pc:sldChg chg="addSp delSp modSp mod setBg">
        <pc:chgData name="Michael Pandolfelli" userId="7c175c91-909f-478e-b50f-c97414360c19" providerId="ADAL" clId="{75EF3CE2-B09F-4FBD-A62E-708418909349}" dt="2020-12-15T18:01:04.451" v="749" actId="20577"/>
        <pc:sldMkLst>
          <pc:docMk/>
          <pc:sldMk cId="1926581508" sldId="258"/>
        </pc:sldMkLst>
        <pc:spChg chg="mod">
          <ac:chgData name="Michael Pandolfelli" userId="7c175c91-909f-478e-b50f-c97414360c19" providerId="ADAL" clId="{75EF3CE2-B09F-4FBD-A62E-708418909349}" dt="2020-12-15T18:01:04.451" v="749" actId="20577"/>
          <ac:spMkLst>
            <pc:docMk/>
            <pc:sldMk cId="1926581508" sldId="258"/>
            <ac:spMk id="2" creationId="{66CE7398-0967-4D37-9FA7-598D8A840E95}"/>
          </ac:spMkLst>
        </pc:spChg>
        <pc:spChg chg="add del mod">
          <ac:chgData name="Michael Pandolfelli" userId="7c175c91-909f-478e-b50f-c97414360c19" providerId="ADAL" clId="{75EF3CE2-B09F-4FBD-A62E-708418909349}" dt="2020-12-14T13:59:37.952" v="188" actId="478"/>
          <ac:spMkLst>
            <pc:docMk/>
            <pc:sldMk cId="1926581508" sldId="258"/>
            <ac:spMk id="7" creationId="{12F0742C-AC2A-42C6-BAAC-F7E437B37494}"/>
          </ac:spMkLst>
        </pc:spChg>
        <pc:spChg chg="add">
          <ac:chgData name="Michael Pandolfelli" userId="7c175c91-909f-478e-b50f-c97414360c19" providerId="ADAL" clId="{75EF3CE2-B09F-4FBD-A62E-708418909349}" dt="2020-12-14T14:03:39.350" v="218" actId="26606"/>
          <ac:spMkLst>
            <pc:docMk/>
            <pc:sldMk cId="1926581508" sldId="258"/>
            <ac:spMk id="16" creationId="{70155189-D96C-4527-B0EC-654B946BE615}"/>
          </ac:spMkLst>
        </pc:spChg>
        <pc:picChg chg="del">
          <ac:chgData name="Michael Pandolfelli" userId="7c175c91-909f-478e-b50f-c97414360c19" providerId="ADAL" clId="{75EF3CE2-B09F-4FBD-A62E-708418909349}" dt="2020-12-14T13:59:34.518" v="187" actId="478"/>
          <ac:picMkLst>
            <pc:docMk/>
            <pc:sldMk cId="1926581508" sldId="258"/>
            <ac:picMk id="4" creationId="{3DB2C218-9376-49A4-BC1A-16AC707819E8}"/>
          </ac:picMkLst>
        </pc:picChg>
        <pc:picChg chg="add mod">
          <ac:chgData name="Michael Pandolfelli" userId="7c175c91-909f-478e-b50f-c97414360c19" providerId="ADAL" clId="{75EF3CE2-B09F-4FBD-A62E-708418909349}" dt="2020-12-14T14:04:53.511" v="225" actId="692"/>
          <ac:picMkLst>
            <pc:docMk/>
            <pc:sldMk cId="1926581508" sldId="258"/>
            <ac:picMk id="5" creationId="{1A1023B6-37F9-4D96-8BD0-58F43C0DF793}"/>
          </ac:picMkLst>
        </pc:picChg>
        <pc:picChg chg="add mod">
          <ac:chgData name="Michael Pandolfelli" userId="7c175c91-909f-478e-b50f-c97414360c19" providerId="ADAL" clId="{75EF3CE2-B09F-4FBD-A62E-708418909349}" dt="2020-12-14T14:04:56.175" v="226" actId="692"/>
          <ac:picMkLst>
            <pc:docMk/>
            <pc:sldMk cId="1926581508" sldId="258"/>
            <ac:picMk id="9" creationId="{B52375AB-9DD0-44E9-9194-853ADA83D06E}"/>
          </ac:picMkLst>
        </pc:picChg>
        <pc:picChg chg="add mod">
          <ac:chgData name="Michael Pandolfelli" userId="7c175c91-909f-478e-b50f-c97414360c19" providerId="ADAL" clId="{75EF3CE2-B09F-4FBD-A62E-708418909349}" dt="2020-12-14T14:04:57.605" v="227" actId="692"/>
          <ac:picMkLst>
            <pc:docMk/>
            <pc:sldMk cId="1926581508" sldId="258"/>
            <ac:picMk id="11" creationId="{5B479161-A7E9-4689-B796-89D252C658A1}"/>
          </ac:picMkLst>
        </pc:picChg>
      </pc:sldChg>
      <pc:sldChg chg="modSp mod">
        <pc:chgData name="Michael Pandolfelli" userId="7c175c91-909f-478e-b50f-c97414360c19" providerId="ADAL" clId="{75EF3CE2-B09F-4FBD-A62E-708418909349}" dt="2020-12-14T14:27:03.449" v="627" actId="692"/>
        <pc:sldMkLst>
          <pc:docMk/>
          <pc:sldMk cId="4222373485" sldId="259"/>
        </pc:sldMkLst>
        <pc:spChg chg="mod">
          <ac:chgData name="Michael Pandolfelli" userId="7c175c91-909f-478e-b50f-c97414360c19" providerId="ADAL" clId="{75EF3CE2-B09F-4FBD-A62E-708418909349}" dt="2020-12-14T14:06:04.723" v="230" actId="113"/>
          <ac:spMkLst>
            <pc:docMk/>
            <pc:sldMk cId="4222373485" sldId="259"/>
            <ac:spMk id="2" creationId="{FD1F6BF2-7EC3-478D-80FB-D551B7278846}"/>
          </ac:spMkLst>
        </pc:spChg>
        <pc:picChg chg="mod">
          <ac:chgData name="Michael Pandolfelli" userId="7c175c91-909f-478e-b50f-c97414360c19" providerId="ADAL" clId="{75EF3CE2-B09F-4FBD-A62E-708418909349}" dt="2020-12-14T14:27:03.449" v="627" actId="692"/>
          <ac:picMkLst>
            <pc:docMk/>
            <pc:sldMk cId="4222373485" sldId="259"/>
            <ac:picMk id="4" creationId="{CB1B2B77-09EA-46CF-8AEB-5139EBBA8E9A}"/>
          </ac:picMkLst>
        </pc:picChg>
      </pc:sldChg>
      <pc:sldChg chg="del">
        <pc:chgData name="Michael Pandolfelli" userId="7c175c91-909f-478e-b50f-c97414360c19" providerId="ADAL" clId="{75EF3CE2-B09F-4FBD-A62E-708418909349}" dt="2020-12-14T14:05:05.572" v="228" actId="47"/>
        <pc:sldMkLst>
          <pc:docMk/>
          <pc:sldMk cId="1215792264" sldId="260"/>
        </pc:sldMkLst>
      </pc:sldChg>
      <pc:sldChg chg="del">
        <pc:chgData name="Michael Pandolfelli" userId="7c175c91-909f-478e-b50f-c97414360c19" providerId="ADAL" clId="{75EF3CE2-B09F-4FBD-A62E-708418909349}" dt="2020-12-14T14:05:06.493" v="229" actId="47"/>
        <pc:sldMkLst>
          <pc:docMk/>
          <pc:sldMk cId="2965778162" sldId="261"/>
        </pc:sldMkLst>
      </pc:sldChg>
      <pc:sldChg chg="modSp mod">
        <pc:chgData name="Michael Pandolfelli" userId="7c175c91-909f-478e-b50f-c97414360c19" providerId="ADAL" clId="{75EF3CE2-B09F-4FBD-A62E-708418909349}" dt="2020-12-14T14:26:58.596" v="626" actId="692"/>
        <pc:sldMkLst>
          <pc:docMk/>
          <pc:sldMk cId="3394157344" sldId="262"/>
        </pc:sldMkLst>
        <pc:spChg chg="mod">
          <ac:chgData name="Michael Pandolfelli" userId="7c175c91-909f-478e-b50f-c97414360c19" providerId="ADAL" clId="{75EF3CE2-B09F-4FBD-A62E-708418909349}" dt="2020-12-14T14:23:06.860" v="596" actId="113"/>
          <ac:spMkLst>
            <pc:docMk/>
            <pc:sldMk cId="3394157344" sldId="262"/>
            <ac:spMk id="2" creationId="{68EF3818-015A-4573-A5F0-11B4802190D1}"/>
          </ac:spMkLst>
        </pc:spChg>
        <pc:picChg chg="mod">
          <ac:chgData name="Michael Pandolfelli" userId="7c175c91-909f-478e-b50f-c97414360c19" providerId="ADAL" clId="{75EF3CE2-B09F-4FBD-A62E-708418909349}" dt="2020-12-14T14:26:58.596" v="626" actId="692"/>
          <ac:picMkLst>
            <pc:docMk/>
            <pc:sldMk cId="3394157344" sldId="262"/>
            <ac:picMk id="4" creationId="{A15F3DD6-B630-45C7-8266-683207280A62}"/>
          </ac:picMkLst>
        </pc:picChg>
      </pc:sldChg>
      <pc:sldChg chg="modSp mod">
        <pc:chgData name="Michael Pandolfelli" userId="7c175c91-909f-478e-b50f-c97414360c19" providerId="ADAL" clId="{75EF3CE2-B09F-4FBD-A62E-708418909349}" dt="2020-12-14T15:10:46.256" v="696" actId="20577"/>
        <pc:sldMkLst>
          <pc:docMk/>
          <pc:sldMk cId="669608473" sldId="263"/>
        </pc:sldMkLst>
        <pc:spChg chg="mod">
          <ac:chgData name="Michael Pandolfelli" userId="7c175c91-909f-478e-b50f-c97414360c19" providerId="ADAL" clId="{75EF3CE2-B09F-4FBD-A62E-708418909349}" dt="2020-12-14T15:10:46.256" v="696" actId="20577"/>
          <ac:spMkLst>
            <pc:docMk/>
            <pc:sldMk cId="669608473" sldId="263"/>
            <ac:spMk id="2" creationId="{8887B942-6B05-4AC7-967B-6BDE97593A19}"/>
          </ac:spMkLst>
        </pc:spChg>
        <pc:picChg chg="mod">
          <ac:chgData name="Michael Pandolfelli" userId="7c175c91-909f-478e-b50f-c97414360c19" providerId="ADAL" clId="{75EF3CE2-B09F-4FBD-A62E-708418909349}" dt="2020-12-14T14:26:51.176" v="625" actId="692"/>
          <ac:picMkLst>
            <pc:docMk/>
            <pc:sldMk cId="669608473" sldId="263"/>
            <ac:picMk id="4" creationId="{35F84778-69BD-40B4-8A74-3CB61D925CD1}"/>
          </ac:picMkLst>
        </pc:picChg>
      </pc:sldChg>
      <pc:sldChg chg="addSp modSp mod">
        <pc:chgData name="Michael Pandolfelli" userId="7c175c91-909f-478e-b50f-c97414360c19" providerId="ADAL" clId="{75EF3CE2-B09F-4FBD-A62E-708418909349}" dt="2020-12-14T15:11:04.117" v="697" actId="20577"/>
        <pc:sldMkLst>
          <pc:docMk/>
          <pc:sldMk cId="2078887645" sldId="264"/>
        </pc:sldMkLst>
        <pc:spChg chg="mod">
          <ac:chgData name="Michael Pandolfelli" userId="7c175c91-909f-478e-b50f-c97414360c19" providerId="ADAL" clId="{75EF3CE2-B09F-4FBD-A62E-708418909349}" dt="2020-12-14T15:11:04.117" v="697" actId="20577"/>
          <ac:spMkLst>
            <pc:docMk/>
            <pc:sldMk cId="2078887645" sldId="264"/>
            <ac:spMk id="2" creationId="{9A9246E7-462D-4B6B-914F-CE2A542E91E5}"/>
          </ac:spMkLst>
        </pc:spChg>
        <pc:picChg chg="add mod modCrop">
          <ac:chgData name="Michael Pandolfelli" userId="7c175c91-909f-478e-b50f-c97414360c19" providerId="ADAL" clId="{75EF3CE2-B09F-4FBD-A62E-708418909349}" dt="2020-12-14T15:07:32.213" v="678" actId="1076"/>
          <ac:picMkLst>
            <pc:docMk/>
            <pc:sldMk cId="2078887645" sldId="264"/>
            <ac:picMk id="6" creationId="{FF53E84B-406C-4FDE-9022-3A99C699EDB5}"/>
          </ac:picMkLst>
        </pc:picChg>
        <pc:picChg chg="mod modCrop">
          <ac:chgData name="Michael Pandolfelli" userId="7c175c91-909f-478e-b50f-c97414360c19" providerId="ADAL" clId="{75EF3CE2-B09F-4FBD-A62E-708418909349}" dt="2020-12-14T15:07:17.269" v="676" actId="1076"/>
          <ac:picMkLst>
            <pc:docMk/>
            <pc:sldMk cId="2078887645" sldId="264"/>
            <ac:picMk id="7" creationId="{3D38AC40-ED6B-4552-B8FA-1F79FC28D5F6}"/>
          </ac:picMkLst>
        </pc:picChg>
        <pc:picChg chg="add mod">
          <ac:chgData name="Michael Pandolfelli" userId="7c175c91-909f-478e-b50f-c97414360c19" providerId="ADAL" clId="{75EF3CE2-B09F-4FBD-A62E-708418909349}" dt="2020-12-14T14:27:19.545" v="629" actId="571"/>
          <ac:picMkLst>
            <pc:docMk/>
            <pc:sldMk cId="2078887645" sldId="264"/>
            <ac:picMk id="13" creationId="{E9BBD7A7-0921-4DEF-ADCC-EBB34DFD6986}"/>
          </ac:picMkLst>
        </pc:picChg>
        <pc:cxnChg chg="mod">
          <ac:chgData name="Michael Pandolfelli" userId="7c175c91-909f-478e-b50f-c97414360c19" providerId="ADAL" clId="{75EF3CE2-B09F-4FBD-A62E-708418909349}" dt="2020-12-14T15:08:09.713" v="683" actId="14100"/>
          <ac:cxnSpMkLst>
            <pc:docMk/>
            <pc:sldMk cId="2078887645" sldId="264"/>
            <ac:cxnSpMk id="8" creationId="{1E8E2B06-C9B6-4DD8-9AEC-E79549D0CC2A}"/>
          </ac:cxnSpMkLst>
        </pc:cxnChg>
        <pc:cxnChg chg="mod">
          <ac:chgData name="Michael Pandolfelli" userId="7c175c91-909f-478e-b50f-c97414360c19" providerId="ADAL" clId="{75EF3CE2-B09F-4FBD-A62E-708418909349}" dt="2020-12-14T15:07:58.825" v="680" actId="1076"/>
          <ac:cxnSpMkLst>
            <pc:docMk/>
            <pc:sldMk cId="2078887645" sldId="264"/>
            <ac:cxnSpMk id="9" creationId="{614A56EF-E6FE-4622-A172-13F22108F266}"/>
          </ac:cxnSpMkLst>
        </pc:cxnChg>
        <pc:cxnChg chg="add mod">
          <ac:chgData name="Michael Pandolfelli" userId="7c175c91-909f-478e-b50f-c97414360c19" providerId="ADAL" clId="{75EF3CE2-B09F-4FBD-A62E-708418909349}" dt="2020-12-14T15:07:32.213" v="678" actId="1076"/>
          <ac:cxnSpMkLst>
            <pc:docMk/>
            <pc:sldMk cId="2078887645" sldId="264"/>
            <ac:cxnSpMk id="10" creationId="{A229FE83-4A60-4287-8883-62E0B54918B0}"/>
          </ac:cxnSpMkLst>
        </pc:cxnChg>
        <pc:cxnChg chg="add mod">
          <ac:chgData name="Michael Pandolfelli" userId="7c175c91-909f-478e-b50f-c97414360c19" providerId="ADAL" clId="{75EF3CE2-B09F-4FBD-A62E-708418909349}" dt="2020-12-14T15:07:32.213" v="678" actId="1076"/>
          <ac:cxnSpMkLst>
            <pc:docMk/>
            <pc:sldMk cId="2078887645" sldId="264"/>
            <ac:cxnSpMk id="11" creationId="{BD2D8743-756A-455D-A652-EF1274E5FB36}"/>
          </ac:cxnSpMkLst>
        </pc:cxnChg>
        <pc:cxnChg chg="add mod">
          <ac:chgData name="Michael Pandolfelli" userId="7c175c91-909f-478e-b50f-c97414360c19" providerId="ADAL" clId="{75EF3CE2-B09F-4FBD-A62E-708418909349}" dt="2020-12-14T15:07:32.213" v="678" actId="1076"/>
          <ac:cxnSpMkLst>
            <pc:docMk/>
            <pc:sldMk cId="2078887645" sldId="264"/>
            <ac:cxnSpMk id="12" creationId="{12A6A6AA-14B5-40D6-B658-D61A203D17B6}"/>
          </ac:cxnSpMkLst>
        </pc:cxnChg>
      </pc:sldChg>
      <pc:sldChg chg="addSp delSp modSp del mod">
        <pc:chgData name="Michael Pandolfelli" userId="7c175c91-909f-478e-b50f-c97414360c19" providerId="ADAL" clId="{75EF3CE2-B09F-4FBD-A62E-708418909349}" dt="2020-12-14T15:11:12.944" v="698" actId="47"/>
        <pc:sldMkLst>
          <pc:docMk/>
          <pc:sldMk cId="3680480943" sldId="265"/>
        </pc:sldMkLst>
        <pc:inkChg chg="del">
          <ac:chgData name="Michael Pandolfelli" userId="7c175c91-909f-478e-b50f-c97414360c19" providerId="ADAL" clId="{75EF3CE2-B09F-4FBD-A62E-708418909349}" dt="2020-12-14T14:25:33.401" v="613" actId="478"/>
          <ac:inkMkLst>
            <pc:docMk/>
            <pc:sldMk cId="3680480943" sldId="265"/>
            <ac:inkMk id="9" creationId="{F05A737F-14F1-49B6-BDC9-BFC262AC4961}"/>
          </ac:inkMkLst>
        </pc:inkChg>
        <pc:inkChg chg="del">
          <ac:chgData name="Michael Pandolfelli" userId="7c175c91-909f-478e-b50f-c97414360c19" providerId="ADAL" clId="{75EF3CE2-B09F-4FBD-A62E-708418909349}" dt="2020-12-14T14:25:30.565" v="611" actId="478"/>
          <ac:inkMkLst>
            <pc:docMk/>
            <pc:sldMk cId="3680480943" sldId="265"/>
            <ac:inkMk id="10" creationId="{ACDD6E41-B669-477E-AD61-416584C59EF8}"/>
          </ac:inkMkLst>
        </pc:inkChg>
        <pc:inkChg chg="del">
          <ac:chgData name="Michael Pandolfelli" userId="7c175c91-909f-478e-b50f-c97414360c19" providerId="ADAL" clId="{75EF3CE2-B09F-4FBD-A62E-708418909349}" dt="2020-12-14T14:25:31.921" v="612" actId="478"/>
          <ac:inkMkLst>
            <pc:docMk/>
            <pc:sldMk cId="3680480943" sldId="265"/>
            <ac:inkMk id="16" creationId="{17E84783-C887-4F4D-B830-B1ECAB446666}"/>
          </ac:inkMkLst>
        </pc:inkChg>
        <pc:cxnChg chg="mod">
          <ac:chgData name="Michael Pandolfelli" userId="7c175c91-909f-478e-b50f-c97414360c19" providerId="ADAL" clId="{75EF3CE2-B09F-4FBD-A62E-708418909349}" dt="2020-12-14T14:25:26.052" v="610" actId="1076"/>
          <ac:cxnSpMkLst>
            <pc:docMk/>
            <pc:sldMk cId="3680480943" sldId="265"/>
            <ac:cxnSpMk id="7" creationId="{2A2856D3-6171-4DB4-AD4B-0EE20F219557}"/>
          </ac:cxnSpMkLst>
        </pc:cxnChg>
        <pc:cxnChg chg="del">
          <ac:chgData name="Michael Pandolfelli" userId="7c175c91-909f-478e-b50f-c97414360c19" providerId="ADAL" clId="{75EF3CE2-B09F-4FBD-A62E-708418909349}" dt="2020-12-14T14:24:53.733" v="600" actId="478"/>
          <ac:cxnSpMkLst>
            <pc:docMk/>
            <pc:sldMk cId="3680480943" sldId="265"/>
            <ac:cxnSpMk id="8" creationId="{4B3947BB-3A24-45B4-9020-7FEDE5B6E32B}"/>
          </ac:cxnSpMkLst>
        </pc:cxnChg>
        <pc:cxnChg chg="add mod">
          <ac:chgData name="Michael Pandolfelli" userId="7c175c91-909f-478e-b50f-c97414360c19" providerId="ADAL" clId="{75EF3CE2-B09F-4FBD-A62E-708418909349}" dt="2020-12-14T14:25:14.414" v="606" actId="1076"/>
          <ac:cxnSpMkLst>
            <pc:docMk/>
            <pc:sldMk cId="3680480943" sldId="265"/>
            <ac:cxnSpMk id="11" creationId="{070D766B-02E4-4D16-B233-A6B67D722A7C}"/>
          </ac:cxnSpMkLst>
        </pc:cxnChg>
        <pc:cxnChg chg="add mod">
          <ac:chgData name="Michael Pandolfelli" userId="7c175c91-909f-478e-b50f-c97414360c19" providerId="ADAL" clId="{75EF3CE2-B09F-4FBD-A62E-708418909349}" dt="2020-12-14T14:25:44.354" v="617" actId="1076"/>
          <ac:cxnSpMkLst>
            <pc:docMk/>
            <pc:sldMk cId="3680480943" sldId="265"/>
            <ac:cxnSpMk id="14" creationId="{11C4A926-E98D-4CCB-83D4-A4586AF878CE}"/>
          </ac:cxnSpMkLst>
        </pc:cxnChg>
      </pc:sldChg>
      <pc:sldChg chg="del">
        <pc:chgData name="Michael Pandolfelli" userId="7c175c91-909f-478e-b50f-c97414360c19" providerId="ADAL" clId="{75EF3CE2-B09F-4FBD-A62E-708418909349}" dt="2020-12-14T15:11:51.331" v="699" actId="47"/>
        <pc:sldMkLst>
          <pc:docMk/>
          <pc:sldMk cId="2272307540" sldId="266"/>
        </pc:sldMkLst>
      </pc:sldChg>
      <pc:sldChg chg="modSp mod">
        <pc:chgData name="Michael Pandolfelli" userId="7c175c91-909f-478e-b50f-c97414360c19" providerId="ADAL" clId="{75EF3CE2-B09F-4FBD-A62E-708418909349}" dt="2020-12-14T15:10:11.519" v="694" actId="20577"/>
        <pc:sldMkLst>
          <pc:docMk/>
          <pc:sldMk cId="349089251" sldId="331"/>
        </pc:sldMkLst>
        <pc:spChg chg="mod">
          <ac:chgData name="Michael Pandolfelli" userId="7c175c91-909f-478e-b50f-c97414360c19" providerId="ADAL" clId="{75EF3CE2-B09F-4FBD-A62E-708418909349}" dt="2020-12-14T15:10:11.519" v="694" actId="20577"/>
          <ac:spMkLst>
            <pc:docMk/>
            <pc:sldMk cId="349089251" sldId="331"/>
            <ac:spMk id="2" creationId="{1E4949D9-2BF7-4DBB-95D1-CBEB6461A6A2}"/>
          </ac:spMkLst>
        </pc:spChg>
        <pc:picChg chg="mod modCrop">
          <ac:chgData name="Michael Pandolfelli" userId="7c175c91-909f-478e-b50f-c97414360c19" providerId="ADAL" clId="{75EF3CE2-B09F-4FBD-A62E-708418909349}" dt="2020-12-14T15:09:47.362" v="689" actId="1076"/>
          <ac:picMkLst>
            <pc:docMk/>
            <pc:sldMk cId="349089251" sldId="331"/>
            <ac:picMk id="5" creationId="{6496DBB9-5741-412C-9555-C39A928749F5}"/>
          </ac:picMkLst>
        </pc:picChg>
        <pc:cxnChg chg="mod">
          <ac:chgData name="Michael Pandolfelli" userId="7c175c91-909f-478e-b50f-c97414360c19" providerId="ADAL" clId="{75EF3CE2-B09F-4FBD-A62E-708418909349}" dt="2020-12-14T15:09:50.409" v="690" actId="1076"/>
          <ac:cxnSpMkLst>
            <pc:docMk/>
            <pc:sldMk cId="349089251" sldId="331"/>
            <ac:cxnSpMk id="6" creationId="{7D9514D7-3F46-4962-AB09-BC212BB89A1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141E8-BB9C-4814-AF65-0D8022C340A3}" type="datetimeFigureOut">
              <a:rPr lang="en-US"/>
              <a:t>12/15/2020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1E520-8111-44F5-88A4-52DA04BDC1AA}" type="slidenum">
              <a:rPr lang="en-US"/>
              <a:t>‹#›</a:t>
            </a:fld>
            <a:endParaRPr lang="en-US"/>
          </a:p>
        </p:txBody>
      </p:sp>
    </p:spTree>
    <p:extLst>
      <p:ext uri="{BB962C8B-B14F-4D97-AF65-F5344CB8AC3E}">
        <p14:creationId xmlns:p14="http://schemas.microsoft.com/office/powerpoint/2010/main" val="846587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flo</a:t>
            </a:r>
          </a:p>
        </p:txBody>
      </p:sp>
      <p:sp>
        <p:nvSpPr>
          <p:cNvPr id="4" name="Slide Number Placeholder 3"/>
          <p:cNvSpPr>
            <a:spLocks noGrp="1"/>
          </p:cNvSpPr>
          <p:nvPr>
            <p:ph type="sldNum" sz="quarter" idx="5"/>
          </p:nvPr>
        </p:nvSpPr>
        <p:spPr/>
        <p:txBody>
          <a:bodyPr/>
          <a:lstStyle/>
          <a:p>
            <a:fld id="{D261E520-8111-44F5-88A4-52DA04BDC1AA}" type="slidenum">
              <a:rPr lang="en-US"/>
              <a:t>22</a:t>
            </a:fld>
            <a:endParaRPr lang="en-US"/>
          </a:p>
        </p:txBody>
      </p:sp>
    </p:spTree>
    <p:extLst>
      <p:ext uri="{BB962C8B-B14F-4D97-AF65-F5344CB8AC3E}">
        <p14:creationId xmlns:p14="http://schemas.microsoft.com/office/powerpoint/2010/main" val="1111081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ea typeface="+mj-lt"/>
                <a:cs typeface="+mj-lt"/>
              </a:rPr>
              <a:t>Supply Submission List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mn-lt"/>
                <a:cs typeface="+mn-lt"/>
              </a:rPr>
              <a:t>https://guaranteedreturns0.sharepoint.com/Field%20Services/Lists/Supply%20Submission%20List/AllItems.aspx</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8FE43-998A-4201-8631-8B011EA8116E}"/>
              </a:ext>
            </a:extLst>
          </p:cNvPr>
          <p:cNvSpPr>
            <a:spLocks noGrp="1"/>
          </p:cNvSpPr>
          <p:nvPr>
            <p:ph type="title"/>
          </p:nvPr>
        </p:nvSpPr>
        <p:spPr/>
        <p:txBody>
          <a:bodyPr/>
          <a:lstStyle/>
          <a:p>
            <a:r>
              <a:rPr lang="en-US" sz="1800">
                <a:ea typeface="+mj-lt"/>
                <a:cs typeface="+mj-lt"/>
              </a:rPr>
              <a:t>When edits have been passed this email will be sent to Rosemary Waldvogel, Peter Barone, and Kristen Crowley</a:t>
            </a:r>
            <a:endParaRPr lang="en-US" sz="1800" dirty="0">
              <a:ea typeface="+mj-lt"/>
              <a:cs typeface="+mj-lt"/>
            </a:endParaRPr>
          </a:p>
        </p:txBody>
      </p:sp>
      <p:pic>
        <p:nvPicPr>
          <p:cNvPr id="4" name="Picture 4" descr="Graphical user interface, text, application&#10;&#10;Description automatically generated">
            <a:extLst>
              <a:ext uri="{FF2B5EF4-FFF2-40B4-BE49-F238E27FC236}">
                <a16:creationId xmlns:a16="http://schemas.microsoft.com/office/drawing/2014/main" id="{7FF72F8A-91C9-496B-8DB3-5902172A5F6B}"/>
              </a:ext>
            </a:extLst>
          </p:cNvPr>
          <p:cNvPicPr>
            <a:picLocks noGrp="1" noChangeAspect="1"/>
          </p:cNvPicPr>
          <p:nvPr>
            <p:ph idx="1"/>
          </p:nvPr>
        </p:nvPicPr>
        <p:blipFill>
          <a:blip r:embed="rId2"/>
          <a:stretch>
            <a:fillRect/>
          </a:stretch>
        </p:blipFill>
        <p:spPr>
          <a:xfrm>
            <a:off x="4325278" y="1825625"/>
            <a:ext cx="3541444" cy="4351338"/>
          </a:xfrm>
        </p:spPr>
      </p:pic>
    </p:spTree>
    <p:extLst>
      <p:ext uri="{BB962C8B-B14F-4D97-AF65-F5344CB8AC3E}">
        <p14:creationId xmlns:p14="http://schemas.microsoft.com/office/powerpoint/2010/main" val="1511183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52A0C-8B60-4678-9488-1A8CB64F5BB4}"/>
              </a:ext>
            </a:extLst>
          </p:cNvPr>
          <p:cNvSpPr>
            <a:spLocks noGrp="1"/>
          </p:cNvSpPr>
          <p:nvPr>
            <p:ph type="title"/>
          </p:nvPr>
        </p:nvSpPr>
        <p:spPr/>
        <p:txBody>
          <a:bodyPr/>
          <a:lstStyle/>
          <a:p>
            <a:r>
              <a:rPr lang="en-US" sz="1800">
                <a:ea typeface="+mj-lt"/>
                <a:cs typeface="+mj-lt"/>
              </a:rPr>
              <a:t>When edits have been passed this email will be sent to Stephen Paparatto, Edison Lucero, and Maria Mora</a:t>
            </a:r>
            <a:endParaRPr lang="en-US" sz="1800"/>
          </a:p>
        </p:txBody>
      </p:sp>
      <p:pic>
        <p:nvPicPr>
          <p:cNvPr id="4" name="Picture 4" descr="A picture containing graphical user interface, text, application&#10;&#10;Description automatically generated">
            <a:extLst>
              <a:ext uri="{FF2B5EF4-FFF2-40B4-BE49-F238E27FC236}">
                <a16:creationId xmlns:a16="http://schemas.microsoft.com/office/drawing/2014/main" id="{866E7DCF-0BAE-4D36-A303-BFF0E3472F99}"/>
              </a:ext>
            </a:extLst>
          </p:cNvPr>
          <p:cNvPicPr>
            <a:picLocks noGrp="1" noChangeAspect="1"/>
          </p:cNvPicPr>
          <p:nvPr>
            <p:ph idx="1"/>
          </p:nvPr>
        </p:nvPicPr>
        <p:blipFill>
          <a:blip r:embed="rId2"/>
          <a:stretch>
            <a:fillRect/>
          </a:stretch>
        </p:blipFill>
        <p:spPr>
          <a:xfrm>
            <a:off x="3468529" y="1825625"/>
            <a:ext cx="5254942" cy="4351338"/>
          </a:xfrm>
        </p:spPr>
      </p:pic>
    </p:spTree>
    <p:extLst>
      <p:ext uri="{BB962C8B-B14F-4D97-AF65-F5344CB8AC3E}">
        <p14:creationId xmlns:p14="http://schemas.microsoft.com/office/powerpoint/2010/main" val="78942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AFF30-6EB3-4DDB-8C54-C4006395726A}"/>
              </a:ext>
            </a:extLst>
          </p:cNvPr>
          <p:cNvSpPr>
            <a:spLocks noGrp="1"/>
          </p:cNvSpPr>
          <p:nvPr>
            <p:ph type="title"/>
          </p:nvPr>
        </p:nvSpPr>
        <p:spPr/>
        <p:txBody>
          <a:bodyPr>
            <a:normAutofit/>
          </a:bodyPr>
          <a:lstStyle/>
          <a:p>
            <a:r>
              <a:rPr lang="en-US" sz="1800" dirty="0">
                <a:cs typeface="Calibri Light"/>
              </a:rPr>
              <a:t>The </a:t>
            </a:r>
            <a:r>
              <a:rPr lang="en-US" sz="1800" b="1" i="1" u="sng" dirty="0">
                <a:cs typeface="Calibri Light"/>
              </a:rPr>
              <a:t>Status</a:t>
            </a:r>
            <a:r>
              <a:rPr lang="en-US" sz="1800" dirty="0">
                <a:cs typeface="Calibri Light"/>
              </a:rPr>
              <a:t> field will be set to "</a:t>
            </a:r>
            <a:r>
              <a:rPr lang="en-US" sz="1800" b="1" dirty="0">
                <a:cs typeface="Calibri Light"/>
              </a:rPr>
              <a:t>Pending-Complete</a:t>
            </a:r>
            <a:r>
              <a:rPr lang="en-US" sz="1800" dirty="0">
                <a:cs typeface="Calibri Light"/>
              </a:rPr>
              <a:t>" after all the I</a:t>
            </a:r>
            <a:r>
              <a:rPr lang="en-US" sz="1800" b="1" u="sng" dirty="0">
                <a:cs typeface="Calibri Light"/>
              </a:rPr>
              <a:t>tems Requested </a:t>
            </a:r>
            <a:r>
              <a:rPr lang="en-US" sz="1800" dirty="0">
                <a:cs typeface="Calibri Light"/>
              </a:rPr>
              <a:t>have been verified.</a:t>
            </a:r>
          </a:p>
        </p:txBody>
      </p:sp>
      <p:pic>
        <p:nvPicPr>
          <p:cNvPr id="4" name="Picture 4" descr="Table&#10;&#10;Description automatically generated">
            <a:extLst>
              <a:ext uri="{FF2B5EF4-FFF2-40B4-BE49-F238E27FC236}">
                <a16:creationId xmlns:a16="http://schemas.microsoft.com/office/drawing/2014/main" id="{4D31387F-0E95-45F1-945F-648580F596A2}"/>
              </a:ext>
            </a:extLst>
          </p:cNvPr>
          <p:cNvPicPr>
            <a:picLocks noGrp="1" noChangeAspect="1"/>
          </p:cNvPicPr>
          <p:nvPr>
            <p:ph idx="1"/>
          </p:nvPr>
        </p:nvPicPr>
        <p:blipFill>
          <a:blip r:embed="rId2"/>
          <a:stretch>
            <a:fillRect/>
          </a:stretch>
        </p:blipFill>
        <p:spPr>
          <a:xfrm>
            <a:off x="838200" y="2800970"/>
            <a:ext cx="10515600" cy="2400647"/>
          </a:xfrm>
        </p:spPr>
      </p:pic>
      <p:cxnSp>
        <p:nvCxnSpPr>
          <p:cNvPr id="5" name="Straight Arrow Connector 4">
            <a:extLst>
              <a:ext uri="{FF2B5EF4-FFF2-40B4-BE49-F238E27FC236}">
                <a16:creationId xmlns:a16="http://schemas.microsoft.com/office/drawing/2014/main" id="{4B9D1CBD-A267-441D-8DED-EFEDC436BDA7}"/>
              </a:ext>
            </a:extLst>
          </p:cNvPr>
          <p:cNvCxnSpPr/>
          <p:nvPr/>
        </p:nvCxnSpPr>
        <p:spPr>
          <a:xfrm>
            <a:off x="2501735" y="1952501"/>
            <a:ext cx="973776" cy="260663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97106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10675-3C56-41F4-A4F8-46F624E87FFD}"/>
              </a:ext>
            </a:extLst>
          </p:cNvPr>
          <p:cNvSpPr>
            <a:spLocks noGrp="1"/>
          </p:cNvSpPr>
          <p:nvPr>
            <p:ph type="title"/>
          </p:nvPr>
        </p:nvSpPr>
        <p:spPr/>
        <p:txBody>
          <a:bodyPr>
            <a:normAutofit/>
          </a:bodyPr>
          <a:lstStyle/>
          <a:p>
            <a:r>
              <a:rPr lang="en-US" sz="1800">
                <a:cs typeface="Calibri Light"/>
              </a:rPr>
              <a:t>After all the items have been requested, they will be sent.  Several thing will need to be done on the form.</a:t>
            </a:r>
            <a:br>
              <a:rPr lang="en-US" sz="1800" dirty="0">
                <a:cs typeface="Calibri Light"/>
              </a:rPr>
            </a:br>
            <a:r>
              <a:rPr lang="en-US" sz="1800">
                <a:cs typeface="Calibri Light"/>
              </a:rPr>
              <a:t>First, change "New" to "Edit"</a:t>
            </a:r>
            <a:endParaRPr lang="en-US" sz="1800"/>
          </a:p>
        </p:txBody>
      </p:sp>
      <p:pic>
        <p:nvPicPr>
          <p:cNvPr id="4" name="Picture 4" descr="Table&#10;&#10;Description automatically generated">
            <a:extLst>
              <a:ext uri="{FF2B5EF4-FFF2-40B4-BE49-F238E27FC236}">
                <a16:creationId xmlns:a16="http://schemas.microsoft.com/office/drawing/2014/main" id="{B769FA18-BCE4-45EA-94AB-DA57492B6E3B}"/>
              </a:ext>
            </a:extLst>
          </p:cNvPr>
          <p:cNvPicPr>
            <a:picLocks noGrp="1" noChangeAspect="1"/>
          </p:cNvPicPr>
          <p:nvPr>
            <p:ph idx="1"/>
          </p:nvPr>
        </p:nvPicPr>
        <p:blipFill>
          <a:blip r:embed="rId2"/>
          <a:stretch>
            <a:fillRect/>
          </a:stretch>
        </p:blipFill>
        <p:spPr>
          <a:xfrm>
            <a:off x="929640" y="2250749"/>
            <a:ext cx="10515600" cy="2911809"/>
          </a:xfrm>
        </p:spPr>
      </p:pic>
      <p:cxnSp>
        <p:nvCxnSpPr>
          <p:cNvPr id="5" name="Straight Arrow Connector 4">
            <a:extLst>
              <a:ext uri="{FF2B5EF4-FFF2-40B4-BE49-F238E27FC236}">
                <a16:creationId xmlns:a16="http://schemas.microsoft.com/office/drawing/2014/main" id="{983F835E-A9FC-4DF0-AEAD-342CD9933A3F}"/>
              </a:ext>
            </a:extLst>
          </p:cNvPr>
          <p:cNvCxnSpPr/>
          <p:nvPr/>
        </p:nvCxnSpPr>
        <p:spPr>
          <a:xfrm flipV="1">
            <a:off x="386080" y="2636520"/>
            <a:ext cx="873760" cy="335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09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30A7C-9541-4DBF-984F-DFB91EF9AF07}"/>
              </a:ext>
            </a:extLst>
          </p:cNvPr>
          <p:cNvSpPr>
            <a:spLocks noGrp="1"/>
          </p:cNvSpPr>
          <p:nvPr>
            <p:ph type="title"/>
          </p:nvPr>
        </p:nvSpPr>
        <p:spPr/>
        <p:txBody>
          <a:bodyPr>
            <a:normAutofit/>
          </a:bodyPr>
          <a:lstStyle/>
          <a:p>
            <a:r>
              <a:rPr lang="en-US" sz="1800" dirty="0">
                <a:cs typeface="Calibri Light"/>
              </a:rPr>
              <a:t>                                                     </a:t>
            </a:r>
            <a:br>
              <a:rPr lang="en-US" sz="1800" dirty="0">
                <a:cs typeface="Calibri Light"/>
              </a:rPr>
            </a:br>
            <a:br>
              <a:rPr lang="en-US" sz="1800" dirty="0">
                <a:cs typeface="Calibri Light"/>
              </a:rPr>
            </a:br>
            <a:br>
              <a:rPr lang="en-US" sz="1800" dirty="0">
                <a:cs typeface="Calibri Light"/>
              </a:rPr>
            </a:br>
            <a:r>
              <a:rPr lang="en-US" sz="1800">
                <a:cs typeface="Calibri Light"/>
              </a:rPr>
              <a:t>                                                                To change "New"  to  "Edit" select the </a:t>
            </a:r>
            <a:r>
              <a:rPr lang="en-US" sz="1800" b="1" dirty="0">
                <a:cs typeface="Calibri Light"/>
              </a:rPr>
              <a:t>Item</a:t>
            </a:r>
            <a:r>
              <a:rPr lang="en-US" sz="1800" dirty="0">
                <a:cs typeface="Calibri Light"/>
              </a:rPr>
              <a:t> to edit. </a:t>
            </a:r>
          </a:p>
        </p:txBody>
      </p:sp>
      <p:pic>
        <p:nvPicPr>
          <p:cNvPr id="4" name="Picture 4" descr="Table&#10;&#10;Description automatically generated">
            <a:extLst>
              <a:ext uri="{FF2B5EF4-FFF2-40B4-BE49-F238E27FC236}">
                <a16:creationId xmlns:a16="http://schemas.microsoft.com/office/drawing/2014/main" id="{BA1569A1-8F41-49C8-9E8D-A99EF7C91C90}"/>
              </a:ext>
            </a:extLst>
          </p:cNvPr>
          <p:cNvPicPr>
            <a:picLocks noGrp="1" noChangeAspect="1"/>
          </p:cNvPicPr>
          <p:nvPr>
            <p:ph idx="1"/>
          </p:nvPr>
        </p:nvPicPr>
        <p:blipFill>
          <a:blip r:embed="rId2"/>
          <a:stretch>
            <a:fillRect/>
          </a:stretch>
        </p:blipFill>
        <p:spPr>
          <a:xfrm>
            <a:off x="838200" y="2258446"/>
            <a:ext cx="10515600" cy="3485696"/>
          </a:xfrm>
        </p:spPr>
      </p:pic>
      <p:cxnSp>
        <p:nvCxnSpPr>
          <p:cNvPr id="5" name="Straight Arrow Connector 4">
            <a:extLst>
              <a:ext uri="{FF2B5EF4-FFF2-40B4-BE49-F238E27FC236}">
                <a16:creationId xmlns:a16="http://schemas.microsoft.com/office/drawing/2014/main" id="{7EB1AD60-E314-4EDB-B0DF-1B2557213B10}"/>
              </a:ext>
            </a:extLst>
          </p:cNvPr>
          <p:cNvCxnSpPr/>
          <p:nvPr/>
        </p:nvCxnSpPr>
        <p:spPr>
          <a:xfrm>
            <a:off x="843280" y="3987800"/>
            <a:ext cx="467360" cy="1107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324BF321-F446-42AD-BEFA-6858B082342B}"/>
              </a:ext>
            </a:extLst>
          </p:cNvPr>
          <p:cNvCxnSpPr/>
          <p:nvPr/>
        </p:nvCxnSpPr>
        <p:spPr>
          <a:xfrm>
            <a:off x="478155" y="1489075"/>
            <a:ext cx="843280" cy="8534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721233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3EF20-2B8D-4EBF-A945-6A6EE7708992}"/>
              </a:ext>
            </a:extLst>
          </p:cNvPr>
          <p:cNvSpPr>
            <a:spLocks noGrp="1"/>
          </p:cNvSpPr>
          <p:nvPr>
            <p:ph type="title"/>
          </p:nvPr>
        </p:nvSpPr>
        <p:spPr/>
        <p:txBody>
          <a:bodyPr/>
          <a:lstStyle/>
          <a:p>
            <a:r>
              <a:rPr lang="en-US" sz="1800">
                <a:cs typeface="Calibri Light"/>
              </a:rPr>
              <a:t>To be able to process </a:t>
            </a:r>
            <a:r>
              <a:rPr lang="en-US" sz="1800" b="1">
                <a:cs typeface="Calibri Light"/>
              </a:rPr>
              <a:t>Items Sent</a:t>
            </a:r>
            <a:r>
              <a:rPr lang="en-US" sz="1800">
                <a:cs typeface="Calibri Light"/>
              </a:rPr>
              <a:t> the </a:t>
            </a:r>
            <a:r>
              <a:rPr lang="en-US" sz="1800" b="1">
                <a:cs typeface="Calibri Light"/>
              </a:rPr>
              <a:t>Status</a:t>
            </a:r>
            <a:r>
              <a:rPr lang="en-US" sz="1800">
                <a:cs typeface="Calibri Light"/>
              </a:rPr>
              <a:t> must be changed to </a:t>
            </a:r>
            <a:r>
              <a:rPr lang="en-US" sz="1800" b="1">
                <a:cs typeface="Calibri Light"/>
              </a:rPr>
              <a:t>"Incomplete".</a:t>
            </a:r>
          </a:p>
        </p:txBody>
      </p:sp>
      <p:pic>
        <p:nvPicPr>
          <p:cNvPr id="4" name="Picture 4" descr="Graphical user interface, application&#10;&#10;Description automatically generated">
            <a:extLst>
              <a:ext uri="{FF2B5EF4-FFF2-40B4-BE49-F238E27FC236}">
                <a16:creationId xmlns:a16="http://schemas.microsoft.com/office/drawing/2014/main" id="{2E5114F5-1C27-4214-9623-E2FF37F337D0}"/>
              </a:ext>
            </a:extLst>
          </p:cNvPr>
          <p:cNvPicPr>
            <a:picLocks noGrp="1" noChangeAspect="1"/>
          </p:cNvPicPr>
          <p:nvPr>
            <p:ph idx="1"/>
          </p:nvPr>
        </p:nvPicPr>
        <p:blipFill>
          <a:blip r:embed="rId2"/>
          <a:stretch>
            <a:fillRect/>
          </a:stretch>
        </p:blipFill>
        <p:spPr>
          <a:xfrm>
            <a:off x="3519487" y="2043906"/>
            <a:ext cx="5153025" cy="3914775"/>
          </a:xfrm>
        </p:spPr>
      </p:pic>
      <p:cxnSp>
        <p:nvCxnSpPr>
          <p:cNvPr id="5" name="Straight Arrow Connector 4">
            <a:extLst>
              <a:ext uri="{FF2B5EF4-FFF2-40B4-BE49-F238E27FC236}">
                <a16:creationId xmlns:a16="http://schemas.microsoft.com/office/drawing/2014/main" id="{E36E128C-CF0F-4B3B-9E7E-E038FCE4EEE9}"/>
              </a:ext>
            </a:extLst>
          </p:cNvPr>
          <p:cNvCxnSpPr/>
          <p:nvPr/>
        </p:nvCxnSpPr>
        <p:spPr>
          <a:xfrm>
            <a:off x="2733040" y="2463800"/>
            <a:ext cx="3556000" cy="293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7285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7C100-6CBC-4F3D-BA9B-B2DE62268FCA}"/>
              </a:ext>
            </a:extLst>
          </p:cNvPr>
          <p:cNvSpPr>
            <a:spLocks noGrp="1"/>
          </p:cNvSpPr>
          <p:nvPr>
            <p:ph type="title"/>
          </p:nvPr>
        </p:nvSpPr>
        <p:spPr/>
        <p:txBody>
          <a:bodyPr>
            <a:normAutofit/>
          </a:bodyPr>
          <a:lstStyle/>
          <a:p>
            <a:r>
              <a:rPr lang="en-US" sz="1600" b="1">
                <a:cs typeface="Calibri Light"/>
              </a:rPr>
              <a:t>Status</a:t>
            </a:r>
            <a:r>
              <a:rPr lang="en-US" sz="1600">
                <a:cs typeface="Calibri Light"/>
              </a:rPr>
              <a:t> is now set to </a:t>
            </a:r>
            <a:r>
              <a:rPr lang="en-US" sz="1600" b="1">
                <a:cs typeface="Calibri Light"/>
              </a:rPr>
              <a:t>"Incomplete"</a:t>
            </a:r>
            <a:r>
              <a:rPr lang="en-US" sz="1600">
                <a:cs typeface="Calibri Light"/>
              </a:rPr>
              <a:t>.</a:t>
            </a:r>
            <a:endParaRPr lang="en-US" sz="1600"/>
          </a:p>
        </p:txBody>
      </p:sp>
      <p:pic>
        <p:nvPicPr>
          <p:cNvPr id="4" name="Picture 4" descr="Graphical user interface, application&#10;&#10;Description automatically generated">
            <a:extLst>
              <a:ext uri="{FF2B5EF4-FFF2-40B4-BE49-F238E27FC236}">
                <a16:creationId xmlns:a16="http://schemas.microsoft.com/office/drawing/2014/main" id="{DEBA0F0E-ACC8-453A-B84A-B1E4B4E74E34}"/>
              </a:ext>
            </a:extLst>
          </p:cNvPr>
          <p:cNvPicPr>
            <a:picLocks noGrp="1" noChangeAspect="1"/>
          </p:cNvPicPr>
          <p:nvPr>
            <p:ph idx="1"/>
          </p:nvPr>
        </p:nvPicPr>
        <p:blipFill>
          <a:blip r:embed="rId2"/>
          <a:stretch>
            <a:fillRect/>
          </a:stretch>
        </p:blipFill>
        <p:spPr>
          <a:xfrm>
            <a:off x="3806742" y="1825625"/>
            <a:ext cx="4578516" cy="4351338"/>
          </a:xfrm>
        </p:spPr>
      </p:pic>
      <p:cxnSp>
        <p:nvCxnSpPr>
          <p:cNvPr id="5" name="Straight Arrow Connector 4">
            <a:extLst>
              <a:ext uri="{FF2B5EF4-FFF2-40B4-BE49-F238E27FC236}">
                <a16:creationId xmlns:a16="http://schemas.microsoft.com/office/drawing/2014/main" id="{16853621-33D1-472E-A0F5-FBCBF1B2F97F}"/>
              </a:ext>
            </a:extLst>
          </p:cNvPr>
          <p:cNvCxnSpPr/>
          <p:nvPr/>
        </p:nvCxnSpPr>
        <p:spPr>
          <a:xfrm>
            <a:off x="2824480" y="3368040"/>
            <a:ext cx="3444240" cy="914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438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4BF02-CC09-49B1-A2F1-678A539B01E6}"/>
              </a:ext>
            </a:extLst>
          </p:cNvPr>
          <p:cNvSpPr>
            <a:spLocks noGrp="1"/>
          </p:cNvSpPr>
          <p:nvPr>
            <p:ph type="title"/>
          </p:nvPr>
        </p:nvSpPr>
        <p:spPr/>
        <p:txBody>
          <a:bodyPr>
            <a:normAutofit/>
          </a:bodyPr>
          <a:lstStyle/>
          <a:p>
            <a:r>
              <a:rPr lang="en-US" sz="1800">
                <a:cs typeface="Calibri Light"/>
              </a:rPr>
              <a:t>The next 2 pages show all the Items Sent. </a:t>
            </a:r>
            <a:br>
              <a:rPr lang="en-US" sz="1800" dirty="0">
                <a:cs typeface="Calibri Light"/>
              </a:rPr>
            </a:br>
            <a:r>
              <a:rPr lang="en-US" sz="1800">
                <a:cs typeface="Calibri Light"/>
              </a:rPr>
              <a:t>To indicate an item is sent, the item sent must be set to "Yes" and have a Qty greater than "0"</a:t>
            </a:r>
            <a:br>
              <a:rPr lang="en-US" sz="1800" dirty="0">
                <a:cs typeface="Calibri Light"/>
              </a:rPr>
            </a:br>
            <a:r>
              <a:rPr lang="en-US" sz="1800" i="1" u="sng">
                <a:cs typeface="Calibri Light"/>
              </a:rPr>
              <a:t>An Item can be sent only after it has been requested.</a:t>
            </a:r>
            <a:r>
              <a:rPr lang="en-US" sz="1800" dirty="0">
                <a:cs typeface="Calibri Light"/>
              </a:rPr>
              <a:t> </a:t>
            </a:r>
          </a:p>
        </p:txBody>
      </p:sp>
      <p:pic>
        <p:nvPicPr>
          <p:cNvPr id="4" name="Picture 4" descr="Graphical user interface&#10;&#10;Description automatically generated">
            <a:extLst>
              <a:ext uri="{FF2B5EF4-FFF2-40B4-BE49-F238E27FC236}">
                <a16:creationId xmlns:a16="http://schemas.microsoft.com/office/drawing/2014/main" id="{71031AB8-3BC9-459E-9856-267641409503}"/>
              </a:ext>
            </a:extLst>
          </p:cNvPr>
          <p:cNvPicPr>
            <a:picLocks noGrp="1" noChangeAspect="1"/>
          </p:cNvPicPr>
          <p:nvPr>
            <p:ph idx="1"/>
          </p:nvPr>
        </p:nvPicPr>
        <p:blipFill>
          <a:blip r:embed="rId2"/>
          <a:stretch>
            <a:fillRect/>
          </a:stretch>
        </p:blipFill>
        <p:spPr>
          <a:xfrm>
            <a:off x="4448796" y="1825625"/>
            <a:ext cx="3294408" cy="4351338"/>
          </a:xfrm>
        </p:spPr>
      </p:pic>
      <p:cxnSp>
        <p:nvCxnSpPr>
          <p:cNvPr id="5" name="Straight Arrow Connector 4">
            <a:extLst>
              <a:ext uri="{FF2B5EF4-FFF2-40B4-BE49-F238E27FC236}">
                <a16:creationId xmlns:a16="http://schemas.microsoft.com/office/drawing/2014/main" id="{F65855B8-6BEC-4863-BA97-3F2090A42C5A}"/>
              </a:ext>
            </a:extLst>
          </p:cNvPr>
          <p:cNvCxnSpPr/>
          <p:nvPr/>
        </p:nvCxnSpPr>
        <p:spPr>
          <a:xfrm>
            <a:off x="2641600" y="2382520"/>
            <a:ext cx="1808480" cy="30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D178F36B-65B5-4B1A-8924-94B782ADA4D0}"/>
              </a:ext>
            </a:extLst>
          </p:cNvPr>
          <p:cNvCxnSpPr/>
          <p:nvPr/>
        </p:nvCxnSpPr>
        <p:spPr>
          <a:xfrm>
            <a:off x="2693035" y="3195955"/>
            <a:ext cx="1757680" cy="30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2DB2C771-5384-4C15-B825-BFA85656EF2F}"/>
              </a:ext>
            </a:extLst>
          </p:cNvPr>
          <p:cNvCxnSpPr/>
          <p:nvPr/>
        </p:nvCxnSpPr>
        <p:spPr>
          <a:xfrm>
            <a:off x="2693670" y="3938270"/>
            <a:ext cx="175768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41BCCBCA-9462-4B53-AF6D-644A69BE3746}"/>
              </a:ext>
            </a:extLst>
          </p:cNvPr>
          <p:cNvCxnSpPr/>
          <p:nvPr/>
        </p:nvCxnSpPr>
        <p:spPr>
          <a:xfrm>
            <a:off x="2856865" y="4792345"/>
            <a:ext cx="1544320" cy="40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B2343611-DD7B-4723-9974-AEDD86C1A405}"/>
              </a:ext>
            </a:extLst>
          </p:cNvPr>
          <p:cNvCxnSpPr/>
          <p:nvPr/>
        </p:nvCxnSpPr>
        <p:spPr>
          <a:xfrm flipV="1">
            <a:off x="2989580" y="5575300"/>
            <a:ext cx="141224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0054E4E2-0EE1-4C79-AF4E-3C9347B643A1}"/>
              </a:ext>
            </a:extLst>
          </p:cNvPr>
          <p:cNvCxnSpPr/>
          <p:nvPr/>
        </p:nvCxnSpPr>
        <p:spPr>
          <a:xfrm flipH="1" flipV="1">
            <a:off x="7254240" y="2413000"/>
            <a:ext cx="1391920" cy="508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9DC0C5A2-ECC0-4D51-8165-FBC1431E9AEC}"/>
              </a:ext>
            </a:extLst>
          </p:cNvPr>
          <p:cNvCxnSpPr/>
          <p:nvPr/>
        </p:nvCxnSpPr>
        <p:spPr>
          <a:xfrm flipH="1">
            <a:off x="7468235" y="3155315"/>
            <a:ext cx="112776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B2A93C79-7AA2-463F-9579-B6982A96AEC5}"/>
              </a:ext>
            </a:extLst>
          </p:cNvPr>
          <p:cNvCxnSpPr/>
          <p:nvPr/>
        </p:nvCxnSpPr>
        <p:spPr>
          <a:xfrm flipH="1" flipV="1">
            <a:off x="7692390" y="3938270"/>
            <a:ext cx="108712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470E9CF4-AC23-4475-92B8-797382E574A6}"/>
              </a:ext>
            </a:extLst>
          </p:cNvPr>
          <p:cNvCxnSpPr/>
          <p:nvPr/>
        </p:nvCxnSpPr>
        <p:spPr>
          <a:xfrm flipH="1" flipV="1">
            <a:off x="7693025" y="4741545"/>
            <a:ext cx="115824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983A4890-6F76-4A9C-9B43-A1629820378C}"/>
              </a:ext>
            </a:extLst>
          </p:cNvPr>
          <p:cNvCxnSpPr/>
          <p:nvPr/>
        </p:nvCxnSpPr>
        <p:spPr>
          <a:xfrm flipH="1">
            <a:off x="7632700" y="5524500"/>
            <a:ext cx="105664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7616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FB3A-499C-411C-9AF0-35188AEADD84}"/>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28B009C3-622B-4B5E-A1C6-B42D4CA96665}"/>
              </a:ext>
            </a:extLst>
          </p:cNvPr>
          <p:cNvPicPr>
            <a:picLocks noGrp="1" noChangeAspect="1"/>
          </p:cNvPicPr>
          <p:nvPr>
            <p:ph idx="1"/>
          </p:nvPr>
        </p:nvPicPr>
        <p:blipFill>
          <a:blip r:embed="rId2"/>
          <a:stretch>
            <a:fillRect/>
          </a:stretch>
        </p:blipFill>
        <p:spPr>
          <a:xfrm>
            <a:off x="4508903" y="1795145"/>
            <a:ext cx="3174193" cy="4351338"/>
          </a:xfrm>
        </p:spPr>
      </p:pic>
      <p:cxnSp>
        <p:nvCxnSpPr>
          <p:cNvPr id="5" name="Straight Arrow Connector 4">
            <a:extLst>
              <a:ext uri="{FF2B5EF4-FFF2-40B4-BE49-F238E27FC236}">
                <a16:creationId xmlns:a16="http://schemas.microsoft.com/office/drawing/2014/main" id="{E16B74D3-9CF4-40E4-AC62-7EDD5BEBFDDE}"/>
              </a:ext>
            </a:extLst>
          </p:cNvPr>
          <p:cNvCxnSpPr/>
          <p:nvPr/>
        </p:nvCxnSpPr>
        <p:spPr>
          <a:xfrm>
            <a:off x="3007360" y="2250440"/>
            <a:ext cx="1442720" cy="508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47CB3986-B186-4DAE-8587-B18275A76575}"/>
              </a:ext>
            </a:extLst>
          </p:cNvPr>
          <p:cNvCxnSpPr/>
          <p:nvPr/>
        </p:nvCxnSpPr>
        <p:spPr>
          <a:xfrm>
            <a:off x="3007995" y="2992755"/>
            <a:ext cx="1493520" cy="609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78064885-D5A5-4E20-A1B9-7AF97495D777}"/>
              </a:ext>
            </a:extLst>
          </p:cNvPr>
          <p:cNvCxnSpPr/>
          <p:nvPr/>
        </p:nvCxnSpPr>
        <p:spPr>
          <a:xfrm>
            <a:off x="3130550" y="3826510"/>
            <a:ext cx="1320800" cy="40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8BF8E44E-7BB0-4577-B7E9-8272F2571372}"/>
              </a:ext>
            </a:extLst>
          </p:cNvPr>
          <p:cNvCxnSpPr/>
          <p:nvPr/>
        </p:nvCxnSpPr>
        <p:spPr>
          <a:xfrm>
            <a:off x="3049905" y="4609465"/>
            <a:ext cx="145288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88704D8B-9935-4E48-B562-4547D73E9E0F}"/>
              </a:ext>
            </a:extLst>
          </p:cNvPr>
          <p:cNvCxnSpPr/>
          <p:nvPr/>
        </p:nvCxnSpPr>
        <p:spPr>
          <a:xfrm>
            <a:off x="3009900" y="5331460"/>
            <a:ext cx="1402080" cy="30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F6F63083-4A35-40AE-B549-77280F40E26C}"/>
              </a:ext>
            </a:extLst>
          </p:cNvPr>
          <p:cNvCxnSpPr/>
          <p:nvPr/>
        </p:nvCxnSpPr>
        <p:spPr>
          <a:xfrm flipH="1" flipV="1">
            <a:off x="7457440" y="2291080"/>
            <a:ext cx="118872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A095C5B0-0C80-4EF9-B6F1-663B420DB9BB}"/>
              </a:ext>
            </a:extLst>
          </p:cNvPr>
          <p:cNvCxnSpPr/>
          <p:nvPr/>
        </p:nvCxnSpPr>
        <p:spPr>
          <a:xfrm flipH="1" flipV="1">
            <a:off x="7559675" y="2982595"/>
            <a:ext cx="1127760" cy="40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EB55937B-29A2-421D-8EF8-20A88238FB7B}"/>
              </a:ext>
            </a:extLst>
          </p:cNvPr>
          <p:cNvCxnSpPr/>
          <p:nvPr/>
        </p:nvCxnSpPr>
        <p:spPr>
          <a:xfrm flipH="1">
            <a:off x="7560310" y="3796030"/>
            <a:ext cx="1087120"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3D3F5038-DCD4-457B-8C0D-DAB163FDC6E2}"/>
              </a:ext>
            </a:extLst>
          </p:cNvPr>
          <p:cNvCxnSpPr/>
          <p:nvPr/>
        </p:nvCxnSpPr>
        <p:spPr>
          <a:xfrm flipH="1">
            <a:off x="7367905" y="4548505"/>
            <a:ext cx="144272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A4EE0ED1-C016-4B15-A797-BCB30E238123}"/>
              </a:ext>
            </a:extLst>
          </p:cNvPr>
          <p:cNvCxnSpPr/>
          <p:nvPr/>
        </p:nvCxnSpPr>
        <p:spPr>
          <a:xfrm flipH="1" flipV="1">
            <a:off x="7500620" y="5280660"/>
            <a:ext cx="1656080" cy="40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11249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2F474-B9E1-461E-97F2-11291584B2FC}"/>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28A3B5E1-DB8B-4AB4-A3D1-447F756BF2A5}"/>
              </a:ext>
            </a:extLst>
          </p:cNvPr>
          <p:cNvPicPr>
            <a:picLocks noGrp="1" noChangeAspect="1"/>
          </p:cNvPicPr>
          <p:nvPr>
            <p:ph idx="1"/>
          </p:nvPr>
        </p:nvPicPr>
        <p:blipFill>
          <a:blip r:embed="rId2"/>
          <a:stretch>
            <a:fillRect/>
          </a:stretch>
        </p:blipFill>
        <p:spPr>
          <a:xfrm>
            <a:off x="3997482" y="1825625"/>
            <a:ext cx="4197035" cy="4351338"/>
          </a:xfrm>
        </p:spPr>
      </p:pic>
      <p:cxnSp>
        <p:nvCxnSpPr>
          <p:cNvPr id="5" name="Straight Arrow Connector 4">
            <a:extLst>
              <a:ext uri="{FF2B5EF4-FFF2-40B4-BE49-F238E27FC236}">
                <a16:creationId xmlns:a16="http://schemas.microsoft.com/office/drawing/2014/main" id="{A961EDC1-7B1D-4018-B08E-C8485BAECAD3}"/>
              </a:ext>
            </a:extLst>
          </p:cNvPr>
          <p:cNvCxnSpPr/>
          <p:nvPr/>
        </p:nvCxnSpPr>
        <p:spPr>
          <a:xfrm>
            <a:off x="2052320" y="2392680"/>
            <a:ext cx="1899920" cy="1117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32148AEB-DF62-4A87-B69A-03A0BC369155}"/>
              </a:ext>
            </a:extLst>
          </p:cNvPr>
          <p:cNvCxnSpPr/>
          <p:nvPr/>
        </p:nvCxnSpPr>
        <p:spPr>
          <a:xfrm>
            <a:off x="2449195" y="3419475"/>
            <a:ext cx="1422400" cy="81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FEA63E2-BC1D-4FD8-9C71-770198A3EA7C}"/>
              </a:ext>
            </a:extLst>
          </p:cNvPr>
          <p:cNvCxnSpPr/>
          <p:nvPr/>
        </p:nvCxnSpPr>
        <p:spPr>
          <a:xfrm flipH="1" flipV="1">
            <a:off x="7590790" y="2597150"/>
            <a:ext cx="2225040" cy="3048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56A15A7A-DD35-4BE5-BD26-E66F2EAE3372}"/>
              </a:ext>
            </a:extLst>
          </p:cNvPr>
          <p:cNvCxnSpPr/>
          <p:nvPr/>
        </p:nvCxnSpPr>
        <p:spPr>
          <a:xfrm flipH="1" flipV="1">
            <a:off x="8038465" y="3502025"/>
            <a:ext cx="150368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43348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5FAE-852E-4CDE-AFB7-0A3B90C9483D}"/>
              </a:ext>
            </a:extLst>
          </p:cNvPr>
          <p:cNvSpPr>
            <a:spLocks noGrp="1"/>
          </p:cNvSpPr>
          <p:nvPr>
            <p:ph type="title"/>
          </p:nvPr>
        </p:nvSpPr>
        <p:spPr/>
        <p:txBody>
          <a:bodyPr/>
          <a:lstStyle/>
          <a:p>
            <a:r>
              <a:rPr lang="en-US" dirty="0">
                <a:cs typeface="Calibri Light"/>
              </a:rPr>
              <a:t>To create a new form, click on "New"</a:t>
            </a:r>
            <a:endParaRPr lang="en-US" dirty="0"/>
          </a:p>
        </p:txBody>
      </p:sp>
      <p:pic>
        <p:nvPicPr>
          <p:cNvPr id="4" name="Picture 4" descr="Table&#10;&#10;Description automatically generated">
            <a:extLst>
              <a:ext uri="{FF2B5EF4-FFF2-40B4-BE49-F238E27FC236}">
                <a16:creationId xmlns:a16="http://schemas.microsoft.com/office/drawing/2014/main" id="{D4DDA760-CB7B-440E-8009-138AA7CF1F40}"/>
              </a:ext>
            </a:extLst>
          </p:cNvPr>
          <p:cNvPicPr>
            <a:picLocks noGrp="1" noChangeAspect="1"/>
          </p:cNvPicPr>
          <p:nvPr>
            <p:ph idx="1"/>
          </p:nvPr>
        </p:nvPicPr>
        <p:blipFill>
          <a:blip r:embed="rId2"/>
          <a:stretch>
            <a:fillRect/>
          </a:stretch>
        </p:blipFill>
        <p:spPr>
          <a:xfrm>
            <a:off x="932204" y="1825625"/>
            <a:ext cx="10327592" cy="4351338"/>
          </a:xfrm>
        </p:spPr>
      </p:pic>
      <p:cxnSp>
        <p:nvCxnSpPr>
          <p:cNvPr id="5" name="Straight Arrow Connector 4">
            <a:extLst>
              <a:ext uri="{FF2B5EF4-FFF2-40B4-BE49-F238E27FC236}">
                <a16:creationId xmlns:a16="http://schemas.microsoft.com/office/drawing/2014/main" id="{1876FE9E-4083-44DB-881A-3F91AC7EC93F}"/>
              </a:ext>
            </a:extLst>
          </p:cNvPr>
          <p:cNvCxnSpPr/>
          <p:nvPr/>
        </p:nvCxnSpPr>
        <p:spPr>
          <a:xfrm flipH="1">
            <a:off x="3536516" y="1510431"/>
            <a:ext cx="4294338" cy="11857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70076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CDAB1-20F0-41BE-A520-A14DA3C78A56}"/>
              </a:ext>
            </a:extLst>
          </p:cNvPr>
          <p:cNvSpPr>
            <a:spLocks noGrp="1"/>
          </p:cNvSpPr>
          <p:nvPr>
            <p:ph type="title"/>
          </p:nvPr>
        </p:nvSpPr>
        <p:spPr/>
        <p:txBody>
          <a:bodyPr/>
          <a:lstStyle/>
          <a:p>
            <a:endParaRPr lang="en-US"/>
          </a:p>
        </p:txBody>
      </p:sp>
      <p:pic>
        <p:nvPicPr>
          <p:cNvPr id="7" name="Picture 7" descr="Graphical user interface&#10;&#10;Description automatically generated">
            <a:extLst>
              <a:ext uri="{FF2B5EF4-FFF2-40B4-BE49-F238E27FC236}">
                <a16:creationId xmlns:a16="http://schemas.microsoft.com/office/drawing/2014/main" id="{C22A2966-A6CD-4B4E-BA8B-AFE009B24490}"/>
              </a:ext>
            </a:extLst>
          </p:cNvPr>
          <p:cNvPicPr>
            <a:picLocks noGrp="1" noChangeAspect="1"/>
          </p:cNvPicPr>
          <p:nvPr>
            <p:ph idx="1"/>
          </p:nvPr>
        </p:nvPicPr>
        <p:blipFill>
          <a:blip r:embed="rId2"/>
          <a:stretch>
            <a:fillRect/>
          </a:stretch>
        </p:blipFill>
        <p:spPr>
          <a:xfrm>
            <a:off x="4535701" y="1825625"/>
            <a:ext cx="3120598" cy="4351338"/>
          </a:xfrm>
        </p:spPr>
      </p:pic>
      <p:cxnSp>
        <p:nvCxnSpPr>
          <p:cNvPr id="8" name="Straight Arrow Connector 7">
            <a:extLst>
              <a:ext uri="{FF2B5EF4-FFF2-40B4-BE49-F238E27FC236}">
                <a16:creationId xmlns:a16="http://schemas.microsoft.com/office/drawing/2014/main" id="{EBABCB12-F7FD-4B99-8DFD-668003F7920E}"/>
              </a:ext>
            </a:extLst>
          </p:cNvPr>
          <p:cNvCxnSpPr/>
          <p:nvPr/>
        </p:nvCxnSpPr>
        <p:spPr>
          <a:xfrm flipH="1" flipV="1">
            <a:off x="7122160" y="4546600"/>
            <a:ext cx="151384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4DF6A6B0-039F-47C3-9016-9253B28A6032}"/>
              </a:ext>
            </a:extLst>
          </p:cNvPr>
          <p:cNvCxnSpPr/>
          <p:nvPr/>
        </p:nvCxnSpPr>
        <p:spPr>
          <a:xfrm flipH="1" flipV="1">
            <a:off x="7539355" y="5329555"/>
            <a:ext cx="1219200" cy="4064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0" name="Straight Arrow Connector 9">
            <a:extLst>
              <a:ext uri="{FF2B5EF4-FFF2-40B4-BE49-F238E27FC236}">
                <a16:creationId xmlns:a16="http://schemas.microsoft.com/office/drawing/2014/main" id="{952000C1-8B84-442D-820E-4CA04E2B830E}"/>
              </a:ext>
            </a:extLst>
          </p:cNvPr>
          <p:cNvCxnSpPr/>
          <p:nvPr/>
        </p:nvCxnSpPr>
        <p:spPr>
          <a:xfrm flipV="1">
            <a:off x="3079750" y="4659630"/>
            <a:ext cx="1422400" cy="2032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F1785B8B-035F-4AE5-A831-477B30FBBA59}"/>
              </a:ext>
            </a:extLst>
          </p:cNvPr>
          <p:cNvCxnSpPr/>
          <p:nvPr/>
        </p:nvCxnSpPr>
        <p:spPr>
          <a:xfrm>
            <a:off x="3080385" y="5401945"/>
            <a:ext cx="1422400" cy="101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40456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67155-828C-4647-B08B-6DF2019C4274}"/>
              </a:ext>
            </a:extLst>
          </p:cNvPr>
          <p:cNvSpPr>
            <a:spLocks noGrp="1"/>
          </p:cNvSpPr>
          <p:nvPr>
            <p:ph type="title"/>
          </p:nvPr>
        </p:nvSpPr>
        <p:spPr/>
        <p:txBody>
          <a:bodyPr>
            <a:normAutofit/>
          </a:bodyPr>
          <a:lstStyle/>
          <a:p>
            <a:r>
              <a:rPr lang="en-US" sz="1800">
                <a:cs typeface="Calibri Light"/>
              </a:rPr>
              <a:t>The following 4 pages is an email that will be sent.  It shows "Items Requested" and "Items Sent", the "Qty of </a:t>
            </a:r>
            <a:r>
              <a:rPr lang="en-US" sz="1800" dirty="0">
                <a:cs typeface="Calibri Light"/>
              </a:rPr>
              <a:t>Items Requested" and "QTY of Items Sent".</a:t>
            </a:r>
            <a:r>
              <a:rPr lang="en-US" dirty="0">
                <a:cs typeface="Calibri Light"/>
              </a:rPr>
              <a:t>  </a:t>
            </a:r>
            <a:r>
              <a:rPr lang="en-US" sz="1800">
                <a:cs typeface="Calibri Light"/>
              </a:rPr>
              <a:t>The total for each item is also sent.</a:t>
            </a:r>
            <a:endParaRPr lang="en-US" sz="1800"/>
          </a:p>
        </p:txBody>
      </p:sp>
      <p:pic>
        <p:nvPicPr>
          <p:cNvPr id="6" name="Picture 6" descr="A picture containing bird&#10;&#10;Description automatically generated">
            <a:extLst>
              <a:ext uri="{FF2B5EF4-FFF2-40B4-BE49-F238E27FC236}">
                <a16:creationId xmlns:a16="http://schemas.microsoft.com/office/drawing/2014/main" id="{C8D3F5FB-739F-4340-9976-2162DD3143D0}"/>
              </a:ext>
            </a:extLst>
          </p:cNvPr>
          <p:cNvPicPr>
            <a:picLocks noGrp="1" noChangeAspect="1"/>
          </p:cNvPicPr>
          <p:nvPr>
            <p:ph idx="1"/>
          </p:nvPr>
        </p:nvPicPr>
        <p:blipFill>
          <a:blip r:embed="rId2"/>
          <a:stretch>
            <a:fillRect/>
          </a:stretch>
        </p:blipFill>
        <p:spPr>
          <a:xfrm>
            <a:off x="1814512" y="2220119"/>
            <a:ext cx="8562975" cy="3562350"/>
          </a:xfrm>
        </p:spPr>
      </p:pic>
    </p:spTree>
    <p:extLst>
      <p:ext uri="{BB962C8B-B14F-4D97-AF65-F5344CB8AC3E}">
        <p14:creationId xmlns:p14="http://schemas.microsoft.com/office/powerpoint/2010/main" val="2817109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73AD-D6C5-45F4-A808-FAD6C78BD7B5}"/>
              </a:ext>
            </a:extLst>
          </p:cNvPr>
          <p:cNvSpPr>
            <a:spLocks noGrp="1"/>
          </p:cNvSpPr>
          <p:nvPr>
            <p:ph type="title"/>
          </p:nvPr>
        </p:nvSpPr>
        <p:spPr/>
        <p:txBody>
          <a:bodyPr>
            <a:normAutofit/>
          </a:bodyPr>
          <a:lstStyle/>
          <a:p>
            <a:r>
              <a:rPr lang="en-US" sz="1800" dirty="0">
                <a:cs typeface="Calibri Light"/>
              </a:rPr>
              <a:t>Note that </a:t>
            </a:r>
            <a:r>
              <a:rPr lang="en-US" sz="1800" b="1" u="sng" dirty="0">
                <a:cs typeface="Calibri Light"/>
              </a:rPr>
              <a:t>101 Ziplocs </a:t>
            </a:r>
            <a:r>
              <a:rPr lang="en-US" sz="1800" dirty="0">
                <a:cs typeface="Calibri Light"/>
              </a:rPr>
              <a:t>have been "Requested" and only 5 sent.  The other 96 could still be sent.  The Qty of </a:t>
            </a:r>
            <a:r>
              <a:rPr lang="en-US" sz="1800">
                <a:cs typeface="Calibri Light"/>
              </a:rPr>
              <a:t>Ziplocs are added each time to Tot Ziplocs Sent.  </a:t>
            </a:r>
            <a:endParaRPr lang="en-US" sz="1800"/>
          </a:p>
        </p:txBody>
      </p:sp>
      <p:pic>
        <p:nvPicPr>
          <p:cNvPr id="4" name="Picture 4" descr="Text&#10;&#10;Description automatically generated">
            <a:extLst>
              <a:ext uri="{FF2B5EF4-FFF2-40B4-BE49-F238E27FC236}">
                <a16:creationId xmlns:a16="http://schemas.microsoft.com/office/drawing/2014/main" id="{7D21C528-BE6D-4A4E-B242-2B2533E4F121}"/>
              </a:ext>
            </a:extLst>
          </p:cNvPr>
          <p:cNvPicPr>
            <a:picLocks noGrp="1" noChangeAspect="1"/>
          </p:cNvPicPr>
          <p:nvPr>
            <p:ph idx="1"/>
          </p:nvPr>
        </p:nvPicPr>
        <p:blipFill>
          <a:blip r:embed="rId3"/>
          <a:stretch>
            <a:fillRect/>
          </a:stretch>
        </p:blipFill>
        <p:spPr>
          <a:xfrm>
            <a:off x="4229100" y="2563019"/>
            <a:ext cx="3733800" cy="2876550"/>
          </a:xfrm>
        </p:spPr>
      </p:pic>
      <p:cxnSp>
        <p:nvCxnSpPr>
          <p:cNvPr id="3" name="Straight Arrow Connector 2">
            <a:extLst>
              <a:ext uri="{FF2B5EF4-FFF2-40B4-BE49-F238E27FC236}">
                <a16:creationId xmlns:a16="http://schemas.microsoft.com/office/drawing/2014/main" id="{C07E13D5-96C4-4D64-A6BE-3DD1E3DF093D}"/>
              </a:ext>
            </a:extLst>
          </p:cNvPr>
          <p:cNvCxnSpPr/>
          <p:nvPr/>
        </p:nvCxnSpPr>
        <p:spPr>
          <a:xfrm>
            <a:off x="3135086" y="3552371"/>
            <a:ext cx="914400" cy="914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33341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933F-9D9D-4A7B-A054-44BB1DA33628}"/>
              </a:ext>
            </a:extLst>
          </p:cNvPr>
          <p:cNvSpPr>
            <a:spLocks noGrp="1"/>
          </p:cNvSpPr>
          <p:nvPr>
            <p:ph type="title"/>
          </p:nvPr>
        </p:nvSpPr>
        <p:spPr/>
        <p:txBody>
          <a:bodyPr/>
          <a:lstStyle/>
          <a:p>
            <a:r>
              <a:rPr lang="en-US">
                <a:ea typeface="+mj-lt"/>
                <a:cs typeface="+mj-lt"/>
              </a:rPr>
              <a:t>The following 2 pages is an email that will be </a:t>
            </a:r>
            <a:r>
              <a:rPr lang="en-US" dirty="0">
                <a:ea typeface="+mj-lt"/>
                <a:cs typeface="+mj-lt"/>
              </a:rPr>
              <a:t>sent.</a:t>
            </a:r>
          </a:p>
        </p:txBody>
      </p:sp>
      <p:pic>
        <p:nvPicPr>
          <p:cNvPr id="4" name="Picture 4" descr="Graphical user interface, text, application&#10;&#10;Description automatically generated">
            <a:extLst>
              <a:ext uri="{FF2B5EF4-FFF2-40B4-BE49-F238E27FC236}">
                <a16:creationId xmlns:a16="http://schemas.microsoft.com/office/drawing/2014/main" id="{4807447E-6268-49A8-9980-EC58AB9DB19C}"/>
              </a:ext>
            </a:extLst>
          </p:cNvPr>
          <p:cNvPicPr>
            <a:picLocks noGrp="1" noChangeAspect="1"/>
          </p:cNvPicPr>
          <p:nvPr>
            <p:ph idx="1"/>
          </p:nvPr>
        </p:nvPicPr>
        <p:blipFill>
          <a:blip r:embed="rId2"/>
          <a:stretch>
            <a:fillRect/>
          </a:stretch>
        </p:blipFill>
        <p:spPr>
          <a:xfrm>
            <a:off x="4338906" y="1825625"/>
            <a:ext cx="3514188" cy="4351338"/>
          </a:xfrm>
        </p:spPr>
      </p:pic>
    </p:spTree>
    <p:extLst>
      <p:ext uri="{BB962C8B-B14F-4D97-AF65-F5344CB8AC3E}">
        <p14:creationId xmlns:p14="http://schemas.microsoft.com/office/powerpoint/2010/main" val="3563830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A0B44-7D1F-4581-A78A-BB7A856951C4}"/>
              </a:ext>
            </a:extLst>
          </p:cNvPr>
          <p:cNvSpPr>
            <a:spLocks noGrp="1"/>
          </p:cNvSpPr>
          <p:nvPr>
            <p:ph type="title"/>
          </p:nvPr>
        </p:nvSpPr>
        <p:spPr/>
        <p:txBody>
          <a:bodyPr>
            <a:normAutofit/>
          </a:bodyPr>
          <a:lstStyle/>
          <a:p>
            <a:r>
              <a:rPr lang="en-US" sz="1800">
                <a:cs typeface="Calibri Light"/>
              </a:rPr>
              <a:t>Items 222 Forms Requested and Grey Labels are also partial shipments</a:t>
            </a:r>
            <a:endParaRPr lang="en-US" sz="1800"/>
          </a:p>
        </p:txBody>
      </p:sp>
      <p:pic>
        <p:nvPicPr>
          <p:cNvPr id="4" name="Picture 4" descr="Graphical user interface, text&#10;&#10;Description automatically generated">
            <a:extLst>
              <a:ext uri="{FF2B5EF4-FFF2-40B4-BE49-F238E27FC236}">
                <a16:creationId xmlns:a16="http://schemas.microsoft.com/office/drawing/2014/main" id="{813B6C5D-0BBC-421E-B593-89899048A901}"/>
              </a:ext>
            </a:extLst>
          </p:cNvPr>
          <p:cNvPicPr>
            <a:picLocks noGrp="1" noChangeAspect="1"/>
          </p:cNvPicPr>
          <p:nvPr>
            <p:ph idx="1"/>
          </p:nvPr>
        </p:nvPicPr>
        <p:blipFill>
          <a:blip r:embed="rId2"/>
          <a:stretch>
            <a:fillRect/>
          </a:stretch>
        </p:blipFill>
        <p:spPr>
          <a:xfrm>
            <a:off x="4658961" y="1825625"/>
            <a:ext cx="2874077" cy="4351338"/>
          </a:xfrm>
        </p:spPr>
      </p:pic>
      <p:cxnSp>
        <p:nvCxnSpPr>
          <p:cNvPr id="3" name="Straight Arrow Connector 2">
            <a:extLst>
              <a:ext uri="{FF2B5EF4-FFF2-40B4-BE49-F238E27FC236}">
                <a16:creationId xmlns:a16="http://schemas.microsoft.com/office/drawing/2014/main" id="{D28D6121-3053-4D7D-8F50-9BD03B5F81C2}"/>
              </a:ext>
            </a:extLst>
          </p:cNvPr>
          <p:cNvCxnSpPr/>
          <p:nvPr/>
        </p:nvCxnSpPr>
        <p:spPr>
          <a:xfrm>
            <a:off x="3606800" y="3612848"/>
            <a:ext cx="1011161" cy="6241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0B8433E0-6AD0-4AE3-963C-DC5DE6D41A6E}"/>
              </a:ext>
            </a:extLst>
          </p:cNvPr>
          <p:cNvCxnSpPr/>
          <p:nvPr/>
        </p:nvCxnSpPr>
        <p:spPr>
          <a:xfrm>
            <a:off x="3495675" y="4541913"/>
            <a:ext cx="1071638" cy="80554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092359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9990E-66C1-4736-92BF-8375AD705ECD}"/>
              </a:ext>
            </a:extLst>
          </p:cNvPr>
          <p:cNvSpPr>
            <a:spLocks noGrp="1"/>
          </p:cNvSpPr>
          <p:nvPr>
            <p:ph type="title"/>
          </p:nvPr>
        </p:nvSpPr>
        <p:spPr/>
        <p:txBody>
          <a:bodyPr>
            <a:normAutofit/>
          </a:bodyPr>
          <a:lstStyle/>
          <a:p>
            <a:r>
              <a:rPr lang="en-US" sz="1800" dirty="0">
                <a:cs typeface="Calibri Light"/>
              </a:rPr>
              <a:t>                                                                      </a:t>
            </a:r>
            <a:br>
              <a:rPr lang="en-US" sz="1800" dirty="0">
                <a:cs typeface="Calibri Light"/>
              </a:rPr>
            </a:br>
            <a:br>
              <a:rPr lang="en-US" sz="1800" dirty="0">
                <a:cs typeface="Calibri Light"/>
              </a:rPr>
            </a:br>
            <a:r>
              <a:rPr lang="en-US" sz="1800" dirty="0">
                <a:cs typeface="Calibri Light"/>
              </a:rPr>
              <a:t>                                                                            Only Shirts Requested Example</a:t>
            </a:r>
            <a:endParaRPr lang="en-US" sz="1800" dirty="0"/>
          </a:p>
        </p:txBody>
      </p:sp>
      <p:pic>
        <p:nvPicPr>
          <p:cNvPr id="4" name="Picture 4" descr="Graphical user interface, application&#10;&#10;Description automatically generated">
            <a:extLst>
              <a:ext uri="{FF2B5EF4-FFF2-40B4-BE49-F238E27FC236}">
                <a16:creationId xmlns:a16="http://schemas.microsoft.com/office/drawing/2014/main" id="{F8796B0B-FBE2-4D76-A114-41CF619EEA72}"/>
              </a:ext>
            </a:extLst>
          </p:cNvPr>
          <p:cNvPicPr>
            <a:picLocks noGrp="1" noChangeAspect="1"/>
          </p:cNvPicPr>
          <p:nvPr>
            <p:ph idx="1"/>
          </p:nvPr>
        </p:nvPicPr>
        <p:blipFill>
          <a:blip r:embed="rId2"/>
          <a:stretch>
            <a:fillRect/>
          </a:stretch>
        </p:blipFill>
        <p:spPr>
          <a:xfrm>
            <a:off x="3770448" y="1825625"/>
            <a:ext cx="4750066" cy="4351338"/>
          </a:xfrm>
        </p:spPr>
      </p:pic>
      <p:cxnSp>
        <p:nvCxnSpPr>
          <p:cNvPr id="3" name="Straight Arrow Connector 2">
            <a:extLst>
              <a:ext uri="{FF2B5EF4-FFF2-40B4-BE49-F238E27FC236}">
                <a16:creationId xmlns:a16="http://schemas.microsoft.com/office/drawing/2014/main" id="{9B490B0A-0739-4A42-A3F7-EBEA3E9D7CEA}"/>
              </a:ext>
            </a:extLst>
          </p:cNvPr>
          <p:cNvCxnSpPr/>
          <p:nvPr/>
        </p:nvCxnSpPr>
        <p:spPr>
          <a:xfrm flipV="1">
            <a:off x="1660567" y="3955471"/>
            <a:ext cx="2022763" cy="59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5E8A18C8-B919-410C-8F1D-7AEFA775BCD6}"/>
              </a:ext>
            </a:extLst>
          </p:cNvPr>
          <p:cNvCxnSpPr/>
          <p:nvPr/>
        </p:nvCxnSpPr>
        <p:spPr>
          <a:xfrm flipH="1" flipV="1">
            <a:off x="7586724" y="3999386"/>
            <a:ext cx="2885704" cy="15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986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2FC0-0F53-41D5-9D68-A3B6A307E4F3}"/>
              </a:ext>
            </a:extLst>
          </p:cNvPr>
          <p:cNvSpPr>
            <a:spLocks noGrp="1"/>
          </p:cNvSpPr>
          <p:nvPr>
            <p:ph type="title"/>
          </p:nvPr>
        </p:nvSpPr>
        <p:spPr/>
        <p:txBody>
          <a:bodyPr>
            <a:normAutofit/>
          </a:bodyPr>
          <a:lstStyle/>
          <a:p>
            <a:br>
              <a:rPr lang="en-US" sz="1800" dirty="0">
                <a:cs typeface="Calibri Light"/>
              </a:rPr>
            </a:br>
            <a:br>
              <a:rPr lang="en-US" sz="1800" dirty="0">
                <a:cs typeface="Calibri Light"/>
              </a:rPr>
            </a:br>
            <a:br>
              <a:rPr lang="en-US" sz="1800" dirty="0">
                <a:cs typeface="Calibri Light"/>
              </a:rPr>
            </a:br>
            <a:r>
              <a:rPr lang="en-US" sz="1800">
                <a:cs typeface="Calibri Light"/>
              </a:rPr>
              <a:t>                                                                             List view of Items Requested</a:t>
            </a:r>
            <a:endParaRPr lang="en-US" sz="1800"/>
          </a:p>
        </p:txBody>
      </p:sp>
      <p:pic>
        <p:nvPicPr>
          <p:cNvPr id="4" name="Picture 4" descr="Table&#10;&#10;Description automatically generated">
            <a:extLst>
              <a:ext uri="{FF2B5EF4-FFF2-40B4-BE49-F238E27FC236}">
                <a16:creationId xmlns:a16="http://schemas.microsoft.com/office/drawing/2014/main" id="{1F76F144-419F-4B23-8770-115FE28EAA27}"/>
              </a:ext>
            </a:extLst>
          </p:cNvPr>
          <p:cNvPicPr>
            <a:picLocks noGrp="1" noChangeAspect="1"/>
          </p:cNvPicPr>
          <p:nvPr>
            <p:ph idx="1"/>
          </p:nvPr>
        </p:nvPicPr>
        <p:blipFill>
          <a:blip r:embed="rId2"/>
          <a:stretch>
            <a:fillRect/>
          </a:stretch>
        </p:blipFill>
        <p:spPr>
          <a:xfrm>
            <a:off x="1115291" y="1979063"/>
            <a:ext cx="10515600" cy="4044462"/>
          </a:xfrm>
        </p:spPr>
      </p:pic>
      <p:cxnSp>
        <p:nvCxnSpPr>
          <p:cNvPr id="3" name="Straight Arrow Connector 2">
            <a:extLst>
              <a:ext uri="{FF2B5EF4-FFF2-40B4-BE49-F238E27FC236}">
                <a16:creationId xmlns:a16="http://schemas.microsoft.com/office/drawing/2014/main" id="{1A320239-D057-4A5E-8952-308E59A97231}"/>
              </a:ext>
            </a:extLst>
          </p:cNvPr>
          <p:cNvCxnSpPr/>
          <p:nvPr/>
        </p:nvCxnSpPr>
        <p:spPr>
          <a:xfrm>
            <a:off x="482930" y="4703617"/>
            <a:ext cx="1142010" cy="914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2A24A147-42AE-403F-B37B-40954AD5AF9E}"/>
              </a:ext>
            </a:extLst>
          </p:cNvPr>
          <p:cNvCxnSpPr/>
          <p:nvPr/>
        </p:nvCxnSpPr>
        <p:spPr>
          <a:xfrm flipV="1">
            <a:off x="6286376" y="5592659"/>
            <a:ext cx="1240971" cy="15833"/>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119418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47061-A430-4E6E-9A68-1F7AA89F553E}"/>
              </a:ext>
            </a:extLst>
          </p:cNvPr>
          <p:cNvSpPr>
            <a:spLocks noGrp="1"/>
          </p:cNvSpPr>
          <p:nvPr>
            <p:ph type="title"/>
          </p:nvPr>
        </p:nvSpPr>
        <p:spPr/>
        <p:txBody>
          <a:bodyPr/>
          <a:lstStyle/>
          <a:p>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FE30C7A8-72FD-4305-9C33-308BDC0717DB}"/>
              </a:ext>
            </a:extLst>
          </p:cNvPr>
          <p:cNvPicPr>
            <a:picLocks noGrp="1" noChangeAspect="1"/>
          </p:cNvPicPr>
          <p:nvPr>
            <p:ph idx="1"/>
          </p:nvPr>
        </p:nvPicPr>
        <p:blipFill>
          <a:blip r:embed="rId2"/>
          <a:stretch>
            <a:fillRect/>
          </a:stretch>
        </p:blipFill>
        <p:spPr>
          <a:xfrm>
            <a:off x="2309812" y="2077244"/>
            <a:ext cx="7572375" cy="3848100"/>
          </a:xfrm>
        </p:spPr>
      </p:pic>
    </p:spTree>
    <p:extLst>
      <p:ext uri="{BB962C8B-B14F-4D97-AF65-F5344CB8AC3E}">
        <p14:creationId xmlns:p14="http://schemas.microsoft.com/office/powerpoint/2010/main" val="2052260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D1FBD-88B9-4690-B12C-A71F6AF3420D}"/>
              </a:ext>
            </a:extLst>
          </p:cNvPr>
          <p:cNvSpPr>
            <a:spLocks noGrp="1"/>
          </p:cNvSpPr>
          <p:nvPr>
            <p:ph type="title"/>
          </p:nvPr>
        </p:nvSpPr>
        <p:spPr/>
        <p:txBody>
          <a:bodyPr>
            <a:normAutofit/>
          </a:bodyPr>
          <a:lstStyle/>
          <a:p>
            <a:br>
              <a:rPr lang="en-US" sz="1800" dirty="0">
                <a:cs typeface="Calibri Light"/>
              </a:rPr>
            </a:br>
            <a:br>
              <a:rPr lang="en-US" sz="1800" dirty="0">
                <a:cs typeface="Calibri Light"/>
              </a:rPr>
            </a:br>
            <a:br>
              <a:rPr lang="en-US" sz="1800" dirty="0">
                <a:cs typeface="Calibri Light"/>
              </a:rPr>
            </a:br>
            <a:r>
              <a:rPr lang="en-US" sz="1800">
                <a:cs typeface="Calibri Light"/>
              </a:rPr>
              <a:t>                                                                  Validation completed for item requested.</a:t>
            </a:r>
            <a:endParaRPr lang="en-US" sz="1800"/>
          </a:p>
        </p:txBody>
      </p:sp>
      <p:pic>
        <p:nvPicPr>
          <p:cNvPr id="4" name="Picture 4" descr="Table&#10;&#10;Description automatically generated">
            <a:extLst>
              <a:ext uri="{FF2B5EF4-FFF2-40B4-BE49-F238E27FC236}">
                <a16:creationId xmlns:a16="http://schemas.microsoft.com/office/drawing/2014/main" id="{555E94E6-B6E1-4F29-8929-8632950558DE}"/>
              </a:ext>
            </a:extLst>
          </p:cNvPr>
          <p:cNvPicPr>
            <a:picLocks noGrp="1" noChangeAspect="1"/>
          </p:cNvPicPr>
          <p:nvPr>
            <p:ph idx="1"/>
          </p:nvPr>
        </p:nvPicPr>
        <p:blipFill>
          <a:blip r:embed="rId2"/>
          <a:stretch>
            <a:fillRect/>
          </a:stretch>
        </p:blipFill>
        <p:spPr>
          <a:xfrm>
            <a:off x="838200" y="2105107"/>
            <a:ext cx="10515600" cy="3792373"/>
          </a:xfrm>
        </p:spPr>
      </p:pic>
      <p:cxnSp>
        <p:nvCxnSpPr>
          <p:cNvPr id="5" name="Straight Arrow Connector 4">
            <a:extLst>
              <a:ext uri="{FF2B5EF4-FFF2-40B4-BE49-F238E27FC236}">
                <a16:creationId xmlns:a16="http://schemas.microsoft.com/office/drawing/2014/main" id="{E79E3A4D-77AB-45C7-9CD5-7D0F2B497C6D}"/>
              </a:ext>
            </a:extLst>
          </p:cNvPr>
          <p:cNvCxnSpPr/>
          <p:nvPr/>
        </p:nvCxnSpPr>
        <p:spPr>
          <a:xfrm>
            <a:off x="938151" y="4189020"/>
            <a:ext cx="3319153" cy="1310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2179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978F-EC97-4216-91BE-EC96C5883EF4}"/>
              </a:ext>
            </a:extLst>
          </p:cNvPr>
          <p:cNvSpPr>
            <a:spLocks noGrp="1"/>
          </p:cNvSpPr>
          <p:nvPr>
            <p:ph type="title"/>
          </p:nvPr>
        </p:nvSpPr>
        <p:spPr/>
        <p:txBody>
          <a:bodyPr>
            <a:normAutofit/>
          </a:bodyPr>
          <a:lstStyle/>
          <a:p>
            <a:r>
              <a:rPr lang="en-US" sz="1800">
                <a:cs typeface="Calibri Light"/>
              </a:rPr>
              <a:t>When an item is Sent. Change Status to "Incomplete".</a:t>
            </a:r>
            <a:endParaRPr lang="en-US" sz="1800"/>
          </a:p>
        </p:txBody>
      </p:sp>
      <p:pic>
        <p:nvPicPr>
          <p:cNvPr id="4" name="Picture 4" descr="Graphical user interface, application&#10;&#10;Description automatically generated">
            <a:extLst>
              <a:ext uri="{FF2B5EF4-FFF2-40B4-BE49-F238E27FC236}">
                <a16:creationId xmlns:a16="http://schemas.microsoft.com/office/drawing/2014/main" id="{E03DFB61-B2AE-4C13-8F38-684B88F6FBF3}"/>
              </a:ext>
            </a:extLst>
          </p:cNvPr>
          <p:cNvPicPr>
            <a:picLocks noGrp="1" noChangeAspect="1"/>
          </p:cNvPicPr>
          <p:nvPr>
            <p:ph idx="1"/>
          </p:nvPr>
        </p:nvPicPr>
        <p:blipFill>
          <a:blip r:embed="rId2"/>
          <a:stretch>
            <a:fillRect/>
          </a:stretch>
        </p:blipFill>
        <p:spPr>
          <a:xfrm>
            <a:off x="3794645" y="1825625"/>
            <a:ext cx="4602710" cy="4351338"/>
          </a:xfrm>
        </p:spPr>
      </p:pic>
      <p:cxnSp>
        <p:nvCxnSpPr>
          <p:cNvPr id="3" name="Straight Arrow Connector 2">
            <a:extLst>
              <a:ext uri="{FF2B5EF4-FFF2-40B4-BE49-F238E27FC236}">
                <a16:creationId xmlns:a16="http://schemas.microsoft.com/office/drawing/2014/main" id="{616E1408-0935-4A3D-8DFF-C9299A43744C}"/>
              </a:ext>
            </a:extLst>
          </p:cNvPr>
          <p:cNvCxnSpPr/>
          <p:nvPr/>
        </p:nvCxnSpPr>
        <p:spPr>
          <a:xfrm>
            <a:off x="1929788" y="1631413"/>
            <a:ext cx="4219459" cy="17590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9725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E7398-0967-4D37-9FA7-598D8A840E95}"/>
              </a:ext>
            </a:extLst>
          </p:cNvPr>
          <p:cNvSpPr>
            <a:spLocks noGrp="1"/>
          </p:cNvSpPr>
          <p:nvPr>
            <p:ph type="title"/>
          </p:nvPr>
        </p:nvSpPr>
        <p:spPr>
          <a:xfrm>
            <a:off x="1198181" y="557189"/>
            <a:ext cx="9795637" cy="1104857"/>
          </a:xfrm>
        </p:spPr>
        <p:txBody>
          <a:bodyPr vert="horz" lIns="91440" tIns="45720" rIns="91440" bIns="45720" rtlCol="0" anchor="b">
            <a:normAutofit fontScale="90000"/>
          </a:bodyPr>
          <a:lstStyle/>
          <a:p>
            <a:pPr algn="ctr"/>
            <a:r>
              <a:rPr lang="en-US" sz="2500" dirty="0"/>
              <a:t>An empty form appears. The form is made up of two sections: Items Requested and Items Sent. If you are requesting items, you only need to fill in the request sections. </a:t>
            </a:r>
          </a:p>
        </p:txBody>
      </p:sp>
      <p:pic>
        <p:nvPicPr>
          <p:cNvPr id="5" name="Picture 4">
            <a:extLst>
              <a:ext uri="{FF2B5EF4-FFF2-40B4-BE49-F238E27FC236}">
                <a16:creationId xmlns:a16="http://schemas.microsoft.com/office/drawing/2014/main" id="{1A1023B6-37F9-4D96-8BD0-58F43C0DF793}"/>
              </a:ext>
            </a:extLst>
          </p:cNvPr>
          <p:cNvPicPr>
            <a:picLocks noChangeAspect="1"/>
          </p:cNvPicPr>
          <p:nvPr/>
        </p:nvPicPr>
        <p:blipFill>
          <a:blip r:embed="rId2"/>
          <a:stretch>
            <a:fillRect/>
          </a:stretch>
        </p:blipFill>
        <p:spPr>
          <a:xfrm>
            <a:off x="1042804" y="2103662"/>
            <a:ext cx="2507792" cy="4197143"/>
          </a:xfrm>
          <a:prstGeom prst="rect">
            <a:avLst/>
          </a:prstGeom>
          <a:ln>
            <a:solidFill>
              <a:schemeClr val="accent1"/>
            </a:solidFill>
          </a:ln>
        </p:spPr>
      </p:pic>
      <p:pic>
        <p:nvPicPr>
          <p:cNvPr id="9" name="Picture 8">
            <a:extLst>
              <a:ext uri="{FF2B5EF4-FFF2-40B4-BE49-F238E27FC236}">
                <a16:creationId xmlns:a16="http://schemas.microsoft.com/office/drawing/2014/main" id="{B52375AB-9DD0-44E9-9194-853ADA83D06E}"/>
              </a:ext>
            </a:extLst>
          </p:cNvPr>
          <p:cNvPicPr>
            <a:picLocks noChangeAspect="1"/>
          </p:cNvPicPr>
          <p:nvPr/>
        </p:nvPicPr>
        <p:blipFill>
          <a:blip r:embed="rId3"/>
          <a:stretch>
            <a:fillRect/>
          </a:stretch>
        </p:blipFill>
        <p:spPr>
          <a:xfrm>
            <a:off x="4766659" y="2102176"/>
            <a:ext cx="2655632" cy="4198629"/>
          </a:xfrm>
          <a:prstGeom prst="rect">
            <a:avLst/>
          </a:prstGeom>
          <a:ln>
            <a:solidFill>
              <a:schemeClr val="accent1"/>
            </a:solidFill>
          </a:ln>
        </p:spPr>
      </p:pic>
      <p:pic>
        <p:nvPicPr>
          <p:cNvPr id="11" name="Picture 10">
            <a:extLst>
              <a:ext uri="{FF2B5EF4-FFF2-40B4-BE49-F238E27FC236}">
                <a16:creationId xmlns:a16="http://schemas.microsoft.com/office/drawing/2014/main" id="{5B479161-A7E9-4689-B796-89D252C658A1}"/>
              </a:ext>
            </a:extLst>
          </p:cNvPr>
          <p:cNvPicPr>
            <a:picLocks noChangeAspect="1"/>
          </p:cNvPicPr>
          <p:nvPr/>
        </p:nvPicPr>
        <p:blipFill>
          <a:blip r:embed="rId4"/>
          <a:stretch>
            <a:fillRect/>
          </a:stretch>
        </p:blipFill>
        <p:spPr>
          <a:xfrm>
            <a:off x="8531178" y="2102176"/>
            <a:ext cx="2655632" cy="4198629"/>
          </a:xfrm>
          <a:prstGeom prst="rect">
            <a:avLst/>
          </a:prstGeom>
          <a:ln>
            <a:solidFill>
              <a:schemeClr val="accent1"/>
            </a:solidFill>
          </a:ln>
        </p:spPr>
      </p:pic>
    </p:spTree>
    <p:extLst>
      <p:ext uri="{BB962C8B-B14F-4D97-AF65-F5344CB8AC3E}">
        <p14:creationId xmlns:p14="http://schemas.microsoft.com/office/powerpoint/2010/main" val="19265815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A44F8-3BA6-4937-9BFC-B2355551657A}"/>
              </a:ext>
            </a:extLst>
          </p:cNvPr>
          <p:cNvSpPr>
            <a:spLocks noGrp="1"/>
          </p:cNvSpPr>
          <p:nvPr>
            <p:ph type="title"/>
          </p:nvPr>
        </p:nvSpPr>
        <p:spPr/>
        <p:txBody>
          <a:bodyPr/>
          <a:lstStyle/>
          <a:p>
            <a:r>
              <a:rPr lang="en-US" sz="1800" dirty="0">
                <a:cs typeface="Calibri Light"/>
              </a:rPr>
              <a:t>Change </a:t>
            </a:r>
            <a:r>
              <a:rPr lang="en-US" sz="1800" u="sng" dirty="0">
                <a:cs typeface="Calibri Light"/>
              </a:rPr>
              <a:t>Shirts Sent</a:t>
            </a:r>
            <a:r>
              <a:rPr lang="en-US" sz="1800" dirty="0">
                <a:cs typeface="Calibri Light"/>
              </a:rPr>
              <a:t> to </a:t>
            </a:r>
            <a:r>
              <a:rPr lang="en-US" sz="1800" b="1" dirty="0">
                <a:cs typeface="Calibri Light"/>
              </a:rPr>
              <a:t>"Yes"</a:t>
            </a:r>
            <a:r>
              <a:rPr lang="en-US" sz="1800" dirty="0">
                <a:cs typeface="Calibri Light"/>
              </a:rPr>
              <a:t> and </a:t>
            </a:r>
            <a:r>
              <a:rPr lang="en-US" sz="1800" u="sng" dirty="0">
                <a:cs typeface="Calibri Light"/>
              </a:rPr>
              <a:t>QTY of Shirts</a:t>
            </a:r>
            <a:r>
              <a:rPr lang="en-US" sz="1800" dirty="0">
                <a:cs typeface="Calibri Light"/>
              </a:rPr>
              <a:t> to </a:t>
            </a:r>
            <a:r>
              <a:rPr lang="en-US" sz="1800" b="1" dirty="0">
                <a:cs typeface="Calibri Light"/>
              </a:rPr>
              <a:t>"55"</a:t>
            </a:r>
            <a:r>
              <a:rPr lang="en-US" sz="1800" dirty="0">
                <a:cs typeface="Calibri Light"/>
              </a:rPr>
              <a:t> the amount sent. </a:t>
            </a:r>
            <a:br>
              <a:rPr lang="en-US" sz="1800" dirty="0">
                <a:cs typeface="Calibri Light"/>
              </a:rPr>
            </a:br>
            <a:r>
              <a:rPr lang="en-US" sz="1800">
                <a:cs typeface="Calibri Light"/>
              </a:rPr>
              <a:t>When you are done making changes "</a:t>
            </a:r>
            <a:r>
              <a:rPr lang="en-US" sz="1800" b="1">
                <a:cs typeface="Calibri Light"/>
              </a:rPr>
              <a:t>Save"</a:t>
            </a:r>
            <a:r>
              <a:rPr lang="en-US" sz="1800">
                <a:cs typeface="Calibri Light"/>
              </a:rPr>
              <a:t> the form and it will</a:t>
            </a:r>
            <a:r>
              <a:rPr lang="en-US" sz="1800" b="1">
                <a:cs typeface="Calibri Light"/>
              </a:rPr>
              <a:t> "Submit"</a:t>
            </a:r>
            <a:r>
              <a:rPr lang="en-US" sz="1800">
                <a:cs typeface="Calibri Light"/>
              </a:rPr>
              <a:t>. </a:t>
            </a:r>
            <a:endParaRPr lang="en-US" sz="1800" dirty="0">
              <a:cs typeface="Calibri Light"/>
            </a:endParaRPr>
          </a:p>
        </p:txBody>
      </p:sp>
      <p:pic>
        <p:nvPicPr>
          <p:cNvPr id="4" name="Picture 4" descr="Graphical user interface&#10;&#10;Description automatically generated">
            <a:extLst>
              <a:ext uri="{FF2B5EF4-FFF2-40B4-BE49-F238E27FC236}">
                <a16:creationId xmlns:a16="http://schemas.microsoft.com/office/drawing/2014/main" id="{F822DB69-602E-453D-B688-2A176598F711}"/>
              </a:ext>
            </a:extLst>
          </p:cNvPr>
          <p:cNvPicPr>
            <a:picLocks noGrp="1" noChangeAspect="1"/>
          </p:cNvPicPr>
          <p:nvPr>
            <p:ph idx="1"/>
          </p:nvPr>
        </p:nvPicPr>
        <p:blipFill>
          <a:blip r:embed="rId2"/>
          <a:stretch>
            <a:fillRect/>
          </a:stretch>
        </p:blipFill>
        <p:spPr>
          <a:xfrm>
            <a:off x="4424563" y="1825625"/>
            <a:ext cx="3342873" cy="4351338"/>
          </a:xfrm>
        </p:spPr>
      </p:pic>
      <p:cxnSp>
        <p:nvCxnSpPr>
          <p:cNvPr id="3" name="Straight Arrow Connector 2">
            <a:extLst>
              <a:ext uri="{FF2B5EF4-FFF2-40B4-BE49-F238E27FC236}">
                <a16:creationId xmlns:a16="http://schemas.microsoft.com/office/drawing/2014/main" id="{E5C504FB-B6B4-4304-9322-115392446B6F}"/>
              </a:ext>
            </a:extLst>
          </p:cNvPr>
          <p:cNvCxnSpPr/>
          <p:nvPr/>
        </p:nvCxnSpPr>
        <p:spPr>
          <a:xfrm>
            <a:off x="3049836" y="2356691"/>
            <a:ext cx="1180640" cy="23869"/>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13183660-E230-48D0-B79A-F9CCA9D11378}"/>
              </a:ext>
            </a:extLst>
          </p:cNvPr>
          <p:cNvCxnSpPr/>
          <p:nvPr/>
        </p:nvCxnSpPr>
        <p:spPr>
          <a:xfrm>
            <a:off x="5111482" y="2352673"/>
            <a:ext cx="1042929" cy="1468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624059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2B4F8-6993-4A59-8FE0-F30E488A737E}"/>
              </a:ext>
            </a:extLst>
          </p:cNvPr>
          <p:cNvSpPr>
            <a:spLocks noGrp="1"/>
          </p:cNvSpPr>
          <p:nvPr>
            <p:ph type="title"/>
          </p:nvPr>
        </p:nvSpPr>
        <p:spPr/>
        <p:txBody>
          <a:bodyPr/>
          <a:lstStyle/>
          <a:p>
            <a:r>
              <a:rPr lang="en-US" sz="1800" dirty="0">
                <a:cs typeface="Calibri Light"/>
              </a:rPr>
              <a:t>Below is the list view of Shirts Request/QTY of Shirts</a:t>
            </a:r>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53E0903D-822C-4B91-9999-E4FDDDE3084A}"/>
              </a:ext>
            </a:extLst>
          </p:cNvPr>
          <p:cNvPicPr>
            <a:picLocks noGrp="1" noChangeAspect="1"/>
          </p:cNvPicPr>
          <p:nvPr>
            <p:ph idx="1"/>
          </p:nvPr>
        </p:nvPicPr>
        <p:blipFill>
          <a:blip r:embed="rId2"/>
          <a:stretch>
            <a:fillRect/>
          </a:stretch>
        </p:blipFill>
        <p:spPr>
          <a:xfrm>
            <a:off x="1804987" y="1843881"/>
            <a:ext cx="8582025" cy="4314825"/>
          </a:xfrm>
        </p:spPr>
      </p:pic>
    </p:spTree>
    <p:extLst>
      <p:ext uri="{BB962C8B-B14F-4D97-AF65-F5344CB8AC3E}">
        <p14:creationId xmlns:p14="http://schemas.microsoft.com/office/powerpoint/2010/main" val="3972211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46B44-DAA4-4D26-806E-509532CAB693}"/>
              </a:ext>
            </a:extLst>
          </p:cNvPr>
          <p:cNvSpPr>
            <a:spLocks noGrp="1"/>
          </p:cNvSpPr>
          <p:nvPr>
            <p:ph type="title"/>
          </p:nvPr>
        </p:nvSpPr>
        <p:spPr/>
        <p:txBody>
          <a:bodyPr/>
          <a:lstStyle/>
          <a:p>
            <a:r>
              <a:rPr lang="en-US" sz="1800" dirty="0">
                <a:ea typeface="+mj-lt"/>
                <a:cs typeface="+mj-lt"/>
              </a:rPr>
              <a:t>Below is the list view of Shirts Sent/QTY of Shirts Sent  and Total Shirts Sent.   Note that not all items may be sent </a:t>
            </a:r>
            <a:r>
              <a:rPr lang="en-US" sz="1800">
                <a:ea typeface="+mj-lt"/>
                <a:cs typeface="+mj-lt"/>
              </a:rPr>
              <a:t>at once.  That is why QTY Sent field for each item will be added to the Total Sent for each item.</a:t>
            </a:r>
            <a:endParaRPr lang="en-US" sz="1800">
              <a:cs typeface="Calibri Light"/>
            </a:endParaRPr>
          </a:p>
        </p:txBody>
      </p:sp>
      <p:pic>
        <p:nvPicPr>
          <p:cNvPr id="4" name="Picture 4" descr="Table&#10;&#10;Description automatically generated">
            <a:extLst>
              <a:ext uri="{FF2B5EF4-FFF2-40B4-BE49-F238E27FC236}">
                <a16:creationId xmlns:a16="http://schemas.microsoft.com/office/drawing/2014/main" id="{95CFA6BF-857F-4F38-894F-B2FA3B24FF99}"/>
              </a:ext>
            </a:extLst>
          </p:cNvPr>
          <p:cNvPicPr>
            <a:picLocks noGrp="1" noChangeAspect="1"/>
          </p:cNvPicPr>
          <p:nvPr>
            <p:ph idx="1"/>
          </p:nvPr>
        </p:nvPicPr>
        <p:blipFill>
          <a:blip r:embed="rId2"/>
          <a:stretch>
            <a:fillRect/>
          </a:stretch>
        </p:blipFill>
        <p:spPr>
          <a:xfrm>
            <a:off x="1812229" y="1825625"/>
            <a:ext cx="8567541" cy="4351338"/>
          </a:xfrm>
        </p:spPr>
      </p:pic>
      <p:cxnSp>
        <p:nvCxnSpPr>
          <p:cNvPr id="3" name="Straight Arrow Connector 2">
            <a:extLst>
              <a:ext uri="{FF2B5EF4-FFF2-40B4-BE49-F238E27FC236}">
                <a16:creationId xmlns:a16="http://schemas.microsoft.com/office/drawing/2014/main" id="{1192F6BB-98E4-46BB-8921-DA94DA233D59}"/>
              </a:ext>
            </a:extLst>
          </p:cNvPr>
          <p:cNvCxnSpPr/>
          <p:nvPr/>
        </p:nvCxnSpPr>
        <p:spPr>
          <a:xfrm>
            <a:off x="736294" y="4964015"/>
            <a:ext cx="1134736" cy="55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1E3BE044-3B8F-4CD5-82E6-14298A134D3B}"/>
              </a:ext>
            </a:extLst>
          </p:cNvPr>
          <p:cNvCxnSpPr/>
          <p:nvPr/>
        </p:nvCxnSpPr>
        <p:spPr>
          <a:xfrm>
            <a:off x="3973073" y="4941635"/>
            <a:ext cx="1254085" cy="23872"/>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F6D26DA5-70D3-40EF-BC7C-FA6404C11256}"/>
              </a:ext>
            </a:extLst>
          </p:cNvPr>
          <p:cNvCxnSpPr/>
          <p:nvPr/>
        </p:nvCxnSpPr>
        <p:spPr>
          <a:xfrm flipV="1">
            <a:off x="2408333" y="4943129"/>
            <a:ext cx="1336712" cy="4039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38829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C5E4C-22F7-473D-9F29-B47129EA3784}"/>
              </a:ext>
            </a:extLst>
          </p:cNvPr>
          <p:cNvSpPr>
            <a:spLocks noGrp="1"/>
          </p:cNvSpPr>
          <p:nvPr>
            <p:ph type="title"/>
          </p:nvPr>
        </p:nvSpPr>
        <p:spPr/>
        <p:txBody>
          <a:bodyPr>
            <a:normAutofit/>
          </a:bodyPr>
          <a:lstStyle/>
          <a:p>
            <a:r>
              <a:rPr lang="en-US" sz="1800" dirty="0">
                <a:cs typeface="Calibri Light"/>
              </a:rPr>
              <a:t>This is an example of a test for </a:t>
            </a:r>
            <a:r>
              <a:rPr lang="en-US" sz="1800" b="1" dirty="0">
                <a:cs typeface="Calibri Light"/>
              </a:rPr>
              <a:t>Ziplocs Requested</a:t>
            </a:r>
            <a:r>
              <a:rPr lang="en-US" sz="1800" dirty="0">
                <a:cs typeface="Calibri Light"/>
              </a:rPr>
              <a:t>, </a:t>
            </a:r>
            <a:r>
              <a:rPr lang="en-US" sz="1800" b="1" dirty="0">
                <a:cs typeface="Calibri Light"/>
              </a:rPr>
              <a:t>FedEx Shipping Labels Requested</a:t>
            </a:r>
            <a:r>
              <a:rPr lang="en-US" sz="1800" dirty="0">
                <a:cs typeface="Calibri Light"/>
              </a:rPr>
              <a:t>, and </a:t>
            </a:r>
            <a:r>
              <a:rPr lang="en-US" sz="1800" b="1" dirty="0">
                <a:cs typeface="Calibri Light"/>
              </a:rPr>
              <a:t>Pill Counter Requested</a:t>
            </a:r>
            <a:r>
              <a:rPr lang="en-US" sz="1800" dirty="0">
                <a:cs typeface="Calibri Light"/>
              </a:rPr>
              <a:t>.</a:t>
            </a:r>
          </a:p>
        </p:txBody>
      </p:sp>
      <p:pic>
        <p:nvPicPr>
          <p:cNvPr id="4" name="Picture 4" descr="Graphical user interface, application&#10;&#10;Description automatically generated">
            <a:extLst>
              <a:ext uri="{FF2B5EF4-FFF2-40B4-BE49-F238E27FC236}">
                <a16:creationId xmlns:a16="http://schemas.microsoft.com/office/drawing/2014/main" id="{0578EB2D-A65D-4A76-B898-129FD0141D80}"/>
              </a:ext>
            </a:extLst>
          </p:cNvPr>
          <p:cNvPicPr>
            <a:picLocks noGrp="1" noChangeAspect="1"/>
          </p:cNvPicPr>
          <p:nvPr>
            <p:ph idx="1"/>
          </p:nvPr>
        </p:nvPicPr>
        <p:blipFill>
          <a:blip r:embed="rId2"/>
          <a:stretch>
            <a:fillRect/>
          </a:stretch>
        </p:blipFill>
        <p:spPr>
          <a:xfrm>
            <a:off x="3824023" y="1825625"/>
            <a:ext cx="4543953" cy="4351338"/>
          </a:xfrm>
        </p:spPr>
      </p:pic>
      <p:cxnSp>
        <p:nvCxnSpPr>
          <p:cNvPr id="3" name="Straight Arrow Connector 2">
            <a:extLst>
              <a:ext uri="{FF2B5EF4-FFF2-40B4-BE49-F238E27FC236}">
                <a16:creationId xmlns:a16="http://schemas.microsoft.com/office/drawing/2014/main" id="{9305AE51-ED49-47D9-8F12-AC56F22B204F}"/>
              </a:ext>
            </a:extLst>
          </p:cNvPr>
          <p:cNvCxnSpPr/>
          <p:nvPr/>
        </p:nvCxnSpPr>
        <p:spPr>
          <a:xfrm flipV="1">
            <a:off x="2811137" y="4427862"/>
            <a:ext cx="1006206" cy="403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6C6F2C7E-B01C-40D6-B67F-791965751F52}"/>
              </a:ext>
            </a:extLst>
          </p:cNvPr>
          <p:cNvCxnSpPr/>
          <p:nvPr/>
        </p:nvCxnSpPr>
        <p:spPr>
          <a:xfrm>
            <a:off x="3119265" y="4950818"/>
            <a:ext cx="666520" cy="550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EFA6DDFF-ECA6-468B-8E01-1974F229525D}"/>
              </a:ext>
            </a:extLst>
          </p:cNvPr>
          <p:cNvCxnSpPr/>
          <p:nvPr/>
        </p:nvCxnSpPr>
        <p:spPr>
          <a:xfrm>
            <a:off x="2977537" y="5506825"/>
            <a:ext cx="840953" cy="2387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DAB8F992-A1DF-44FB-9E1F-FE1FC6E9CD09}"/>
              </a:ext>
            </a:extLst>
          </p:cNvPr>
          <p:cNvCxnSpPr/>
          <p:nvPr/>
        </p:nvCxnSpPr>
        <p:spPr>
          <a:xfrm flipV="1">
            <a:off x="4580147" y="4406630"/>
            <a:ext cx="1658037" cy="22034"/>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D850D531-7D7D-422C-B31E-6C0A4DBC6811}"/>
              </a:ext>
            </a:extLst>
          </p:cNvPr>
          <p:cNvCxnSpPr/>
          <p:nvPr/>
        </p:nvCxnSpPr>
        <p:spPr>
          <a:xfrm>
            <a:off x="4713842" y="4957129"/>
            <a:ext cx="1474424" cy="551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B7187F71-8082-48D3-94F6-A44928D7321A}"/>
              </a:ext>
            </a:extLst>
          </p:cNvPr>
          <p:cNvCxnSpPr/>
          <p:nvPr/>
        </p:nvCxnSpPr>
        <p:spPr>
          <a:xfrm flipV="1">
            <a:off x="4581297" y="5445199"/>
            <a:ext cx="1648856" cy="3673"/>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367172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DEF54-50B1-4676-A2B7-AEAA274669B7}"/>
              </a:ext>
            </a:extLst>
          </p:cNvPr>
          <p:cNvSpPr>
            <a:spLocks noGrp="1"/>
          </p:cNvSpPr>
          <p:nvPr>
            <p:ph type="title"/>
          </p:nvPr>
        </p:nvSpPr>
        <p:spPr/>
        <p:txBody>
          <a:bodyPr>
            <a:normAutofit/>
          </a:bodyPr>
          <a:lstStyle/>
          <a:p>
            <a:r>
              <a:rPr lang="en-US" sz="1800" dirty="0">
                <a:ea typeface="+mj-lt"/>
                <a:cs typeface="+mj-lt"/>
              </a:rPr>
              <a:t>This is an example of the email  that will be sent for </a:t>
            </a:r>
            <a:r>
              <a:rPr lang="en-US" sz="1800" b="1" dirty="0">
                <a:ea typeface="+mj-lt"/>
                <a:cs typeface="+mj-lt"/>
              </a:rPr>
              <a:t>Ziplocs Requested</a:t>
            </a:r>
            <a:r>
              <a:rPr lang="en-US" sz="1800" dirty="0">
                <a:ea typeface="+mj-lt"/>
                <a:cs typeface="+mj-lt"/>
              </a:rPr>
              <a:t>, </a:t>
            </a:r>
            <a:r>
              <a:rPr lang="en-US" sz="1800" b="1" dirty="0">
                <a:ea typeface="+mj-lt"/>
                <a:cs typeface="+mj-lt"/>
              </a:rPr>
              <a:t>FedEx Shipping Labels Requested</a:t>
            </a:r>
            <a:r>
              <a:rPr lang="en-US" sz="1800" dirty="0">
                <a:ea typeface="+mj-lt"/>
                <a:cs typeface="+mj-lt"/>
              </a:rPr>
              <a:t>, </a:t>
            </a:r>
            <a:br>
              <a:rPr lang="en-US" sz="1800" dirty="0">
                <a:ea typeface="+mj-lt"/>
                <a:cs typeface="+mj-lt"/>
              </a:rPr>
            </a:br>
            <a:r>
              <a:rPr lang="en-US" sz="1800">
                <a:ea typeface="+mj-lt"/>
                <a:cs typeface="+mj-lt"/>
              </a:rPr>
              <a:t>and </a:t>
            </a:r>
            <a:r>
              <a:rPr lang="en-US" sz="1800" b="1">
                <a:ea typeface="+mj-lt"/>
                <a:cs typeface="+mj-lt"/>
              </a:rPr>
              <a:t>Pill </a:t>
            </a:r>
            <a:r>
              <a:rPr lang="en-US" sz="1800" b="1" dirty="0">
                <a:ea typeface="+mj-lt"/>
                <a:cs typeface="+mj-lt"/>
              </a:rPr>
              <a:t>Counter Requested</a:t>
            </a:r>
            <a:r>
              <a:rPr lang="en-US" sz="1800" dirty="0">
                <a:ea typeface="+mj-lt"/>
                <a:cs typeface="+mj-lt"/>
              </a:rPr>
              <a:t>.</a:t>
            </a:r>
          </a:p>
          <a:p>
            <a:endParaRPr lang="en-US" dirty="0">
              <a:cs typeface="Calibri Light"/>
            </a:endParaRPr>
          </a:p>
        </p:txBody>
      </p:sp>
      <p:pic>
        <p:nvPicPr>
          <p:cNvPr id="6" name="Picture 6" descr="Graphical user interface, text, application&#10;&#10;Description automatically generated">
            <a:extLst>
              <a:ext uri="{FF2B5EF4-FFF2-40B4-BE49-F238E27FC236}">
                <a16:creationId xmlns:a16="http://schemas.microsoft.com/office/drawing/2014/main" id="{2A213BC7-3C32-4D92-A9C3-8BFDC71D707C}"/>
              </a:ext>
            </a:extLst>
          </p:cNvPr>
          <p:cNvPicPr>
            <a:picLocks noGrp="1" noChangeAspect="1"/>
          </p:cNvPicPr>
          <p:nvPr>
            <p:ph idx="1"/>
          </p:nvPr>
        </p:nvPicPr>
        <p:blipFill>
          <a:blip r:embed="rId2"/>
          <a:stretch>
            <a:fillRect/>
          </a:stretch>
        </p:blipFill>
        <p:spPr>
          <a:xfrm>
            <a:off x="3429000" y="2134394"/>
            <a:ext cx="5334000" cy="3733800"/>
          </a:xfrm>
        </p:spPr>
      </p:pic>
    </p:spTree>
    <p:extLst>
      <p:ext uri="{BB962C8B-B14F-4D97-AF65-F5344CB8AC3E}">
        <p14:creationId xmlns:p14="http://schemas.microsoft.com/office/powerpoint/2010/main" val="3394410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E028B-442F-450E-83FA-D0E5F1019DFC}"/>
              </a:ext>
            </a:extLst>
          </p:cNvPr>
          <p:cNvSpPr>
            <a:spLocks noGrp="1"/>
          </p:cNvSpPr>
          <p:nvPr>
            <p:ph type="title"/>
          </p:nvPr>
        </p:nvSpPr>
        <p:spPr/>
        <p:txBody>
          <a:bodyPr>
            <a:normAutofit fontScale="90000"/>
          </a:bodyPr>
          <a:lstStyle/>
          <a:p>
            <a:r>
              <a:rPr lang="en-US" sz="1800" dirty="0">
                <a:cs typeface="Calibri Light"/>
              </a:rPr>
              <a:t>The list view below shows that the Items requested (</a:t>
            </a:r>
            <a:r>
              <a:rPr lang="en-US" sz="1800" b="1" dirty="0">
                <a:cs typeface="Calibri Light"/>
              </a:rPr>
              <a:t>Ziplocs Requested</a:t>
            </a:r>
            <a:r>
              <a:rPr lang="en-US" sz="1800" dirty="0">
                <a:cs typeface="Calibri Light"/>
              </a:rPr>
              <a:t>, </a:t>
            </a:r>
            <a:r>
              <a:rPr lang="en-US" sz="1800" b="1" dirty="0">
                <a:cs typeface="Calibri Light"/>
              </a:rPr>
              <a:t>FedEx Shipping Labels Requested</a:t>
            </a:r>
            <a:r>
              <a:rPr lang="en-US" sz="1800" dirty="0">
                <a:cs typeface="Calibri Light"/>
              </a:rPr>
              <a:t>, </a:t>
            </a:r>
            <a:br>
              <a:rPr lang="en-US" sz="1800" dirty="0">
                <a:cs typeface="Calibri Light"/>
              </a:rPr>
            </a:br>
            <a:r>
              <a:rPr lang="en-US" sz="1800" dirty="0">
                <a:cs typeface="Calibri Light"/>
              </a:rPr>
              <a:t>and </a:t>
            </a:r>
            <a:r>
              <a:rPr lang="en-US" sz="1800" b="1" dirty="0">
                <a:cs typeface="Calibri Light"/>
              </a:rPr>
              <a:t>Pill Counter Requested and the QTYs) </a:t>
            </a:r>
            <a:r>
              <a:rPr lang="en-US" sz="1800" dirty="0">
                <a:cs typeface="Calibri Light"/>
              </a:rPr>
              <a:t>have passed the edit process.  This is signified by the "Status" being changed to "Pending-Complete" in the workflow processing.</a:t>
            </a:r>
            <a:br>
              <a:rPr lang="en-US" sz="1800" dirty="0">
                <a:cs typeface="Calibri Light"/>
              </a:rPr>
            </a:br>
            <a:br>
              <a:rPr lang="en-US" sz="1800" dirty="0">
                <a:cs typeface="Calibri Light"/>
              </a:rPr>
            </a:br>
            <a:r>
              <a:rPr lang="en-US" sz="1800" dirty="0">
                <a:cs typeface="Calibri Light"/>
              </a:rPr>
              <a:t>List view is continued next page</a:t>
            </a:r>
          </a:p>
        </p:txBody>
      </p:sp>
      <p:pic>
        <p:nvPicPr>
          <p:cNvPr id="4" name="Picture 4" descr="Table&#10;&#10;Description automatically generated">
            <a:extLst>
              <a:ext uri="{FF2B5EF4-FFF2-40B4-BE49-F238E27FC236}">
                <a16:creationId xmlns:a16="http://schemas.microsoft.com/office/drawing/2014/main" id="{C1689619-213C-4150-B5AC-97D7041020BB}"/>
              </a:ext>
            </a:extLst>
          </p:cNvPr>
          <p:cNvPicPr>
            <a:picLocks noGrp="1" noChangeAspect="1"/>
          </p:cNvPicPr>
          <p:nvPr>
            <p:ph idx="1"/>
          </p:nvPr>
        </p:nvPicPr>
        <p:blipFill>
          <a:blip r:embed="rId2"/>
          <a:stretch>
            <a:fillRect/>
          </a:stretch>
        </p:blipFill>
        <p:spPr>
          <a:xfrm>
            <a:off x="838200" y="2272151"/>
            <a:ext cx="10515600" cy="3458285"/>
          </a:xfrm>
        </p:spPr>
      </p:pic>
      <p:cxnSp>
        <p:nvCxnSpPr>
          <p:cNvPr id="3" name="Straight Arrow Connector 2">
            <a:extLst>
              <a:ext uri="{FF2B5EF4-FFF2-40B4-BE49-F238E27FC236}">
                <a16:creationId xmlns:a16="http://schemas.microsoft.com/office/drawing/2014/main" id="{02968096-75AA-414C-9612-43FF7F720414}"/>
              </a:ext>
            </a:extLst>
          </p:cNvPr>
          <p:cNvCxnSpPr/>
          <p:nvPr/>
        </p:nvCxnSpPr>
        <p:spPr>
          <a:xfrm>
            <a:off x="809740" y="4560064"/>
            <a:ext cx="2759724" cy="81341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950711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5438B-09B6-46DC-8284-AF9C917D611F}"/>
              </a:ext>
            </a:extLst>
          </p:cNvPr>
          <p:cNvSpPr>
            <a:spLocks noGrp="1"/>
          </p:cNvSpPr>
          <p:nvPr>
            <p:ph type="title"/>
          </p:nvPr>
        </p:nvSpPr>
        <p:spPr/>
        <p:txBody>
          <a:bodyPr>
            <a:normAutofit/>
          </a:bodyPr>
          <a:lstStyle/>
          <a:p>
            <a:r>
              <a:rPr lang="en-US" sz="1800" dirty="0">
                <a:ea typeface="+mj-lt"/>
                <a:cs typeface="+mj-lt"/>
              </a:rPr>
              <a:t>                                                                              List view is continued  </a:t>
            </a:r>
            <a:br>
              <a:rPr lang="en-US" sz="1800" dirty="0">
                <a:ea typeface="+mj-lt"/>
                <a:cs typeface="+mj-lt"/>
              </a:rPr>
            </a:br>
            <a:br>
              <a:rPr lang="en-US" sz="1800" dirty="0">
                <a:ea typeface="+mj-lt"/>
                <a:cs typeface="+mj-lt"/>
              </a:rPr>
            </a:br>
            <a:br>
              <a:rPr lang="en-US" sz="1800" dirty="0">
                <a:ea typeface="+mj-lt"/>
                <a:cs typeface="+mj-lt"/>
              </a:rPr>
            </a:br>
            <a:endParaRPr lang="en-US" sz="1800">
              <a:cs typeface="Calibri Light"/>
            </a:endParaRPr>
          </a:p>
        </p:txBody>
      </p:sp>
      <p:pic>
        <p:nvPicPr>
          <p:cNvPr id="4" name="Picture 4" descr="Table&#10;&#10;Description automatically generated">
            <a:extLst>
              <a:ext uri="{FF2B5EF4-FFF2-40B4-BE49-F238E27FC236}">
                <a16:creationId xmlns:a16="http://schemas.microsoft.com/office/drawing/2014/main" id="{2623090B-DDB7-431F-A50C-D884A03F0202}"/>
              </a:ext>
            </a:extLst>
          </p:cNvPr>
          <p:cNvPicPr>
            <a:picLocks noGrp="1" noChangeAspect="1"/>
          </p:cNvPicPr>
          <p:nvPr>
            <p:ph idx="1"/>
          </p:nvPr>
        </p:nvPicPr>
        <p:blipFill>
          <a:blip r:embed="rId2"/>
          <a:stretch>
            <a:fillRect/>
          </a:stretch>
        </p:blipFill>
        <p:spPr>
          <a:xfrm>
            <a:off x="838200" y="2523785"/>
            <a:ext cx="10515600" cy="2955017"/>
          </a:xfrm>
        </p:spPr>
      </p:pic>
      <p:cxnSp>
        <p:nvCxnSpPr>
          <p:cNvPr id="3" name="Straight Arrow Connector 2">
            <a:extLst>
              <a:ext uri="{FF2B5EF4-FFF2-40B4-BE49-F238E27FC236}">
                <a16:creationId xmlns:a16="http://schemas.microsoft.com/office/drawing/2014/main" id="{78410691-BA22-4770-86A4-AAF5BD72659A}"/>
              </a:ext>
            </a:extLst>
          </p:cNvPr>
          <p:cNvCxnSpPr/>
          <p:nvPr/>
        </p:nvCxnSpPr>
        <p:spPr>
          <a:xfrm>
            <a:off x="2544896" y="5276160"/>
            <a:ext cx="978664" cy="1469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5E9ED034-57B3-4A45-A51A-EC9A67DD6E7C}"/>
              </a:ext>
            </a:extLst>
          </p:cNvPr>
          <p:cNvCxnSpPr/>
          <p:nvPr/>
        </p:nvCxnSpPr>
        <p:spPr>
          <a:xfrm>
            <a:off x="4799338" y="5226240"/>
            <a:ext cx="1006207" cy="550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BA057B4A-1203-488B-87AB-17165053EC74}"/>
              </a:ext>
            </a:extLst>
          </p:cNvPr>
          <p:cNvCxnSpPr/>
          <p:nvPr/>
        </p:nvCxnSpPr>
        <p:spPr>
          <a:xfrm flipV="1">
            <a:off x="7108863" y="5236913"/>
            <a:ext cx="896037" cy="3671"/>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5822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8357-6725-448E-90C6-645734C40B03}"/>
              </a:ext>
            </a:extLst>
          </p:cNvPr>
          <p:cNvSpPr>
            <a:spLocks noGrp="1"/>
          </p:cNvSpPr>
          <p:nvPr>
            <p:ph type="title"/>
          </p:nvPr>
        </p:nvSpPr>
        <p:spPr/>
        <p:txBody>
          <a:bodyPr/>
          <a:lstStyle/>
          <a:p>
            <a:r>
              <a:rPr lang="en-US" sz="1800" dirty="0">
                <a:cs typeface="Calibri Light"/>
              </a:rPr>
              <a:t>To Edit the form and start processing when the items are sent. Click on the item you need to update.  The "Edit" option appears. </a:t>
            </a:r>
            <a:endParaRPr lang="en-US" sz="1800" dirty="0"/>
          </a:p>
        </p:txBody>
      </p:sp>
      <p:pic>
        <p:nvPicPr>
          <p:cNvPr id="4" name="Picture 4" descr="Table&#10;&#10;Description automatically generated">
            <a:extLst>
              <a:ext uri="{FF2B5EF4-FFF2-40B4-BE49-F238E27FC236}">
                <a16:creationId xmlns:a16="http://schemas.microsoft.com/office/drawing/2014/main" id="{674DD4F2-470E-4408-AA45-990744CB23E3}"/>
              </a:ext>
            </a:extLst>
          </p:cNvPr>
          <p:cNvPicPr>
            <a:picLocks noGrp="1" noChangeAspect="1"/>
          </p:cNvPicPr>
          <p:nvPr>
            <p:ph idx="1"/>
          </p:nvPr>
        </p:nvPicPr>
        <p:blipFill>
          <a:blip r:embed="rId2"/>
          <a:stretch>
            <a:fillRect/>
          </a:stretch>
        </p:blipFill>
        <p:spPr>
          <a:xfrm>
            <a:off x="1553067" y="1825625"/>
            <a:ext cx="9085866" cy="4351338"/>
          </a:xfrm>
        </p:spPr>
      </p:pic>
      <p:cxnSp>
        <p:nvCxnSpPr>
          <p:cNvPr id="5" name="Straight Arrow Connector 4">
            <a:extLst>
              <a:ext uri="{FF2B5EF4-FFF2-40B4-BE49-F238E27FC236}">
                <a16:creationId xmlns:a16="http://schemas.microsoft.com/office/drawing/2014/main" id="{2C6A67AB-4BE3-407C-A905-1FE70095D78B}"/>
              </a:ext>
            </a:extLst>
          </p:cNvPr>
          <p:cNvCxnSpPr/>
          <p:nvPr/>
        </p:nvCxnSpPr>
        <p:spPr>
          <a:xfrm>
            <a:off x="977736" y="1368629"/>
            <a:ext cx="924296" cy="64720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55966A4C-673F-4FBA-BC80-9A51727131BF}"/>
              </a:ext>
            </a:extLst>
          </p:cNvPr>
          <p:cNvCxnSpPr/>
          <p:nvPr/>
        </p:nvCxnSpPr>
        <p:spPr>
          <a:xfrm>
            <a:off x="932584" y="4737635"/>
            <a:ext cx="914400" cy="914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250310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965C-DE7E-418D-93A8-74494FCFA946}"/>
              </a:ext>
            </a:extLst>
          </p:cNvPr>
          <p:cNvSpPr>
            <a:spLocks noGrp="1"/>
          </p:cNvSpPr>
          <p:nvPr>
            <p:ph type="title"/>
          </p:nvPr>
        </p:nvSpPr>
        <p:spPr/>
        <p:txBody>
          <a:bodyPr/>
          <a:lstStyle/>
          <a:p>
            <a:r>
              <a:rPr lang="en-US" sz="1800" dirty="0">
                <a:cs typeface="Calibri Light"/>
              </a:rPr>
              <a:t>The form opens, click on the</a:t>
            </a:r>
            <a:r>
              <a:rPr lang="en-US" sz="1800" u="sng" dirty="0">
                <a:cs typeface="Calibri Light"/>
              </a:rPr>
              <a:t> </a:t>
            </a:r>
            <a:r>
              <a:rPr lang="en-US" sz="1800" b="1" u="sng" dirty="0">
                <a:cs typeface="Calibri Light"/>
              </a:rPr>
              <a:t>Status</a:t>
            </a:r>
            <a:r>
              <a:rPr lang="en-US" sz="1800" dirty="0">
                <a:cs typeface="Calibri Light"/>
              </a:rPr>
              <a:t> </a:t>
            </a:r>
            <a:r>
              <a:rPr lang="en-US" sz="1800" dirty="0" err="1">
                <a:cs typeface="Calibri Light"/>
              </a:rPr>
              <a:t>dropdownfield</a:t>
            </a:r>
            <a:r>
              <a:rPr lang="en-US" sz="1800" dirty="0">
                <a:cs typeface="Calibri Light"/>
              </a:rPr>
              <a:t>. </a:t>
            </a:r>
            <a:br>
              <a:rPr lang="en-US" sz="1800" dirty="0">
                <a:cs typeface="Calibri Light"/>
              </a:rPr>
            </a:br>
            <a:r>
              <a:rPr lang="en-US" sz="1800" dirty="0">
                <a:cs typeface="Calibri Light"/>
              </a:rPr>
              <a:t>Choose a </a:t>
            </a:r>
            <a:r>
              <a:rPr lang="en-US" sz="1800" b="1" u="sng" dirty="0">
                <a:cs typeface="Calibri Light"/>
              </a:rPr>
              <a:t>Status</a:t>
            </a:r>
            <a:r>
              <a:rPr lang="en-US" sz="1800" dirty="0">
                <a:cs typeface="Calibri Light"/>
              </a:rPr>
              <a:t> of </a:t>
            </a:r>
            <a:r>
              <a:rPr lang="en-US" sz="1800" b="1" dirty="0">
                <a:cs typeface="Calibri Light"/>
              </a:rPr>
              <a:t>"Incomplete"</a:t>
            </a:r>
            <a:r>
              <a:rPr lang="en-US" sz="1800" dirty="0">
                <a:cs typeface="Calibri Light"/>
              </a:rPr>
              <a:t>.</a:t>
            </a:r>
          </a:p>
        </p:txBody>
      </p:sp>
      <p:pic>
        <p:nvPicPr>
          <p:cNvPr id="4" name="Picture 4" descr="Graphical user interface, application&#10;&#10;Description automatically generated">
            <a:extLst>
              <a:ext uri="{FF2B5EF4-FFF2-40B4-BE49-F238E27FC236}">
                <a16:creationId xmlns:a16="http://schemas.microsoft.com/office/drawing/2014/main" id="{579ACABA-6549-4DF6-9B22-65FB28674E0A}"/>
              </a:ext>
            </a:extLst>
          </p:cNvPr>
          <p:cNvPicPr>
            <a:picLocks noGrp="1" noChangeAspect="1"/>
          </p:cNvPicPr>
          <p:nvPr>
            <p:ph idx="1"/>
          </p:nvPr>
        </p:nvPicPr>
        <p:blipFill>
          <a:blip r:embed="rId2"/>
          <a:stretch>
            <a:fillRect/>
          </a:stretch>
        </p:blipFill>
        <p:spPr>
          <a:xfrm>
            <a:off x="3932508" y="1825625"/>
            <a:ext cx="4326983" cy="4351338"/>
          </a:xfrm>
        </p:spPr>
      </p:pic>
      <p:cxnSp>
        <p:nvCxnSpPr>
          <p:cNvPr id="5" name="Straight Arrow Connector 4">
            <a:extLst>
              <a:ext uri="{FF2B5EF4-FFF2-40B4-BE49-F238E27FC236}">
                <a16:creationId xmlns:a16="http://schemas.microsoft.com/office/drawing/2014/main" id="{75513D5A-5DB9-4EA5-98DC-E7433FF05E84}"/>
              </a:ext>
            </a:extLst>
          </p:cNvPr>
          <p:cNvCxnSpPr/>
          <p:nvPr/>
        </p:nvCxnSpPr>
        <p:spPr>
          <a:xfrm>
            <a:off x="4748151" y="1398319"/>
            <a:ext cx="1953490" cy="1795153"/>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EAA69794-03E7-4686-9CED-2BBB2F96354B}"/>
              </a:ext>
            </a:extLst>
          </p:cNvPr>
          <p:cNvCxnSpPr/>
          <p:nvPr/>
        </p:nvCxnSpPr>
        <p:spPr>
          <a:xfrm>
            <a:off x="2476377" y="2105271"/>
            <a:ext cx="3804061" cy="245819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909351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AA389-37B9-4678-B8DE-479B0FEE9749}"/>
              </a:ext>
            </a:extLst>
          </p:cNvPr>
          <p:cNvSpPr>
            <a:spLocks noGrp="1"/>
          </p:cNvSpPr>
          <p:nvPr>
            <p:ph type="title"/>
          </p:nvPr>
        </p:nvSpPr>
        <p:spPr/>
        <p:txBody>
          <a:bodyPr>
            <a:normAutofit/>
          </a:bodyPr>
          <a:lstStyle/>
          <a:p>
            <a:r>
              <a:rPr lang="en-US" sz="1800" dirty="0">
                <a:cs typeface="Calibri Light"/>
              </a:rPr>
              <a:t>                                                                         </a:t>
            </a:r>
            <a:r>
              <a:rPr lang="en-US" sz="1800" b="1" u="sng" dirty="0">
                <a:cs typeface="Calibri Light"/>
              </a:rPr>
              <a:t>Status </a:t>
            </a:r>
            <a:r>
              <a:rPr lang="en-US" sz="1800" dirty="0">
                <a:cs typeface="Calibri Light"/>
              </a:rPr>
              <a:t>is now "Incomplete"</a:t>
            </a:r>
            <a:br>
              <a:rPr lang="en-US" sz="1800" dirty="0">
                <a:cs typeface="Calibri Light"/>
              </a:rPr>
            </a:br>
            <a:br>
              <a:rPr lang="en-US" sz="1800" dirty="0">
                <a:cs typeface="Calibri Light"/>
              </a:rPr>
            </a:br>
            <a:br>
              <a:rPr lang="en-US" sz="1800" dirty="0">
                <a:cs typeface="Calibri Light"/>
              </a:rPr>
            </a:br>
            <a:endParaRPr lang="en-US" sz="1800">
              <a:cs typeface="Calibri Light"/>
            </a:endParaRPr>
          </a:p>
        </p:txBody>
      </p:sp>
      <p:pic>
        <p:nvPicPr>
          <p:cNvPr id="4" name="Picture 4" descr="Graphical user interface, application&#10;&#10;Description automatically generated">
            <a:extLst>
              <a:ext uri="{FF2B5EF4-FFF2-40B4-BE49-F238E27FC236}">
                <a16:creationId xmlns:a16="http://schemas.microsoft.com/office/drawing/2014/main" id="{89D57D00-BDC4-4FA9-A7E1-7187F6D730B4}"/>
              </a:ext>
            </a:extLst>
          </p:cNvPr>
          <p:cNvPicPr>
            <a:picLocks noGrp="1" noChangeAspect="1"/>
          </p:cNvPicPr>
          <p:nvPr>
            <p:ph idx="1"/>
          </p:nvPr>
        </p:nvPicPr>
        <p:blipFill>
          <a:blip r:embed="rId2"/>
          <a:stretch>
            <a:fillRect/>
          </a:stretch>
        </p:blipFill>
        <p:spPr>
          <a:xfrm>
            <a:off x="3804008" y="1825625"/>
            <a:ext cx="4583984" cy="4351338"/>
          </a:xfrm>
        </p:spPr>
      </p:pic>
      <p:cxnSp>
        <p:nvCxnSpPr>
          <p:cNvPr id="5" name="Straight Arrow Connector 4">
            <a:extLst>
              <a:ext uri="{FF2B5EF4-FFF2-40B4-BE49-F238E27FC236}">
                <a16:creationId xmlns:a16="http://schemas.microsoft.com/office/drawing/2014/main" id="{42CAF4DF-94C2-4B00-B9DF-32E097611FED}"/>
              </a:ext>
            </a:extLst>
          </p:cNvPr>
          <p:cNvCxnSpPr/>
          <p:nvPr/>
        </p:nvCxnSpPr>
        <p:spPr>
          <a:xfrm>
            <a:off x="2788723" y="2427514"/>
            <a:ext cx="3477490" cy="99356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62405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6BF2-7EC3-478D-80FB-D551B7278846}"/>
              </a:ext>
            </a:extLst>
          </p:cNvPr>
          <p:cNvSpPr>
            <a:spLocks noGrp="1"/>
          </p:cNvSpPr>
          <p:nvPr>
            <p:ph type="title"/>
          </p:nvPr>
        </p:nvSpPr>
        <p:spPr/>
        <p:txBody>
          <a:bodyPr>
            <a:normAutofit/>
          </a:bodyPr>
          <a:lstStyle/>
          <a:p>
            <a:r>
              <a:rPr lang="en-US" sz="1800" dirty="0">
                <a:cs typeface="Calibri Light"/>
              </a:rPr>
              <a:t>There are two required fields: </a:t>
            </a:r>
            <a:r>
              <a:rPr lang="en-US" sz="1800" b="1" dirty="0">
                <a:cs typeface="Calibri Light"/>
              </a:rPr>
              <a:t>Requestor Name </a:t>
            </a:r>
            <a:r>
              <a:rPr lang="en-US" sz="1800" dirty="0">
                <a:cs typeface="Calibri Light"/>
              </a:rPr>
              <a:t>&amp;</a:t>
            </a:r>
            <a:r>
              <a:rPr lang="en-US" sz="1800" b="1" dirty="0">
                <a:cs typeface="Calibri Light"/>
              </a:rPr>
              <a:t> Status  </a:t>
            </a:r>
            <a:br>
              <a:rPr lang="en-US" sz="1800" b="1" dirty="0">
                <a:cs typeface="Calibri Light"/>
              </a:rPr>
            </a:br>
            <a:r>
              <a:rPr lang="en-US" sz="1800" dirty="0">
                <a:cs typeface="Calibri Light"/>
              </a:rPr>
              <a:t>Required fields have an asterisk next to the field name.</a:t>
            </a:r>
          </a:p>
        </p:txBody>
      </p:sp>
      <p:pic>
        <p:nvPicPr>
          <p:cNvPr id="4" name="Picture 4" descr="Graphical user interface, application&#10;&#10;Description automatically generated">
            <a:extLst>
              <a:ext uri="{FF2B5EF4-FFF2-40B4-BE49-F238E27FC236}">
                <a16:creationId xmlns:a16="http://schemas.microsoft.com/office/drawing/2014/main" id="{CB1B2B77-09EA-46CF-8AEB-5139EBBA8E9A}"/>
              </a:ext>
            </a:extLst>
          </p:cNvPr>
          <p:cNvPicPr>
            <a:picLocks noGrp="1" noChangeAspect="1"/>
          </p:cNvPicPr>
          <p:nvPr>
            <p:ph idx="1"/>
          </p:nvPr>
        </p:nvPicPr>
        <p:blipFill>
          <a:blip r:embed="rId2"/>
          <a:stretch>
            <a:fillRect/>
          </a:stretch>
        </p:blipFill>
        <p:spPr>
          <a:xfrm>
            <a:off x="3741926" y="1825625"/>
            <a:ext cx="4708148" cy="4351338"/>
          </a:xfrm>
          <a:ln>
            <a:solidFill>
              <a:srgbClr val="002060"/>
            </a:solidFill>
          </a:ln>
        </p:spPr>
      </p:pic>
      <p:cxnSp>
        <p:nvCxnSpPr>
          <p:cNvPr id="5" name="Straight Arrow Connector 4">
            <a:extLst>
              <a:ext uri="{FF2B5EF4-FFF2-40B4-BE49-F238E27FC236}">
                <a16:creationId xmlns:a16="http://schemas.microsoft.com/office/drawing/2014/main" id="{997A72EC-E642-4F20-8872-EBEC3C188A23}"/>
              </a:ext>
            </a:extLst>
          </p:cNvPr>
          <p:cNvCxnSpPr/>
          <p:nvPr/>
        </p:nvCxnSpPr>
        <p:spPr>
          <a:xfrm>
            <a:off x="2089759" y="2439444"/>
            <a:ext cx="1739031" cy="85177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AA02681A-7543-4583-8E8B-DEF2771339BC}"/>
              </a:ext>
            </a:extLst>
          </p:cNvPr>
          <p:cNvCxnSpPr/>
          <p:nvPr/>
        </p:nvCxnSpPr>
        <p:spPr>
          <a:xfrm>
            <a:off x="4299429" y="1548922"/>
            <a:ext cx="1989551" cy="173903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222373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ED770-48C0-469B-AD66-323EDEC7930F}"/>
              </a:ext>
            </a:extLst>
          </p:cNvPr>
          <p:cNvSpPr>
            <a:spLocks noGrp="1"/>
          </p:cNvSpPr>
          <p:nvPr>
            <p:ph type="title"/>
          </p:nvPr>
        </p:nvSpPr>
        <p:spPr/>
        <p:txBody>
          <a:bodyPr>
            <a:normAutofit/>
          </a:bodyPr>
          <a:lstStyle/>
          <a:p>
            <a:r>
              <a:rPr lang="en-US" sz="1800" dirty="0">
                <a:cs typeface="Calibri Light"/>
              </a:rPr>
              <a:t>The Items, </a:t>
            </a:r>
            <a:r>
              <a:rPr lang="en-US" sz="1800" b="1" u="sng" dirty="0">
                <a:cs typeface="Calibri Light"/>
              </a:rPr>
              <a:t>Ziplocs, FedEx Shipping labels</a:t>
            </a:r>
            <a:r>
              <a:rPr lang="en-US" sz="1800" dirty="0">
                <a:cs typeface="Calibri Light"/>
              </a:rPr>
              <a:t>, and</a:t>
            </a:r>
            <a:r>
              <a:rPr lang="en-US" sz="1800" b="1" u="sng" dirty="0">
                <a:cs typeface="Calibri Light"/>
              </a:rPr>
              <a:t> </a:t>
            </a:r>
            <a:r>
              <a:rPr lang="en-US" sz="1800" b="1" u="sng">
                <a:cs typeface="Calibri Light"/>
              </a:rPr>
              <a:t>Pill Counter</a:t>
            </a:r>
            <a:r>
              <a:rPr lang="en-US" sz="1800">
                <a:cs typeface="Calibri Light"/>
              </a:rPr>
              <a:t> are set to </a:t>
            </a:r>
            <a:r>
              <a:rPr lang="en-US" sz="1800" b="1">
                <a:cs typeface="Calibri Light"/>
              </a:rPr>
              <a:t>"Yes"</a:t>
            </a:r>
            <a:r>
              <a:rPr lang="en-US" sz="1800">
                <a:cs typeface="Calibri Light"/>
              </a:rPr>
              <a:t>, the </a:t>
            </a:r>
            <a:r>
              <a:rPr lang="en-US" sz="1800" b="1" u="sng">
                <a:cs typeface="Calibri Light"/>
              </a:rPr>
              <a:t>Qty</a:t>
            </a:r>
            <a:r>
              <a:rPr lang="en-US" sz="1800">
                <a:cs typeface="Calibri Light"/>
              </a:rPr>
              <a:t> for each are set. </a:t>
            </a:r>
          </a:p>
        </p:txBody>
      </p:sp>
      <p:pic>
        <p:nvPicPr>
          <p:cNvPr id="4" name="Picture 4" descr="Graphical user interface&#10;&#10;Description automatically generated">
            <a:extLst>
              <a:ext uri="{FF2B5EF4-FFF2-40B4-BE49-F238E27FC236}">
                <a16:creationId xmlns:a16="http://schemas.microsoft.com/office/drawing/2014/main" id="{0CB3AB59-EADD-4A54-BAB3-1944623F3F4C}"/>
              </a:ext>
            </a:extLst>
          </p:cNvPr>
          <p:cNvPicPr>
            <a:picLocks noGrp="1" noChangeAspect="1"/>
          </p:cNvPicPr>
          <p:nvPr>
            <p:ph idx="1"/>
          </p:nvPr>
        </p:nvPicPr>
        <p:blipFill>
          <a:blip r:embed="rId2"/>
          <a:stretch>
            <a:fillRect/>
          </a:stretch>
        </p:blipFill>
        <p:spPr>
          <a:xfrm>
            <a:off x="4451279" y="1825625"/>
            <a:ext cx="3289441" cy="4351338"/>
          </a:xfrm>
        </p:spPr>
      </p:pic>
      <p:cxnSp>
        <p:nvCxnSpPr>
          <p:cNvPr id="3" name="Straight Arrow Connector 2">
            <a:extLst>
              <a:ext uri="{FF2B5EF4-FFF2-40B4-BE49-F238E27FC236}">
                <a16:creationId xmlns:a16="http://schemas.microsoft.com/office/drawing/2014/main" id="{F078037A-F8F2-4BD8-8C56-D38CF4574AED}"/>
              </a:ext>
            </a:extLst>
          </p:cNvPr>
          <p:cNvCxnSpPr/>
          <p:nvPr/>
        </p:nvCxnSpPr>
        <p:spPr>
          <a:xfrm flipV="1">
            <a:off x="5051234" y="3179282"/>
            <a:ext cx="1098013" cy="12854"/>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DC219A34-1504-44F4-BEB0-E4447D075A97}"/>
              </a:ext>
            </a:extLst>
          </p:cNvPr>
          <p:cNvCxnSpPr/>
          <p:nvPr/>
        </p:nvCxnSpPr>
        <p:spPr>
          <a:xfrm>
            <a:off x="5083941" y="3986842"/>
            <a:ext cx="1107194" cy="5509"/>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0B303C0B-7234-4DB4-B6F6-F1FC0D4AD1E7}"/>
              </a:ext>
            </a:extLst>
          </p:cNvPr>
          <p:cNvCxnSpPr/>
          <p:nvPr/>
        </p:nvCxnSpPr>
        <p:spPr>
          <a:xfrm>
            <a:off x="5052381" y="4772368"/>
            <a:ext cx="1098013" cy="550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5105077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DD02-9053-421B-8FAA-4F5A34083781}"/>
              </a:ext>
            </a:extLst>
          </p:cNvPr>
          <p:cNvSpPr>
            <a:spLocks noGrp="1"/>
          </p:cNvSpPr>
          <p:nvPr>
            <p:ph type="title"/>
          </p:nvPr>
        </p:nvSpPr>
        <p:spPr/>
        <p:txBody>
          <a:bodyPr>
            <a:normAutofit/>
          </a:bodyPr>
          <a:lstStyle/>
          <a:p>
            <a:r>
              <a:rPr lang="en-US" sz="1800" dirty="0">
                <a:cs typeface="Calibri Light"/>
              </a:rPr>
              <a:t>This is the list view of </a:t>
            </a:r>
            <a:r>
              <a:rPr lang="en-US" sz="1800" dirty="0">
                <a:ea typeface="+mj-lt"/>
                <a:cs typeface="+mj-lt"/>
              </a:rPr>
              <a:t>the Items, </a:t>
            </a:r>
            <a:r>
              <a:rPr lang="en-US" sz="1800" b="1" u="sng">
                <a:ea typeface="+mj-lt"/>
                <a:cs typeface="+mj-lt"/>
              </a:rPr>
              <a:t>Ziplocs Sent, FedEx Shipping labels Sent</a:t>
            </a:r>
            <a:r>
              <a:rPr lang="en-US" sz="1800" dirty="0">
                <a:ea typeface="+mj-lt"/>
                <a:cs typeface="+mj-lt"/>
              </a:rPr>
              <a:t>, and</a:t>
            </a:r>
            <a:r>
              <a:rPr lang="en-US" sz="1800" b="1" u="sng">
                <a:ea typeface="+mj-lt"/>
                <a:cs typeface="+mj-lt"/>
              </a:rPr>
              <a:t> Pill Counter Sent</a:t>
            </a:r>
            <a:r>
              <a:rPr lang="en-US" sz="1800" dirty="0">
                <a:ea typeface="+mj-lt"/>
                <a:cs typeface="+mj-lt"/>
              </a:rPr>
              <a:t> are set to </a:t>
            </a:r>
            <a:r>
              <a:rPr lang="en-US" sz="1800" b="1" dirty="0">
                <a:ea typeface="+mj-lt"/>
                <a:cs typeface="+mj-lt"/>
              </a:rPr>
              <a:t>"Yes"</a:t>
            </a:r>
            <a:r>
              <a:rPr lang="en-US" sz="1800" dirty="0">
                <a:ea typeface="+mj-lt"/>
                <a:cs typeface="+mj-lt"/>
              </a:rPr>
              <a:t>, the </a:t>
            </a:r>
            <a:r>
              <a:rPr lang="en-US" sz="1800" b="1" u="sng">
                <a:ea typeface="+mj-lt"/>
                <a:cs typeface="+mj-lt"/>
              </a:rPr>
              <a:t>Qty Sent</a:t>
            </a:r>
            <a:r>
              <a:rPr lang="en-US" sz="1800" dirty="0">
                <a:ea typeface="+mj-lt"/>
                <a:cs typeface="+mj-lt"/>
              </a:rPr>
              <a:t> for each are set. </a:t>
            </a:r>
          </a:p>
          <a:p>
            <a:r>
              <a:rPr lang="en-US" sz="1800" dirty="0">
                <a:cs typeface="Calibri Light"/>
              </a:rPr>
              <a:t>                                                           </a:t>
            </a:r>
            <a:r>
              <a:rPr lang="en-US" sz="1800" b="1" dirty="0">
                <a:cs typeface="Calibri Light"/>
              </a:rPr>
              <a:t>  The Listview continues</a:t>
            </a:r>
            <a:r>
              <a:rPr lang="en-US" sz="1800" b="1">
                <a:cs typeface="Calibri Light"/>
              </a:rPr>
              <a:t> the next 6 pages</a:t>
            </a:r>
            <a:endParaRPr lang="en-US" sz="1800" b="1"/>
          </a:p>
        </p:txBody>
      </p:sp>
      <p:pic>
        <p:nvPicPr>
          <p:cNvPr id="4" name="Picture 4" descr="Table&#10;&#10;Description automatically generated">
            <a:extLst>
              <a:ext uri="{FF2B5EF4-FFF2-40B4-BE49-F238E27FC236}">
                <a16:creationId xmlns:a16="http://schemas.microsoft.com/office/drawing/2014/main" id="{D2A3299E-BCB1-4F4E-AEDB-C74C9344EC42}"/>
              </a:ext>
            </a:extLst>
          </p:cNvPr>
          <p:cNvPicPr>
            <a:picLocks noGrp="1" noChangeAspect="1"/>
          </p:cNvPicPr>
          <p:nvPr>
            <p:ph idx="1"/>
          </p:nvPr>
        </p:nvPicPr>
        <p:blipFill>
          <a:blip r:embed="rId2"/>
          <a:stretch>
            <a:fillRect/>
          </a:stretch>
        </p:blipFill>
        <p:spPr>
          <a:xfrm>
            <a:off x="838200" y="2368189"/>
            <a:ext cx="10515600" cy="3266209"/>
          </a:xfrm>
        </p:spPr>
      </p:pic>
    </p:spTree>
    <p:extLst>
      <p:ext uri="{BB962C8B-B14F-4D97-AF65-F5344CB8AC3E}">
        <p14:creationId xmlns:p14="http://schemas.microsoft.com/office/powerpoint/2010/main" val="17540911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42BFF-E1CE-492A-A158-DA3B6850CD89}"/>
              </a:ext>
            </a:extLst>
          </p:cNvPr>
          <p:cNvSpPr>
            <a:spLocks noGrp="1"/>
          </p:cNvSpPr>
          <p:nvPr>
            <p:ph type="title"/>
          </p:nvPr>
        </p:nvSpPr>
        <p:spPr/>
        <p:txBody>
          <a:bodyPr>
            <a:normAutofit fontScale="90000"/>
          </a:bodyPr>
          <a:lstStyle/>
          <a:p>
            <a:r>
              <a:rPr lang="en-US" sz="1800" dirty="0">
                <a:ea typeface="+mj-lt"/>
                <a:cs typeface="+mj-lt"/>
              </a:rPr>
              <a:t>              </a:t>
            </a:r>
            <a:r>
              <a:rPr lang="en-US" sz="1800" b="1">
                <a:ea typeface="+mj-lt"/>
                <a:cs typeface="+mj-lt"/>
              </a:rPr>
              <a:t>                                                                            The Listview continues</a:t>
            </a:r>
            <a:br>
              <a:rPr lang="en-US" sz="1800" b="1" dirty="0">
                <a:ea typeface="+mj-lt"/>
                <a:cs typeface="+mj-lt"/>
              </a:rPr>
            </a:br>
            <a:br>
              <a:rPr lang="en-US" sz="1800" b="1" dirty="0">
                <a:ea typeface="+mj-lt"/>
                <a:cs typeface="+mj-lt"/>
              </a:rPr>
            </a:br>
            <a:br>
              <a:rPr lang="en-US" sz="1800" b="1" dirty="0">
                <a:ea typeface="+mj-lt"/>
                <a:cs typeface="+mj-lt"/>
              </a:rPr>
            </a:br>
            <a:br>
              <a:rPr lang="en-US" sz="1800" b="1" dirty="0">
                <a:ea typeface="+mj-lt"/>
                <a:cs typeface="+mj-lt"/>
              </a:rPr>
            </a:br>
            <a:r>
              <a:rPr lang="en-US" sz="1800" b="1" dirty="0">
                <a:ea typeface="+mj-lt"/>
                <a:cs typeface="+mj-lt"/>
              </a:rPr>
              <a:t> </a:t>
            </a:r>
            <a:endParaRPr lang="en-US" sz="1800" dirty="0"/>
          </a:p>
        </p:txBody>
      </p:sp>
      <p:pic>
        <p:nvPicPr>
          <p:cNvPr id="4" name="Picture 4" descr="Table&#10;&#10;Description automatically generated">
            <a:extLst>
              <a:ext uri="{FF2B5EF4-FFF2-40B4-BE49-F238E27FC236}">
                <a16:creationId xmlns:a16="http://schemas.microsoft.com/office/drawing/2014/main" id="{9CB4DC61-0B63-45C6-B969-A4B284056D82}"/>
              </a:ext>
            </a:extLst>
          </p:cNvPr>
          <p:cNvPicPr>
            <a:picLocks noGrp="1" noChangeAspect="1"/>
          </p:cNvPicPr>
          <p:nvPr>
            <p:ph idx="1"/>
          </p:nvPr>
        </p:nvPicPr>
        <p:blipFill>
          <a:blip r:embed="rId2"/>
          <a:stretch>
            <a:fillRect/>
          </a:stretch>
        </p:blipFill>
        <p:spPr>
          <a:xfrm>
            <a:off x="838200" y="2283143"/>
            <a:ext cx="10515600" cy="3436302"/>
          </a:xfrm>
        </p:spPr>
      </p:pic>
    </p:spTree>
    <p:extLst>
      <p:ext uri="{BB962C8B-B14F-4D97-AF65-F5344CB8AC3E}">
        <p14:creationId xmlns:p14="http://schemas.microsoft.com/office/powerpoint/2010/main" val="22544399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E4C3-2D7E-4F43-894C-89735E2BD3A2}"/>
              </a:ext>
            </a:extLst>
          </p:cNvPr>
          <p:cNvSpPr>
            <a:spLocks noGrp="1"/>
          </p:cNvSpPr>
          <p:nvPr>
            <p:ph type="title"/>
          </p:nvPr>
        </p:nvSpPr>
        <p:spPr/>
        <p:txBody>
          <a:bodyPr>
            <a:normAutofit fontScale="90000"/>
          </a:bodyPr>
          <a:lstStyle/>
          <a:p>
            <a:r>
              <a:rPr lang="en-US" dirty="0">
                <a:ea typeface="+mj-lt"/>
                <a:cs typeface="+mj-lt"/>
              </a:rPr>
              <a:t>              </a:t>
            </a:r>
            <a:r>
              <a:rPr lang="en-US" b="1" dirty="0">
                <a:ea typeface="+mj-lt"/>
                <a:cs typeface="+mj-lt"/>
              </a:rPr>
              <a:t>                      </a:t>
            </a:r>
            <a:r>
              <a:rPr lang="en-US" sz="1800" b="1" dirty="0">
                <a:ea typeface="+mj-lt"/>
                <a:cs typeface="+mj-lt"/>
              </a:rPr>
              <a:t>The Listview continues </a:t>
            </a:r>
            <a:br>
              <a:rPr lang="en-US" sz="1800" b="1" dirty="0">
                <a:ea typeface="+mj-lt"/>
                <a:cs typeface="+mj-lt"/>
              </a:rPr>
            </a:br>
            <a:br>
              <a:rPr lang="en-US" sz="1800" b="1" dirty="0">
                <a:ea typeface="+mj-lt"/>
                <a:cs typeface="+mj-lt"/>
              </a:rPr>
            </a:br>
            <a:br>
              <a:rPr lang="en-US" sz="1800" b="1" dirty="0">
                <a:ea typeface="+mj-lt"/>
                <a:cs typeface="+mj-lt"/>
              </a:rPr>
            </a:br>
            <a:br>
              <a:rPr lang="en-US" sz="1800" b="1" dirty="0">
                <a:ea typeface="+mj-lt"/>
                <a:cs typeface="+mj-lt"/>
              </a:rPr>
            </a:br>
            <a:br>
              <a:rPr lang="en-US" sz="1800" b="1" dirty="0">
                <a:ea typeface="+mj-lt"/>
                <a:cs typeface="+mj-lt"/>
              </a:rPr>
            </a:br>
            <a:endParaRPr lang="en-US" sz="1800" b="1">
              <a:cs typeface="Calibri Light"/>
            </a:endParaRPr>
          </a:p>
        </p:txBody>
      </p:sp>
      <p:pic>
        <p:nvPicPr>
          <p:cNvPr id="4" name="Picture 4" descr="Table&#10;&#10;Description automatically generated">
            <a:extLst>
              <a:ext uri="{FF2B5EF4-FFF2-40B4-BE49-F238E27FC236}">
                <a16:creationId xmlns:a16="http://schemas.microsoft.com/office/drawing/2014/main" id="{CE418A7A-90FE-4F75-A83D-4C1E23A9E9E7}"/>
              </a:ext>
            </a:extLst>
          </p:cNvPr>
          <p:cNvPicPr>
            <a:picLocks noGrp="1" noChangeAspect="1"/>
          </p:cNvPicPr>
          <p:nvPr>
            <p:ph idx="1"/>
          </p:nvPr>
        </p:nvPicPr>
        <p:blipFill>
          <a:blip r:embed="rId2"/>
          <a:stretch>
            <a:fillRect/>
          </a:stretch>
        </p:blipFill>
        <p:spPr>
          <a:xfrm>
            <a:off x="838200" y="2374780"/>
            <a:ext cx="10515600" cy="3253027"/>
          </a:xfrm>
        </p:spPr>
      </p:pic>
    </p:spTree>
    <p:extLst>
      <p:ext uri="{BB962C8B-B14F-4D97-AF65-F5344CB8AC3E}">
        <p14:creationId xmlns:p14="http://schemas.microsoft.com/office/powerpoint/2010/main" val="5596112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1360-103C-493C-9245-403FC9327862}"/>
              </a:ext>
            </a:extLst>
          </p:cNvPr>
          <p:cNvSpPr>
            <a:spLocks noGrp="1"/>
          </p:cNvSpPr>
          <p:nvPr>
            <p:ph type="title"/>
          </p:nvPr>
        </p:nvSpPr>
        <p:spPr/>
        <p:txBody>
          <a:bodyPr>
            <a:normAutofit fontScale="90000"/>
          </a:bodyPr>
          <a:lstStyle/>
          <a:p>
            <a:r>
              <a:rPr lang="en-US" b="1" dirty="0">
                <a:cs typeface="Calibri Light"/>
              </a:rPr>
              <a:t>                                       </a:t>
            </a:r>
            <a:r>
              <a:rPr lang="en-US" sz="1800" b="1">
                <a:cs typeface="Calibri Light"/>
              </a:rPr>
              <a:t>The Listview continues </a:t>
            </a: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endParaRPr lang="en-US" sz="1800" b="1">
              <a:cs typeface="Calibri Light"/>
            </a:endParaRPr>
          </a:p>
        </p:txBody>
      </p:sp>
      <p:pic>
        <p:nvPicPr>
          <p:cNvPr id="4" name="Picture 4" descr="Table&#10;&#10;Description automatically generated">
            <a:extLst>
              <a:ext uri="{FF2B5EF4-FFF2-40B4-BE49-F238E27FC236}">
                <a16:creationId xmlns:a16="http://schemas.microsoft.com/office/drawing/2014/main" id="{1B30595B-62BA-4E44-BDD3-E3D448A9527E}"/>
              </a:ext>
            </a:extLst>
          </p:cNvPr>
          <p:cNvPicPr>
            <a:picLocks noGrp="1" noChangeAspect="1"/>
          </p:cNvPicPr>
          <p:nvPr>
            <p:ph idx="1"/>
          </p:nvPr>
        </p:nvPicPr>
        <p:blipFill>
          <a:blip r:embed="rId2"/>
          <a:stretch>
            <a:fillRect/>
          </a:stretch>
        </p:blipFill>
        <p:spPr>
          <a:xfrm>
            <a:off x="838200" y="2428719"/>
            <a:ext cx="10515600" cy="3145149"/>
          </a:xfrm>
        </p:spPr>
      </p:pic>
    </p:spTree>
    <p:extLst>
      <p:ext uri="{BB962C8B-B14F-4D97-AF65-F5344CB8AC3E}">
        <p14:creationId xmlns:p14="http://schemas.microsoft.com/office/powerpoint/2010/main" val="4161567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9631-50A2-4561-BF30-48B1DD61F7CB}"/>
              </a:ext>
            </a:extLst>
          </p:cNvPr>
          <p:cNvSpPr>
            <a:spLocks noGrp="1"/>
          </p:cNvSpPr>
          <p:nvPr>
            <p:ph type="title"/>
          </p:nvPr>
        </p:nvSpPr>
        <p:spPr/>
        <p:txBody>
          <a:bodyPr>
            <a:normAutofit fontScale="90000"/>
          </a:bodyPr>
          <a:lstStyle/>
          <a:p>
            <a:r>
              <a:rPr lang="en-US" b="1" dirty="0">
                <a:cs typeface="Calibri Light"/>
              </a:rPr>
              <a:t>                                    </a:t>
            </a:r>
            <a:r>
              <a:rPr lang="en-US" sz="1800" b="1">
                <a:cs typeface="Calibri Light"/>
              </a:rPr>
              <a:t>The Listview continues </a:t>
            </a: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endParaRPr lang="en-US" sz="1800" b="1">
              <a:cs typeface="Calibri Light"/>
            </a:endParaRPr>
          </a:p>
        </p:txBody>
      </p:sp>
      <p:pic>
        <p:nvPicPr>
          <p:cNvPr id="4" name="Picture 4" descr="Table&#10;&#10;Description automatically generated">
            <a:extLst>
              <a:ext uri="{FF2B5EF4-FFF2-40B4-BE49-F238E27FC236}">
                <a16:creationId xmlns:a16="http://schemas.microsoft.com/office/drawing/2014/main" id="{2369E048-75E2-411A-8C7A-E4E84DDDF78D}"/>
              </a:ext>
            </a:extLst>
          </p:cNvPr>
          <p:cNvPicPr>
            <a:picLocks noGrp="1" noChangeAspect="1"/>
          </p:cNvPicPr>
          <p:nvPr>
            <p:ph idx="1"/>
          </p:nvPr>
        </p:nvPicPr>
        <p:blipFill>
          <a:blip r:embed="rId2"/>
          <a:stretch>
            <a:fillRect/>
          </a:stretch>
        </p:blipFill>
        <p:spPr>
          <a:xfrm>
            <a:off x="838200" y="2284181"/>
            <a:ext cx="10515600" cy="3434226"/>
          </a:xfrm>
        </p:spPr>
      </p:pic>
    </p:spTree>
    <p:extLst>
      <p:ext uri="{BB962C8B-B14F-4D97-AF65-F5344CB8AC3E}">
        <p14:creationId xmlns:p14="http://schemas.microsoft.com/office/powerpoint/2010/main" val="806771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CCB-A419-4428-A752-17F065EC17FF}"/>
              </a:ext>
            </a:extLst>
          </p:cNvPr>
          <p:cNvSpPr>
            <a:spLocks noGrp="1"/>
          </p:cNvSpPr>
          <p:nvPr>
            <p:ph type="title"/>
          </p:nvPr>
        </p:nvSpPr>
        <p:spPr/>
        <p:txBody>
          <a:bodyPr>
            <a:normAutofit fontScale="90000"/>
          </a:bodyPr>
          <a:lstStyle/>
          <a:p>
            <a:r>
              <a:rPr lang="en-US" b="1" dirty="0">
                <a:cs typeface="Calibri Light"/>
              </a:rPr>
              <a:t>                                    </a:t>
            </a:r>
            <a:r>
              <a:rPr lang="en-US" sz="1800" b="1">
                <a:cs typeface="Calibri Light"/>
              </a:rPr>
              <a:t>The Listview continues </a:t>
            </a: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endParaRPr lang="en-US" sz="1800" b="1">
              <a:cs typeface="Calibri Light"/>
            </a:endParaRPr>
          </a:p>
        </p:txBody>
      </p:sp>
      <p:pic>
        <p:nvPicPr>
          <p:cNvPr id="4" name="Picture 4" descr="Table&#10;&#10;Description automatically generated">
            <a:extLst>
              <a:ext uri="{FF2B5EF4-FFF2-40B4-BE49-F238E27FC236}">
                <a16:creationId xmlns:a16="http://schemas.microsoft.com/office/drawing/2014/main" id="{45250E60-270C-49D7-AD39-828930591500}"/>
              </a:ext>
            </a:extLst>
          </p:cNvPr>
          <p:cNvPicPr>
            <a:picLocks noGrp="1" noChangeAspect="1"/>
          </p:cNvPicPr>
          <p:nvPr>
            <p:ph idx="1"/>
          </p:nvPr>
        </p:nvPicPr>
        <p:blipFill>
          <a:blip r:embed="rId2"/>
          <a:stretch>
            <a:fillRect/>
          </a:stretch>
        </p:blipFill>
        <p:spPr>
          <a:xfrm>
            <a:off x="838200" y="2567658"/>
            <a:ext cx="10515600" cy="2867272"/>
          </a:xfrm>
        </p:spPr>
      </p:pic>
    </p:spTree>
    <p:extLst>
      <p:ext uri="{BB962C8B-B14F-4D97-AF65-F5344CB8AC3E}">
        <p14:creationId xmlns:p14="http://schemas.microsoft.com/office/powerpoint/2010/main" val="2631122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444BA-A33A-4E08-9A27-A511CD43B70E}"/>
              </a:ext>
            </a:extLst>
          </p:cNvPr>
          <p:cNvSpPr>
            <a:spLocks noGrp="1"/>
          </p:cNvSpPr>
          <p:nvPr>
            <p:ph type="title"/>
          </p:nvPr>
        </p:nvSpPr>
        <p:spPr/>
        <p:txBody>
          <a:bodyPr>
            <a:normAutofit fontScale="90000"/>
          </a:bodyPr>
          <a:lstStyle/>
          <a:p>
            <a:r>
              <a:rPr lang="en-US" sz="1800" b="1">
                <a:cs typeface="Calibri Light"/>
              </a:rPr>
              <a:t>                                                                                          The Listview continues </a:t>
            </a:r>
            <a:br>
              <a:rPr lang="en-US" sz="1800" b="1" dirty="0">
                <a:cs typeface="Calibri Light"/>
              </a:rPr>
            </a:br>
            <a:br>
              <a:rPr lang="en-US" sz="1800" b="1" dirty="0">
                <a:cs typeface="Calibri Light"/>
              </a:rPr>
            </a:br>
            <a:br>
              <a:rPr lang="en-US" sz="1800" b="1" dirty="0">
                <a:cs typeface="Calibri Light"/>
              </a:rPr>
            </a:br>
            <a:br>
              <a:rPr lang="en-US" sz="1800" b="1" dirty="0">
                <a:cs typeface="Calibri Light"/>
              </a:rPr>
            </a:br>
            <a:endParaRPr lang="en-US" sz="1800" b="1">
              <a:cs typeface="Calibri Light"/>
            </a:endParaRPr>
          </a:p>
        </p:txBody>
      </p:sp>
      <p:pic>
        <p:nvPicPr>
          <p:cNvPr id="4" name="Picture 4" descr="Table&#10;&#10;Description automatically generated">
            <a:extLst>
              <a:ext uri="{FF2B5EF4-FFF2-40B4-BE49-F238E27FC236}">
                <a16:creationId xmlns:a16="http://schemas.microsoft.com/office/drawing/2014/main" id="{27D18982-6015-43C4-A036-502D803C62C1}"/>
              </a:ext>
            </a:extLst>
          </p:cNvPr>
          <p:cNvPicPr>
            <a:picLocks noGrp="1" noChangeAspect="1"/>
          </p:cNvPicPr>
          <p:nvPr>
            <p:ph idx="1"/>
          </p:nvPr>
        </p:nvPicPr>
        <p:blipFill>
          <a:blip r:embed="rId2"/>
          <a:stretch>
            <a:fillRect/>
          </a:stretch>
        </p:blipFill>
        <p:spPr>
          <a:xfrm>
            <a:off x="838200" y="2047276"/>
            <a:ext cx="10515600" cy="3908036"/>
          </a:xfrm>
        </p:spPr>
      </p:pic>
    </p:spTree>
    <p:extLst>
      <p:ext uri="{BB962C8B-B14F-4D97-AF65-F5344CB8AC3E}">
        <p14:creationId xmlns:p14="http://schemas.microsoft.com/office/powerpoint/2010/main" val="2621201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C676-6C59-40CD-A3F3-C40769C0A2C9}"/>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864770A1-3C8F-4AB3-8BAA-62109596353B}"/>
              </a:ext>
            </a:extLst>
          </p:cNvPr>
          <p:cNvPicPr>
            <a:picLocks noGrp="1" noChangeAspect="1"/>
          </p:cNvPicPr>
          <p:nvPr>
            <p:ph idx="1"/>
          </p:nvPr>
        </p:nvPicPr>
        <p:blipFill>
          <a:blip r:embed="rId2"/>
          <a:stretch>
            <a:fillRect/>
          </a:stretch>
        </p:blipFill>
        <p:spPr>
          <a:xfrm>
            <a:off x="4666884" y="1825625"/>
            <a:ext cx="2858232" cy="4351338"/>
          </a:xfrm>
        </p:spPr>
      </p:pic>
    </p:spTree>
    <p:extLst>
      <p:ext uri="{BB962C8B-B14F-4D97-AF65-F5344CB8AC3E}">
        <p14:creationId xmlns:p14="http://schemas.microsoft.com/office/powerpoint/2010/main" val="176416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6B51-FC59-45BC-AE02-2FF9344FCA70}"/>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92A98359-1615-4406-B639-419ADDD537E8}"/>
              </a:ext>
            </a:extLst>
          </p:cNvPr>
          <p:cNvPicPr>
            <a:picLocks noGrp="1" noChangeAspect="1"/>
          </p:cNvPicPr>
          <p:nvPr>
            <p:ph idx="1"/>
          </p:nvPr>
        </p:nvPicPr>
        <p:blipFill>
          <a:blip r:embed="rId2"/>
          <a:stretch>
            <a:fillRect/>
          </a:stretch>
        </p:blipFill>
        <p:spPr>
          <a:xfrm>
            <a:off x="4528582" y="1825625"/>
            <a:ext cx="3134835" cy="4351338"/>
          </a:xfrm>
        </p:spPr>
      </p:pic>
    </p:spTree>
    <p:extLst>
      <p:ext uri="{BB962C8B-B14F-4D97-AF65-F5344CB8AC3E}">
        <p14:creationId xmlns:p14="http://schemas.microsoft.com/office/powerpoint/2010/main" val="1057309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3818-015A-4573-A5F0-11B4802190D1}"/>
              </a:ext>
            </a:extLst>
          </p:cNvPr>
          <p:cNvSpPr>
            <a:spLocks noGrp="1"/>
          </p:cNvSpPr>
          <p:nvPr>
            <p:ph type="title"/>
          </p:nvPr>
        </p:nvSpPr>
        <p:spPr/>
        <p:txBody>
          <a:bodyPr>
            <a:normAutofit/>
          </a:bodyPr>
          <a:lstStyle/>
          <a:p>
            <a:r>
              <a:rPr lang="en-US" sz="1800" dirty="0">
                <a:cs typeface="Calibri Light"/>
              </a:rPr>
              <a:t>On this new form you are requesting items. Fill in </a:t>
            </a:r>
            <a:r>
              <a:rPr lang="en-US" sz="1800" b="1" dirty="0">
                <a:cs typeface="Calibri Light"/>
              </a:rPr>
              <a:t>Requestor Name</a:t>
            </a:r>
            <a:r>
              <a:rPr lang="en-US" sz="1800" dirty="0">
                <a:cs typeface="Calibri Light"/>
              </a:rPr>
              <a:t>,  leave </a:t>
            </a:r>
            <a:r>
              <a:rPr lang="en-US" sz="1800" b="1" dirty="0">
                <a:cs typeface="Calibri Light"/>
              </a:rPr>
              <a:t>Status</a:t>
            </a:r>
            <a:r>
              <a:rPr lang="en-US" sz="1800" dirty="0">
                <a:cs typeface="Calibri Light"/>
              </a:rPr>
              <a:t> as "Pending".</a:t>
            </a:r>
            <a:br>
              <a:rPr lang="en-US" sz="1800" dirty="0">
                <a:cs typeface="Calibri Light"/>
              </a:rPr>
            </a:br>
            <a:r>
              <a:rPr lang="en-US" sz="1800" dirty="0">
                <a:cs typeface="Calibri Light"/>
              </a:rPr>
              <a:t>To request an item, you need to change the </a:t>
            </a:r>
            <a:r>
              <a:rPr lang="en-US" sz="1800" i="1" dirty="0">
                <a:cs typeface="Calibri Light"/>
              </a:rPr>
              <a:t>Item</a:t>
            </a:r>
            <a:r>
              <a:rPr lang="en-US" sz="1800" dirty="0">
                <a:cs typeface="Calibri Light"/>
              </a:rPr>
              <a:t> Requested field from “No” to “Yes” by selecting the option from the drop down. Then enter the requested quantity.</a:t>
            </a:r>
            <a:endParaRPr lang="en-US" sz="1800" dirty="0"/>
          </a:p>
        </p:txBody>
      </p:sp>
      <p:pic>
        <p:nvPicPr>
          <p:cNvPr id="4" name="Picture 4" descr="Graphical user interface, application&#10;&#10;Description automatically generated">
            <a:extLst>
              <a:ext uri="{FF2B5EF4-FFF2-40B4-BE49-F238E27FC236}">
                <a16:creationId xmlns:a16="http://schemas.microsoft.com/office/drawing/2014/main" id="{A15F3DD6-B630-45C7-8266-683207280A62}"/>
              </a:ext>
            </a:extLst>
          </p:cNvPr>
          <p:cNvPicPr>
            <a:picLocks noGrp="1" noChangeAspect="1"/>
          </p:cNvPicPr>
          <p:nvPr>
            <p:ph idx="1"/>
          </p:nvPr>
        </p:nvPicPr>
        <p:blipFill>
          <a:blip r:embed="rId2"/>
          <a:stretch>
            <a:fillRect/>
          </a:stretch>
        </p:blipFill>
        <p:spPr>
          <a:xfrm>
            <a:off x="3585351" y="1616858"/>
            <a:ext cx="4708148" cy="4351338"/>
          </a:xfrm>
          <a:ln>
            <a:solidFill>
              <a:srgbClr val="002060"/>
            </a:solidFill>
          </a:ln>
        </p:spPr>
      </p:pic>
      <p:cxnSp>
        <p:nvCxnSpPr>
          <p:cNvPr id="5" name="Straight Arrow Connector 4">
            <a:extLst>
              <a:ext uri="{FF2B5EF4-FFF2-40B4-BE49-F238E27FC236}">
                <a16:creationId xmlns:a16="http://schemas.microsoft.com/office/drawing/2014/main" id="{4D7B6CAA-20FC-48FD-8843-527054A53A8D}"/>
              </a:ext>
            </a:extLst>
          </p:cNvPr>
          <p:cNvCxnSpPr/>
          <p:nvPr/>
        </p:nvCxnSpPr>
        <p:spPr>
          <a:xfrm>
            <a:off x="1453018" y="2950922"/>
            <a:ext cx="2219195" cy="2881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BB5B1811-B144-4524-9F2A-5D2751EE9504}"/>
              </a:ext>
            </a:extLst>
          </p:cNvPr>
          <p:cNvCxnSpPr/>
          <p:nvPr/>
        </p:nvCxnSpPr>
        <p:spPr>
          <a:xfrm>
            <a:off x="2744114" y="2290045"/>
            <a:ext cx="3346537" cy="94571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A278DC92-9FD8-4944-901A-33B26D1D2E06}"/>
              </a:ext>
            </a:extLst>
          </p:cNvPr>
          <p:cNvCxnSpPr/>
          <p:nvPr/>
        </p:nvCxnSpPr>
        <p:spPr>
          <a:xfrm>
            <a:off x="1864029" y="3716838"/>
            <a:ext cx="1728591" cy="7933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7D3ADB34-B4A4-402E-96D7-623776C7426B}"/>
              </a:ext>
            </a:extLst>
          </p:cNvPr>
          <p:cNvCxnSpPr/>
          <p:nvPr/>
        </p:nvCxnSpPr>
        <p:spPr>
          <a:xfrm flipV="1">
            <a:off x="2737590" y="3824223"/>
            <a:ext cx="3346536" cy="3277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941573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8808-2ED3-4D4F-BC18-1E62931BF46A}"/>
              </a:ext>
            </a:extLst>
          </p:cNvPr>
          <p:cNvSpPr>
            <a:spLocks noGrp="1"/>
          </p:cNvSpPr>
          <p:nvPr>
            <p:ph type="title"/>
          </p:nvPr>
        </p:nvSpPr>
        <p:spPr/>
        <p:txBody>
          <a:bodyPr/>
          <a:lstStyle/>
          <a:p>
            <a:endParaRPr lang="en-US"/>
          </a:p>
        </p:txBody>
      </p:sp>
      <p:pic>
        <p:nvPicPr>
          <p:cNvPr id="4" name="Picture 4" descr="Graphical user interface&#10;&#10;Description automatically generated">
            <a:extLst>
              <a:ext uri="{FF2B5EF4-FFF2-40B4-BE49-F238E27FC236}">
                <a16:creationId xmlns:a16="http://schemas.microsoft.com/office/drawing/2014/main" id="{CAE5B67C-DE10-4575-A645-06AA40411C73}"/>
              </a:ext>
            </a:extLst>
          </p:cNvPr>
          <p:cNvPicPr>
            <a:picLocks noGrp="1" noChangeAspect="1"/>
          </p:cNvPicPr>
          <p:nvPr>
            <p:ph idx="1"/>
          </p:nvPr>
        </p:nvPicPr>
        <p:blipFill>
          <a:blip r:embed="rId2"/>
          <a:stretch>
            <a:fillRect/>
          </a:stretch>
        </p:blipFill>
        <p:spPr>
          <a:xfrm>
            <a:off x="4515589" y="1825625"/>
            <a:ext cx="3160821" cy="4351338"/>
          </a:xfrm>
        </p:spPr>
      </p:pic>
    </p:spTree>
    <p:extLst>
      <p:ext uri="{BB962C8B-B14F-4D97-AF65-F5344CB8AC3E}">
        <p14:creationId xmlns:p14="http://schemas.microsoft.com/office/powerpoint/2010/main" val="9953136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F6677-4FC0-4889-8321-37F6064D9376}"/>
              </a:ext>
            </a:extLst>
          </p:cNvPr>
          <p:cNvSpPr>
            <a:spLocks noGrp="1"/>
          </p:cNvSpPr>
          <p:nvPr>
            <p:ph type="title"/>
          </p:nvPr>
        </p:nvSpPr>
        <p:spPr/>
        <p:txBody>
          <a:bodyPr/>
          <a:lstStyle/>
          <a:p>
            <a:r>
              <a:rPr lang="en-US" dirty="0">
                <a:cs typeface="Calibri Light"/>
              </a:rPr>
              <a:t>        </a:t>
            </a:r>
            <a:r>
              <a:rPr lang="en-US" sz="1800">
                <a:cs typeface="Calibri Light"/>
              </a:rPr>
              <a:t>                                                   This is the email that will be sent.</a:t>
            </a:r>
            <a:endParaRPr lang="en-US" sz="1800"/>
          </a:p>
        </p:txBody>
      </p:sp>
      <p:pic>
        <p:nvPicPr>
          <p:cNvPr id="4" name="Picture 4" descr="Graphical user interface, text, application&#10;&#10;Description automatically generated">
            <a:extLst>
              <a:ext uri="{FF2B5EF4-FFF2-40B4-BE49-F238E27FC236}">
                <a16:creationId xmlns:a16="http://schemas.microsoft.com/office/drawing/2014/main" id="{39D87406-862B-4E06-9C26-82FE3A65D231}"/>
              </a:ext>
            </a:extLst>
          </p:cNvPr>
          <p:cNvPicPr>
            <a:picLocks noGrp="1" noChangeAspect="1"/>
          </p:cNvPicPr>
          <p:nvPr>
            <p:ph idx="1"/>
          </p:nvPr>
        </p:nvPicPr>
        <p:blipFill>
          <a:blip r:embed="rId2"/>
          <a:stretch>
            <a:fillRect/>
          </a:stretch>
        </p:blipFill>
        <p:spPr>
          <a:xfrm>
            <a:off x="3565119" y="1825625"/>
            <a:ext cx="5061761" cy="4351338"/>
          </a:xfrm>
        </p:spPr>
      </p:pic>
    </p:spTree>
    <p:extLst>
      <p:ext uri="{BB962C8B-B14F-4D97-AF65-F5344CB8AC3E}">
        <p14:creationId xmlns:p14="http://schemas.microsoft.com/office/powerpoint/2010/main" val="2815885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D04E9-32F3-4C2C-B831-69272D63C192}"/>
              </a:ext>
            </a:extLst>
          </p:cNvPr>
          <p:cNvSpPr>
            <a:spLocks noGrp="1"/>
          </p:cNvSpPr>
          <p:nvPr>
            <p:ph type="title"/>
          </p:nvPr>
        </p:nvSpPr>
        <p:spPr/>
        <p:txBody>
          <a:bodyPr/>
          <a:lstStyle/>
          <a:p>
            <a:endParaRPr lang="en-US"/>
          </a:p>
        </p:txBody>
      </p:sp>
      <p:pic>
        <p:nvPicPr>
          <p:cNvPr id="4" name="Picture 4" descr="Graphical user interface, application&#10;&#10;Description automatically generated">
            <a:extLst>
              <a:ext uri="{FF2B5EF4-FFF2-40B4-BE49-F238E27FC236}">
                <a16:creationId xmlns:a16="http://schemas.microsoft.com/office/drawing/2014/main" id="{4CAD7C4A-6FCF-4262-9274-E2D0C8E8D8A7}"/>
              </a:ext>
            </a:extLst>
          </p:cNvPr>
          <p:cNvPicPr>
            <a:picLocks noGrp="1" noChangeAspect="1"/>
          </p:cNvPicPr>
          <p:nvPr>
            <p:ph idx="1"/>
          </p:nvPr>
        </p:nvPicPr>
        <p:blipFill>
          <a:blip r:embed="rId2"/>
          <a:stretch>
            <a:fillRect/>
          </a:stretch>
        </p:blipFill>
        <p:spPr>
          <a:xfrm>
            <a:off x="4509574" y="1825625"/>
            <a:ext cx="3172851" cy="4351338"/>
          </a:xfrm>
        </p:spPr>
      </p:pic>
    </p:spTree>
    <p:extLst>
      <p:ext uri="{BB962C8B-B14F-4D97-AF65-F5344CB8AC3E}">
        <p14:creationId xmlns:p14="http://schemas.microsoft.com/office/powerpoint/2010/main" val="2719568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C7FF-7FAB-4623-B149-6B8BC5F8B5DB}"/>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919D95B0-B2B0-4895-A463-179442BCAB19}"/>
              </a:ext>
            </a:extLst>
          </p:cNvPr>
          <p:cNvPicPr>
            <a:picLocks noGrp="1" noChangeAspect="1"/>
          </p:cNvPicPr>
          <p:nvPr>
            <p:ph idx="1"/>
          </p:nvPr>
        </p:nvPicPr>
        <p:blipFill>
          <a:blip r:embed="rId2"/>
          <a:stretch>
            <a:fillRect/>
          </a:stretch>
        </p:blipFill>
        <p:spPr>
          <a:xfrm>
            <a:off x="838200" y="2302184"/>
            <a:ext cx="10515600" cy="3398219"/>
          </a:xfrm>
        </p:spPr>
      </p:pic>
    </p:spTree>
    <p:extLst>
      <p:ext uri="{BB962C8B-B14F-4D97-AF65-F5344CB8AC3E}">
        <p14:creationId xmlns:p14="http://schemas.microsoft.com/office/powerpoint/2010/main" val="32574850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C4E4-E244-4797-A6DC-24160F667E8A}"/>
              </a:ext>
            </a:extLst>
          </p:cNvPr>
          <p:cNvSpPr>
            <a:spLocks noGrp="1"/>
          </p:cNvSpPr>
          <p:nvPr>
            <p:ph type="title"/>
          </p:nvPr>
        </p:nvSpPr>
        <p:spPr/>
        <p:txBody>
          <a:bodyPr/>
          <a:lstStyle/>
          <a:p>
            <a:endParaRPr lang="en-US"/>
          </a:p>
        </p:txBody>
      </p:sp>
      <p:pic>
        <p:nvPicPr>
          <p:cNvPr id="4" name="Picture 4" descr="Table&#10;&#10;Description automatically generated">
            <a:extLst>
              <a:ext uri="{FF2B5EF4-FFF2-40B4-BE49-F238E27FC236}">
                <a16:creationId xmlns:a16="http://schemas.microsoft.com/office/drawing/2014/main" id="{81310665-C08E-45FB-B118-81AEF1AB2AE5}"/>
              </a:ext>
            </a:extLst>
          </p:cNvPr>
          <p:cNvPicPr>
            <a:picLocks noGrp="1" noChangeAspect="1"/>
          </p:cNvPicPr>
          <p:nvPr>
            <p:ph idx="1"/>
          </p:nvPr>
        </p:nvPicPr>
        <p:blipFill>
          <a:blip r:embed="rId2"/>
          <a:stretch>
            <a:fillRect/>
          </a:stretch>
        </p:blipFill>
        <p:spPr>
          <a:xfrm>
            <a:off x="838200" y="2297172"/>
            <a:ext cx="10515600" cy="3408243"/>
          </a:xfrm>
        </p:spPr>
      </p:pic>
    </p:spTree>
    <p:extLst>
      <p:ext uri="{BB962C8B-B14F-4D97-AF65-F5344CB8AC3E}">
        <p14:creationId xmlns:p14="http://schemas.microsoft.com/office/powerpoint/2010/main" val="15766731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5F695-C1DD-45EA-810E-16D303D63130}"/>
              </a:ext>
            </a:extLst>
          </p:cNvPr>
          <p:cNvSpPr>
            <a:spLocks noGrp="1"/>
          </p:cNvSpPr>
          <p:nvPr>
            <p:ph type="title"/>
          </p:nvPr>
        </p:nvSpPr>
        <p:spPr/>
        <p:txBody>
          <a:bodyPr/>
          <a:lstStyle/>
          <a:p>
            <a:endParaRPr lang="en-US"/>
          </a:p>
        </p:txBody>
      </p:sp>
      <p:pic>
        <p:nvPicPr>
          <p:cNvPr id="7" name="Picture 7" descr="Table&#10;&#10;Description automatically generated">
            <a:extLst>
              <a:ext uri="{FF2B5EF4-FFF2-40B4-BE49-F238E27FC236}">
                <a16:creationId xmlns:a16="http://schemas.microsoft.com/office/drawing/2014/main" id="{D1E77C8A-DD1D-409D-A1A2-DE0FCAA6491A}"/>
              </a:ext>
            </a:extLst>
          </p:cNvPr>
          <p:cNvPicPr>
            <a:picLocks noGrp="1" noChangeAspect="1"/>
          </p:cNvPicPr>
          <p:nvPr>
            <p:ph idx="1"/>
          </p:nvPr>
        </p:nvPicPr>
        <p:blipFill>
          <a:blip r:embed="rId2"/>
          <a:stretch>
            <a:fillRect/>
          </a:stretch>
        </p:blipFill>
        <p:spPr>
          <a:xfrm>
            <a:off x="3392411" y="1825625"/>
            <a:ext cx="5407177" cy="4351338"/>
          </a:xfrm>
        </p:spPr>
      </p:pic>
    </p:spTree>
    <p:extLst>
      <p:ext uri="{BB962C8B-B14F-4D97-AF65-F5344CB8AC3E}">
        <p14:creationId xmlns:p14="http://schemas.microsoft.com/office/powerpoint/2010/main" val="697065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A1AA-D04A-443D-8B3C-8894B8FB4397}"/>
              </a:ext>
            </a:extLst>
          </p:cNvPr>
          <p:cNvSpPr>
            <a:spLocks noGrp="1"/>
          </p:cNvSpPr>
          <p:nvPr>
            <p:ph type="title"/>
          </p:nvPr>
        </p:nvSpPr>
        <p:spPr/>
        <p:txBody>
          <a:bodyPr>
            <a:normAutofit/>
          </a:bodyPr>
          <a:lstStyle/>
          <a:p>
            <a:r>
              <a:rPr lang="en-US" sz="1800">
                <a:cs typeface="Calibri Light"/>
              </a:rPr>
              <a:t>This is the email for Item requests for </a:t>
            </a:r>
            <a:r>
              <a:rPr lang="en-US" sz="1800" b="1" u="sng">
                <a:cs typeface="Calibri Light"/>
              </a:rPr>
              <a:t>Packing Pouches, Small Tamper Proof Bags, </a:t>
            </a:r>
            <a:r>
              <a:rPr lang="en-US" sz="1800" b="1" u="sng">
                <a:ea typeface="+mj-lt"/>
                <a:cs typeface="+mj-lt"/>
              </a:rPr>
              <a:t>Large Tamper Proof Bags, RFID Labels, Grey Labels, 222Forms, and the Qtys.</a:t>
            </a:r>
            <a:endParaRPr lang="en-US" sz="1800" b="1" u="sng">
              <a:cs typeface="Calibri Light"/>
            </a:endParaRPr>
          </a:p>
        </p:txBody>
      </p:sp>
      <p:pic>
        <p:nvPicPr>
          <p:cNvPr id="9" name="Picture 9" descr="Text&#10;&#10;Description automatically generated">
            <a:extLst>
              <a:ext uri="{FF2B5EF4-FFF2-40B4-BE49-F238E27FC236}">
                <a16:creationId xmlns:a16="http://schemas.microsoft.com/office/drawing/2014/main" id="{E38D11B3-DEBB-46D7-86C6-9AB9B78D66FD}"/>
              </a:ext>
            </a:extLst>
          </p:cNvPr>
          <p:cNvPicPr>
            <a:picLocks noGrp="1" noChangeAspect="1"/>
          </p:cNvPicPr>
          <p:nvPr>
            <p:ph idx="1"/>
          </p:nvPr>
        </p:nvPicPr>
        <p:blipFill>
          <a:blip r:embed="rId2"/>
          <a:stretch>
            <a:fillRect/>
          </a:stretch>
        </p:blipFill>
        <p:spPr>
          <a:xfrm>
            <a:off x="4433293" y="1825625"/>
            <a:ext cx="3325413" cy="4351338"/>
          </a:xfrm>
        </p:spPr>
      </p:pic>
    </p:spTree>
    <p:extLst>
      <p:ext uri="{BB962C8B-B14F-4D97-AF65-F5344CB8AC3E}">
        <p14:creationId xmlns:p14="http://schemas.microsoft.com/office/powerpoint/2010/main" val="13927569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D5E0-8BAA-4E49-906E-DC0372D8E0E6}"/>
              </a:ext>
            </a:extLst>
          </p:cNvPr>
          <p:cNvSpPr>
            <a:spLocks noGrp="1"/>
          </p:cNvSpPr>
          <p:nvPr>
            <p:ph type="title"/>
          </p:nvPr>
        </p:nvSpPr>
        <p:spPr/>
        <p:txBody>
          <a:bodyPr>
            <a:normAutofit fontScale="90000"/>
          </a:bodyPr>
          <a:lstStyle/>
          <a:p>
            <a:r>
              <a:rPr lang="en-US" sz="1800" dirty="0">
                <a:cs typeface="Calibri Light"/>
              </a:rPr>
              <a:t>This page shows the list view of the </a:t>
            </a:r>
            <a:r>
              <a:rPr lang="en-US" sz="1800" b="1" dirty="0">
                <a:cs typeface="Calibri Light"/>
              </a:rPr>
              <a:t>Item Request</a:t>
            </a:r>
            <a:r>
              <a:rPr lang="en-US" sz="1800" dirty="0">
                <a:cs typeface="Calibri Light"/>
              </a:rPr>
              <a:t> when the flow has successfully passed the field edits.  The Status is now </a:t>
            </a:r>
            <a:r>
              <a:rPr lang="en-US" sz="1800" b="1" dirty="0">
                <a:cs typeface="Calibri Light"/>
              </a:rPr>
              <a:t>"Pending-Complete".</a:t>
            </a:r>
            <a:br>
              <a:rPr lang="en-US" sz="1800" b="1" dirty="0">
                <a:cs typeface="Calibri Light"/>
              </a:rPr>
            </a:br>
            <a:br>
              <a:rPr lang="en-US" sz="1800" b="1" dirty="0">
                <a:cs typeface="Calibri Light"/>
              </a:rPr>
            </a:br>
            <a:r>
              <a:rPr lang="en-US" sz="1800" dirty="0">
                <a:cs typeface="Calibri Light"/>
              </a:rPr>
              <a:t>                                                </a:t>
            </a:r>
            <a:br>
              <a:rPr lang="en-US" sz="1800" dirty="0">
                <a:cs typeface="Calibri Light"/>
              </a:rPr>
            </a:br>
            <a:r>
              <a:rPr lang="en-US" sz="1800" dirty="0">
                <a:cs typeface="Calibri Light"/>
              </a:rPr>
              <a:t>                                                                       The next 6 pages show the rest of the list view.</a:t>
            </a:r>
          </a:p>
        </p:txBody>
      </p:sp>
      <p:pic>
        <p:nvPicPr>
          <p:cNvPr id="4" name="Picture 4" descr="Table&#10;&#10;Description automatically generated">
            <a:extLst>
              <a:ext uri="{FF2B5EF4-FFF2-40B4-BE49-F238E27FC236}">
                <a16:creationId xmlns:a16="http://schemas.microsoft.com/office/drawing/2014/main" id="{A1D821E2-FA5A-4863-B134-2CE026867798}"/>
              </a:ext>
            </a:extLst>
          </p:cNvPr>
          <p:cNvPicPr>
            <a:picLocks noGrp="1" noChangeAspect="1"/>
          </p:cNvPicPr>
          <p:nvPr>
            <p:ph idx="1"/>
          </p:nvPr>
        </p:nvPicPr>
        <p:blipFill>
          <a:blip r:embed="rId2"/>
          <a:stretch>
            <a:fillRect/>
          </a:stretch>
        </p:blipFill>
        <p:spPr>
          <a:xfrm>
            <a:off x="838200" y="2210066"/>
            <a:ext cx="10515600" cy="3582456"/>
          </a:xfrm>
        </p:spPr>
      </p:pic>
      <p:cxnSp>
        <p:nvCxnSpPr>
          <p:cNvPr id="5" name="Straight Arrow Connector 4">
            <a:extLst>
              <a:ext uri="{FF2B5EF4-FFF2-40B4-BE49-F238E27FC236}">
                <a16:creationId xmlns:a16="http://schemas.microsoft.com/office/drawing/2014/main" id="{6BC576AA-4E6F-4CE9-A996-8E2BCFE31B81}"/>
              </a:ext>
            </a:extLst>
          </p:cNvPr>
          <p:cNvCxnSpPr/>
          <p:nvPr/>
        </p:nvCxnSpPr>
        <p:spPr>
          <a:xfrm>
            <a:off x="717933" y="4238739"/>
            <a:ext cx="2897434" cy="1290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147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4576-F302-4590-AC44-EDF046BECBD7}"/>
              </a:ext>
            </a:extLst>
          </p:cNvPr>
          <p:cNvSpPr>
            <a:spLocks noGrp="1"/>
          </p:cNvSpPr>
          <p:nvPr>
            <p:ph type="title"/>
          </p:nvPr>
        </p:nvSpPr>
        <p:spPr/>
        <p:txBody>
          <a:bodyPr/>
          <a:lstStyle/>
          <a:p>
            <a:r>
              <a:rPr lang="en-US" dirty="0">
                <a:ea typeface="+mj-lt"/>
                <a:cs typeface="+mj-lt"/>
              </a:rPr>
              <a:t>  </a:t>
            </a:r>
            <a:r>
              <a:rPr lang="en-US" sz="1800" dirty="0">
                <a:ea typeface="+mj-lt"/>
                <a:cs typeface="+mj-lt"/>
              </a:rPr>
              <a:t>                                                                 </a:t>
            </a:r>
            <a:br>
              <a:rPr lang="en-US" sz="1800" dirty="0">
                <a:ea typeface="+mj-lt"/>
                <a:cs typeface="+mj-lt"/>
              </a:rPr>
            </a:br>
            <a:br>
              <a:rPr lang="en-US" sz="1800" dirty="0">
                <a:ea typeface="+mj-lt"/>
                <a:cs typeface="+mj-lt"/>
              </a:rPr>
            </a:br>
            <a:r>
              <a:rPr lang="en-US" sz="1800" dirty="0">
                <a:ea typeface="+mj-lt"/>
                <a:cs typeface="+mj-lt"/>
              </a:rPr>
              <a:t>                                                           The next 5 pages show the rest of the list view.</a:t>
            </a:r>
            <a:endParaRPr lang="en-US" sz="1800" dirty="0"/>
          </a:p>
        </p:txBody>
      </p:sp>
      <p:pic>
        <p:nvPicPr>
          <p:cNvPr id="4" name="Picture 4" descr="Table&#10;&#10;Description automatically generated">
            <a:extLst>
              <a:ext uri="{FF2B5EF4-FFF2-40B4-BE49-F238E27FC236}">
                <a16:creationId xmlns:a16="http://schemas.microsoft.com/office/drawing/2014/main" id="{67F13BCD-C869-432D-AB4B-299ECF123DBE}"/>
              </a:ext>
            </a:extLst>
          </p:cNvPr>
          <p:cNvPicPr>
            <a:picLocks noGrp="1" noChangeAspect="1"/>
          </p:cNvPicPr>
          <p:nvPr>
            <p:ph idx="1"/>
          </p:nvPr>
        </p:nvPicPr>
        <p:blipFill>
          <a:blip r:embed="rId2"/>
          <a:stretch>
            <a:fillRect/>
          </a:stretch>
        </p:blipFill>
        <p:spPr>
          <a:xfrm>
            <a:off x="838200" y="2826207"/>
            <a:ext cx="10515600" cy="2350173"/>
          </a:xfrm>
        </p:spPr>
      </p:pic>
    </p:spTree>
    <p:extLst>
      <p:ext uri="{BB962C8B-B14F-4D97-AF65-F5344CB8AC3E}">
        <p14:creationId xmlns:p14="http://schemas.microsoft.com/office/powerpoint/2010/main" val="28273697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CE7C6-F2AF-4C5E-8CF7-0084FB05F128}"/>
              </a:ext>
            </a:extLst>
          </p:cNvPr>
          <p:cNvSpPr>
            <a:spLocks noGrp="1"/>
          </p:cNvSpPr>
          <p:nvPr>
            <p:ph type="title"/>
          </p:nvPr>
        </p:nvSpPr>
        <p:spPr/>
        <p:txBody>
          <a:bodyPr>
            <a:normAutofit/>
          </a:bodyPr>
          <a:lstStyle/>
          <a:p>
            <a:pPr algn="ctr"/>
            <a:r>
              <a:rPr lang="en-US" sz="2000" dirty="0">
                <a:ea typeface="+mj-lt"/>
                <a:cs typeface="+mj-lt"/>
              </a:rPr>
              <a:t>                             </a:t>
            </a:r>
            <a:br>
              <a:rPr lang="en-US" sz="2000" dirty="0">
                <a:ea typeface="+mj-lt"/>
                <a:cs typeface="+mj-lt"/>
              </a:rPr>
            </a:br>
            <a:br>
              <a:rPr lang="en-US" sz="2000" dirty="0">
                <a:ea typeface="+mj-lt"/>
                <a:cs typeface="+mj-lt"/>
              </a:rPr>
            </a:br>
            <a:br>
              <a:rPr lang="en-US" sz="2000" dirty="0">
                <a:ea typeface="+mj-lt"/>
                <a:cs typeface="+mj-lt"/>
              </a:rPr>
            </a:br>
            <a:r>
              <a:rPr lang="en-US" sz="1800" dirty="0">
                <a:ea typeface="+mj-lt"/>
                <a:cs typeface="+mj-lt"/>
              </a:rPr>
              <a:t>  The next 4 pages show the rest of the list view.</a:t>
            </a:r>
            <a:endParaRPr lang="en-US" sz="1800" dirty="0">
              <a:cs typeface="Calibri Light" panose="020F0302020204030204"/>
            </a:endParaRPr>
          </a:p>
        </p:txBody>
      </p:sp>
      <p:pic>
        <p:nvPicPr>
          <p:cNvPr id="4" name="Picture 4" descr="Table&#10;&#10;Description automatically generated">
            <a:extLst>
              <a:ext uri="{FF2B5EF4-FFF2-40B4-BE49-F238E27FC236}">
                <a16:creationId xmlns:a16="http://schemas.microsoft.com/office/drawing/2014/main" id="{1F3A46FA-B86D-409E-B37C-8263101BB4CA}"/>
              </a:ext>
            </a:extLst>
          </p:cNvPr>
          <p:cNvPicPr>
            <a:picLocks noGrp="1" noChangeAspect="1"/>
          </p:cNvPicPr>
          <p:nvPr>
            <p:ph idx="1"/>
          </p:nvPr>
        </p:nvPicPr>
        <p:blipFill>
          <a:blip r:embed="rId2"/>
          <a:stretch>
            <a:fillRect/>
          </a:stretch>
        </p:blipFill>
        <p:spPr>
          <a:xfrm>
            <a:off x="1053915" y="1825625"/>
            <a:ext cx="10084170" cy="4351338"/>
          </a:xfrm>
        </p:spPr>
      </p:pic>
    </p:spTree>
    <p:extLst>
      <p:ext uri="{BB962C8B-B14F-4D97-AF65-F5344CB8AC3E}">
        <p14:creationId xmlns:p14="http://schemas.microsoft.com/office/powerpoint/2010/main" val="3173300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942-6B05-4AC7-967B-6BDE97593A19}"/>
              </a:ext>
            </a:extLst>
          </p:cNvPr>
          <p:cNvSpPr>
            <a:spLocks noGrp="1"/>
          </p:cNvSpPr>
          <p:nvPr>
            <p:ph type="title"/>
          </p:nvPr>
        </p:nvSpPr>
        <p:spPr/>
        <p:txBody>
          <a:bodyPr>
            <a:normAutofit/>
          </a:bodyPr>
          <a:lstStyle/>
          <a:p>
            <a:r>
              <a:rPr lang="en-US" sz="1800" dirty="0">
                <a:cs typeface="Calibri Light"/>
              </a:rPr>
              <a:t>This is an example of a </a:t>
            </a:r>
            <a:r>
              <a:rPr lang="en-US" sz="1800" u="sng" dirty="0">
                <a:cs typeface="Calibri Light"/>
              </a:rPr>
              <a:t>correct request form.</a:t>
            </a:r>
            <a:r>
              <a:rPr lang="en-US" sz="1800" dirty="0">
                <a:cs typeface="Calibri Light"/>
              </a:rPr>
              <a:t>  This will start the approval process when the form is saved.</a:t>
            </a:r>
          </a:p>
        </p:txBody>
      </p:sp>
      <p:pic>
        <p:nvPicPr>
          <p:cNvPr id="4" name="Picture 4" descr="Graphical user interface, application&#10;&#10;Description automatically generated">
            <a:extLst>
              <a:ext uri="{FF2B5EF4-FFF2-40B4-BE49-F238E27FC236}">
                <a16:creationId xmlns:a16="http://schemas.microsoft.com/office/drawing/2014/main" id="{35F84778-69BD-40B4-8A74-3CB61D925CD1}"/>
              </a:ext>
            </a:extLst>
          </p:cNvPr>
          <p:cNvPicPr>
            <a:picLocks noGrp="1" noChangeAspect="1"/>
          </p:cNvPicPr>
          <p:nvPr>
            <p:ph idx="1"/>
          </p:nvPr>
        </p:nvPicPr>
        <p:blipFill>
          <a:blip r:embed="rId2"/>
          <a:stretch>
            <a:fillRect/>
          </a:stretch>
        </p:blipFill>
        <p:spPr>
          <a:xfrm>
            <a:off x="3761867" y="1825625"/>
            <a:ext cx="4668266" cy="4351338"/>
          </a:xfrm>
          <a:ln>
            <a:solidFill>
              <a:srgbClr val="002060"/>
            </a:solidFill>
          </a:ln>
        </p:spPr>
      </p:pic>
      <p:cxnSp>
        <p:nvCxnSpPr>
          <p:cNvPr id="3" name="Straight Arrow Connector 2">
            <a:extLst>
              <a:ext uri="{FF2B5EF4-FFF2-40B4-BE49-F238E27FC236}">
                <a16:creationId xmlns:a16="http://schemas.microsoft.com/office/drawing/2014/main" id="{01FCA75F-5387-4594-B65F-2E1375C7CC22}"/>
              </a:ext>
            </a:extLst>
          </p:cNvPr>
          <p:cNvCxnSpPr/>
          <p:nvPr/>
        </p:nvCxnSpPr>
        <p:spPr>
          <a:xfrm>
            <a:off x="2533650" y="1600200"/>
            <a:ext cx="3733800" cy="18383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 name="Straight Arrow Connector 4">
            <a:extLst>
              <a:ext uri="{FF2B5EF4-FFF2-40B4-BE49-F238E27FC236}">
                <a16:creationId xmlns:a16="http://schemas.microsoft.com/office/drawing/2014/main" id="{669107A2-A566-41AF-A82B-76D0C48E2685}"/>
              </a:ext>
            </a:extLst>
          </p:cNvPr>
          <p:cNvCxnSpPr/>
          <p:nvPr/>
        </p:nvCxnSpPr>
        <p:spPr>
          <a:xfrm>
            <a:off x="2114550" y="2466975"/>
            <a:ext cx="1724025" cy="92392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6" name="Straight Arrow Connector 5">
            <a:extLst>
              <a:ext uri="{FF2B5EF4-FFF2-40B4-BE49-F238E27FC236}">
                <a16:creationId xmlns:a16="http://schemas.microsoft.com/office/drawing/2014/main" id="{1AAA7165-ED95-4FDF-B0EA-975BA24EA192}"/>
              </a:ext>
            </a:extLst>
          </p:cNvPr>
          <p:cNvCxnSpPr/>
          <p:nvPr/>
        </p:nvCxnSpPr>
        <p:spPr>
          <a:xfrm>
            <a:off x="2295525" y="3362325"/>
            <a:ext cx="1552575" cy="6000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B0115BF9-CC93-4A77-B589-7E4A426535B8}"/>
              </a:ext>
            </a:extLst>
          </p:cNvPr>
          <p:cNvCxnSpPr/>
          <p:nvPr/>
        </p:nvCxnSpPr>
        <p:spPr>
          <a:xfrm flipV="1">
            <a:off x="2638425" y="3971925"/>
            <a:ext cx="3562350" cy="17145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6696084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D1069-3844-47B0-93CD-582DE732F0EE}"/>
              </a:ext>
            </a:extLst>
          </p:cNvPr>
          <p:cNvSpPr>
            <a:spLocks noGrp="1"/>
          </p:cNvSpPr>
          <p:nvPr>
            <p:ph type="title"/>
          </p:nvPr>
        </p:nvSpPr>
        <p:spPr/>
        <p:txBody>
          <a:bodyPr>
            <a:normAutofit/>
          </a:bodyPr>
          <a:lstStyle/>
          <a:p>
            <a:r>
              <a:rPr lang="en-US" dirty="0">
                <a:ea typeface="+mj-lt"/>
                <a:cs typeface="+mj-lt"/>
              </a:rPr>
              <a:t>      </a:t>
            </a:r>
            <a:br>
              <a:rPr lang="en-US" dirty="0">
                <a:ea typeface="+mj-lt"/>
                <a:cs typeface="+mj-lt"/>
              </a:rPr>
            </a:br>
            <a:r>
              <a:rPr lang="en-US" dirty="0">
                <a:ea typeface="+mj-lt"/>
                <a:cs typeface="+mj-lt"/>
              </a:rPr>
              <a:t>                        </a:t>
            </a:r>
            <a:r>
              <a:rPr lang="en-US" sz="1800" dirty="0">
                <a:ea typeface="+mj-lt"/>
                <a:cs typeface="+mj-lt"/>
              </a:rPr>
              <a:t>The next 3 pages show the rest of the list view.</a:t>
            </a:r>
            <a:endParaRPr lang="en-US" sz="1800" dirty="0">
              <a:cs typeface="Calibri Light"/>
            </a:endParaRPr>
          </a:p>
        </p:txBody>
      </p:sp>
      <p:pic>
        <p:nvPicPr>
          <p:cNvPr id="4" name="Picture 4" descr="Table&#10;&#10;Description automatically generated">
            <a:extLst>
              <a:ext uri="{FF2B5EF4-FFF2-40B4-BE49-F238E27FC236}">
                <a16:creationId xmlns:a16="http://schemas.microsoft.com/office/drawing/2014/main" id="{C5CA4494-AC46-4F17-97C4-5501899CE8F1}"/>
              </a:ext>
            </a:extLst>
          </p:cNvPr>
          <p:cNvPicPr>
            <a:picLocks noGrp="1" noChangeAspect="1"/>
          </p:cNvPicPr>
          <p:nvPr>
            <p:ph idx="1"/>
          </p:nvPr>
        </p:nvPicPr>
        <p:blipFill>
          <a:blip r:embed="rId2"/>
          <a:stretch>
            <a:fillRect/>
          </a:stretch>
        </p:blipFill>
        <p:spPr>
          <a:xfrm>
            <a:off x="838200" y="2086862"/>
            <a:ext cx="10515600" cy="3828863"/>
          </a:xfrm>
        </p:spPr>
      </p:pic>
    </p:spTree>
    <p:extLst>
      <p:ext uri="{BB962C8B-B14F-4D97-AF65-F5344CB8AC3E}">
        <p14:creationId xmlns:p14="http://schemas.microsoft.com/office/powerpoint/2010/main" val="2990416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F9E0-8194-4F01-B78F-C53652BA8DFD}"/>
              </a:ext>
            </a:extLst>
          </p:cNvPr>
          <p:cNvSpPr>
            <a:spLocks noGrp="1"/>
          </p:cNvSpPr>
          <p:nvPr>
            <p:ph type="title"/>
          </p:nvPr>
        </p:nvSpPr>
        <p:spPr/>
        <p:txBody>
          <a:bodyPr>
            <a:normAutofit fontScale="90000"/>
          </a:bodyPr>
          <a:lstStyle/>
          <a:p>
            <a:r>
              <a:rPr lang="en-US" dirty="0">
                <a:ea typeface="+mj-lt"/>
                <a:cs typeface="+mj-lt"/>
              </a:rPr>
              <a:t>                              </a:t>
            </a:r>
            <a:br>
              <a:rPr lang="en-US" dirty="0">
                <a:ea typeface="+mj-lt"/>
                <a:cs typeface="+mj-lt"/>
              </a:rPr>
            </a:br>
            <a:r>
              <a:rPr lang="en-US" dirty="0">
                <a:ea typeface="+mj-lt"/>
                <a:cs typeface="+mj-lt"/>
              </a:rPr>
              <a:t>                       </a:t>
            </a:r>
            <a:r>
              <a:rPr lang="en-US" sz="1800" dirty="0">
                <a:ea typeface="+mj-lt"/>
                <a:cs typeface="+mj-lt"/>
              </a:rPr>
              <a:t>  </a:t>
            </a:r>
            <a:br>
              <a:rPr lang="en-US" sz="1800" dirty="0">
                <a:ea typeface="+mj-lt"/>
                <a:cs typeface="+mj-lt"/>
              </a:rPr>
            </a:br>
            <a:r>
              <a:rPr lang="en-US" sz="1800" dirty="0">
                <a:ea typeface="+mj-lt"/>
                <a:cs typeface="+mj-lt"/>
              </a:rPr>
              <a:t>                                                                       The next 2 pages show the rest of the list view.</a:t>
            </a:r>
            <a:endParaRPr lang="en-US" sz="1800" dirty="0">
              <a:cs typeface="Calibri Light"/>
            </a:endParaRPr>
          </a:p>
        </p:txBody>
      </p:sp>
      <p:pic>
        <p:nvPicPr>
          <p:cNvPr id="4" name="Picture 4" descr="Table&#10;&#10;Description automatically generated">
            <a:extLst>
              <a:ext uri="{FF2B5EF4-FFF2-40B4-BE49-F238E27FC236}">
                <a16:creationId xmlns:a16="http://schemas.microsoft.com/office/drawing/2014/main" id="{8E69CA5C-9F36-464D-B71D-67F8DBA22802}"/>
              </a:ext>
            </a:extLst>
          </p:cNvPr>
          <p:cNvPicPr>
            <a:picLocks noGrp="1" noChangeAspect="1"/>
          </p:cNvPicPr>
          <p:nvPr>
            <p:ph idx="1"/>
          </p:nvPr>
        </p:nvPicPr>
        <p:blipFill>
          <a:blip r:embed="rId2"/>
          <a:stretch>
            <a:fillRect/>
          </a:stretch>
        </p:blipFill>
        <p:spPr>
          <a:xfrm>
            <a:off x="838200" y="2088088"/>
            <a:ext cx="10515600" cy="3826412"/>
          </a:xfrm>
        </p:spPr>
      </p:pic>
    </p:spTree>
    <p:extLst>
      <p:ext uri="{BB962C8B-B14F-4D97-AF65-F5344CB8AC3E}">
        <p14:creationId xmlns:p14="http://schemas.microsoft.com/office/powerpoint/2010/main" val="41067735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7114-B260-4714-987B-D744318519EE}"/>
              </a:ext>
            </a:extLst>
          </p:cNvPr>
          <p:cNvSpPr>
            <a:spLocks noGrp="1"/>
          </p:cNvSpPr>
          <p:nvPr>
            <p:ph type="title"/>
          </p:nvPr>
        </p:nvSpPr>
        <p:spPr/>
        <p:txBody>
          <a:bodyPr>
            <a:normAutofit fontScale="90000"/>
          </a:bodyPr>
          <a:lstStyle/>
          <a:p>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r>
              <a:rPr lang="en-US" sz="1800" dirty="0">
                <a:cs typeface="Calibri Light"/>
              </a:rPr>
              <a:t>                                                                                   This is the last page of the list view.</a:t>
            </a:r>
            <a:endParaRPr lang="en-US" sz="1800" dirty="0">
              <a:ea typeface="+mj-lt"/>
              <a:cs typeface="+mj-lt"/>
            </a:endParaRPr>
          </a:p>
          <a:p>
            <a:endParaRPr lang="en-US" dirty="0">
              <a:cs typeface="Calibri Light"/>
            </a:endParaRPr>
          </a:p>
        </p:txBody>
      </p:sp>
      <p:pic>
        <p:nvPicPr>
          <p:cNvPr id="4" name="Picture 4" descr="Table&#10;&#10;Description automatically generated">
            <a:extLst>
              <a:ext uri="{FF2B5EF4-FFF2-40B4-BE49-F238E27FC236}">
                <a16:creationId xmlns:a16="http://schemas.microsoft.com/office/drawing/2014/main" id="{A3E026E0-C3B5-4B3F-ADD6-B68FED43D6A4}"/>
              </a:ext>
            </a:extLst>
          </p:cNvPr>
          <p:cNvPicPr>
            <a:picLocks noGrp="1" noChangeAspect="1"/>
          </p:cNvPicPr>
          <p:nvPr>
            <p:ph idx="1"/>
          </p:nvPr>
        </p:nvPicPr>
        <p:blipFill>
          <a:blip r:embed="rId2"/>
          <a:stretch>
            <a:fillRect/>
          </a:stretch>
        </p:blipFill>
        <p:spPr>
          <a:xfrm>
            <a:off x="838200" y="2137685"/>
            <a:ext cx="10515600" cy="3727218"/>
          </a:xfrm>
        </p:spPr>
      </p:pic>
    </p:spTree>
    <p:extLst>
      <p:ext uri="{BB962C8B-B14F-4D97-AF65-F5344CB8AC3E}">
        <p14:creationId xmlns:p14="http://schemas.microsoft.com/office/powerpoint/2010/main" val="3105573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D6FB7-B419-4459-B505-B7EF6D1156E0}"/>
              </a:ext>
            </a:extLst>
          </p:cNvPr>
          <p:cNvSpPr>
            <a:spLocks noGrp="1"/>
          </p:cNvSpPr>
          <p:nvPr>
            <p:ph type="title"/>
          </p:nvPr>
        </p:nvSpPr>
        <p:spPr/>
        <p:txBody>
          <a:bodyPr/>
          <a:lstStyle/>
          <a:p>
            <a:r>
              <a:rPr lang="en-US" sz="1800" dirty="0">
                <a:ea typeface="+mj-lt"/>
                <a:cs typeface="+mj-lt"/>
              </a:rPr>
              <a:t>When the items are</a:t>
            </a:r>
            <a:r>
              <a:rPr lang="en-US" sz="1800" b="1" dirty="0">
                <a:ea typeface="+mj-lt"/>
                <a:cs typeface="+mj-lt"/>
              </a:rPr>
              <a:t> Sent </a:t>
            </a:r>
            <a:r>
              <a:rPr lang="en-US" sz="1800" dirty="0">
                <a:ea typeface="+mj-lt"/>
                <a:cs typeface="+mj-lt"/>
              </a:rPr>
              <a:t>the form should be updated to indicate this and email notification sent. To edit the form choose the item and click on </a:t>
            </a:r>
            <a:r>
              <a:rPr lang="en-US" sz="1800" b="1" u="sng" dirty="0">
                <a:ea typeface="+mj-lt"/>
                <a:cs typeface="+mj-lt"/>
              </a:rPr>
              <a:t>"Edit"</a:t>
            </a:r>
            <a:r>
              <a:rPr lang="en-US" sz="1800" dirty="0">
                <a:ea typeface="+mj-lt"/>
                <a:cs typeface="+mj-lt"/>
              </a:rPr>
              <a:t>.  </a:t>
            </a:r>
          </a:p>
          <a:p>
            <a:endParaRPr lang="en-US" dirty="0">
              <a:cs typeface="Calibri Light"/>
            </a:endParaRPr>
          </a:p>
        </p:txBody>
      </p:sp>
      <p:pic>
        <p:nvPicPr>
          <p:cNvPr id="4" name="Picture 4" descr="Graphical user interface, application&#10;&#10;Description automatically generated">
            <a:extLst>
              <a:ext uri="{FF2B5EF4-FFF2-40B4-BE49-F238E27FC236}">
                <a16:creationId xmlns:a16="http://schemas.microsoft.com/office/drawing/2014/main" id="{2DEA5192-0800-4662-BC01-3939B7E20305}"/>
              </a:ext>
            </a:extLst>
          </p:cNvPr>
          <p:cNvPicPr>
            <a:picLocks noGrp="1" noChangeAspect="1"/>
          </p:cNvPicPr>
          <p:nvPr>
            <p:ph idx="1"/>
          </p:nvPr>
        </p:nvPicPr>
        <p:blipFill>
          <a:blip r:embed="rId2"/>
          <a:stretch>
            <a:fillRect/>
          </a:stretch>
        </p:blipFill>
        <p:spPr>
          <a:xfrm>
            <a:off x="4602257" y="1825625"/>
            <a:ext cx="2987486" cy="4351338"/>
          </a:xfrm>
        </p:spPr>
      </p:pic>
      <p:cxnSp>
        <p:nvCxnSpPr>
          <p:cNvPr id="5" name="Straight Arrow Connector 4">
            <a:extLst>
              <a:ext uri="{FF2B5EF4-FFF2-40B4-BE49-F238E27FC236}">
                <a16:creationId xmlns:a16="http://schemas.microsoft.com/office/drawing/2014/main" id="{BCD09AC5-D331-4D08-BFBE-47692FB47FB4}"/>
              </a:ext>
            </a:extLst>
          </p:cNvPr>
          <p:cNvCxnSpPr/>
          <p:nvPr/>
        </p:nvCxnSpPr>
        <p:spPr>
          <a:xfrm>
            <a:off x="3867397" y="4951020"/>
            <a:ext cx="914400" cy="91440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7279DA54-C9C9-4837-ADFF-1145C12689C1}"/>
              </a:ext>
            </a:extLst>
          </p:cNvPr>
          <p:cNvCxnSpPr/>
          <p:nvPr/>
        </p:nvCxnSpPr>
        <p:spPr>
          <a:xfrm>
            <a:off x="3683702" y="1966726"/>
            <a:ext cx="1330035" cy="1385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1167496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2E89C-9691-4E8D-9016-1D2BE60744C3}"/>
              </a:ext>
            </a:extLst>
          </p:cNvPr>
          <p:cNvSpPr>
            <a:spLocks noGrp="1"/>
          </p:cNvSpPr>
          <p:nvPr>
            <p:ph type="title"/>
          </p:nvPr>
        </p:nvSpPr>
        <p:spPr/>
        <p:txBody>
          <a:bodyPr>
            <a:normAutofit/>
          </a:bodyPr>
          <a:lstStyle/>
          <a:p>
            <a:r>
              <a:rPr lang="en-US" sz="1800" dirty="0">
                <a:cs typeface="Calibri Light"/>
              </a:rPr>
              <a:t>The form opens. </a:t>
            </a:r>
            <a:endParaRPr lang="en-US" sz="1800" dirty="0"/>
          </a:p>
        </p:txBody>
      </p:sp>
      <p:pic>
        <p:nvPicPr>
          <p:cNvPr id="4" name="Picture 4" descr="Graphical user interface, application&#10;&#10;Description automatically generated">
            <a:extLst>
              <a:ext uri="{FF2B5EF4-FFF2-40B4-BE49-F238E27FC236}">
                <a16:creationId xmlns:a16="http://schemas.microsoft.com/office/drawing/2014/main" id="{7D713FF2-1737-4F84-BB3A-23D2C818A9AA}"/>
              </a:ext>
            </a:extLst>
          </p:cNvPr>
          <p:cNvPicPr>
            <a:picLocks noGrp="1" noChangeAspect="1"/>
          </p:cNvPicPr>
          <p:nvPr>
            <p:ph idx="1"/>
          </p:nvPr>
        </p:nvPicPr>
        <p:blipFill>
          <a:blip r:embed="rId2"/>
          <a:stretch>
            <a:fillRect/>
          </a:stretch>
        </p:blipFill>
        <p:spPr>
          <a:xfrm>
            <a:off x="4674250" y="1825625"/>
            <a:ext cx="2843500" cy="4351338"/>
          </a:xfrm>
        </p:spPr>
      </p:pic>
    </p:spTree>
    <p:extLst>
      <p:ext uri="{BB962C8B-B14F-4D97-AF65-F5344CB8AC3E}">
        <p14:creationId xmlns:p14="http://schemas.microsoft.com/office/powerpoint/2010/main" val="7379872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37728-2BC0-43CE-B452-E3C7A4EB22A2}"/>
              </a:ext>
            </a:extLst>
          </p:cNvPr>
          <p:cNvSpPr>
            <a:spLocks noGrp="1"/>
          </p:cNvSpPr>
          <p:nvPr>
            <p:ph type="title"/>
          </p:nvPr>
        </p:nvSpPr>
        <p:spPr/>
        <p:txBody>
          <a:bodyPr>
            <a:normAutofit/>
          </a:bodyPr>
          <a:lstStyle/>
          <a:p>
            <a:r>
              <a:rPr lang="en-US" sz="1800" dirty="0">
                <a:cs typeface="Calibri Light"/>
              </a:rPr>
              <a:t>Change the </a:t>
            </a:r>
            <a:r>
              <a:rPr lang="en-US" sz="1800" b="1" dirty="0">
                <a:cs typeface="Calibri Light"/>
              </a:rPr>
              <a:t>Status </a:t>
            </a:r>
            <a:r>
              <a:rPr lang="en-US" sz="1800" dirty="0">
                <a:cs typeface="Calibri Light"/>
              </a:rPr>
              <a:t>to </a:t>
            </a:r>
            <a:r>
              <a:rPr lang="en-US" sz="1800" b="1" dirty="0">
                <a:cs typeface="Calibri Light"/>
              </a:rPr>
              <a:t>"Incomplete"</a:t>
            </a:r>
            <a:r>
              <a:rPr lang="en-US" sz="1800" dirty="0">
                <a:cs typeface="Calibri Light"/>
              </a:rPr>
              <a:t>. This will allow the item to process</a:t>
            </a:r>
            <a:endParaRPr lang="en-US" sz="1800" dirty="0"/>
          </a:p>
        </p:txBody>
      </p:sp>
      <p:pic>
        <p:nvPicPr>
          <p:cNvPr id="4" name="Picture 4" descr="Graphical user interface, application&#10;&#10;Description automatically generated">
            <a:extLst>
              <a:ext uri="{FF2B5EF4-FFF2-40B4-BE49-F238E27FC236}">
                <a16:creationId xmlns:a16="http://schemas.microsoft.com/office/drawing/2014/main" id="{61F91689-4F04-451D-97F2-215C9AF51FE1}"/>
              </a:ext>
            </a:extLst>
          </p:cNvPr>
          <p:cNvPicPr>
            <a:picLocks noGrp="1" noChangeAspect="1"/>
          </p:cNvPicPr>
          <p:nvPr>
            <p:ph idx="1"/>
          </p:nvPr>
        </p:nvPicPr>
        <p:blipFill>
          <a:blip r:embed="rId2"/>
          <a:stretch>
            <a:fillRect/>
          </a:stretch>
        </p:blipFill>
        <p:spPr>
          <a:xfrm>
            <a:off x="3806708" y="1825625"/>
            <a:ext cx="4578584" cy="4351338"/>
          </a:xfrm>
        </p:spPr>
      </p:pic>
      <p:cxnSp>
        <p:nvCxnSpPr>
          <p:cNvPr id="3" name="Straight Arrow Connector 2">
            <a:extLst>
              <a:ext uri="{FF2B5EF4-FFF2-40B4-BE49-F238E27FC236}">
                <a16:creationId xmlns:a16="http://schemas.microsoft.com/office/drawing/2014/main" id="{5F2CAEA7-BFB2-4753-8120-05B6BD93F1E0}"/>
              </a:ext>
            </a:extLst>
          </p:cNvPr>
          <p:cNvCxnSpPr/>
          <p:nvPr/>
        </p:nvCxnSpPr>
        <p:spPr>
          <a:xfrm>
            <a:off x="2412670" y="2892630"/>
            <a:ext cx="3675412" cy="47897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042802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162D5-0B71-4AFB-B6AC-6234A014899E}"/>
              </a:ext>
            </a:extLst>
          </p:cNvPr>
          <p:cNvSpPr>
            <a:spLocks noGrp="1"/>
          </p:cNvSpPr>
          <p:nvPr>
            <p:ph type="title"/>
          </p:nvPr>
        </p:nvSpPr>
        <p:spPr/>
        <p:txBody>
          <a:bodyPr>
            <a:normAutofit fontScale="90000"/>
          </a:bodyPr>
          <a:lstStyle/>
          <a:p>
            <a:br>
              <a:rPr lang="en-US" sz="1800" dirty="0">
                <a:cs typeface="Calibri Light"/>
              </a:rPr>
            </a:br>
            <a:br>
              <a:rPr lang="en-US" sz="1800" dirty="0">
                <a:cs typeface="Calibri Light"/>
              </a:rPr>
            </a:br>
            <a:br>
              <a:rPr lang="en-US" sz="1800" dirty="0">
                <a:cs typeface="Calibri Light"/>
              </a:rPr>
            </a:br>
            <a:br>
              <a:rPr lang="en-US" sz="1800" dirty="0">
                <a:cs typeface="Calibri Light"/>
              </a:rPr>
            </a:br>
            <a:r>
              <a:rPr lang="en-US" sz="1800" dirty="0">
                <a:cs typeface="Calibri Light"/>
              </a:rPr>
              <a:t>Change the fields in</a:t>
            </a:r>
            <a:r>
              <a:rPr lang="en-US" sz="1800" b="1" dirty="0">
                <a:cs typeface="Calibri Light"/>
              </a:rPr>
              <a:t> Items Sent </a:t>
            </a:r>
            <a:r>
              <a:rPr lang="en-US" sz="1800" dirty="0">
                <a:cs typeface="Calibri Light"/>
              </a:rPr>
              <a:t>that need to be updated.  The form is continued on the next page.</a:t>
            </a:r>
            <a:endParaRPr lang="en-US" sz="1800" dirty="0"/>
          </a:p>
        </p:txBody>
      </p:sp>
      <p:pic>
        <p:nvPicPr>
          <p:cNvPr id="4" name="Picture 4" descr="Graphical user interface&#10;&#10;Description automatically generated">
            <a:extLst>
              <a:ext uri="{FF2B5EF4-FFF2-40B4-BE49-F238E27FC236}">
                <a16:creationId xmlns:a16="http://schemas.microsoft.com/office/drawing/2014/main" id="{76ECB0B8-48D7-4913-90EC-E99A647B7CAC}"/>
              </a:ext>
            </a:extLst>
          </p:cNvPr>
          <p:cNvPicPr>
            <a:picLocks noGrp="1" noChangeAspect="1"/>
          </p:cNvPicPr>
          <p:nvPr>
            <p:ph idx="1"/>
          </p:nvPr>
        </p:nvPicPr>
        <p:blipFill>
          <a:blip r:embed="rId2"/>
          <a:stretch>
            <a:fillRect/>
          </a:stretch>
        </p:blipFill>
        <p:spPr>
          <a:xfrm>
            <a:off x="4190959" y="1825625"/>
            <a:ext cx="4275198" cy="4351338"/>
          </a:xfrm>
        </p:spPr>
      </p:pic>
      <p:cxnSp>
        <p:nvCxnSpPr>
          <p:cNvPr id="5" name="Straight Arrow Connector 4">
            <a:extLst>
              <a:ext uri="{FF2B5EF4-FFF2-40B4-BE49-F238E27FC236}">
                <a16:creationId xmlns:a16="http://schemas.microsoft.com/office/drawing/2014/main" id="{94789A2D-ED43-46F3-86F3-27DDBEE24ACB}"/>
              </a:ext>
            </a:extLst>
          </p:cNvPr>
          <p:cNvCxnSpPr/>
          <p:nvPr/>
        </p:nvCxnSpPr>
        <p:spPr>
          <a:xfrm>
            <a:off x="5045034" y="5604163"/>
            <a:ext cx="1438893" cy="43543"/>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3270220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23378-B038-4426-A7DA-C1FC1F8112FE}"/>
              </a:ext>
            </a:extLst>
          </p:cNvPr>
          <p:cNvSpPr>
            <a:spLocks noGrp="1"/>
          </p:cNvSpPr>
          <p:nvPr>
            <p:ph type="title"/>
          </p:nvPr>
        </p:nvSpPr>
        <p:spPr/>
        <p:txBody>
          <a:bodyPr>
            <a:normAutofit fontScale="90000"/>
          </a:bodyPr>
          <a:lstStyle/>
          <a:p>
            <a:r>
              <a:rPr lang="en-US" sz="1800" dirty="0">
                <a:cs typeface="Calibri Light"/>
              </a:rPr>
              <a:t>             </a:t>
            </a:r>
            <a:br>
              <a:rPr lang="en-US" sz="1800" dirty="0">
                <a:cs typeface="Calibri Light"/>
              </a:rPr>
            </a:br>
            <a:br>
              <a:rPr lang="en-US" sz="1800" dirty="0">
                <a:cs typeface="Calibri Light"/>
              </a:rPr>
            </a:br>
            <a:br>
              <a:rPr lang="en-US" sz="1800" dirty="0">
                <a:cs typeface="Calibri Light"/>
              </a:rPr>
            </a:br>
            <a:br>
              <a:rPr lang="en-US" sz="1800" dirty="0">
                <a:cs typeface="Calibri Light"/>
              </a:rPr>
            </a:br>
            <a:r>
              <a:rPr lang="en-US" sz="1800" dirty="0">
                <a:cs typeface="Calibri Light"/>
              </a:rPr>
              <a:t>                                                                                     End of form. The Changes are now saved.</a:t>
            </a:r>
          </a:p>
        </p:txBody>
      </p:sp>
      <p:pic>
        <p:nvPicPr>
          <p:cNvPr id="4" name="Picture 4" descr="Graphical user interface, application&#10;&#10;Description automatically generated">
            <a:extLst>
              <a:ext uri="{FF2B5EF4-FFF2-40B4-BE49-F238E27FC236}">
                <a16:creationId xmlns:a16="http://schemas.microsoft.com/office/drawing/2014/main" id="{0CAC7D98-3B5A-4BA0-BE3B-886638ABE9CA}"/>
              </a:ext>
            </a:extLst>
          </p:cNvPr>
          <p:cNvPicPr>
            <a:picLocks noGrp="1" noChangeAspect="1"/>
          </p:cNvPicPr>
          <p:nvPr>
            <p:ph idx="1"/>
          </p:nvPr>
        </p:nvPicPr>
        <p:blipFill>
          <a:blip r:embed="rId2"/>
          <a:stretch>
            <a:fillRect/>
          </a:stretch>
        </p:blipFill>
        <p:spPr>
          <a:xfrm>
            <a:off x="4019931" y="1974067"/>
            <a:ext cx="4795386" cy="4351338"/>
          </a:xfrm>
        </p:spPr>
      </p:pic>
      <p:cxnSp>
        <p:nvCxnSpPr>
          <p:cNvPr id="5" name="Straight Arrow Connector 4">
            <a:extLst>
              <a:ext uri="{FF2B5EF4-FFF2-40B4-BE49-F238E27FC236}">
                <a16:creationId xmlns:a16="http://schemas.microsoft.com/office/drawing/2014/main" id="{62B29881-18D5-44E8-9732-BEBB6C161640}"/>
              </a:ext>
            </a:extLst>
          </p:cNvPr>
          <p:cNvCxnSpPr/>
          <p:nvPr/>
        </p:nvCxnSpPr>
        <p:spPr>
          <a:xfrm flipV="1">
            <a:off x="4985658" y="2441368"/>
            <a:ext cx="1567542" cy="5938"/>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6" name="Straight Arrow Connector 5">
            <a:extLst>
              <a:ext uri="{FF2B5EF4-FFF2-40B4-BE49-F238E27FC236}">
                <a16:creationId xmlns:a16="http://schemas.microsoft.com/office/drawing/2014/main" id="{3A7ABCAE-3583-459D-880F-B0D259E866CF}"/>
              </a:ext>
            </a:extLst>
          </p:cNvPr>
          <p:cNvCxnSpPr/>
          <p:nvPr/>
        </p:nvCxnSpPr>
        <p:spPr>
          <a:xfrm>
            <a:off x="4920714" y="3213635"/>
            <a:ext cx="1676400" cy="13855"/>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7" name="Straight Arrow Connector 6">
            <a:extLst>
              <a:ext uri="{FF2B5EF4-FFF2-40B4-BE49-F238E27FC236}">
                <a16:creationId xmlns:a16="http://schemas.microsoft.com/office/drawing/2014/main" id="{1AA5909B-6387-4442-9EA0-93C9BD962AC0}"/>
              </a:ext>
            </a:extLst>
          </p:cNvPr>
          <p:cNvCxnSpPr/>
          <p:nvPr/>
        </p:nvCxnSpPr>
        <p:spPr>
          <a:xfrm>
            <a:off x="4984420" y="4029444"/>
            <a:ext cx="1617023" cy="396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8" name="Straight Arrow Connector 7">
            <a:extLst>
              <a:ext uri="{FF2B5EF4-FFF2-40B4-BE49-F238E27FC236}">
                <a16:creationId xmlns:a16="http://schemas.microsoft.com/office/drawing/2014/main" id="{87A44D09-7F4E-405B-9555-C21CEC1F9179}"/>
              </a:ext>
            </a:extLst>
          </p:cNvPr>
          <p:cNvCxnSpPr/>
          <p:nvPr/>
        </p:nvCxnSpPr>
        <p:spPr>
          <a:xfrm flipV="1">
            <a:off x="4889789" y="4819525"/>
            <a:ext cx="1607127" cy="25730"/>
          </a:xfrm>
          <a:prstGeom prst="straightConnector1">
            <a:avLst/>
          </a:prstGeom>
          <a:ln>
            <a:headEnd type="triangle"/>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FE27D489-AA25-4378-9BE9-2795DCF6E52C}"/>
              </a:ext>
            </a:extLst>
          </p:cNvPr>
          <p:cNvCxnSpPr/>
          <p:nvPr/>
        </p:nvCxnSpPr>
        <p:spPr>
          <a:xfrm>
            <a:off x="4953495" y="5502728"/>
            <a:ext cx="1646711" cy="5343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1566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597E0-69D4-4CBD-BBCF-D471221A5FC1}"/>
              </a:ext>
            </a:extLst>
          </p:cNvPr>
          <p:cNvSpPr>
            <a:spLocks noGrp="1"/>
          </p:cNvSpPr>
          <p:nvPr>
            <p:ph type="title"/>
          </p:nvPr>
        </p:nvSpPr>
        <p:spPr/>
        <p:txBody>
          <a:bodyPr>
            <a:normAutofit/>
          </a:bodyPr>
          <a:lstStyle/>
          <a:p>
            <a:r>
              <a:rPr lang="en-US" sz="1800" dirty="0">
                <a:cs typeface="Calibri Light"/>
              </a:rPr>
              <a:t>Save changes by clicking on</a:t>
            </a:r>
            <a:r>
              <a:rPr lang="en-US" sz="1800" b="1" u="sng" dirty="0">
                <a:cs typeface="Calibri Light"/>
              </a:rPr>
              <a:t> Save.</a:t>
            </a:r>
          </a:p>
        </p:txBody>
      </p:sp>
      <p:sp>
        <p:nvSpPr>
          <p:cNvPr id="3" name="Content Placeholder 2">
            <a:extLst>
              <a:ext uri="{FF2B5EF4-FFF2-40B4-BE49-F238E27FC236}">
                <a16:creationId xmlns:a16="http://schemas.microsoft.com/office/drawing/2014/main" id="{2F070E79-02E9-44CF-AF2F-919B8D782602}"/>
              </a:ext>
            </a:extLst>
          </p:cNvPr>
          <p:cNvSpPr>
            <a:spLocks noGrp="1"/>
          </p:cNvSpPr>
          <p:nvPr>
            <p:ph idx="1"/>
          </p:nvPr>
        </p:nvSpPr>
        <p:spPr/>
        <p:txBody>
          <a:bodyPr/>
          <a:lstStyle/>
          <a:p>
            <a:endParaRPr lang="en-US"/>
          </a:p>
        </p:txBody>
      </p:sp>
      <p:pic>
        <p:nvPicPr>
          <p:cNvPr id="5" name="Picture 4" descr="Graphical user interface, application&#10;&#10;Description automatically generated">
            <a:extLst>
              <a:ext uri="{FF2B5EF4-FFF2-40B4-BE49-F238E27FC236}">
                <a16:creationId xmlns:a16="http://schemas.microsoft.com/office/drawing/2014/main" id="{213DBFA7-3663-4D49-835B-DD14CF6F6E9E}"/>
              </a:ext>
            </a:extLst>
          </p:cNvPr>
          <p:cNvPicPr>
            <a:picLocks noChangeAspect="1"/>
          </p:cNvPicPr>
          <p:nvPr/>
        </p:nvPicPr>
        <p:blipFill>
          <a:blip r:embed="rId2"/>
          <a:stretch>
            <a:fillRect/>
          </a:stretch>
        </p:blipFill>
        <p:spPr>
          <a:xfrm>
            <a:off x="3806708" y="1825625"/>
            <a:ext cx="4578584" cy="4351338"/>
          </a:xfrm>
          <a:prstGeom prst="rect">
            <a:avLst/>
          </a:prstGeom>
        </p:spPr>
      </p:pic>
      <p:cxnSp>
        <p:nvCxnSpPr>
          <p:cNvPr id="6" name="Straight Arrow Connector 5">
            <a:extLst>
              <a:ext uri="{FF2B5EF4-FFF2-40B4-BE49-F238E27FC236}">
                <a16:creationId xmlns:a16="http://schemas.microsoft.com/office/drawing/2014/main" id="{91A78D64-3C68-4D5C-B02F-6AEB7322A820}"/>
              </a:ext>
            </a:extLst>
          </p:cNvPr>
          <p:cNvCxnSpPr/>
          <p:nvPr/>
        </p:nvCxnSpPr>
        <p:spPr>
          <a:xfrm flipV="1">
            <a:off x="2185061" y="2015836"/>
            <a:ext cx="1963387" cy="401782"/>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0183984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CF1A3-7788-4598-874B-F90E05B9EB0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0DB8EC-1309-40E8-AFEF-390B9980F19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70341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246E7-462D-4B6B-914F-CE2A542E91E5}"/>
              </a:ext>
            </a:extLst>
          </p:cNvPr>
          <p:cNvSpPr>
            <a:spLocks noGrp="1"/>
          </p:cNvSpPr>
          <p:nvPr>
            <p:ph type="title"/>
          </p:nvPr>
        </p:nvSpPr>
        <p:spPr/>
        <p:txBody>
          <a:bodyPr>
            <a:normAutofit/>
          </a:bodyPr>
          <a:lstStyle/>
          <a:p>
            <a:r>
              <a:rPr lang="en-US" sz="1800" dirty="0">
                <a:cs typeface="Calibri Light"/>
              </a:rPr>
              <a:t>This is an example of an </a:t>
            </a:r>
            <a:r>
              <a:rPr lang="en-US" sz="1800" u="sng" dirty="0">
                <a:cs typeface="Calibri Light"/>
              </a:rPr>
              <a:t>incorrect request form.</a:t>
            </a:r>
            <a:br>
              <a:rPr lang="en-US" sz="1800" dirty="0">
                <a:cs typeface="Calibri Light"/>
              </a:rPr>
            </a:br>
            <a:r>
              <a:rPr lang="en-US" sz="1800" dirty="0">
                <a:cs typeface="Calibri Light"/>
              </a:rPr>
              <a:t>On this form a field "Ziploc Requested" is set to "Yes" and QTY of Ziplocs is set to "0". If the form is submitted like this, an error will occur.  If any of the Items requested are set to "Yes“, the quantity must be greater than zero.  </a:t>
            </a:r>
            <a:br>
              <a:rPr lang="en-US" sz="1800" dirty="0">
                <a:cs typeface="Calibri Light"/>
              </a:rPr>
            </a:br>
            <a:r>
              <a:rPr lang="en-US" sz="1800" dirty="0">
                <a:cs typeface="Calibri Light"/>
              </a:rPr>
              <a:t>The email you would receive on this type of error is shown below.</a:t>
            </a:r>
            <a:endParaRPr lang="en-US" sz="1800" dirty="0"/>
          </a:p>
        </p:txBody>
      </p:sp>
      <p:pic>
        <p:nvPicPr>
          <p:cNvPr id="7" name="Picture 7" descr="Graphical user interface, application&#10;&#10;Description automatically generated">
            <a:extLst>
              <a:ext uri="{FF2B5EF4-FFF2-40B4-BE49-F238E27FC236}">
                <a16:creationId xmlns:a16="http://schemas.microsoft.com/office/drawing/2014/main" id="{3D38AC40-ED6B-4552-B8FA-1F79FC28D5F6}"/>
              </a:ext>
            </a:extLst>
          </p:cNvPr>
          <p:cNvPicPr>
            <a:picLocks noGrp="1" noChangeAspect="1"/>
          </p:cNvPicPr>
          <p:nvPr>
            <p:ph idx="1"/>
          </p:nvPr>
        </p:nvPicPr>
        <p:blipFill rotWithShape="1">
          <a:blip r:embed="rId2"/>
          <a:srcRect l="1456" r="17602"/>
          <a:stretch/>
        </p:blipFill>
        <p:spPr>
          <a:xfrm>
            <a:off x="623439" y="1825625"/>
            <a:ext cx="4567424" cy="4351338"/>
          </a:xfrm>
          <a:ln>
            <a:solidFill>
              <a:srgbClr val="002060"/>
            </a:solidFill>
          </a:ln>
        </p:spPr>
      </p:pic>
      <p:cxnSp>
        <p:nvCxnSpPr>
          <p:cNvPr id="8" name="Straight Arrow Connector 7">
            <a:extLst>
              <a:ext uri="{FF2B5EF4-FFF2-40B4-BE49-F238E27FC236}">
                <a16:creationId xmlns:a16="http://schemas.microsoft.com/office/drawing/2014/main" id="{1E8E2B06-C9B6-4DD8-9AEC-E79549D0CC2A}"/>
              </a:ext>
            </a:extLst>
          </p:cNvPr>
          <p:cNvCxnSpPr>
            <a:cxnSpLocks/>
          </p:cNvCxnSpPr>
          <p:nvPr/>
        </p:nvCxnSpPr>
        <p:spPr>
          <a:xfrm flipH="1">
            <a:off x="957888" y="4205661"/>
            <a:ext cx="900095" cy="28324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614A56EF-E6FE-4622-A172-13F22108F266}"/>
              </a:ext>
            </a:extLst>
          </p:cNvPr>
          <p:cNvCxnSpPr>
            <a:cxnSpLocks/>
          </p:cNvCxnSpPr>
          <p:nvPr/>
        </p:nvCxnSpPr>
        <p:spPr>
          <a:xfrm flipH="1">
            <a:off x="3202611" y="4205661"/>
            <a:ext cx="1323316" cy="30207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6" name="Picture 6" descr="Graphical user interface, text, application, email&#10;&#10;Description automatically generated">
            <a:extLst>
              <a:ext uri="{FF2B5EF4-FFF2-40B4-BE49-F238E27FC236}">
                <a16:creationId xmlns:a16="http://schemas.microsoft.com/office/drawing/2014/main" id="{FF53E84B-406C-4FDE-9022-3A99C699EDB5}"/>
              </a:ext>
            </a:extLst>
          </p:cNvPr>
          <p:cNvPicPr>
            <a:picLocks noChangeAspect="1"/>
          </p:cNvPicPr>
          <p:nvPr/>
        </p:nvPicPr>
        <p:blipFill rotWithShape="1">
          <a:blip r:embed="rId3"/>
          <a:srcRect r="9430"/>
          <a:stretch/>
        </p:blipFill>
        <p:spPr>
          <a:xfrm>
            <a:off x="5745148" y="1825625"/>
            <a:ext cx="5823413" cy="4351338"/>
          </a:xfrm>
          <a:prstGeom prst="rect">
            <a:avLst/>
          </a:prstGeom>
          <a:ln>
            <a:solidFill>
              <a:srgbClr val="002060"/>
            </a:solidFill>
          </a:ln>
        </p:spPr>
      </p:pic>
      <p:cxnSp>
        <p:nvCxnSpPr>
          <p:cNvPr id="10" name="Straight Arrow Connector 9">
            <a:extLst>
              <a:ext uri="{FF2B5EF4-FFF2-40B4-BE49-F238E27FC236}">
                <a16:creationId xmlns:a16="http://schemas.microsoft.com/office/drawing/2014/main" id="{A229FE83-4A60-4287-8883-62E0B54918B0}"/>
              </a:ext>
            </a:extLst>
          </p:cNvPr>
          <p:cNvCxnSpPr>
            <a:cxnSpLocks/>
          </p:cNvCxnSpPr>
          <p:nvPr/>
        </p:nvCxnSpPr>
        <p:spPr>
          <a:xfrm flipH="1">
            <a:off x="7149130" y="4385426"/>
            <a:ext cx="1002084" cy="12231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1" name="Straight Arrow Connector 10">
            <a:extLst>
              <a:ext uri="{FF2B5EF4-FFF2-40B4-BE49-F238E27FC236}">
                <a16:creationId xmlns:a16="http://schemas.microsoft.com/office/drawing/2014/main" id="{BD2D8743-756A-455D-A652-EF1274E5FB36}"/>
              </a:ext>
            </a:extLst>
          </p:cNvPr>
          <p:cNvCxnSpPr>
            <a:cxnSpLocks/>
          </p:cNvCxnSpPr>
          <p:nvPr/>
        </p:nvCxnSpPr>
        <p:spPr>
          <a:xfrm flipH="1">
            <a:off x="6517122" y="1655026"/>
            <a:ext cx="1002084" cy="34119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2" name="Straight Arrow Connector 11">
            <a:extLst>
              <a:ext uri="{FF2B5EF4-FFF2-40B4-BE49-F238E27FC236}">
                <a16:creationId xmlns:a16="http://schemas.microsoft.com/office/drawing/2014/main" id="{12A6A6AA-14B5-40D6-B658-D61A203D17B6}"/>
              </a:ext>
            </a:extLst>
          </p:cNvPr>
          <p:cNvCxnSpPr>
            <a:cxnSpLocks/>
          </p:cNvCxnSpPr>
          <p:nvPr/>
        </p:nvCxnSpPr>
        <p:spPr>
          <a:xfrm flipH="1">
            <a:off x="7090763" y="4563593"/>
            <a:ext cx="642451" cy="8029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07888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49D9-2BF7-4DBB-95D1-CBEB6461A6A2}"/>
              </a:ext>
            </a:extLst>
          </p:cNvPr>
          <p:cNvSpPr>
            <a:spLocks noGrp="1"/>
          </p:cNvSpPr>
          <p:nvPr>
            <p:ph type="title"/>
          </p:nvPr>
        </p:nvSpPr>
        <p:spPr/>
        <p:txBody>
          <a:bodyPr>
            <a:normAutofit fontScale="90000"/>
          </a:bodyPr>
          <a:lstStyle/>
          <a:p>
            <a:r>
              <a:rPr lang="en-US" sz="1800" dirty="0">
                <a:cs typeface="Calibri Light"/>
              </a:rPr>
              <a:t>                                                                        </a:t>
            </a:r>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br>
              <a:rPr lang="en-US" sz="1800" dirty="0">
                <a:cs typeface="Calibri Light"/>
              </a:rPr>
            </a:br>
            <a:r>
              <a:rPr lang="en-US" sz="1800" dirty="0">
                <a:cs typeface="Calibri Light"/>
              </a:rPr>
              <a:t>                                                                           To Submit the form for processing </a:t>
            </a:r>
            <a:r>
              <a:rPr lang="en-US" sz="1800" b="1" u="sng" dirty="0">
                <a:cs typeface="Calibri Light"/>
              </a:rPr>
              <a:t>Save</a:t>
            </a:r>
            <a:r>
              <a:rPr lang="en-US" sz="1800" dirty="0">
                <a:cs typeface="Calibri Light"/>
              </a:rPr>
              <a:t> the form.</a:t>
            </a:r>
            <a:br>
              <a:rPr lang="en-US" sz="1800" dirty="0">
                <a:cs typeface="Calibri Light"/>
              </a:rPr>
            </a:br>
            <a:br>
              <a:rPr lang="en-US" sz="1800" dirty="0">
                <a:cs typeface="Calibri Light"/>
              </a:rPr>
            </a:br>
            <a:br>
              <a:rPr lang="en-US" sz="1800" dirty="0">
                <a:cs typeface="Calibri Light"/>
              </a:rPr>
            </a:br>
            <a:br>
              <a:rPr lang="en-US" sz="1800" dirty="0">
                <a:cs typeface="Calibri Light"/>
              </a:rPr>
            </a:br>
            <a:endParaRPr lang="en-US" sz="1800" dirty="0"/>
          </a:p>
        </p:txBody>
      </p:sp>
      <p:pic>
        <p:nvPicPr>
          <p:cNvPr id="5" name="Picture 7" descr="Graphical user interface, application&#10;&#10;Description automatically generated">
            <a:extLst>
              <a:ext uri="{FF2B5EF4-FFF2-40B4-BE49-F238E27FC236}">
                <a16:creationId xmlns:a16="http://schemas.microsoft.com/office/drawing/2014/main" id="{6496DBB9-5741-412C-9555-C39A928749F5}"/>
              </a:ext>
            </a:extLst>
          </p:cNvPr>
          <p:cNvPicPr>
            <a:picLocks noChangeAspect="1"/>
          </p:cNvPicPr>
          <p:nvPr/>
        </p:nvPicPr>
        <p:blipFill rotWithShape="1">
          <a:blip r:embed="rId2"/>
          <a:srcRect l="1272" r="17878"/>
          <a:stretch/>
        </p:blipFill>
        <p:spPr>
          <a:xfrm>
            <a:off x="3814864" y="1690688"/>
            <a:ext cx="4562272" cy="4351338"/>
          </a:xfrm>
          <a:prstGeom prst="rect">
            <a:avLst/>
          </a:prstGeom>
          <a:ln>
            <a:solidFill>
              <a:srgbClr val="002060"/>
            </a:solidFill>
          </a:ln>
        </p:spPr>
      </p:pic>
      <p:cxnSp>
        <p:nvCxnSpPr>
          <p:cNvPr id="6" name="Straight Arrow Connector 5">
            <a:extLst>
              <a:ext uri="{FF2B5EF4-FFF2-40B4-BE49-F238E27FC236}">
                <a16:creationId xmlns:a16="http://schemas.microsoft.com/office/drawing/2014/main" id="{7D9514D7-3F46-4962-AB09-BC212BB89A1F}"/>
              </a:ext>
            </a:extLst>
          </p:cNvPr>
          <p:cNvCxnSpPr/>
          <p:nvPr/>
        </p:nvCxnSpPr>
        <p:spPr>
          <a:xfrm flipV="1">
            <a:off x="1653492" y="1987157"/>
            <a:ext cx="2428504" cy="69866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49089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4F90-6589-44BC-AAB2-B8AA413B43EA}"/>
              </a:ext>
            </a:extLst>
          </p:cNvPr>
          <p:cNvSpPr>
            <a:spLocks noGrp="1"/>
          </p:cNvSpPr>
          <p:nvPr>
            <p:ph type="title"/>
          </p:nvPr>
        </p:nvSpPr>
        <p:spPr/>
        <p:txBody>
          <a:bodyPr>
            <a:normAutofit/>
          </a:bodyPr>
          <a:lstStyle/>
          <a:p>
            <a:r>
              <a:rPr lang="en-US" sz="1800">
                <a:cs typeface="Calibri Light"/>
              </a:rPr>
              <a:t>When edits have been passed this email will be sent to </a:t>
            </a:r>
            <a:r>
              <a:rPr lang="en-US" sz="1800">
                <a:ea typeface="+mj-lt"/>
                <a:cs typeface="+mj-lt"/>
              </a:rPr>
              <a:t>Rosemary Waldvogel</a:t>
            </a:r>
            <a:endParaRPr lang="en-US" sz="1800" dirty="0">
              <a:cs typeface="Calibri Light"/>
            </a:endParaRPr>
          </a:p>
        </p:txBody>
      </p:sp>
      <p:pic>
        <p:nvPicPr>
          <p:cNvPr id="9" name="Picture 4" descr="Graphical user interface, text, application, email&#10;&#10;Description automatically generated">
            <a:extLst>
              <a:ext uri="{FF2B5EF4-FFF2-40B4-BE49-F238E27FC236}">
                <a16:creationId xmlns:a16="http://schemas.microsoft.com/office/drawing/2014/main" id="{5F9E4AC9-13EA-4852-AFF0-ABF35E8AD4B6}"/>
              </a:ext>
            </a:extLst>
          </p:cNvPr>
          <p:cNvPicPr>
            <a:picLocks noChangeAspect="1"/>
          </p:cNvPicPr>
          <p:nvPr/>
        </p:nvPicPr>
        <p:blipFill>
          <a:blip r:embed="rId2"/>
          <a:stretch>
            <a:fillRect/>
          </a:stretch>
        </p:blipFill>
        <p:spPr>
          <a:xfrm>
            <a:off x="2987469" y="1480569"/>
            <a:ext cx="6231439" cy="4739526"/>
          </a:xfrm>
          <a:prstGeom prst="rect">
            <a:avLst/>
          </a:prstGeom>
        </p:spPr>
      </p:pic>
    </p:spTree>
    <p:extLst>
      <p:ext uri="{BB962C8B-B14F-4D97-AF65-F5344CB8AC3E}">
        <p14:creationId xmlns:p14="http://schemas.microsoft.com/office/powerpoint/2010/main" val="34339995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7A205233F7124697480B91FCED0DD6" ma:contentTypeVersion="2" ma:contentTypeDescription="Create a new document." ma:contentTypeScope="" ma:versionID="b0aeeb8b468a99485bf89dba55a70c4a">
  <xsd:schema xmlns:xsd="http://www.w3.org/2001/XMLSchema" xmlns:xs="http://www.w3.org/2001/XMLSchema" xmlns:p="http://schemas.microsoft.com/office/2006/metadata/properties" xmlns:ns2="c579d009-c3e1-4f13-a6a7-f59c4ec49424" targetNamespace="http://schemas.microsoft.com/office/2006/metadata/properties" ma:root="true" ma:fieldsID="c0ca1a7527465e3abe1cff9ab21e9c91" ns2:_="">
    <xsd:import namespace="c579d009-c3e1-4f13-a6a7-f59c4ec4942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79d009-c3e1-4f13-a6a7-f59c4ec494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580106-A97C-4297-BC79-E9F3351E1D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579d009-c3e1-4f13-a6a7-f59c4ec494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F5AF86-D1BF-4466-95B8-380C041B504B}">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3D1A467-EA88-4274-B1AB-D1BDC95193B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133</TotalTime>
  <Words>2942</Words>
  <Application>Microsoft Office PowerPoint</Application>
  <PresentationFormat>Widescreen</PresentationFormat>
  <Paragraphs>61</Paragraphs>
  <Slides>69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Calibri Light</vt:lpstr>
      <vt:lpstr>office theme</vt:lpstr>
      <vt:lpstr>Supply Submission List</vt:lpstr>
      <vt:lpstr>To create a new form, click on "New"</vt:lpstr>
      <vt:lpstr>An empty form appears. The form is made up of two sections: Items Requested and Items Sent. If you are requesting items, you only need to fill in the request sections. </vt:lpstr>
      <vt:lpstr>There are two required fields: Requestor Name &amp; Status   Required fields have an asterisk next to the field name.</vt:lpstr>
      <vt:lpstr>On this new form you are requesting items. Fill in Requestor Name,  leave Status as "Pending". To request an item, you need to change the Item Requested field from “No” to “Yes” by selecting the option from the drop down. Then enter the requested quantity.</vt:lpstr>
      <vt:lpstr>This is an example of a correct request form.  This will start the approval process when the form is saved.</vt:lpstr>
      <vt:lpstr>This is an example of an incorrect request form. On this form a field "Ziploc Requested" is set to "Yes" and QTY of Ziplocs is set to "0". If the form is submitted like this, an error will occur.  If any of the Items requested are set to "Yes“, the quantity must be greater than zero.   The email you would receive on this type of error is shown below.</vt:lpstr>
      <vt:lpstr>                                                                                                                                                          To Submit the form for processing Save the form.    </vt:lpstr>
      <vt:lpstr>When edits have been passed this email will be sent to Rosemary Waldvogel</vt:lpstr>
      <vt:lpstr>When edits have been passed this email will be sent to Rosemary Waldvogel, Peter Barone, and Kristen Crowley</vt:lpstr>
      <vt:lpstr>When edits have been passed this email will be sent to Stephen Paparatto, Edison Lucero, and Maria Mora</vt:lpstr>
      <vt:lpstr>The Status field will be set to "Pending-Complete" after all the Items Requested have been verified.</vt:lpstr>
      <vt:lpstr>After all the items have been requested, they will be sent.  Several thing will need to be done on the form. First, change "New" to "Edit"</vt:lpstr>
      <vt:lpstr>                                                                                                                        To change "New"  to  "Edit" select the Item to edit. </vt:lpstr>
      <vt:lpstr>To be able to process Items Sent the Status must be changed to "Incomplete".</vt:lpstr>
      <vt:lpstr>Status is now set to "Incomplete".</vt:lpstr>
      <vt:lpstr>The next 2 pages show all the Items Sent.  To indicate an item is sent, the item sent must be set to "Yes" and have a Qty greater than "0" An Item can be sent only after it has been requested. </vt:lpstr>
      <vt:lpstr>PowerPoint Presentation</vt:lpstr>
      <vt:lpstr>PowerPoint Presentation</vt:lpstr>
      <vt:lpstr>PowerPoint Presentation</vt:lpstr>
      <vt:lpstr>The following 4 pages is an email that will be sent.  It shows "Items Requested" and "Items Sent", the "Qty of Items Requested" and "QTY of Items Sent".  The total for each item is also sent.</vt:lpstr>
      <vt:lpstr>Note that 101 Ziplocs have been "Requested" and only 5 sent.  The other 96 could still be sent.  The Qty of Ziplocs are added each time to Tot Ziplocs Sent.  </vt:lpstr>
      <vt:lpstr>The following 2 pages is an email that will be sent.</vt:lpstr>
      <vt:lpstr>Items 222 Forms Requested and Grey Labels are also partial shipments</vt:lpstr>
      <vt:lpstr>                                                                                                                                                    Only Shirts Requested Example</vt:lpstr>
      <vt:lpstr>                                                                                List view of Items Requested</vt:lpstr>
      <vt:lpstr>PowerPoint Presentation</vt:lpstr>
      <vt:lpstr>                                                                     Validation completed for item requested.</vt:lpstr>
      <vt:lpstr>When an item is Sent. Change Status to "Incomplete".</vt:lpstr>
      <vt:lpstr>Change Shirts Sent to "Yes" and QTY of Shirts to "55" the amount sent.  When you are done making changes "Save" the form and it will "Submit". </vt:lpstr>
      <vt:lpstr>Below is the list view of Shirts Request/QTY of Shirts</vt:lpstr>
      <vt:lpstr>Below is the list view of Shirts Sent/QTY of Shirts Sent  and Total Shirts Sent.   Note that not all items may be sent at once.  That is why QTY Sent field for each item will be added to the Total Sent for each item.</vt:lpstr>
      <vt:lpstr>This is an example of a test for Ziplocs Requested, FedEx Shipping Labels Requested, and Pill Counter Requested.</vt:lpstr>
      <vt:lpstr>This is an example of the email  that will be sent for Ziplocs Requested, FedEx Shipping Labels Requested,  and Pill Counter Requested. </vt:lpstr>
      <vt:lpstr>The list view below shows that the Items requested (Ziplocs Requested, FedEx Shipping Labels Requested,  and Pill Counter Requested and the QTYs) have passed the edit process.  This is signified by the "Status" being changed to "Pending-Complete" in the workflow processing.  List view is continued next page</vt:lpstr>
      <vt:lpstr>                                                                              List view is continued     </vt:lpstr>
      <vt:lpstr>To Edit the form and start processing when the items are sent. Click on the item you need to update.  The "Edit" option appears. </vt:lpstr>
      <vt:lpstr>The form opens, click on the Status dropdownfield.  Choose a Status of "Incomplete".</vt:lpstr>
      <vt:lpstr>                                                                         Status is now "Incomplete"   </vt:lpstr>
      <vt:lpstr>The Items, Ziplocs, FedEx Shipping labels, and Pill Counter are set to "Yes", the Qty for each are set. </vt:lpstr>
      <vt:lpstr>This is the list view of the Items, Ziplocs Sent, FedEx Shipping labels Sent, and Pill Counter Sent are set to "Yes", the Qty Sent for each are set.                                                               The Listview continues the next 6 pages</vt:lpstr>
      <vt:lpstr>                                                                                          The Listview continues     </vt:lpstr>
      <vt:lpstr>                                    The Listview continues      </vt:lpstr>
      <vt:lpstr>                                       The Listview continues      </vt:lpstr>
      <vt:lpstr>                                    The Listview continues      </vt:lpstr>
      <vt:lpstr>                                    The Listview continues      </vt:lpstr>
      <vt:lpstr>                                                                                          The Listview continues     </vt:lpstr>
      <vt:lpstr>PowerPoint Presentation</vt:lpstr>
      <vt:lpstr>PowerPoint Presentation</vt:lpstr>
      <vt:lpstr>PowerPoint Presentation</vt:lpstr>
      <vt:lpstr>                                                           This is the email that will be sent.</vt:lpstr>
      <vt:lpstr>PowerPoint Presentation</vt:lpstr>
      <vt:lpstr>PowerPoint Presentation</vt:lpstr>
      <vt:lpstr>PowerPoint Presentation</vt:lpstr>
      <vt:lpstr>PowerPoint Presentation</vt:lpstr>
      <vt:lpstr>This is the email for Item requests for Packing Pouches, Small Tamper Proof Bags, Large Tamper Proof Bags, RFID Labels, Grey Labels, 222Forms, and the Qtys.</vt:lpstr>
      <vt:lpstr>This page shows the list view of the Item Request when the flow has successfully passed the field edits.  The Status is now "Pending-Complete".                                                                                                                          The next 6 pages show the rest of the list view.</vt:lpstr>
      <vt:lpstr>                                                                                                                                The next 5 pages show the rest of the list view.</vt:lpstr>
      <vt:lpstr>                                  The next 4 pages show the rest of the list view.</vt:lpstr>
      <vt:lpstr>                               The next 3 pages show the rest of the list view.</vt:lpstr>
      <vt:lpstr>                                                                                                                                The next 2 pages show the rest of the list view.</vt:lpstr>
      <vt:lpstr>                                                                                          This is the last page of the list view. </vt:lpstr>
      <vt:lpstr>When the items are Sent the form should be updated to indicate this and email notification sent. To edit the form choose the item and click on "Edit".   </vt:lpstr>
      <vt:lpstr>The form opens. </vt:lpstr>
      <vt:lpstr>Change the Status to "Incomplete". This will allow the item to process</vt:lpstr>
      <vt:lpstr>    Change the fields in Items Sent that need to be updated.  The form is continued on the next page.</vt:lpstr>
      <vt:lpstr>                                                                                                      End of form. The Changes are now saved.</vt:lpstr>
      <vt:lpstr>Save changes by clicking on Save.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Submission List</dc:title>
  <dc:creator>Michael Pandolfelli</dc:creator>
  <cp:lastModifiedBy>Michael Pandolfelli</cp:lastModifiedBy>
  <cp:revision>1</cp:revision>
  <dcterms:created xsi:type="dcterms:W3CDTF">2020-12-14T14:03:39Z</dcterms:created>
  <dcterms:modified xsi:type="dcterms:W3CDTF">2020-12-15T18:01:32Z</dcterms:modified>
</cp:coreProperties>
</file>