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58" r:id="rId6"/>
    <p:sldId id="262" r:id="rId7"/>
    <p:sldId id="270" r:id="rId8"/>
    <p:sldId id="260" r:id="rId9"/>
    <p:sldId id="264" r:id="rId10"/>
    <p:sldId id="272" r:id="rId11"/>
    <p:sldId id="273" r:id="rId12"/>
    <p:sldId id="265" r:id="rId13"/>
    <p:sldId id="266" r:id="rId14"/>
    <p:sldId id="267" r:id="rId15"/>
    <p:sldId id="268" r:id="rId16"/>
    <p:sldId id="269" r:id="rId17"/>
  </p:sldIdLst>
  <p:sldSz cx="18291175" cy="10290175"/>
  <p:notesSz cx="6858000" cy="9144000"/>
  <p:defaultTextStyle>
    <a:defPPr>
      <a:defRPr lang="ko-KR"/>
    </a:defPPr>
    <a:lvl1pPr marL="0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49212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98426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547637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396849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246063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5095275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944487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793700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9" autoAdjust="0"/>
    <p:restoredTop sz="94660"/>
  </p:normalViewPr>
  <p:slideViewPr>
    <p:cSldViewPr>
      <p:cViewPr>
        <p:scale>
          <a:sx n="75" d="100"/>
          <a:sy n="75" d="100"/>
        </p:scale>
        <p:origin x="-230" y="43"/>
      </p:cViewPr>
      <p:guideLst>
        <p:guide orient="horz" pos="324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7"/>
            <a:ext cx="15547499" cy="22057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9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47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96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4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95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4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9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8567454" y="576442"/>
            <a:ext cx="5760450" cy="122934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79748" y="576442"/>
            <a:ext cx="16982848" cy="122934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2"/>
            <a:ext cx="15547499" cy="2043743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5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492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9842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4763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9684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4606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9527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94448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79370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79753" y="3360984"/>
            <a:ext cx="11371648" cy="9508884"/>
          </a:xfrm>
        </p:spPr>
        <p:txBody>
          <a:bodyPr/>
          <a:lstStyle>
            <a:lvl1pPr>
              <a:defRPr sz="5200"/>
            </a:lvl1pPr>
            <a:lvl2pPr>
              <a:defRPr sz="46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6249" y="3360984"/>
            <a:ext cx="11371650" cy="9508884"/>
          </a:xfrm>
        </p:spPr>
        <p:txBody>
          <a:bodyPr/>
          <a:lstStyle>
            <a:lvl1pPr>
              <a:defRPr sz="5200"/>
            </a:lvl1pPr>
            <a:lvl2pPr>
              <a:defRPr sz="46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59" y="412085"/>
            <a:ext cx="16462058" cy="171502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1"/>
            <a:ext cx="8081779" cy="959940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49212" indent="0">
              <a:buNone/>
              <a:defRPr sz="3600" b="1"/>
            </a:lvl2pPr>
            <a:lvl3pPr marL="1698426" indent="0">
              <a:buNone/>
              <a:defRPr sz="3200" b="1"/>
            </a:lvl3pPr>
            <a:lvl4pPr marL="2547637" indent="0">
              <a:buNone/>
              <a:defRPr sz="3000" b="1"/>
            </a:lvl4pPr>
            <a:lvl5pPr marL="3396849" indent="0">
              <a:buNone/>
              <a:defRPr sz="3000" b="1"/>
            </a:lvl5pPr>
            <a:lvl6pPr marL="4246063" indent="0">
              <a:buNone/>
              <a:defRPr sz="3000" b="1"/>
            </a:lvl6pPr>
            <a:lvl7pPr marL="5095275" indent="0">
              <a:buNone/>
              <a:defRPr sz="3000" b="1"/>
            </a:lvl7pPr>
            <a:lvl8pPr marL="5944487" indent="0">
              <a:buNone/>
              <a:defRPr sz="3000" b="1"/>
            </a:lvl8pPr>
            <a:lvl9pPr marL="6793700" indent="0">
              <a:buNone/>
              <a:defRPr sz="3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19"/>
            <a:ext cx="8081779" cy="5928761"/>
          </a:xfrm>
        </p:spPr>
        <p:txBody>
          <a:bodyPr/>
          <a:lstStyle>
            <a:lvl1pPr>
              <a:defRPr sz="4600"/>
            </a:lvl1pPr>
            <a:lvl2pPr>
              <a:defRPr sz="3600"/>
            </a:lvl2pPr>
            <a:lvl3pPr>
              <a:defRPr sz="32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8" y="2303381"/>
            <a:ext cx="8084953" cy="959940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49212" indent="0">
              <a:buNone/>
              <a:defRPr sz="3600" b="1"/>
            </a:lvl2pPr>
            <a:lvl3pPr marL="1698426" indent="0">
              <a:buNone/>
              <a:defRPr sz="3200" b="1"/>
            </a:lvl3pPr>
            <a:lvl4pPr marL="2547637" indent="0">
              <a:buNone/>
              <a:defRPr sz="3000" b="1"/>
            </a:lvl4pPr>
            <a:lvl5pPr marL="3396849" indent="0">
              <a:buNone/>
              <a:defRPr sz="3000" b="1"/>
            </a:lvl5pPr>
            <a:lvl6pPr marL="4246063" indent="0">
              <a:buNone/>
              <a:defRPr sz="3000" b="1"/>
            </a:lvl6pPr>
            <a:lvl7pPr marL="5095275" indent="0">
              <a:buNone/>
              <a:defRPr sz="3000" b="1"/>
            </a:lvl7pPr>
            <a:lvl8pPr marL="5944487" indent="0">
              <a:buNone/>
              <a:defRPr sz="3000" b="1"/>
            </a:lvl8pPr>
            <a:lvl9pPr marL="6793700" indent="0">
              <a:buNone/>
              <a:defRPr sz="3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8" y="3263319"/>
            <a:ext cx="8084953" cy="5928761"/>
          </a:xfrm>
        </p:spPr>
        <p:txBody>
          <a:bodyPr/>
          <a:lstStyle>
            <a:lvl1pPr>
              <a:defRPr sz="4600"/>
            </a:lvl1pPr>
            <a:lvl2pPr>
              <a:defRPr sz="3600"/>
            </a:lvl2pPr>
            <a:lvl3pPr>
              <a:defRPr sz="32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4" y="409702"/>
            <a:ext cx="6017671" cy="1743614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3"/>
            <a:ext cx="10225275" cy="8782380"/>
          </a:xfrm>
        </p:spPr>
        <p:txBody>
          <a:bodyPr/>
          <a:lstStyle>
            <a:lvl1pPr>
              <a:defRPr sz="6000"/>
            </a:lvl1pPr>
            <a:lvl2pPr>
              <a:defRPr sz="5200"/>
            </a:lvl2pPr>
            <a:lvl3pPr>
              <a:defRPr sz="4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4" y="2153317"/>
            <a:ext cx="6017671" cy="7038766"/>
          </a:xfrm>
        </p:spPr>
        <p:txBody>
          <a:bodyPr/>
          <a:lstStyle>
            <a:lvl1pPr marL="0" indent="0">
              <a:buNone/>
              <a:defRPr sz="2600"/>
            </a:lvl1pPr>
            <a:lvl2pPr marL="849212" indent="0">
              <a:buNone/>
              <a:defRPr sz="2200"/>
            </a:lvl2pPr>
            <a:lvl3pPr marL="1698426" indent="0">
              <a:buNone/>
              <a:defRPr sz="1800"/>
            </a:lvl3pPr>
            <a:lvl4pPr marL="2547637" indent="0">
              <a:buNone/>
              <a:defRPr sz="1800"/>
            </a:lvl4pPr>
            <a:lvl5pPr marL="3396849" indent="0">
              <a:buNone/>
              <a:defRPr sz="1800"/>
            </a:lvl5pPr>
            <a:lvl6pPr marL="4246063" indent="0">
              <a:buNone/>
              <a:defRPr sz="1800"/>
            </a:lvl6pPr>
            <a:lvl7pPr marL="5095275" indent="0">
              <a:buNone/>
              <a:defRPr sz="1800"/>
            </a:lvl7pPr>
            <a:lvl8pPr marL="5944487" indent="0">
              <a:buNone/>
              <a:defRPr sz="1800"/>
            </a:lvl8pPr>
            <a:lvl9pPr marL="6793700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6"/>
            <a:ext cx="10974705" cy="85036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6000"/>
            </a:lvl1pPr>
            <a:lvl2pPr marL="849212" indent="0">
              <a:buNone/>
              <a:defRPr sz="5200"/>
            </a:lvl2pPr>
            <a:lvl3pPr marL="1698426" indent="0">
              <a:buNone/>
              <a:defRPr sz="4600"/>
            </a:lvl3pPr>
            <a:lvl4pPr marL="2547637" indent="0">
              <a:buNone/>
              <a:defRPr sz="3600"/>
            </a:lvl4pPr>
            <a:lvl5pPr marL="3396849" indent="0">
              <a:buNone/>
              <a:defRPr sz="3600"/>
            </a:lvl5pPr>
            <a:lvl6pPr marL="4246063" indent="0">
              <a:buNone/>
              <a:defRPr sz="3600"/>
            </a:lvl6pPr>
            <a:lvl7pPr marL="5095275" indent="0">
              <a:buNone/>
              <a:defRPr sz="3600"/>
            </a:lvl7pPr>
            <a:lvl8pPr marL="5944487" indent="0">
              <a:buNone/>
              <a:defRPr sz="3600"/>
            </a:lvl8pPr>
            <a:lvl9pPr marL="6793700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3"/>
            <a:ext cx="10974705" cy="1207665"/>
          </a:xfrm>
        </p:spPr>
        <p:txBody>
          <a:bodyPr/>
          <a:lstStyle>
            <a:lvl1pPr marL="0" indent="0">
              <a:buNone/>
              <a:defRPr sz="2600"/>
            </a:lvl1pPr>
            <a:lvl2pPr marL="849212" indent="0">
              <a:buNone/>
              <a:defRPr sz="2200"/>
            </a:lvl2pPr>
            <a:lvl3pPr marL="1698426" indent="0">
              <a:buNone/>
              <a:defRPr sz="1800"/>
            </a:lvl3pPr>
            <a:lvl4pPr marL="2547637" indent="0">
              <a:buNone/>
              <a:defRPr sz="1800"/>
            </a:lvl4pPr>
            <a:lvl5pPr marL="3396849" indent="0">
              <a:buNone/>
              <a:defRPr sz="1800"/>
            </a:lvl5pPr>
            <a:lvl6pPr marL="4246063" indent="0">
              <a:buNone/>
              <a:defRPr sz="1800"/>
            </a:lvl6pPr>
            <a:lvl7pPr marL="5095275" indent="0">
              <a:buNone/>
              <a:defRPr sz="1800"/>
            </a:lvl7pPr>
            <a:lvl8pPr marL="5944487" indent="0">
              <a:buNone/>
              <a:defRPr sz="1800"/>
            </a:lvl8pPr>
            <a:lvl9pPr marL="6793700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5"/>
            <a:ext cx="16462058" cy="1715029"/>
          </a:xfrm>
          <a:prstGeom prst="rect">
            <a:avLst/>
          </a:prstGeom>
        </p:spPr>
        <p:txBody>
          <a:bodyPr vert="horz" lIns="169842" tIns="84921" rIns="169842" bIns="8492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3"/>
            <a:ext cx="16462058" cy="6791039"/>
          </a:xfrm>
          <a:prstGeom prst="rect">
            <a:avLst/>
          </a:prstGeom>
        </p:spPr>
        <p:txBody>
          <a:bodyPr vert="horz" lIns="169842" tIns="84921" rIns="169842" bIns="8492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71"/>
            <a:ext cx="4267941" cy="547857"/>
          </a:xfrm>
          <a:prstGeom prst="rect">
            <a:avLst/>
          </a:prstGeom>
        </p:spPr>
        <p:txBody>
          <a:bodyPr vert="horz" lIns="169842" tIns="84921" rIns="169842" bIns="84921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4B86-DCF5-427D-924B-21B90A0B72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71"/>
            <a:ext cx="5792205" cy="547857"/>
          </a:xfrm>
          <a:prstGeom prst="rect">
            <a:avLst/>
          </a:prstGeom>
        </p:spPr>
        <p:txBody>
          <a:bodyPr vert="horz" lIns="169842" tIns="84921" rIns="169842" bIns="84921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71"/>
            <a:ext cx="4267941" cy="547857"/>
          </a:xfrm>
          <a:prstGeom prst="rect">
            <a:avLst/>
          </a:prstGeom>
        </p:spPr>
        <p:txBody>
          <a:bodyPr vert="horz" lIns="169842" tIns="84921" rIns="169842" bIns="84921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8426" rtl="0" eaLnBrk="1" latinLnBrk="1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6909" indent="-636909" algn="l" defTabSz="1698426" rtl="0" eaLnBrk="1" latinLnBrk="1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79970" indent="-530758" algn="l" defTabSz="1698426" rtl="0" eaLnBrk="1" latinLnBrk="1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3031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2972242" indent="-424607" algn="l" defTabSz="1698426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821456" indent="-424607" algn="l" defTabSz="1698426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70668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19882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69094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18305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49212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426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47637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96849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246063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095275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944487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793700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ringpi.com/download-and-instal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iringpi.com/download-and-instal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651" y="2853724"/>
            <a:ext cx="10045803" cy="1715299"/>
          </a:xfrm>
          <a:prstGeom prst="rect">
            <a:avLst/>
          </a:prstGeom>
          <a:noFill/>
        </p:spPr>
        <p:txBody>
          <a:bodyPr wrap="square" lIns="52791" tIns="26395" rIns="52791" bIns="26395" rtlCol="0">
            <a:spAutoFit/>
          </a:bodyPr>
          <a:lstStyle/>
          <a:p>
            <a:r>
              <a:rPr lang="ko-KR" altLang="en-US" sz="5400" dirty="0" smtClean="0"/>
              <a:t>시스템 최신기술 </a:t>
            </a:r>
            <a:r>
              <a:rPr lang="en-US" altLang="ko-KR" sz="5400" dirty="0" smtClean="0"/>
              <a:t>Part I. V0.2</a:t>
            </a:r>
          </a:p>
          <a:p>
            <a:r>
              <a:rPr lang="en-US" altLang="ko-KR" sz="5400" dirty="0" smtClean="0"/>
              <a:t>Raspberry 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6585247"/>
            <a:ext cx="4969204" cy="668859"/>
          </a:xfrm>
          <a:prstGeom prst="rect">
            <a:avLst/>
          </a:prstGeom>
          <a:noFill/>
        </p:spPr>
        <p:txBody>
          <a:bodyPr wrap="square" lIns="52791" tIns="26395" rIns="52791" bIns="26395" rtlCol="0">
            <a:spAutoFit/>
          </a:bodyPr>
          <a:lstStyle/>
          <a:p>
            <a:r>
              <a:rPr lang="en-US" altLang="ko-KR" sz="2000" dirty="0" smtClean="0"/>
              <a:t>V 0.2</a:t>
            </a:r>
          </a:p>
          <a:p>
            <a:r>
              <a:rPr lang="en-US" altLang="ko-KR" sz="2000" dirty="0" smtClean="0"/>
              <a:t>2015.03.10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000" y="9105527"/>
            <a:ext cx="4834079" cy="299527"/>
          </a:xfrm>
          <a:prstGeom prst="rect">
            <a:avLst/>
          </a:prstGeom>
          <a:noFill/>
        </p:spPr>
        <p:txBody>
          <a:bodyPr wrap="square" lIns="52791" tIns="26395" rIns="52791" bIns="26395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2015 copyright by 2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All rights reserved.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800000" y="6585247"/>
            <a:ext cx="4634789" cy="1976909"/>
            <a:chOff x="10847502" y="6585247"/>
            <a:chExt cx="4634789" cy="1976909"/>
          </a:xfrm>
        </p:grpSpPr>
        <p:sp>
          <p:nvSpPr>
            <p:cNvPr id="8" name="TextBox 7"/>
            <p:cNvSpPr txBox="1"/>
            <p:nvPr/>
          </p:nvSpPr>
          <p:spPr>
            <a:xfrm>
              <a:off x="11283036" y="6585247"/>
              <a:ext cx="4199255" cy="1976909"/>
            </a:xfrm>
            <a:prstGeom prst="rect">
              <a:avLst/>
            </a:prstGeom>
            <a:noFill/>
          </p:spPr>
          <p:txBody>
            <a:bodyPr wrap="square" lIns="52791" tIns="26395" rIns="52791" bIns="26395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000" dirty="0" smtClean="0"/>
                <a:t>Authorized by 2</a:t>
              </a:r>
              <a:r>
                <a:rPr lang="ko-KR" altLang="en-US" sz="2000" dirty="0" smtClean="0"/>
                <a:t>조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20103315 </a:t>
              </a:r>
              <a:r>
                <a:rPr lang="ko-KR" altLang="en-US" sz="2000" dirty="0" smtClean="0"/>
                <a:t>김우성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조장</a:t>
              </a:r>
              <a:r>
                <a:rPr lang="en-US" altLang="ko-KR" sz="2000" dirty="0" smtClean="0"/>
                <a:t>)</a:t>
              </a:r>
            </a:p>
            <a:p>
              <a:r>
                <a:rPr lang="en-US" altLang="ko-KR" sz="2000" dirty="0" smtClean="0"/>
                <a:t>20103309 </a:t>
              </a:r>
              <a:r>
                <a:rPr lang="ko-KR" altLang="en-US" sz="2000" dirty="0" smtClean="0"/>
                <a:t>김성준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20103310 </a:t>
              </a:r>
              <a:r>
                <a:rPr lang="ko-KR" altLang="en-US" sz="2000" dirty="0" smtClean="0"/>
                <a:t>김성중</a:t>
              </a:r>
              <a:endParaRPr lang="en-US" altLang="ko-KR" sz="2000" dirty="0"/>
            </a:p>
            <a:p>
              <a:r>
                <a:rPr lang="en-US" altLang="ko-KR" sz="2000" dirty="0" smtClean="0"/>
                <a:t>2010xxxx </a:t>
              </a:r>
              <a:r>
                <a:rPr lang="ko-KR" altLang="en-US" sz="2000" dirty="0" smtClean="0"/>
                <a:t>임기성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2010xxxx </a:t>
              </a:r>
              <a:r>
                <a:rPr lang="ko-KR" altLang="en-US" sz="2000" dirty="0" smtClean="0"/>
                <a:t>조광현</a:t>
              </a:r>
              <a:endParaRPr lang="ko-KR" altLang="en-US" sz="2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0847502" y="6660000"/>
              <a:ext cx="0" cy="1883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20000" y="4641031"/>
            <a:ext cx="6968044" cy="884302"/>
          </a:xfrm>
          <a:prstGeom prst="rect">
            <a:avLst/>
          </a:prstGeom>
          <a:noFill/>
        </p:spPr>
        <p:txBody>
          <a:bodyPr wrap="square" lIns="52791" tIns="26395" rIns="52791" bIns="26395" rtlCol="0">
            <a:spAutoFit/>
          </a:bodyPr>
          <a:lstStyle/>
          <a:p>
            <a:r>
              <a:rPr lang="en-US" altLang="ko-KR" sz="5400" dirty="0" smtClean="0">
                <a:solidFill>
                  <a:srgbClr val="0070C0"/>
                </a:solidFill>
              </a:rPr>
              <a:t>// </a:t>
            </a:r>
            <a:r>
              <a:rPr lang="ko-KR" altLang="en-US" sz="5400" dirty="0" smtClean="0">
                <a:solidFill>
                  <a:srgbClr val="0070C0"/>
                </a:solidFill>
              </a:rPr>
              <a:t>무작정 </a:t>
            </a:r>
            <a:r>
              <a:rPr lang="ko-KR" altLang="en-US" sz="5400" dirty="0" err="1" smtClean="0">
                <a:solidFill>
                  <a:srgbClr val="0070C0"/>
                </a:solidFill>
              </a:rPr>
              <a:t>따라하기</a:t>
            </a:r>
            <a:endParaRPr lang="en-US" altLang="ko-KR" sz="5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252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1-2 Wiring PI </a:t>
            </a:r>
            <a:r>
              <a:rPr lang="ko-KR" altLang="en-US" b="1" dirty="0" smtClean="0"/>
              <a:t>준비 및 테스트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720651" y="1800000"/>
            <a:ext cx="9649072" cy="1078243"/>
            <a:chOff x="7705427" y="2544088"/>
            <a:chExt cx="9649072" cy="1078243"/>
          </a:xfrm>
        </p:grpSpPr>
        <p:grpSp>
          <p:nvGrpSpPr>
            <p:cNvPr id="5" name="그룹 71"/>
            <p:cNvGrpSpPr/>
            <p:nvPr/>
          </p:nvGrpSpPr>
          <p:grpSpPr>
            <a:xfrm>
              <a:off x="7705427" y="2544088"/>
              <a:ext cx="4514122" cy="584775"/>
              <a:chOff x="7921451" y="1760711"/>
              <a:chExt cx="4514122" cy="58477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201512" y="1760711"/>
                <a:ext cx="4234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  <a:cs typeface="조선일보명조" panose="02030304000000000000" pitchFamily="18" charset="-127"/>
                  </a:rPr>
                  <a:t>How to install?</a:t>
                </a:r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921451" y="2005321"/>
                <a:ext cx="124472" cy="1241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425507" y="3174323"/>
              <a:ext cx="8928992" cy="44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25707" y="9631069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모든 설치과정은 </a:t>
            </a:r>
            <a:r>
              <a:rPr lang="en-US" altLang="ko-KR" sz="1600" dirty="0" smtClean="0">
                <a:hlinkClick r:id="rId2"/>
              </a:rPr>
              <a:t>http://wiringpi.com/download-and-install/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참고하였습니다</a:t>
            </a:r>
            <a:r>
              <a:rPr lang="en-US" altLang="ko-KR" sz="1600" dirty="0" smtClean="0"/>
              <a:t>.  </a:t>
            </a:r>
            <a:endParaRPr lang="ko-KR" altLang="en-US" sz="16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9577635" y="2657906"/>
            <a:ext cx="9577064" cy="4863445"/>
            <a:chOff x="9577635" y="2657906"/>
            <a:chExt cx="9577064" cy="4863445"/>
          </a:xfrm>
        </p:grpSpPr>
        <p:sp>
          <p:nvSpPr>
            <p:cNvPr id="18" name="TextBox 17"/>
            <p:cNvSpPr txBox="1"/>
            <p:nvPr/>
          </p:nvSpPr>
          <p:spPr>
            <a:xfrm>
              <a:off x="9577635" y="2657906"/>
              <a:ext cx="6912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b="1" dirty="0" smtClean="0"/>
                <a:t>2. </a:t>
              </a:r>
              <a:r>
                <a:rPr lang="ko-KR" altLang="en-US" sz="2400" b="1" dirty="0" smtClean="0"/>
                <a:t>다음 명령어를 통해 </a:t>
              </a:r>
              <a:endParaRPr lang="en-US" altLang="ko-KR" sz="2400" b="1" dirty="0" smtClean="0"/>
            </a:p>
            <a:p>
              <a:pPr marL="457200" indent="-457200"/>
              <a:r>
                <a:rPr lang="en-US" altLang="ko-KR" sz="2400" b="1" dirty="0" smtClean="0"/>
                <a:t> </a:t>
              </a:r>
              <a:r>
                <a:rPr lang="en-US" altLang="ko-KR" sz="2400" b="1" dirty="0" smtClean="0"/>
                <a:t>   GIT</a:t>
              </a:r>
              <a:r>
                <a:rPr lang="ko-KR" altLang="en-US" sz="2400" b="1" dirty="0" smtClean="0"/>
                <a:t>를 설치합니다</a:t>
              </a:r>
              <a:r>
                <a:rPr lang="en-US" altLang="ko-KR" sz="2400" b="1" dirty="0" smtClean="0"/>
                <a:t>.</a:t>
              </a:r>
              <a:r>
                <a:rPr lang="ko-KR" altLang="en-US" sz="2400" b="1" dirty="0" smtClean="0"/>
                <a:t> </a:t>
              </a:r>
              <a:endParaRPr lang="ko-KR" altLang="en-US" sz="2400" b="1" dirty="0"/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21651" y="4170074"/>
              <a:ext cx="5629275" cy="138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9649643" y="5826258"/>
              <a:ext cx="9001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# </a:t>
              </a:r>
              <a:r>
                <a:rPr lang="ko-KR" altLang="en-US" sz="2400" b="1" dirty="0" smtClean="0"/>
                <a:t>설치 시 문제가 발생하면 </a:t>
              </a:r>
              <a:endParaRPr lang="en-US" altLang="ko-KR" sz="2400" b="1" dirty="0" smtClean="0"/>
            </a:p>
            <a:p>
              <a:r>
                <a:rPr lang="ko-KR" altLang="en-US" sz="2400" b="1" dirty="0" smtClean="0"/>
                <a:t>   다음 명령어를 통해 </a:t>
              </a:r>
              <a:r>
                <a:rPr lang="en-US" altLang="ko-KR" sz="2400" b="1" dirty="0" err="1" smtClean="0"/>
                <a:t>Raspbian</a:t>
              </a:r>
              <a:r>
                <a:rPr lang="ko-KR" altLang="en-US" sz="2400" b="1" dirty="0" smtClean="0"/>
                <a:t>을 최신화 합니다</a:t>
              </a:r>
              <a:r>
                <a:rPr lang="en-US" altLang="ko-KR" sz="2400" b="1" dirty="0" smtClean="0"/>
                <a:t>. </a:t>
              </a:r>
              <a:endParaRPr lang="ko-KR" alt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69723" y="6690354"/>
              <a:ext cx="87849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$ </a:t>
              </a:r>
              <a:r>
                <a:rPr lang="en-US" altLang="ko-KR" sz="2400" dirty="0" err="1" smtClean="0"/>
                <a:t>sudo</a:t>
              </a:r>
              <a:r>
                <a:rPr lang="en-US" altLang="ko-KR" sz="2400" dirty="0" smtClean="0"/>
                <a:t> apt-get update</a:t>
              </a:r>
            </a:p>
            <a:p>
              <a:r>
                <a:rPr lang="en-US" altLang="ko-KR" sz="2400" dirty="0" smtClean="0"/>
                <a:t>$ </a:t>
              </a:r>
              <a:r>
                <a:rPr lang="en-US" altLang="ko-KR" sz="2400" dirty="0" err="1" smtClean="0"/>
                <a:t>sudo</a:t>
              </a:r>
              <a:r>
                <a:rPr lang="en-US" altLang="ko-KR" sz="2400" dirty="0" smtClean="0"/>
                <a:t> apt-get upgrade </a:t>
              </a:r>
              <a:endParaRPr lang="ko-KR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69723" y="3522002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$ </a:t>
              </a:r>
              <a:r>
                <a:rPr lang="en-US" altLang="ko-KR" sz="2400" dirty="0" err="1" smtClean="0"/>
                <a:t>sudo</a:t>
              </a:r>
              <a:r>
                <a:rPr lang="en-US" altLang="ko-KR" sz="2400" dirty="0" smtClean="0"/>
                <a:t> apt-get install </a:t>
              </a:r>
              <a:r>
                <a:rPr lang="en-US" altLang="ko-KR" sz="2400" dirty="0" err="1" smtClean="0"/>
                <a:t>git</a:t>
              </a:r>
              <a:r>
                <a:rPr lang="en-US" altLang="ko-KR" sz="2400" dirty="0" smtClean="0"/>
                <a:t>-core</a:t>
              </a:r>
              <a:endParaRPr lang="ko-KR" altLang="en-US" sz="2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40731" y="2657906"/>
            <a:ext cx="6912768" cy="5882009"/>
            <a:chOff x="1440731" y="2657906"/>
            <a:chExt cx="6912768" cy="5882009"/>
          </a:xfrm>
        </p:grpSpPr>
        <p:sp>
          <p:nvSpPr>
            <p:cNvPr id="11" name="TextBox 10"/>
            <p:cNvSpPr txBox="1"/>
            <p:nvPr/>
          </p:nvSpPr>
          <p:spPr>
            <a:xfrm>
              <a:off x="1440731" y="2657906"/>
              <a:ext cx="6912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b="1" dirty="0" smtClean="0"/>
                <a:t>1. GIT</a:t>
              </a:r>
              <a:r>
                <a:rPr lang="ko-KR" altLang="en-US" sz="2400" b="1" dirty="0" smtClean="0"/>
                <a:t>를 통해 설치 할 것이기 때문에 </a:t>
              </a:r>
              <a:endParaRPr lang="en-US" altLang="ko-KR" sz="2400" b="1" dirty="0" smtClean="0"/>
            </a:p>
            <a:p>
              <a:pPr marL="457200" indent="-457200"/>
              <a:r>
                <a:rPr lang="en-US" altLang="ko-KR" sz="2400" b="1" dirty="0" smtClean="0"/>
                <a:t>   </a:t>
              </a:r>
              <a:r>
                <a:rPr lang="ko-KR" altLang="en-US" sz="2400" b="1" dirty="0" smtClean="0"/>
                <a:t>인터넷 연결이 필요합니다</a:t>
              </a:r>
              <a:r>
                <a:rPr lang="en-US" altLang="ko-KR" sz="2400" b="1" dirty="0" smtClean="0"/>
                <a:t>.</a:t>
              </a:r>
              <a:endParaRPr lang="ko-KR" altLang="en-US" sz="2400" b="1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512739" y="3776935"/>
              <a:ext cx="5664629" cy="4248472"/>
              <a:chOff x="1584747" y="3776935"/>
              <a:chExt cx="5664629" cy="4248472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84747" y="3776935"/>
                <a:ext cx="5664629" cy="4248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타원 12"/>
              <p:cNvSpPr/>
              <p:nvPr/>
            </p:nvSpPr>
            <p:spPr>
              <a:xfrm>
                <a:off x="6121251" y="5289103"/>
                <a:ext cx="576064" cy="57606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736875" y="5721151"/>
                <a:ext cx="576064" cy="57606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656755" y="8201361"/>
              <a:ext cx="5832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&lt; </a:t>
              </a:r>
              <a:r>
                <a:rPr lang="ko-KR" altLang="en-US" sz="1600" dirty="0" err="1" smtClean="0"/>
                <a:t>공유기로부터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LAN </a:t>
              </a:r>
              <a:r>
                <a:rPr lang="ko-KR" altLang="en-US" sz="1600" dirty="0" smtClean="0"/>
                <a:t>케이블을 통해 직접 연결 한 모습 </a:t>
              </a:r>
              <a:r>
                <a:rPr lang="en-US" altLang="ko-KR" sz="1600" dirty="0" smtClean="0"/>
                <a:t>&gt;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252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1-2 Wiring PI </a:t>
            </a:r>
            <a:r>
              <a:rPr lang="ko-KR" altLang="en-US" b="1" dirty="0" smtClean="0"/>
              <a:t>준비 및 테스트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720651" y="1800000"/>
            <a:ext cx="9649072" cy="1078243"/>
            <a:chOff x="7705427" y="2544088"/>
            <a:chExt cx="9649072" cy="1078243"/>
          </a:xfrm>
        </p:grpSpPr>
        <p:grpSp>
          <p:nvGrpSpPr>
            <p:cNvPr id="10" name="그룹 71"/>
            <p:cNvGrpSpPr/>
            <p:nvPr/>
          </p:nvGrpSpPr>
          <p:grpSpPr>
            <a:xfrm>
              <a:off x="7705427" y="2544088"/>
              <a:ext cx="4514122" cy="584775"/>
              <a:chOff x="7921451" y="1760711"/>
              <a:chExt cx="4514122" cy="58477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201512" y="1760711"/>
                <a:ext cx="4234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  <a:cs typeface="조선일보명조" panose="02030304000000000000" pitchFamily="18" charset="-127"/>
                  </a:rPr>
                  <a:t>How to install?</a:t>
                </a:r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921451" y="2005321"/>
                <a:ext cx="124472" cy="1241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425507" y="3174323"/>
              <a:ext cx="8928992" cy="44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440731" y="2657906"/>
            <a:ext cx="8136904" cy="3524910"/>
            <a:chOff x="1440731" y="2657906"/>
            <a:chExt cx="8136904" cy="3524910"/>
          </a:xfrm>
        </p:grpSpPr>
        <p:sp>
          <p:nvSpPr>
            <p:cNvPr id="4" name="TextBox 3"/>
            <p:cNvSpPr txBox="1"/>
            <p:nvPr/>
          </p:nvSpPr>
          <p:spPr>
            <a:xfrm>
              <a:off x="1440731" y="2657906"/>
              <a:ext cx="691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b="1" dirty="0" smtClean="0"/>
                <a:t>3. GIT</a:t>
              </a:r>
              <a:r>
                <a:rPr lang="ko-KR" altLang="en-US" sz="2400" b="1" dirty="0" smtClean="0"/>
                <a:t>를 통해 </a:t>
              </a:r>
              <a:r>
                <a:rPr lang="en-US" altLang="ko-KR" sz="2400" b="1" dirty="0" err="1" smtClean="0"/>
                <a:t>wiringPi</a:t>
              </a:r>
              <a:r>
                <a:rPr lang="ko-KR" altLang="en-US" sz="2400" b="1" dirty="0" err="1" smtClean="0"/>
                <a:t>를</a:t>
              </a:r>
              <a:r>
                <a:rPr lang="ko-KR" altLang="en-US" sz="2400" b="1" dirty="0" smtClean="0"/>
                <a:t> 다운받습니다</a:t>
              </a:r>
              <a:r>
                <a:rPr lang="en-US" altLang="ko-KR" sz="2400" b="1" dirty="0" smtClean="0"/>
                <a:t>.</a:t>
              </a:r>
              <a:endParaRPr lang="ko-KR" alt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88803" y="3200871"/>
              <a:ext cx="7488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$ </a:t>
              </a:r>
              <a:r>
                <a:rPr lang="en-US" altLang="ko-KR" sz="2400" dirty="0" err="1" smtClean="0"/>
                <a:t>git</a:t>
              </a:r>
              <a:r>
                <a:rPr lang="en-US" altLang="ko-KR" sz="2400" dirty="0" smtClean="0"/>
                <a:t> clone git://git.drogon.net/wiringPi</a:t>
              </a:r>
              <a:endParaRPr lang="ko-KR" altLang="en-US" sz="2400" dirty="0"/>
            </a:p>
          </p:txBody>
        </p:sp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2739" y="3919785"/>
              <a:ext cx="5781675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타원 16"/>
            <p:cNvSpPr/>
            <p:nvPr/>
          </p:nvSpPr>
          <p:spPr>
            <a:xfrm>
              <a:off x="3744987" y="5073079"/>
              <a:ext cx="1008112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249043" y="5505127"/>
              <a:ext cx="0" cy="2880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28763" y="5721151"/>
              <a:ext cx="6624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다운로드 받은 </a:t>
              </a:r>
              <a:r>
                <a:rPr lang="en-US" altLang="ko-KR" sz="2400" dirty="0" err="1" smtClean="0"/>
                <a:t>wiringPi</a:t>
              </a:r>
              <a:r>
                <a:rPr lang="en-US" altLang="ko-KR" sz="2400" dirty="0" smtClean="0"/>
                <a:t> </a:t>
              </a:r>
              <a:r>
                <a:rPr lang="ko-KR" altLang="en-US" sz="2400" dirty="0" smtClean="0"/>
                <a:t>폴더가 생깁니다</a:t>
              </a:r>
              <a:r>
                <a:rPr lang="en-US" altLang="ko-KR" sz="2400" dirty="0" smtClean="0"/>
                <a:t>.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440731" y="7020777"/>
            <a:ext cx="8136904" cy="1724710"/>
            <a:chOff x="1440731" y="7020777"/>
            <a:chExt cx="8136904" cy="1724710"/>
          </a:xfrm>
        </p:grpSpPr>
        <p:sp>
          <p:nvSpPr>
            <p:cNvPr id="21" name="TextBox 20"/>
            <p:cNvSpPr txBox="1"/>
            <p:nvPr/>
          </p:nvSpPr>
          <p:spPr>
            <a:xfrm>
              <a:off x="1440731" y="7020777"/>
              <a:ext cx="6912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b="1" dirty="0" smtClean="0"/>
                <a:t>4. </a:t>
              </a:r>
              <a:r>
                <a:rPr lang="en-US" altLang="ko-KR" sz="2400" b="1" dirty="0" err="1" smtClean="0"/>
                <a:t>wiringPi</a:t>
              </a:r>
              <a:r>
                <a:rPr lang="en-US" altLang="ko-KR" sz="2400" b="1" dirty="0" smtClean="0"/>
                <a:t> </a:t>
              </a:r>
              <a:r>
                <a:rPr lang="ko-KR" altLang="en-US" sz="2400" b="1" dirty="0" smtClean="0"/>
                <a:t>폴더로 이동 후에 </a:t>
              </a:r>
              <a:endParaRPr lang="en-US" altLang="ko-KR" sz="2400" b="1" dirty="0" smtClean="0"/>
            </a:p>
            <a:p>
              <a:pPr marL="457200" indent="-457200"/>
              <a:r>
                <a:rPr lang="en-US" altLang="ko-KR" sz="2400" b="1" dirty="0" smtClean="0"/>
                <a:t> </a:t>
              </a:r>
              <a:r>
                <a:rPr lang="en-US" altLang="ko-KR" sz="2400" b="1" dirty="0" smtClean="0"/>
                <a:t>  </a:t>
              </a:r>
              <a:r>
                <a:rPr lang="ko-KR" altLang="en-US" sz="2400" b="1" dirty="0" err="1" smtClean="0"/>
                <a:t>빌드</a:t>
              </a:r>
              <a:r>
                <a:rPr lang="ko-KR" altLang="en-US" sz="2400" b="1" dirty="0" smtClean="0"/>
                <a:t> 작업을 수행합니다</a:t>
              </a:r>
              <a:r>
                <a:rPr lang="en-US" altLang="ko-KR" sz="2400" b="1" dirty="0" smtClean="0"/>
                <a:t>.</a:t>
              </a:r>
              <a:endParaRPr lang="ko-KR" alt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88803" y="7914490"/>
              <a:ext cx="7488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$ </a:t>
              </a:r>
              <a:r>
                <a:rPr lang="en-US" altLang="ko-KR" sz="2400" dirty="0" err="1" smtClean="0"/>
                <a:t>cd</a:t>
              </a:r>
              <a:r>
                <a:rPr lang="en-US" altLang="ko-KR" sz="2400" dirty="0" smtClean="0"/>
                <a:t> </a:t>
              </a:r>
              <a:r>
                <a:rPr lang="en-US" altLang="ko-KR" sz="2400" dirty="0" err="1" smtClean="0"/>
                <a:t>wiringPi</a:t>
              </a:r>
              <a:endParaRPr lang="en-US" altLang="ko-KR" sz="2400" dirty="0" smtClean="0"/>
            </a:p>
            <a:p>
              <a:r>
                <a:rPr lang="en-US" altLang="ko-KR" sz="2400" dirty="0" smtClean="0"/>
                <a:t>$ ./build</a:t>
              </a:r>
              <a:endParaRPr lang="ko-KR" altLang="en-US" sz="2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577635" y="2657906"/>
            <a:ext cx="9577064" cy="6426135"/>
            <a:chOff x="9577635" y="2657906"/>
            <a:chExt cx="9577064" cy="6426135"/>
          </a:xfrm>
        </p:grpSpPr>
        <p:sp>
          <p:nvSpPr>
            <p:cNvPr id="27" name="TextBox 26"/>
            <p:cNvSpPr txBox="1"/>
            <p:nvPr/>
          </p:nvSpPr>
          <p:spPr>
            <a:xfrm>
              <a:off x="9577635" y="2657906"/>
              <a:ext cx="84969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b="1" dirty="0" smtClean="0"/>
                <a:t>5</a:t>
              </a:r>
              <a:r>
                <a:rPr lang="en-US" altLang="ko-KR" sz="2400" b="1" dirty="0" smtClean="0"/>
                <a:t>. </a:t>
              </a:r>
              <a:r>
                <a:rPr lang="en-US" altLang="ko-KR" sz="2400" b="1" dirty="0" err="1" smtClean="0"/>
                <a:t>wiringPi</a:t>
              </a:r>
              <a:r>
                <a:rPr lang="en-US" altLang="ko-KR" sz="2400" b="1" dirty="0" smtClean="0"/>
                <a:t> </a:t>
              </a:r>
              <a:r>
                <a:rPr lang="ko-KR" altLang="en-US" sz="2400" b="1" dirty="0" smtClean="0"/>
                <a:t>설치가 잘 되었는지 </a:t>
              </a:r>
              <a:endParaRPr lang="en-US" altLang="ko-KR" sz="2400" b="1" dirty="0" smtClean="0"/>
            </a:p>
            <a:p>
              <a:pPr marL="457200" indent="-457200"/>
              <a:r>
                <a:rPr lang="ko-KR" altLang="en-US" sz="2400" b="1" dirty="0" smtClean="0"/>
                <a:t>   다음 명령어로 확인합니다</a:t>
              </a:r>
              <a:r>
                <a:rPr lang="en-US" altLang="ko-KR" sz="2400" b="1" dirty="0" smtClean="0"/>
                <a:t>.</a:t>
              </a:r>
              <a:endParaRPr lang="ko-KR" alt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9723" y="3519383"/>
              <a:ext cx="87849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$ </a:t>
              </a:r>
              <a:r>
                <a:rPr lang="en-US" altLang="ko-KR" sz="2400" dirty="0" err="1" smtClean="0"/>
                <a:t>gpio</a:t>
              </a:r>
              <a:r>
                <a:rPr lang="en-US" altLang="ko-KR" sz="2400" dirty="0" smtClean="0"/>
                <a:t> –v</a:t>
              </a:r>
            </a:p>
            <a:p>
              <a:r>
                <a:rPr lang="en-US" altLang="ko-KR" sz="2400" dirty="0" smtClean="0"/>
                <a:t>$ </a:t>
              </a:r>
              <a:r>
                <a:rPr lang="en-US" altLang="ko-KR" sz="2400" dirty="0" err="1" smtClean="0"/>
                <a:t>gpio</a:t>
              </a:r>
              <a:r>
                <a:rPr lang="en-US" altLang="ko-KR" sz="2400" dirty="0" smtClean="0"/>
                <a:t> </a:t>
              </a:r>
              <a:r>
                <a:rPr lang="en-US" altLang="ko-KR" sz="2400" dirty="0" err="1" smtClean="0"/>
                <a:t>readall</a:t>
              </a:r>
              <a:endParaRPr lang="ko-KR" altLang="en-US" sz="2400" dirty="0"/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76233" y="4497015"/>
              <a:ext cx="5734050" cy="408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0945787" y="8745487"/>
              <a:ext cx="648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&lt; </a:t>
              </a:r>
              <a:r>
                <a:rPr lang="ko-KR" altLang="en-US" sz="1600" dirty="0" smtClean="0"/>
                <a:t>정상 설치 시 출력되는 화면 </a:t>
              </a:r>
              <a:r>
                <a:rPr lang="en-US" altLang="ko-KR" sz="1600" dirty="0" smtClean="0"/>
                <a:t>&gt;</a:t>
              </a:r>
              <a:endParaRPr lang="ko-KR" altLang="en-US" sz="16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225707" y="9631069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모든 설치과정은 </a:t>
            </a:r>
            <a:r>
              <a:rPr lang="en-US" altLang="ko-KR" sz="1600" dirty="0" smtClean="0">
                <a:hlinkClick r:id="rId4"/>
              </a:rPr>
              <a:t>http://wiringpi.com/download-and-install/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참고하였습니다</a:t>
            </a:r>
            <a:r>
              <a:rPr lang="en-US" altLang="ko-KR" sz="1600" dirty="0" smtClean="0"/>
              <a:t>.  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252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1-3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설치 및 샘플 프로그램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065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1-4 node.js </a:t>
            </a:r>
            <a:r>
              <a:rPr lang="ko-KR" altLang="en-US" b="1" dirty="0" smtClean="0"/>
              <a:t>설치 및 샘플 프로그램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656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1-5 Google Visualization </a:t>
            </a:r>
            <a:r>
              <a:rPr lang="ko-KR" altLang="en-US" b="1" dirty="0" smtClean="0"/>
              <a:t>데모 프로그램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1-6 </a:t>
            </a:r>
            <a:r>
              <a:rPr lang="ko-KR" altLang="en-US" b="1" dirty="0" err="1" smtClean="0"/>
              <a:t>브레이보드에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액튜에이터를</a:t>
            </a:r>
            <a:r>
              <a:rPr lang="ko-KR" altLang="en-US" b="1" dirty="0" smtClean="0"/>
              <a:t> 시뮬레이션 하기 위한 </a:t>
            </a:r>
            <a:r>
              <a:rPr lang="en-US" altLang="ko-KR" b="1" dirty="0" smtClean="0"/>
              <a:t>LED </a:t>
            </a:r>
            <a:r>
              <a:rPr lang="ko-KR" altLang="en-US" b="1" dirty="0" smtClean="0"/>
              <a:t>회로구성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29363" y="4136975"/>
            <a:ext cx="4032447" cy="1654443"/>
            <a:chOff x="720000" y="3130604"/>
            <a:chExt cx="4032447" cy="1654443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3130604"/>
              <a:ext cx="4032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 smtClean="0"/>
                <a:t>감사합니다</a:t>
              </a:r>
              <a:r>
                <a:rPr lang="en-US" altLang="ko-KR" sz="5400" dirty="0" smtClean="0"/>
                <a:t>.</a:t>
              </a:r>
              <a:endParaRPr lang="ko-KR" altLang="en-US" sz="5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0000" y="4138716"/>
              <a:ext cx="3816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Thank you~~!!</a:t>
              </a:r>
              <a:r>
                <a:rPr lang="ko-KR" altLang="en-US" sz="3600" dirty="0" smtClean="0"/>
                <a:t> </a:t>
              </a:r>
              <a:endParaRPr lang="ko-KR" altLang="en-US" sz="36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3139" y="842975"/>
          <a:ext cx="16635300" cy="867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7712"/>
                <a:gridCol w="1800200"/>
                <a:gridCol w="8064896"/>
                <a:gridCol w="1800200"/>
                <a:gridCol w="3272292"/>
              </a:tblGrid>
              <a:tr h="54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Version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Authoring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Etc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V0.2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2015.03.07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초기버전 문서 작성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김우성</a:t>
                      </a:r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82912" marR="182912" marT="91468" marB="9146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0000" y="3449994"/>
            <a:ext cx="12530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0. Document Info </a:t>
            </a:r>
            <a:endParaRPr lang="ko-KR" alt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20000" y="4386098"/>
            <a:ext cx="518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최신기술 </a:t>
            </a:r>
            <a:r>
              <a:rPr lang="en-US" altLang="ko-KR" sz="2400" dirty="0" smtClean="0"/>
              <a:t>Part I.</a:t>
            </a:r>
          </a:p>
          <a:p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720000" y="5495835"/>
            <a:ext cx="4969203" cy="369332"/>
            <a:chOff x="720000" y="5431378"/>
            <a:chExt cx="49692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720000" y="5431378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>
                  <a:solidFill>
                    <a:schemeClr val="bg1">
                      <a:lumMod val="65000"/>
                    </a:schemeClr>
                  </a:solidFill>
                </a:rPr>
                <a:t>Page Number :</a:t>
              </a:r>
              <a:endParaRPr lang="ko-KR" altLang="en-US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76835" y="5431378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accent6"/>
                  </a:solidFill>
                </a:rPr>
                <a:t>p4 ~ p5</a:t>
              </a:r>
              <a:endParaRPr lang="ko-KR" altLang="en-US" sz="1800" b="1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0-1 Check Point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40731" y="2480791"/>
            <a:ext cx="1526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시스템최신기술</a:t>
            </a:r>
            <a:r>
              <a:rPr lang="en-US" altLang="ko-KR" dirty="0" smtClean="0"/>
              <a:t>_Part1_2</a:t>
            </a:r>
            <a:r>
              <a:rPr lang="ko-KR" altLang="en-US" dirty="0" smtClean="0"/>
              <a:t>조</a:t>
            </a:r>
            <a:r>
              <a:rPr lang="en-US" altLang="ko-KR" dirty="0" smtClean="0"/>
              <a:t>_</a:t>
            </a:r>
            <a:r>
              <a:rPr lang="ko-KR" altLang="en-US" dirty="0" err="1" smtClean="0">
                <a:solidFill>
                  <a:srgbClr val="FF0000"/>
                </a:solidFill>
              </a:rPr>
              <a:t>무작정따라하기</a:t>
            </a:r>
            <a:r>
              <a:rPr lang="en-US" altLang="ko-KR" dirty="0" smtClean="0"/>
              <a:t>_RaspberryPi_</a:t>
            </a:r>
            <a:r>
              <a:rPr lang="en-US" altLang="ko-KR" dirty="0" smtClean="0">
                <a:solidFill>
                  <a:srgbClr val="FF0000"/>
                </a:solidFill>
              </a:rPr>
              <a:t>V0.2</a:t>
            </a:r>
            <a:r>
              <a:rPr lang="en-US" altLang="ko-KR" dirty="0" smtClean="0"/>
              <a:t>_</a:t>
            </a:r>
            <a:r>
              <a:rPr lang="en-US" altLang="ko-KR" dirty="0" smtClean="0">
                <a:solidFill>
                  <a:srgbClr val="FF0000"/>
                </a:solidFill>
              </a:rPr>
              <a:t>150310</a:t>
            </a:r>
            <a:r>
              <a:rPr lang="en-US" altLang="ko-KR" dirty="0" smtClean="0"/>
              <a:t>.pptx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0712" y="1800000"/>
            <a:ext cx="423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rPr>
              <a:t>File Name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0651" y="2044610"/>
            <a:ext cx="124472" cy="1241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4867" y="320087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6"/>
                </a:solidFill>
              </a:rPr>
              <a:t>Course/Team Name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3259" y="320087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6"/>
                </a:solidFill>
              </a:rPr>
              <a:t>Updated Document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21851" y="320087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6"/>
                </a:solidFill>
              </a:rPr>
              <a:t>Version(</a:t>
            </a:r>
            <a:r>
              <a:rPr lang="en-US" altLang="ko-KR" sz="2000" b="1" dirty="0" err="1" smtClean="0">
                <a:solidFill>
                  <a:schemeClr val="accent6"/>
                </a:solidFill>
              </a:rPr>
              <a:t>Date:YY</a:t>
            </a:r>
            <a:r>
              <a:rPr lang="en-US" altLang="ko-KR" sz="2000" b="1" dirty="0" smtClean="0">
                <a:solidFill>
                  <a:schemeClr val="accent6"/>
                </a:solidFill>
              </a:rPr>
              <a:t>/MM/DD)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0-2 Purpose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40731" y="2480791"/>
            <a:ext cx="123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~~</a:t>
            </a:r>
            <a:r>
              <a:rPr lang="ko-KR" altLang="en-US" sz="2400" dirty="0" smtClean="0"/>
              <a:t>을 위해서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00712" y="1800000"/>
            <a:ext cx="423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rPr>
              <a:t>이 자료의 목적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0651" y="2044610"/>
            <a:ext cx="124472" cy="1241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0-3 Index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720651" y="1800000"/>
            <a:ext cx="9649072" cy="2985047"/>
            <a:chOff x="7705427" y="2544088"/>
            <a:chExt cx="9649072" cy="2985047"/>
          </a:xfrm>
        </p:grpSpPr>
        <p:grpSp>
          <p:nvGrpSpPr>
            <p:cNvPr id="7" name="그룹 71"/>
            <p:cNvGrpSpPr/>
            <p:nvPr/>
          </p:nvGrpSpPr>
          <p:grpSpPr>
            <a:xfrm>
              <a:off x="7705427" y="2544088"/>
              <a:ext cx="4514122" cy="584775"/>
              <a:chOff x="7921451" y="1760711"/>
              <a:chExt cx="4514122" cy="58477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201512" y="1760711"/>
                <a:ext cx="4234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  <a:cs typeface="조선일보명조" panose="02030304000000000000" pitchFamily="18" charset="-127"/>
                  </a:rPr>
                  <a:t>1.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  <a:cs typeface="조선일보명조" panose="02030304000000000000" pitchFamily="18" charset="-127"/>
                  </a:rPr>
                  <a:t>무작정 </a:t>
                </a:r>
                <a:r>
                  <a:rPr lang="ko-KR" altLang="en-US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  <a:cs typeface="조선일보명조" panose="02030304000000000000" pitchFamily="18" charset="-127"/>
                  </a:rPr>
                  <a:t>따라하기</a:t>
                </a:r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921451" y="2005321"/>
                <a:ext cx="124472" cy="1241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425507" y="3174323"/>
              <a:ext cx="8928992" cy="2354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buFontTx/>
                <a:buChar char="−"/>
              </a:pP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</a:t>
              </a:r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라즈베리파이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시스템 준비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  <a:p>
              <a:pPr>
                <a:lnSpc>
                  <a:spcPts val="3000"/>
                </a:lnSpc>
                <a:buFontTx/>
                <a:buChar char="−"/>
              </a:pP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Wiring PI 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준비 및 테스트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  <a:p>
              <a:pPr>
                <a:lnSpc>
                  <a:spcPts val="3000"/>
                </a:lnSpc>
                <a:buFontTx/>
                <a:buChar char="−"/>
              </a:pP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</a:t>
              </a:r>
              <a:r>
                <a:rPr lang="en-US" altLang="ko-KR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MySQL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설치 및 샘플 프로그램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  <a:p>
              <a:pPr>
                <a:lnSpc>
                  <a:spcPts val="3000"/>
                </a:lnSpc>
                <a:buFontTx/>
                <a:buChar char="−"/>
              </a:pP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Node.js 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설치 및 샘플 프로그램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  <a:p>
              <a:pPr>
                <a:lnSpc>
                  <a:spcPts val="3000"/>
                </a:lnSpc>
                <a:buFontTx/>
                <a:buChar char="−"/>
              </a:pP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Google Visualization 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데모 프로그램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  <a:p>
              <a:pPr>
                <a:lnSpc>
                  <a:spcPts val="3000"/>
                </a:lnSpc>
                <a:buFontTx/>
                <a:buChar char="−"/>
              </a:pP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</a:t>
              </a:r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브레이보드에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</a:t>
              </a:r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액튜에이터를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시뮬레이션 하기 위한 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LED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회로 구성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0000" y="3449994"/>
            <a:ext cx="12530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1. </a:t>
            </a:r>
            <a:r>
              <a:rPr lang="ko-KR" altLang="en-US" sz="5400" dirty="0" smtClean="0"/>
              <a:t>무작정 </a:t>
            </a:r>
            <a:r>
              <a:rPr lang="ko-KR" altLang="en-US" sz="5400" dirty="0" err="1" smtClean="0"/>
              <a:t>따라하기</a:t>
            </a:r>
            <a:endParaRPr lang="ko-KR" alt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20000" y="4386098"/>
            <a:ext cx="518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최신기술 </a:t>
            </a:r>
            <a:r>
              <a:rPr lang="en-US" altLang="ko-KR" sz="2400" dirty="0" smtClean="0"/>
              <a:t>Part I.</a:t>
            </a:r>
          </a:p>
          <a:p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grpSp>
        <p:nvGrpSpPr>
          <p:cNvPr id="2" name="그룹 6"/>
          <p:cNvGrpSpPr/>
          <p:nvPr/>
        </p:nvGrpSpPr>
        <p:grpSpPr>
          <a:xfrm>
            <a:off x="720000" y="5495835"/>
            <a:ext cx="4969203" cy="369332"/>
            <a:chOff x="720000" y="5431378"/>
            <a:chExt cx="49692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720000" y="5431378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>
                  <a:solidFill>
                    <a:schemeClr val="bg1">
                      <a:lumMod val="65000"/>
                    </a:schemeClr>
                  </a:solidFill>
                </a:rPr>
                <a:t>Page Number :</a:t>
              </a:r>
              <a:endParaRPr lang="ko-KR" altLang="en-US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76835" y="5431378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accent6"/>
                  </a:solidFill>
                </a:rPr>
                <a:t>p7 ~ </a:t>
              </a:r>
              <a:r>
                <a:rPr lang="en-US" altLang="ko-KR" sz="1800" b="1" dirty="0" err="1" smtClean="0">
                  <a:solidFill>
                    <a:schemeClr val="accent6"/>
                  </a:solidFill>
                </a:rPr>
                <a:t>pXX</a:t>
              </a:r>
              <a:endParaRPr lang="ko-KR" altLang="en-US" sz="1800" b="1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252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1-1 </a:t>
            </a:r>
            <a:r>
              <a:rPr lang="ko-KR" altLang="en-US" b="1" dirty="0" err="1" smtClean="0"/>
              <a:t>라즈베리파이</a:t>
            </a:r>
            <a:r>
              <a:rPr lang="ko-KR" altLang="en-US" b="1" dirty="0" smtClean="0"/>
              <a:t> 시스템 준비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252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1-2 Wiring PI </a:t>
            </a:r>
            <a:r>
              <a:rPr lang="ko-KR" altLang="en-US" b="1" dirty="0" smtClean="0"/>
              <a:t>준비 및 테스트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20651" y="1800000"/>
            <a:ext cx="9649072" cy="1078243"/>
            <a:chOff x="7705427" y="2544088"/>
            <a:chExt cx="9649072" cy="1078243"/>
          </a:xfrm>
        </p:grpSpPr>
        <p:grpSp>
          <p:nvGrpSpPr>
            <p:cNvPr id="17" name="그룹 71"/>
            <p:cNvGrpSpPr/>
            <p:nvPr/>
          </p:nvGrpSpPr>
          <p:grpSpPr>
            <a:xfrm>
              <a:off x="7705427" y="2544088"/>
              <a:ext cx="4514122" cy="584775"/>
              <a:chOff x="7921451" y="1760711"/>
              <a:chExt cx="4514122" cy="58477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201512" y="1760711"/>
                <a:ext cx="4234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  <a:cs typeface="조선일보명조" panose="02030304000000000000" pitchFamily="18" charset="-127"/>
                  </a:rPr>
                  <a:t>wiringPi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  <a:cs typeface="조선일보명조" panose="02030304000000000000" pitchFamily="18" charset="-127"/>
                  </a:rPr>
                  <a:t>?</a:t>
                </a:r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921451" y="2005321"/>
                <a:ext cx="124472" cy="1241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8425507" y="3174323"/>
              <a:ext cx="8928992" cy="44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buFontTx/>
                <a:buChar char="−"/>
              </a:pPr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GPIO </a:t>
              </a:r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Interface library for the Raspberry Pi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0651" y="3200871"/>
            <a:ext cx="9649072" cy="1078243"/>
            <a:chOff x="7705427" y="2544088"/>
            <a:chExt cx="9649072" cy="1078243"/>
          </a:xfrm>
        </p:grpSpPr>
        <p:grpSp>
          <p:nvGrpSpPr>
            <p:cNvPr id="22" name="그룹 71"/>
            <p:cNvGrpSpPr/>
            <p:nvPr/>
          </p:nvGrpSpPr>
          <p:grpSpPr>
            <a:xfrm>
              <a:off x="7705427" y="2544088"/>
              <a:ext cx="4514122" cy="584775"/>
              <a:chOff x="7921451" y="1760711"/>
              <a:chExt cx="4514122" cy="58477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8201512" y="1760711"/>
                <a:ext cx="4234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  <a:cs typeface="조선일보명조" panose="02030304000000000000" pitchFamily="18" charset="-127"/>
                  </a:rPr>
                  <a:t>GPIO?</a:t>
                </a:r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921451" y="2005321"/>
                <a:ext cx="124472" cy="1241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425507" y="3174323"/>
              <a:ext cx="8928992" cy="44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buFontTx/>
                <a:buChar char="−"/>
              </a:pPr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 General Purpose </a:t>
              </a:r>
              <a:r>
                <a:rPr lang="en-US" altLang="ko-KR" sz="24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  <a:cs typeface="조선일보명조" panose="02030304000000000000" pitchFamily="18" charset="-127"/>
                </a:rPr>
                <a:t>Input/Output</a:t>
              </a:r>
              <a:endPara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353499" y="2192759"/>
            <a:ext cx="9283432" cy="7035298"/>
            <a:chOff x="8353499" y="1904727"/>
            <a:chExt cx="9283432" cy="7035298"/>
          </a:xfrm>
        </p:grpSpPr>
        <p:pic>
          <p:nvPicPr>
            <p:cNvPr id="1029" name="Picture 5" descr="https://superpiboy.files.wordpress.com/2014/07/raspberry-pi-rev2-gpio-pinou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53499" y="1904727"/>
              <a:ext cx="9283432" cy="6480720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0945787" y="8601471"/>
              <a:ext cx="4104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&lt; GPIO(General Purpose </a:t>
              </a:r>
              <a:r>
                <a:rPr lang="en-US" altLang="ko-KR" sz="1600" dirty="0" err="1" smtClean="0"/>
                <a:t>Input/Output</a:t>
              </a:r>
              <a:r>
                <a:rPr lang="en-US" altLang="ko-KR" sz="1600" dirty="0" smtClean="0"/>
                <a:t>) &gt;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380</Words>
  <Application>Microsoft Office PowerPoint</Application>
  <PresentationFormat>사용자 지정</PresentationFormat>
  <Paragraphs>89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27</cp:revision>
  <dcterms:created xsi:type="dcterms:W3CDTF">2015-03-07T00:39:34Z</dcterms:created>
  <dcterms:modified xsi:type="dcterms:W3CDTF">2015-03-08T13:40:03Z</dcterms:modified>
</cp:coreProperties>
</file>