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9" r:id="rId4"/>
    <p:sldId id="308" r:id="rId5"/>
    <p:sldId id="310" r:id="rId6"/>
    <p:sldId id="312" r:id="rId7"/>
    <p:sldId id="311" r:id="rId8"/>
    <p:sldId id="313" r:id="rId9"/>
    <p:sldId id="315" r:id="rId10"/>
    <p:sldId id="314" r:id="rId11"/>
    <p:sldId id="316" r:id="rId12"/>
    <p:sldId id="269" r:id="rId13"/>
  </p:sldIdLst>
  <p:sldSz cx="18291175" cy="10290175"/>
  <p:notesSz cx="6858000" cy="9144000"/>
  <p:defaultTextStyle>
    <a:defPPr>
      <a:defRPr lang="ko-KR"/>
    </a:defPPr>
    <a:lvl1pPr marL="0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49212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98426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547637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396849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246063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5095275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944487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793700" algn="l" defTabSz="1698426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9" autoAdjust="0"/>
    <p:restoredTop sz="94660"/>
  </p:normalViewPr>
  <p:slideViewPr>
    <p:cSldViewPr>
      <p:cViewPr varScale="1">
        <p:scale>
          <a:sx n="41" d="100"/>
          <a:sy n="41" d="100"/>
        </p:scale>
        <p:origin x="-156" y="-720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AE03A-7953-4E4F-A3C2-50620F203F6C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9871E-A212-42B7-B7FB-41213D98F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453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7"/>
            <a:ext cx="15547499" cy="22057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6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5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8567454" y="576442"/>
            <a:ext cx="5760450" cy="122934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9748" y="576442"/>
            <a:ext cx="16982848" cy="12293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2"/>
            <a:ext cx="15547499" cy="2043743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5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492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9842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4763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9684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460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9527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4448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937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79753" y="3360984"/>
            <a:ext cx="11371648" cy="9508884"/>
          </a:xfrm>
        </p:spPr>
        <p:txBody>
          <a:bodyPr/>
          <a:lstStyle>
            <a:lvl1pPr>
              <a:defRPr sz="5200"/>
            </a:lvl1pPr>
            <a:lvl2pPr>
              <a:defRPr sz="46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6249" y="3360984"/>
            <a:ext cx="11371650" cy="9508884"/>
          </a:xfrm>
        </p:spPr>
        <p:txBody>
          <a:bodyPr/>
          <a:lstStyle>
            <a:lvl1pPr>
              <a:defRPr sz="5200"/>
            </a:lvl1pPr>
            <a:lvl2pPr>
              <a:defRPr sz="46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1"/>
            <a:ext cx="8081779" cy="95994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49212" indent="0">
              <a:buNone/>
              <a:defRPr sz="3600" b="1"/>
            </a:lvl2pPr>
            <a:lvl3pPr marL="1698426" indent="0">
              <a:buNone/>
              <a:defRPr sz="3200" b="1"/>
            </a:lvl3pPr>
            <a:lvl4pPr marL="2547637" indent="0">
              <a:buNone/>
              <a:defRPr sz="3000" b="1"/>
            </a:lvl4pPr>
            <a:lvl5pPr marL="3396849" indent="0">
              <a:buNone/>
              <a:defRPr sz="3000" b="1"/>
            </a:lvl5pPr>
            <a:lvl6pPr marL="4246063" indent="0">
              <a:buNone/>
              <a:defRPr sz="3000" b="1"/>
            </a:lvl6pPr>
            <a:lvl7pPr marL="5095275" indent="0">
              <a:buNone/>
              <a:defRPr sz="3000" b="1"/>
            </a:lvl7pPr>
            <a:lvl8pPr marL="5944487" indent="0">
              <a:buNone/>
              <a:defRPr sz="3000" b="1"/>
            </a:lvl8pPr>
            <a:lvl9pPr marL="6793700" indent="0">
              <a:buNone/>
              <a:defRPr sz="3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19"/>
            <a:ext cx="8081779" cy="5928761"/>
          </a:xfrm>
        </p:spPr>
        <p:txBody>
          <a:bodyPr/>
          <a:lstStyle>
            <a:lvl1pPr>
              <a:defRPr sz="4600"/>
            </a:lvl1pPr>
            <a:lvl2pPr>
              <a:defRPr sz="3600"/>
            </a:lvl2pPr>
            <a:lvl3pPr>
              <a:defRPr sz="32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8" y="2303381"/>
            <a:ext cx="8084953" cy="959940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849212" indent="0">
              <a:buNone/>
              <a:defRPr sz="3600" b="1"/>
            </a:lvl2pPr>
            <a:lvl3pPr marL="1698426" indent="0">
              <a:buNone/>
              <a:defRPr sz="3200" b="1"/>
            </a:lvl3pPr>
            <a:lvl4pPr marL="2547637" indent="0">
              <a:buNone/>
              <a:defRPr sz="3000" b="1"/>
            </a:lvl4pPr>
            <a:lvl5pPr marL="3396849" indent="0">
              <a:buNone/>
              <a:defRPr sz="3000" b="1"/>
            </a:lvl5pPr>
            <a:lvl6pPr marL="4246063" indent="0">
              <a:buNone/>
              <a:defRPr sz="3000" b="1"/>
            </a:lvl6pPr>
            <a:lvl7pPr marL="5095275" indent="0">
              <a:buNone/>
              <a:defRPr sz="3000" b="1"/>
            </a:lvl7pPr>
            <a:lvl8pPr marL="5944487" indent="0">
              <a:buNone/>
              <a:defRPr sz="3000" b="1"/>
            </a:lvl8pPr>
            <a:lvl9pPr marL="6793700" indent="0">
              <a:buNone/>
              <a:defRPr sz="30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8" y="3263319"/>
            <a:ext cx="8084953" cy="5928761"/>
          </a:xfrm>
        </p:spPr>
        <p:txBody>
          <a:bodyPr/>
          <a:lstStyle>
            <a:lvl1pPr>
              <a:defRPr sz="4600"/>
            </a:lvl1pPr>
            <a:lvl2pPr>
              <a:defRPr sz="3600"/>
            </a:lvl2pPr>
            <a:lvl3pPr>
              <a:defRPr sz="32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4" y="409702"/>
            <a:ext cx="6017671" cy="1743614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3"/>
            <a:ext cx="10225275" cy="8782380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4" y="2153317"/>
            <a:ext cx="6017671" cy="7038766"/>
          </a:xfrm>
        </p:spPr>
        <p:txBody>
          <a:bodyPr/>
          <a:lstStyle>
            <a:lvl1pPr marL="0" indent="0">
              <a:buNone/>
              <a:defRPr sz="2600"/>
            </a:lvl1pPr>
            <a:lvl2pPr marL="849212" indent="0">
              <a:buNone/>
              <a:defRPr sz="2200"/>
            </a:lvl2pPr>
            <a:lvl3pPr marL="1698426" indent="0">
              <a:buNone/>
              <a:defRPr sz="1800"/>
            </a:lvl3pPr>
            <a:lvl4pPr marL="2547637" indent="0">
              <a:buNone/>
              <a:defRPr sz="1800"/>
            </a:lvl4pPr>
            <a:lvl5pPr marL="3396849" indent="0">
              <a:buNone/>
              <a:defRPr sz="1800"/>
            </a:lvl5pPr>
            <a:lvl6pPr marL="4246063" indent="0">
              <a:buNone/>
              <a:defRPr sz="1800"/>
            </a:lvl6pPr>
            <a:lvl7pPr marL="5095275" indent="0">
              <a:buNone/>
              <a:defRPr sz="1800"/>
            </a:lvl7pPr>
            <a:lvl8pPr marL="5944487" indent="0">
              <a:buNone/>
              <a:defRPr sz="1800"/>
            </a:lvl8pPr>
            <a:lvl9pPr marL="679370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6"/>
            <a:ext cx="10974705" cy="85036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6000"/>
            </a:lvl1pPr>
            <a:lvl2pPr marL="849212" indent="0">
              <a:buNone/>
              <a:defRPr sz="5200"/>
            </a:lvl2pPr>
            <a:lvl3pPr marL="1698426" indent="0">
              <a:buNone/>
              <a:defRPr sz="4600"/>
            </a:lvl3pPr>
            <a:lvl4pPr marL="2547637" indent="0">
              <a:buNone/>
              <a:defRPr sz="3600"/>
            </a:lvl4pPr>
            <a:lvl5pPr marL="3396849" indent="0">
              <a:buNone/>
              <a:defRPr sz="3600"/>
            </a:lvl5pPr>
            <a:lvl6pPr marL="4246063" indent="0">
              <a:buNone/>
              <a:defRPr sz="3600"/>
            </a:lvl6pPr>
            <a:lvl7pPr marL="5095275" indent="0">
              <a:buNone/>
              <a:defRPr sz="3600"/>
            </a:lvl7pPr>
            <a:lvl8pPr marL="5944487" indent="0">
              <a:buNone/>
              <a:defRPr sz="3600"/>
            </a:lvl8pPr>
            <a:lvl9pPr marL="6793700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3"/>
            <a:ext cx="10974705" cy="1207665"/>
          </a:xfrm>
        </p:spPr>
        <p:txBody>
          <a:bodyPr/>
          <a:lstStyle>
            <a:lvl1pPr marL="0" indent="0">
              <a:buNone/>
              <a:defRPr sz="2600"/>
            </a:lvl1pPr>
            <a:lvl2pPr marL="849212" indent="0">
              <a:buNone/>
              <a:defRPr sz="2200"/>
            </a:lvl2pPr>
            <a:lvl3pPr marL="1698426" indent="0">
              <a:buNone/>
              <a:defRPr sz="1800"/>
            </a:lvl3pPr>
            <a:lvl4pPr marL="2547637" indent="0">
              <a:buNone/>
              <a:defRPr sz="1800"/>
            </a:lvl4pPr>
            <a:lvl5pPr marL="3396849" indent="0">
              <a:buNone/>
              <a:defRPr sz="1800"/>
            </a:lvl5pPr>
            <a:lvl6pPr marL="4246063" indent="0">
              <a:buNone/>
              <a:defRPr sz="1800"/>
            </a:lvl6pPr>
            <a:lvl7pPr marL="5095275" indent="0">
              <a:buNone/>
              <a:defRPr sz="1800"/>
            </a:lvl7pPr>
            <a:lvl8pPr marL="5944487" indent="0">
              <a:buNone/>
              <a:defRPr sz="1800"/>
            </a:lvl8pPr>
            <a:lvl9pPr marL="6793700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  <a:prstGeom prst="rect">
            <a:avLst/>
          </a:prstGeom>
        </p:spPr>
        <p:txBody>
          <a:bodyPr vert="horz" lIns="169842" tIns="84921" rIns="169842" bIns="8492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39"/>
          </a:xfrm>
          <a:prstGeom prst="rect">
            <a:avLst/>
          </a:prstGeom>
        </p:spPr>
        <p:txBody>
          <a:bodyPr vert="horz" lIns="169842" tIns="84921" rIns="169842" bIns="849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71"/>
            <a:ext cx="4267941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4B86-DCF5-427D-924B-21B90A0B7293}" type="datetimeFigureOut">
              <a:rPr lang="ko-KR" altLang="en-US" smtClean="0"/>
              <a:pPr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71"/>
            <a:ext cx="5792205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71"/>
            <a:ext cx="4267941" cy="547857"/>
          </a:xfrm>
          <a:prstGeom prst="rect">
            <a:avLst/>
          </a:prstGeom>
        </p:spPr>
        <p:txBody>
          <a:bodyPr vert="horz" lIns="169842" tIns="84921" rIns="169842" bIns="84921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40F1-F99E-480C-83C9-29DB209AEF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8426" rtl="0" eaLnBrk="1" latinLnBrk="1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909" indent="-636909" algn="l" defTabSz="1698426" rtl="0" eaLnBrk="1" latinLnBrk="1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9970" indent="-530758" algn="l" defTabSz="1698426" rtl="0" eaLnBrk="1" latinLnBrk="1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3031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2972242" indent="-424607" algn="l" defTabSz="1698426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821456" indent="-424607" algn="l" defTabSz="1698426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70668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19882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69094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18305" indent="-424607" algn="l" defTabSz="1698426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49212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426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47637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96849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246063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095275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4487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793700" algn="l" defTabSz="1698426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gle-developers.appspot.com/chart/interactive/docs/customizing_char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651" y="2853724"/>
            <a:ext cx="10045803" cy="1715299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ko-KR" altLang="en-US" sz="5400" dirty="0" smtClean="0"/>
              <a:t>시스템 최신기술 </a:t>
            </a:r>
            <a:r>
              <a:rPr lang="en-US" altLang="ko-KR" sz="5400" dirty="0" smtClean="0"/>
              <a:t>Part I. V0.4</a:t>
            </a:r>
          </a:p>
          <a:p>
            <a:r>
              <a:rPr lang="en-US" altLang="ko-KR" sz="5400" dirty="0" smtClean="0"/>
              <a:t>Raspberry 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6585247"/>
            <a:ext cx="4969204" cy="668859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2000" dirty="0" smtClean="0"/>
              <a:t>V 0.4</a:t>
            </a:r>
          </a:p>
          <a:p>
            <a:r>
              <a:rPr lang="en-US" altLang="ko-KR" sz="2000" dirty="0" smtClean="0"/>
              <a:t>2015.03.19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00" y="9105527"/>
            <a:ext cx="4834079" cy="299527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2015 copyright by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빠이파이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All rights reserved.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800000" y="6585247"/>
            <a:ext cx="4634789" cy="1976909"/>
            <a:chOff x="10847502" y="6585247"/>
            <a:chExt cx="4634789" cy="1976909"/>
          </a:xfrm>
        </p:grpSpPr>
        <p:sp>
          <p:nvSpPr>
            <p:cNvPr id="8" name="TextBox 7"/>
            <p:cNvSpPr txBox="1"/>
            <p:nvPr/>
          </p:nvSpPr>
          <p:spPr>
            <a:xfrm>
              <a:off x="11283036" y="6585247"/>
              <a:ext cx="4199255" cy="1976909"/>
            </a:xfrm>
            <a:prstGeom prst="rect">
              <a:avLst/>
            </a:prstGeom>
            <a:noFill/>
          </p:spPr>
          <p:txBody>
            <a:bodyPr wrap="square" lIns="52791" tIns="26395" rIns="52791" bIns="26395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000" dirty="0" smtClean="0"/>
                <a:t>Authorized by 2</a:t>
              </a:r>
              <a:r>
                <a:rPr lang="ko-KR" altLang="en-US" sz="2000" dirty="0" smtClean="0"/>
                <a:t>조 </a:t>
              </a:r>
              <a:r>
                <a:rPr lang="ko-KR" altLang="en-US" sz="2000" dirty="0" err="1" smtClean="0"/>
                <a:t>빠이파이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20103315 </a:t>
              </a:r>
              <a:r>
                <a:rPr lang="ko-KR" altLang="en-US" sz="2000" dirty="0" smtClean="0"/>
                <a:t>김우성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조장</a:t>
              </a:r>
              <a:r>
                <a:rPr lang="en-US" altLang="ko-KR" sz="2000" dirty="0" smtClean="0"/>
                <a:t>)</a:t>
              </a:r>
            </a:p>
            <a:p>
              <a:r>
                <a:rPr lang="en-US" altLang="ko-KR" sz="2000" dirty="0" smtClean="0"/>
                <a:t>20103309 </a:t>
              </a:r>
              <a:r>
                <a:rPr lang="ko-KR" altLang="en-US" sz="2000" dirty="0" smtClean="0"/>
                <a:t>김성준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20103310 </a:t>
              </a:r>
              <a:r>
                <a:rPr lang="ko-KR" altLang="en-US" sz="2000" dirty="0" smtClean="0"/>
                <a:t>김성중</a:t>
              </a:r>
              <a:endParaRPr lang="en-US" altLang="ko-KR" sz="2000" dirty="0"/>
            </a:p>
            <a:p>
              <a:r>
                <a:rPr lang="en-US" altLang="ko-KR" sz="2000" dirty="0" smtClean="0"/>
                <a:t>20103376 </a:t>
              </a:r>
              <a:r>
                <a:rPr lang="ko-KR" altLang="en-US" sz="2000" dirty="0" smtClean="0"/>
                <a:t>임기성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20103382 </a:t>
              </a:r>
              <a:r>
                <a:rPr lang="ko-KR" altLang="en-US" sz="2000" dirty="0" smtClean="0"/>
                <a:t>조광현</a:t>
              </a:r>
              <a:endParaRPr lang="ko-KR" altLang="en-US" sz="2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0847502" y="6660000"/>
              <a:ext cx="0" cy="1883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19999" y="4641031"/>
            <a:ext cx="7705507" cy="884302"/>
          </a:xfrm>
          <a:prstGeom prst="rect">
            <a:avLst/>
          </a:prstGeom>
          <a:noFill/>
        </p:spPr>
        <p:txBody>
          <a:bodyPr wrap="square" lIns="52791" tIns="26395" rIns="52791" bIns="26395" rtlCol="0">
            <a:sp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</a:rPr>
              <a:t>// 2</a:t>
            </a:r>
            <a:r>
              <a:rPr lang="ko-KR" altLang="en-US" sz="5400" dirty="0" smtClean="0">
                <a:solidFill>
                  <a:srgbClr val="0070C0"/>
                </a:solidFill>
              </a:rPr>
              <a:t>주차 </a:t>
            </a:r>
            <a:r>
              <a:rPr lang="en-US" altLang="ko-KR" sz="5400" dirty="0" smtClean="0">
                <a:solidFill>
                  <a:srgbClr val="0070C0"/>
                </a:solidFill>
              </a:rPr>
              <a:t>HW </a:t>
            </a:r>
            <a:r>
              <a:rPr lang="ko-KR" altLang="en-US" sz="5400" dirty="0" smtClean="0">
                <a:solidFill>
                  <a:srgbClr val="0070C0"/>
                </a:solidFill>
              </a:rPr>
              <a:t>추가 문서</a:t>
            </a:r>
            <a:endParaRPr lang="en-US" altLang="ko-KR" sz="5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2)Node.js </a:t>
            </a:r>
            <a:r>
              <a:rPr lang="ko-KR" altLang="en-US" b="1" dirty="0"/>
              <a:t>연동 </a:t>
            </a:r>
            <a:r>
              <a:rPr lang="en-US" altLang="ko-KR" b="1" dirty="0"/>
              <a:t>with Socket.io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8" y="1106669"/>
            <a:ext cx="8537779" cy="89499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92660" y="1544687"/>
            <a:ext cx="51125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49643" y="1222102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Socket.io</a:t>
            </a:r>
            <a:r>
              <a:rPr lang="ko-KR" altLang="en-US" dirty="0" smtClean="0"/>
              <a:t>를 사용하기 위하여 모듈 위치 호출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9643" y="2480791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존재하는 소켓과 연결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5718" y="5361111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전송받은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chartData</a:t>
            </a:r>
            <a:r>
              <a:rPr lang="ko-KR" altLang="en-US" dirty="0" smtClean="0"/>
              <a:t>를 삽입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3" idx="3"/>
            <a:endCxn id="4" idx="1"/>
          </p:cNvCxnSpPr>
          <p:nvPr/>
        </p:nvCxnSpPr>
        <p:spPr>
          <a:xfrm>
            <a:off x="5905228" y="1652699"/>
            <a:ext cx="3744415" cy="1080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52699" y="2480791"/>
            <a:ext cx="540060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3"/>
            <a:endCxn id="7" idx="1"/>
          </p:cNvCxnSpPr>
          <p:nvPr/>
        </p:nvCxnSpPr>
        <p:spPr>
          <a:xfrm>
            <a:off x="6553299" y="2660811"/>
            <a:ext cx="3096344" cy="35858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49643" y="3739671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‘chart data’ </a:t>
            </a:r>
            <a:r>
              <a:rPr lang="ko-KR" altLang="en-US" dirty="0" smtClean="0"/>
              <a:t>이벤트가 서버에서 발생하면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실행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52699" y="2939059"/>
            <a:ext cx="5112568" cy="4058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3"/>
            <a:endCxn id="15" idx="1"/>
          </p:cNvCxnSpPr>
          <p:nvPr/>
        </p:nvCxnSpPr>
        <p:spPr>
          <a:xfrm>
            <a:off x="6265267" y="3141973"/>
            <a:ext cx="3384376" cy="11363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34927" y="5073079"/>
            <a:ext cx="280831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0" idx="3"/>
            <a:endCxn id="5" idx="1"/>
          </p:cNvCxnSpPr>
          <p:nvPr/>
        </p:nvCxnSpPr>
        <p:spPr>
          <a:xfrm>
            <a:off x="4843239" y="5217095"/>
            <a:ext cx="4832479" cy="6826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5267" y="945642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&lt;google.html&gt;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3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2)Node.js </a:t>
            </a:r>
            <a:r>
              <a:rPr lang="ko-KR" altLang="en-US" b="1" dirty="0"/>
              <a:t>연동 </a:t>
            </a:r>
            <a:r>
              <a:rPr lang="en-US" altLang="ko-KR" b="1" dirty="0"/>
              <a:t>with Socket.io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65267" y="945642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&lt;google.html&gt;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8" y="1544686"/>
            <a:ext cx="14370427" cy="78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80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29363" y="4136975"/>
            <a:ext cx="4032447" cy="1654443"/>
            <a:chOff x="720000" y="3130604"/>
            <a:chExt cx="4032447" cy="1654443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3130604"/>
              <a:ext cx="4032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 smtClean="0"/>
                <a:t>감사합니다</a:t>
              </a:r>
              <a:r>
                <a:rPr lang="en-US" altLang="ko-KR" sz="5400" dirty="0" smtClean="0"/>
                <a:t>.</a:t>
              </a:r>
              <a:endParaRPr lang="ko-KR" altLang="en-US" sz="5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000" y="4138716"/>
              <a:ext cx="3816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Thank you~~!!</a:t>
              </a:r>
              <a:r>
                <a:rPr lang="ko-KR" altLang="en-US" sz="3600" dirty="0" smtClean="0"/>
                <a:t> </a:t>
              </a:r>
              <a:endParaRPr lang="ko-KR" alt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0000" y="3449994"/>
            <a:ext cx="1253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2. 2</a:t>
            </a:r>
            <a:r>
              <a:rPr lang="ko-KR" altLang="en-US" sz="5400" dirty="0" smtClean="0"/>
              <a:t>주차 </a:t>
            </a:r>
            <a:r>
              <a:rPr lang="en-US" altLang="ko-KR" sz="5400" dirty="0" smtClean="0"/>
              <a:t>HW</a:t>
            </a:r>
            <a:endParaRPr lang="ko-KR" alt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20000" y="4386098"/>
            <a:ext cx="518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최신기술 </a:t>
            </a:r>
            <a:r>
              <a:rPr lang="en-US" altLang="ko-KR" sz="2400" dirty="0" smtClean="0"/>
              <a:t>Part I.</a:t>
            </a:r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pSp>
        <p:nvGrpSpPr>
          <p:cNvPr id="2" name="그룹 6"/>
          <p:cNvGrpSpPr/>
          <p:nvPr/>
        </p:nvGrpSpPr>
        <p:grpSpPr>
          <a:xfrm>
            <a:off x="720000" y="5495835"/>
            <a:ext cx="4969203" cy="369332"/>
            <a:chOff x="720000" y="5431378"/>
            <a:chExt cx="49692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720000" y="5431378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smtClean="0">
                  <a:solidFill>
                    <a:schemeClr val="bg1">
                      <a:lumMod val="65000"/>
                    </a:schemeClr>
                  </a:solidFill>
                </a:rPr>
                <a:t>Page Number :</a:t>
              </a:r>
              <a:endParaRPr lang="ko-KR" altLang="en-US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76835" y="543137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>
                  <a:solidFill>
                    <a:schemeClr val="accent6"/>
                  </a:solidFill>
                </a:rPr>
                <a:t>p34 ~ </a:t>
              </a:r>
              <a:r>
                <a:rPr lang="en-US" altLang="ko-KR" sz="1800" b="1" dirty="0" err="1" smtClean="0">
                  <a:solidFill>
                    <a:schemeClr val="accent6"/>
                  </a:solidFill>
                </a:rPr>
                <a:t>pXX</a:t>
              </a:r>
              <a:endParaRPr lang="ko-KR" altLang="en-US" sz="18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그리기 </a:t>
            </a:r>
            <a:r>
              <a:rPr lang="en-US" altLang="ko-KR" b="1" dirty="0" smtClean="0"/>
              <a:t>– 1)Chart </a:t>
            </a:r>
            <a:r>
              <a:rPr lang="ko-KR" altLang="en-US" b="1" dirty="0" smtClean="0"/>
              <a:t>양식 가져오기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234565" y="1832719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 Visualization</a:t>
            </a:r>
            <a:r>
              <a:rPr lang="ko-KR" altLang="en-US" dirty="0" smtClean="0"/>
              <a:t>으로 차트를 그리기 위해서는 먼저 차트의 양식을 </a:t>
            </a:r>
            <a:r>
              <a:rPr lang="ko-KR" altLang="en-US" dirty="0" err="1" smtClean="0"/>
              <a:t>가져와야한다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74" y="1688703"/>
            <a:ext cx="9704934" cy="7235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02144" y="4182523"/>
            <a:ext cx="706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://developers.google.com/chart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02144" y="574749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좌측 </a:t>
            </a:r>
            <a:r>
              <a:rPr lang="ko-KR" altLang="en-US" dirty="0" err="1" smtClean="0"/>
              <a:t>메뉴중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Chart Types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02144" y="6820028"/>
            <a:ext cx="6701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 원하는 방식의 차트를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20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1)Chart </a:t>
            </a:r>
            <a:r>
              <a:rPr lang="ko-KR" altLang="en-US" b="1" dirty="0"/>
              <a:t>양식 가져오기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93659" y="1544687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우리는 온도 그래프를 그릴 것이므로 가장 일반적인 </a:t>
            </a:r>
            <a:r>
              <a:rPr lang="en-US" altLang="ko-KR" dirty="0" smtClean="0"/>
              <a:t>Line Chart</a:t>
            </a:r>
            <a:r>
              <a:rPr lang="ko-KR" altLang="en-US" dirty="0" smtClean="0"/>
              <a:t>를 선택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087" y="1328663"/>
            <a:ext cx="9163050" cy="827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1237" y="2984847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Chart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en-US" altLang="ko-KR" dirty="0" smtClean="0"/>
              <a:t>Creating </a:t>
            </a:r>
            <a:r>
              <a:rPr lang="en-US" altLang="ko-KR" dirty="0"/>
              <a:t>Material Line </a:t>
            </a:r>
            <a:r>
              <a:rPr lang="en-US" altLang="ko-KR" dirty="0" smtClean="0"/>
              <a:t>Charts</a:t>
            </a:r>
            <a:r>
              <a:rPr lang="ko-KR" altLang="en-US" dirty="0" smtClean="0"/>
              <a:t>를 보면</a:t>
            </a:r>
            <a:r>
              <a:rPr lang="en-US" altLang="ko-KR" dirty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양식이 나와있다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96840" y="5289103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이를 일단 복사하여 </a:t>
            </a:r>
            <a:r>
              <a:rPr lang="en-US" altLang="ko-KR" dirty="0" smtClean="0"/>
              <a:t>google.html</a:t>
            </a:r>
            <a:r>
              <a:rPr lang="ko-KR" altLang="en-US" dirty="0" smtClean="0"/>
              <a:t>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50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1)Chart </a:t>
            </a:r>
            <a:r>
              <a:rPr lang="ko-KR" altLang="en-US" b="1" dirty="0"/>
              <a:t>양식 가져오기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93659" y="1544687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맨위의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한줄은</a:t>
            </a:r>
            <a:r>
              <a:rPr lang="ko-KR" altLang="en-US" dirty="0" smtClean="0"/>
              <a:t> 차트의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불러오기 주소를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21237" y="298484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주소에서 </a:t>
            </a:r>
            <a:r>
              <a:rPr lang="en-US" altLang="ko-KR" dirty="0" smtClean="0"/>
              <a:t>visualization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line </a:t>
            </a:r>
            <a:r>
              <a:rPr lang="ko-KR" altLang="en-US" dirty="0" smtClean="0"/>
              <a:t>패키지를 불러온다</a:t>
            </a:r>
            <a:r>
              <a:rPr lang="en-US" altLang="ko-KR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152" y="1121495"/>
            <a:ext cx="7508323" cy="86365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9152" y="1775227"/>
            <a:ext cx="7436315" cy="273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3"/>
            <a:endCxn id="2" idx="1"/>
          </p:cNvCxnSpPr>
          <p:nvPr/>
        </p:nvCxnSpPr>
        <p:spPr>
          <a:xfrm>
            <a:off x="8065467" y="1911985"/>
            <a:ext cx="1728192" cy="17131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29152" y="2336775"/>
            <a:ext cx="6140171" cy="2851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9" idx="3"/>
            <a:endCxn id="5" idx="1"/>
          </p:cNvCxnSpPr>
          <p:nvPr/>
        </p:nvCxnSpPr>
        <p:spPr>
          <a:xfrm>
            <a:off x="6769323" y="2479340"/>
            <a:ext cx="3051914" cy="10441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96715" y="3721776"/>
            <a:ext cx="453650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821237" y="4452926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Chat</a:t>
            </a:r>
            <a:r>
              <a:rPr lang="ko-KR" altLang="en-US" dirty="0" smtClean="0"/>
              <a:t>에 들어갈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26" name="직선 연결선 25"/>
          <p:cNvCxnSpPr>
            <a:stCxn id="23" idx="3"/>
            <a:endCxn id="24" idx="1"/>
          </p:cNvCxnSpPr>
          <p:nvPr/>
        </p:nvCxnSpPr>
        <p:spPr>
          <a:xfrm>
            <a:off x="5833219" y="3865792"/>
            <a:ext cx="3988018" cy="11257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6715" y="4021689"/>
            <a:ext cx="5688632" cy="1083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821237" y="5758946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Data.addColumn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데이터유형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‘)</a:t>
            </a:r>
          </a:p>
          <a:p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93659" y="7377335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Data.addRows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실제 들어갈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값을 입력한다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33" name="직선 연결선 32"/>
          <p:cNvCxnSpPr>
            <a:stCxn id="29" idx="3"/>
            <a:endCxn id="30" idx="1"/>
          </p:cNvCxnSpPr>
          <p:nvPr/>
        </p:nvCxnSpPr>
        <p:spPr>
          <a:xfrm>
            <a:off x="6985347" y="4563200"/>
            <a:ext cx="2835890" cy="17343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96715" y="5289103"/>
            <a:ext cx="2664296" cy="44689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35" idx="3"/>
            <a:endCxn id="31" idx="1"/>
          </p:cNvCxnSpPr>
          <p:nvPr/>
        </p:nvCxnSpPr>
        <p:spPr>
          <a:xfrm>
            <a:off x="3961011" y="7523558"/>
            <a:ext cx="5832648" cy="3923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1)Chart </a:t>
            </a:r>
            <a:r>
              <a:rPr lang="ko-KR" altLang="en-US" b="1" dirty="0"/>
              <a:t>양식 가져오기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93659" y="1544687"/>
            <a:ext cx="7272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Chart</a:t>
            </a:r>
            <a:r>
              <a:rPr lang="ko-KR" altLang="en-US" dirty="0" smtClean="0"/>
              <a:t>에 들어갈 추가 옵션을 기입하는 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이부분에</a:t>
            </a:r>
            <a:r>
              <a:rPr lang="ko-KR" altLang="en-US" dirty="0" smtClean="0"/>
              <a:t> 대한 것은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google-developers.appspot.com/chart/interactive/docs/customizing_charts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96406" y="508411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Chart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796406" y="602922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차트에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을 삽입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808" y="2257381"/>
            <a:ext cx="8678557" cy="5468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0691" y="2257381"/>
            <a:ext cx="6624736" cy="2383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3"/>
            <a:endCxn id="2" idx="1"/>
          </p:cNvCxnSpPr>
          <p:nvPr/>
        </p:nvCxnSpPr>
        <p:spPr>
          <a:xfrm flipV="1">
            <a:off x="7705427" y="3314402"/>
            <a:ext cx="2088232" cy="13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80691" y="4785047"/>
            <a:ext cx="8205674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  <a:endCxn id="30" idx="1"/>
          </p:cNvCxnSpPr>
          <p:nvPr/>
        </p:nvCxnSpPr>
        <p:spPr>
          <a:xfrm>
            <a:off x="9286365" y="4991535"/>
            <a:ext cx="510041" cy="3849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80691" y="5289103"/>
            <a:ext cx="3096344" cy="434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3"/>
            <a:endCxn id="31" idx="1"/>
          </p:cNvCxnSpPr>
          <p:nvPr/>
        </p:nvCxnSpPr>
        <p:spPr>
          <a:xfrm>
            <a:off x="4177035" y="5506436"/>
            <a:ext cx="5619371" cy="815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93659" y="7233319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이걸로 끝이면 좋겠지만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6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2)Node.js </a:t>
            </a:r>
            <a:r>
              <a:rPr lang="ko-KR" altLang="en-US" b="1" dirty="0" smtClean="0"/>
              <a:t>연동 </a:t>
            </a:r>
            <a:r>
              <a:rPr lang="en-US" altLang="ko-KR" b="1" dirty="0" smtClean="0"/>
              <a:t>with Socket.io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4667" y="1760711"/>
            <a:ext cx="78176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Node.js </a:t>
            </a:r>
            <a:r>
              <a:rPr lang="ko-KR" altLang="en-US" sz="4000" dirty="0" smtClean="0"/>
              <a:t>필요 모듈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pPr marL="457200" indent="-457200">
              <a:buFontTx/>
              <a:buChar char="-"/>
            </a:pPr>
            <a:r>
              <a:rPr lang="en-US" altLang="ko-KR" sz="4000" dirty="0" err="1" smtClean="0"/>
              <a:t>Mysql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</a:t>
            </a:r>
            <a:r>
              <a:rPr lang="en-US" altLang="ko-KR" sz="4000" dirty="0" err="1" smtClean="0"/>
              <a:t>npm</a:t>
            </a:r>
            <a:r>
              <a:rPr lang="en-US" altLang="ko-KR" sz="4000" dirty="0" smtClean="0"/>
              <a:t> install </a:t>
            </a:r>
            <a:r>
              <a:rPr lang="en-US" altLang="ko-KR" sz="4000" dirty="0" err="1" smtClean="0"/>
              <a:t>mysql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pPr marL="457200" indent="-457200">
              <a:buFontTx/>
              <a:buChar char="-"/>
            </a:pPr>
            <a:r>
              <a:rPr lang="en-US" altLang="ko-KR" sz="4000" dirty="0" smtClean="0"/>
              <a:t>Express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</a:t>
            </a:r>
            <a:r>
              <a:rPr lang="en-US" altLang="ko-KR" sz="4000" dirty="0" err="1" smtClean="0"/>
              <a:t>npm</a:t>
            </a:r>
            <a:r>
              <a:rPr lang="en-US" altLang="ko-KR" sz="4000" dirty="0" smtClean="0"/>
              <a:t> install express</a:t>
            </a:r>
          </a:p>
          <a:p>
            <a:endParaRPr lang="en-US" altLang="ko-KR" sz="4000" dirty="0" smtClean="0"/>
          </a:p>
          <a:p>
            <a:pPr marL="457200" indent="-457200">
              <a:buFontTx/>
              <a:buChar char="-"/>
            </a:pPr>
            <a:r>
              <a:rPr lang="en-US" altLang="ko-KR" sz="4000" dirty="0" smtClean="0"/>
              <a:t>Socket.io</a:t>
            </a:r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</a:t>
            </a:r>
            <a:r>
              <a:rPr lang="en-US" altLang="ko-KR" sz="4000" dirty="0" err="1" smtClean="0"/>
              <a:t>npm</a:t>
            </a:r>
            <a:r>
              <a:rPr lang="en-US" altLang="ko-KR" sz="4000" dirty="0" smtClean="0"/>
              <a:t> install socket.io</a:t>
            </a:r>
            <a:endParaRPr lang="ko-KR" alt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9069737" y="4099813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모듈을 폴더 하나에 몰아서 설치</a:t>
            </a:r>
            <a:r>
              <a:rPr lang="en-US" altLang="ko-KR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dirty="0" smtClean="0"/>
              <a:t>Install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sudo</a:t>
            </a:r>
            <a:r>
              <a:rPr lang="ko-KR" altLang="en-US" dirty="0" smtClean="0"/>
              <a:t>를 앞에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6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2)Node.js </a:t>
            </a:r>
            <a:r>
              <a:rPr lang="ko-KR" altLang="en-US" b="1" dirty="0"/>
              <a:t>연동 </a:t>
            </a:r>
            <a:r>
              <a:rPr lang="en-US" altLang="ko-KR" b="1" dirty="0"/>
              <a:t>with Socket.io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7" y="1328663"/>
            <a:ext cx="8105731" cy="8768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5" y="1904727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기본적으로 모듈들을 호출하고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포트를 열고 로컬호스트에 서버를 생성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7635" y="3632919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과의 연동을 위해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CreateConnection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회용 호출밖에 안되므로 새로 </a:t>
            </a:r>
            <a:r>
              <a:rPr lang="ko-KR" altLang="en-US" dirty="0" err="1" smtClean="0"/>
              <a:t>고침시</a:t>
            </a:r>
            <a:r>
              <a:rPr lang="ko-KR" altLang="en-US" dirty="0" smtClean="0"/>
              <a:t> 에러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7635" y="644123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데이터를 받아올 </a:t>
            </a:r>
            <a:r>
              <a:rPr lang="en-US" altLang="ko-KR" dirty="0" err="1" smtClean="0"/>
              <a:t>chartData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7635" y="8169423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Google.html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respon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클라이언트로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56380" y="948907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&lt;app.js&gt; - 1/2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07808" y="968623"/>
            <a:ext cx="17065896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27" y="320551"/>
            <a:ext cx="17137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2-4 Google Visualization</a:t>
            </a:r>
            <a:r>
              <a:rPr lang="ko-KR" altLang="en-US" b="1" dirty="0" smtClean="0"/>
              <a:t>으로 그래프 </a:t>
            </a:r>
            <a:r>
              <a:rPr lang="ko-KR" altLang="en-US" b="1" dirty="0"/>
              <a:t>그리기 </a:t>
            </a:r>
            <a:r>
              <a:rPr lang="en-US" altLang="ko-KR" b="1" dirty="0"/>
              <a:t>– 2)Node.js </a:t>
            </a:r>
            <a:r>
              <a:rPr lang="ko-KR" altLang="en-US" b="1" dirty="0"/>
              <a:t>연동 </a:t>
            </a:r>
            <a:r>
              <a:rPr lang="en-US" altLang="ko-KR" b="1" dirty="0"/>
              <a:t>with Socket.io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726" y="1832719"/>
            <a:ext cx="11026291" cy="6912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69923" y="2048743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소켓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‘connection’ </a:t>
            </a:r>
            <a:r>
              <a:rPr lang="ko-KR" altLang="en-US" dirty="0" smtClean="0"/>
              <a:t>이벤트 발생시 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69923" y="4064967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</a:t>
            </a:r>
            <a:r>
              <a:rPr lang="ko-KR" altLang="en-US" dirty="0" smtClean="0"/>
              <a:t>을 이용하여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받아서 </a:t>
            </a:r>
            <a:r>
              <a:rPr lang="en-US" altLang="ko-KR" dirty="0" err="1" smtClean="0"/>
              <a:t>chartData</a:t>
            </a:r>
            <a:r>
              <a:rPr lang="ko-KR" altLang="en-US" dirty="0" smtClean="0"/>
              <a:t>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69923" y="6225207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Socket.emit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‘chart data’</a:t>
            </a:r>
            <a:r>
              <a:rPr lang="ko-KR" altLang="en-US" dirty="0" smtClean="0"/>
              <a:t>이벤트를 발생시키며 </a:t>
            </a:r>
            <a:r>
              <a:rPr lang="en-US" altLang="ko-KR" dirty="0" err="1" smtClean="0"/>
              <a:t>chartData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google.html(client)</a:t>
            </a:r>
            <a:r>
              <a:rPr lang="ko-KR" altLang="en-US" dirty="0" smtClean="0"/>
              <a:t>에 전송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85547" y="812743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&lt;app.js&gt; - 2/2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4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450</Words>
  <Application>Microsoft Office PowerPoint</Application>
  <PresentationFormat>사용자 지정</PresentationFormat>
  <Paragraphs>80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43</cp:revision>
  <dcterms:created xsi:type="dcterms:W3CDTF">2015-03-07T00:39:34Z</dcterms:created>
  <dcterms:modified xsi:type="dcterms:W3CDTF">2015-03-19T01:18:58Z</dcterms:modified>
</cp:coreProperties>
</file>