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kb/401338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WANNACRY RANSOMWARE – PREVENTION AND RECOVERY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JOHN HULETT AND MICHAEL PENDLETON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Conclusion information</a:t>
            </a:r>
          </a:p>
          <a:p>
            <a:r>
              <a:rPr lang="en-US" dirty="0"/>
              <a:t>Ransomware impacts more organizations than just hospitals which was the focus of the article. Explanation of options post infection</a:t>
            </a:r>
            <a:r>
              <a:rPr lang="en-US" dirty="0" smtClean="0"/>
              <a:t>.</a:t>
            </a:r>
          </a:p>
          <a:p>
            <a:r>
              <a:rPr lang="en-US" dirty="0"/>
              <a:t>Description on how </a:t>
            </a:r>
            <a:r>
              <a:rPr lang="en-US" dirty="0" err="1"/>
              <a:t>wanna</a:t>
            </a:r>
            <a:r>
              <a:rPr lang="en-US" dirty="0"/>
              <a:t> cry was different from worm derived malware vectors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6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ARTICLE INFORMATION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The Dynamic Analysis of WannaCry Ransomware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Written by Da-Yu KAO, Shou-Ching HSIAO – February 2018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33400" indent="-342900">
              <a:buSzPts val="3000"/>
            </a:pPr>
            <a:r>
              <a:rPr lang="en-US" dirty="0" smtClean="0"/>
              <a:t>Description of ransomware</a:t>
            </a:r>
          </a:p>
          <a:p>
            <a:pPr marL="533400" indent="-342900">
              <a:buSzPts val="3000"/>
            </a:pPr>
            <a:r>
              <a:rPr lang="en-US" dirty="0" smtClean="0"/>
              <a:t>YARA utilized to limit future impact of known behavior</a:t>
            </a:r>
          </a:p>
          <a:p>
            <a:pPr marL="533400" indent="-342900">
              <a:buSzPts val="3000"/>
            </a:pPr>
            <a:r>
              <a:rPr lang="en-US" dirty="0" smtClean="0"/>
              <a:t>Tools used to </a:t>
            </a:r>
            <a:r>
              <a:rPr lang="en-US" dirty="0" err="1" smtClean="0"/>
              <a:t>scub</a:t>
            </a:r>
            <a:r>
              <a:rPr lang="en-US" dirty="0" smtClean="0"/>
              <a:t> infected systems in order to help determine the behavior of IOC execution</a:t>
            </a:r>
          </a:p>
          <a:p>
            <a:pPr marL="533400" indent="-342900">
              <a:buSzPts val="3000"/>
            </a:pPr>
            <a:r>
              <a:rPr lang="en-US" dirty="0" err="1"/>
              <a:t>Wannacry’s</a:t>
            </a:r>
            <a:r>
              <a:rPr lang="en-US" dirty="0"/>
              <a:t> usage of the Microsoft SMB MS17-010 </a:t>
            </a:r>
            <a:endParaRPr lang="en-US" dirty="0" smtClean="0"/>
          </a:p>
          <a:p>
            <a:pPr marL="533400" indent="-342900">
              <a:buSzPts val="3000"/>
            </a:pPr>
            <a:r>
              <a:rPr lang="en-US" dirty="0" smtClean="0"/>
              <a:t>Processes </a:t>
            </a:r>
            <a:r>
              <a:rPr lang="en-US" dirty="0" smtClean="0"/>
              <a:t>used </a:t>
            </a:r>
            <a:r>
              <a:rPr lang="en-US" dirty="0"/>
              <a:t>with services </a:t>
            </a:r>
            <a:r>
              <a:rPr lang="en-US" dirty="0" smtClean="0"/>
              <a:t>created</a:t>
            </a:r>
          </a:p>
          <a:p>
            <a:pPr marL="533400" indent="-342900">
              <a:buSzPts val="3000"/>
            </a:pPr>
            <a:r>
              <a:rPr lang="en-US" dirty="0"/>
              <a:t>P</a:t>
            </a:r>
            <a:r>
              <a:rPr lang="en-US" dirty="0" smtClean="0"/>
              <a:t>ayload </a:t>
            </a:r>
            <a:r>
              <a:rPr lang="en-US" dirty="0"/>
              <a:t>order of the </a:t>
            </a:r>
            <a:r>
              <a:rPr lang="en-US" dirty="0" smtClean="0"/>
              <a:t>infection</a:t>
            </a:r>
          </a:p>
          <a:p>
            <a:pPr marL="533400" indent="-342900">
              <a:buSzPts val="3000"/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122379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33400" indent="-342900">
              <a:buSzPts val="3000"/>
            </a:pPr>
            <a:r>
              <a:rPr lang="en-US" dirty="0"/>
              <a:t>Description of </a:t>
            </a:r>
            <a:r>
              <a:rPr lang="en-US" dirty="0" smtClean="0"/>
              <a:t>ransomware</a:t>
            </a:r>
            <a:endParaRPr lang="en-US" dirty="0"/>
          </a:p>
        </p:txBody>
      </p:sp>
      <p:sp>
        <p:nvSpPr>
          <p:cNvPr id="253" name="Google Shape;253;p22"/>
          <p:cNvSpPr txBox="1">
            <a:spLocks noGrp="1"/>
          </p:cNvSpPr>
          <p:nvPr>
            <p:ph type="body" idx="1"/>
          </p:nvPr>
        </p:nvSpPr>
        <p:spPr>
          <a:xfrm>
            <a:off x="1108460" y="1326374"/>
            <a:ext cx="9905999" cy="44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dirty="0"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dirty="0"/>
          </a:p>
        </p:txBody>
      </p:sp>
      <p:sp>
        <p:nvSpPr>
          <p:cNvPr id="4" name="Google Shape;241;p20"/>
          <p:cNvSpPr txBox="1">
            <a:spLocks/>
          </p:cNvSpPr>
          <p:nvPr/>
        </p:nvSpPr>
        <p:spPr>
          <a:xfrm>
            <a:off x="1108460" y="1635768"/>
            <a:ext cx="9905999" cy="430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533400" indent="-342900">
              <a:buSzPts val="3000"/>
            </a:pPr>
            <a:r>
              <a:rPr lang="en-US" dirty="0" smtClean="0"/>
              <a:t>Ransomware is malware that does not utilize the traditional malware attack.</a:t>
            </a:r>
          </a:p>
          <a:p>
            <a:pPr marL="533400" indent="-342900">
              <a:buSzPts val="3000"/>
            </a:pPr>
            <a:r>
              <a:rPr lang="en-US" dirty="0" smtClean="0"/>
              <a:t>Instead of Worm, Trojan..</a:t>
            </a:r>
            <a:r>
              <a:rPr lang="en-US" dirty="0" err="1" smtClean="0"/>
              <a:t>etc</a:t>
            </a:r>
            <a:r>
              <a:rPr lang="en-US" dirty="0" smtClean="0"/>
              <a:t> vectors that takes an exhaustive amount of code to write. </a:t>
            </a:r>
            <a:r>
              <a:rPr lang="en-US" dirty="0" err="1" smtClean="0"/>
              <a:t>Rasomware</a:t>
            </a:r>
            <a:r>
              <a:rPr lang="en-US" dirty="0" smtClean="0"/>
              <a:t> can be delivered with variants and copies of previous versions easily.</a:t>
            </a:r>
          </a:p>
          <a:p>
            <a:pPr marL="533400" indent="-342900">
              <a:buSzPts val="3000"/>
            </a:pPr>
            <a:r>
              <a:rPr lang="en-US" dirty="0" err="1"/>
              <a:t>Wannacry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ransomeware</a:t>
            </a:r>
            <a:r>
              <a:rPr lang="en-US" dirty="0" smtClean="0"/>
              <a:t>) </a:t>
            </a:r>
            <a:r>
              <a:rPr lang="en-US" dirty="0"/>
              <a:t>specifically targeted Microsoft’s SMB MS17-010 vulnerability</a:t>
            </a:r>
            <a:r>
              <a:rPr lang="en-US" dirty="0" smtClean="0"/>
              <a:t>.</a:t>
            </a:r>
          </a:p>
          <a:p>
            <a:pPr marL="533400" indent="-342900">
              <a:buSzPts val="3000"/>
            </a:pP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spead</a:t>
            </a:r>
            <a:r>
              <a:rPr lang="en-US" dirty="0" smtClean="0"/>
              <a:t> on networks differently than a worm as it is not a worm in design. However, due to the exposed vulnerability the ransomware was able to spread though the C share and also utilized any share available on the destination host.</a:t>
            </a:r>
          </a:p>
          <a:p>
            <a:pPr marL="533400" indent="-342900">
              <a:buSzPts val="3000"/>
            </a:pPr>
            <a:r>
              <a:rPr lang="en-US" dirty="0" smtClean="0"/>
              <a:t>What ransomware does is utilize a downloader to get the code, extract the payload and proceed to encrypting the drive.</a:t>
            </a:r>
          </a:p>
          <a:p>
            <a:pPr marL="533400" indent="-342900">
              <a:buSzPts val="3000"/>
            </a:pPr>
            <a:r>
              <a:rPr lang="en-US" dirty="0" smtClean="0"/>
              <a:t>Recovery of ransomware is extremely difficult. Since encryption of the drive takes place, a private key in the PKI exchange has to be provided and is difficult to crack in order to gain access back to the informational resources lost.</a:t>
            </a:r>
          </a:p>
          <a:p>
            <a:pPr marL="533400" indent="-342900">
              <a:buSzPts val="3000"/>
            </a:pPr>
            <a:r>
              <a:rPr lang="en-US" dirty="0" smtClean="0"/>
              <a:t>The recovery options are as follows:</a:t>
            </a:r>
          </a:p>
          <a:p>
            <a:pPr marL="990600" lvl="1" indent="-342900">
              <a:buSzPts val="3000"/>
            </a:pPr>
            <a:r>
              <a:rPr lang="en-US" dirty="0" smtClean="0"/>
              <a:t>Recover from Backup</a:t>
            </a:r>
          </a:p>
          <a:p>
            <a:pPr marL="990600" lvl="1" indent="-342900">
              <a:buSzPts val="3000"/>
            </a:pPr>
            <a:r>
              <a:rPr lang="en-US" dirty="0" smtClean="0"/>
              <a:t>Start the OS over from scratch post a format of the drive, with the understanding that the information will never be recovered</a:t>
            </a:r>
          </a:p>
          <a:p>
            <a:pPr marL="990600" lvl="1" indent="-342900">
              <a:buSzPts val="3000"/>
            </a:pPr>
            <a:r>
              <a:rPr lang="en-US" dirty="0" smtClean="0"/>
              <a:t>Pay the ransom by following the directions in the please read .TXT droplet.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title"/>
          </p:nvPr>
        </p:nvSpPr>
        <p:spPr>
          <a:xfrm>
            <a:off x="122379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33400" indent="-342900">
              <a:buSzPts val="3000"/>
            </a:pPr>
            <a:r>
              <a:rPr lang="en-US" dirty="0"/>
              <a:t>YARA utilized to limit future impact of known behavior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166125" y="1478570"/>
            <a:ext cx="9905999" cy="44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8175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  <a:p>
            <a:pPr marL="685800" lvl="1" indent="-8175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</p:txBody>
      </p:sp>
      <p:sp>
        <p:nvSpPr>
          <p:cNvPr id="4" name="Google Shape;241;p20"/>
          <p:cNvSpPr txBox="1">
            <a:spLocks/>
          </p:cNvSpPr>
          <p:nvPr/>
        </p:nvSpPr>
        <p:spPr>
          <a:xfrm>
            <a:off x="1108460" y="1635768"/>
            <a:ext cx="9905999" cy="430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533400" indent="-342900">
              <a:buSzPts val="3000"/>
            </a:pPr>
            <a:r>
              <a:rPr lang="en-US" dirty="0" smtClean="0"/>
              <a:t>YARA is utilized for sharing information on known malware behavior in order to contain new and possibly zero day malicious content.</a:t>
            </a:r>
          </a:p>
          <a:p>
            <a:pPr marL="533400" indent="-342900">
              <a:buSzPts val="3000"/>
            </a:pPr>
            <a:r>
              <a:rPr lang="en-US" dirty="0" smtClean="0"/>
              <a:t>A shared database is used in order to store the behavior so that similar malware can be handled quickly by leveraging this database.</a:t>
            </a:r>
          </a:p>
          <a:p>
            <a:pPr marL="190500" indent="0">
              <a:buSzPts val="300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used to </a:t>
            </a:r>
            <a:r>
              <a:rPr lang="en-US" dirty="0" err="1"/>
              <a:t>scub</a:t>
            </a:r>
            <a:r>
              <a:rPr lang="en-US" dirty="0"/>
              <a:t> infected systems in order to help determine the behavior of IOC execution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IOC is Indicators of compromise</a:t>
            </a:r>
          </a:p>
          <a:p>
            <a:r>
              <a:rPr lang="en-US" dirty="0" smtClean="0"/>
              <a:t>Tools used that are common for all malware and in this analysis:</a:t>
            </a:r>
          </a:p>
          <a:p>
            <a:pPr lvl="1"/>
            <a:r>
              <a:rPr lang="en-US" dirty="0" err="1" smtClean="0"/>
              <a:t>Autoruns</a:t>
            </a:r>
            <a:endParaRPr lang="en-US" dirty="0" smtClean="0"/>
          </a:p>
          <a:p>
            <a:pPr lvl="1"/>
            <a:r>
              <a:rPr lang="en-US" dirty="0" smtClean="0"/>
              <a:t>Process monitor</a:t>
            </a:r>
          </a:p>
          <a:p>
            <a:pPr lvl="1"/>
            <a:r>
              <a:rPr lang="en-US" dirty="0" smtClean="0"/>
              <a:t>Process hacker </a:t>
            </a:r>
          </a:p>
          <a:p>
            <a:pPr lvl="1"/>
            <a:r>
              <a:rPr lang="en-US" dirty="0" smtClean="0"/>
              <a:t>Wireshark</a:t>
            </a:r>
          </a:p>
          <a:p>
            <a:pPr lvl="1"/>
            <a:r>
              <a:rPr lang="en-US" dirty="0" smtClean="0"/>
              <a:t>Not included but useful in what's running in memory is “Process Explorer”. This helps determine any malicious content running in the Windows Hive, which also has open content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Wannacry’s</a:t>
            </a:r>
            <a:r>
              <a:rPr lang="en-US" dirty="0" smtClean="0"/>
              <a:t> usage of the Microsoft </a:t>
            </a:r>
            <a:r>
              <a:rPr lang="en-US" dirty="0"/>
              <a:t>SMB MS17-010 vulnerability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According to “</a:t>
            </a:r>
            <a:r>
              <a:rPr lang="en-US" dirty="0">
                <a:hlinkClick r:id="rId2"/>
              </a:rPr>
              <a:t>Microsoft Knowledge Base Article 4013389 </a:t>
            </a:r>
            <a:r>
              <a:rPr lang="en-US" dirty="0" smtClean="0"/>
              <a:t>“, “This vulnerability allowed remove code execution if an attacker sends </a:t>
            </a:r>
            <a:r>
              <a:rPr lang="en-US" dirty="0"/>
              <a:t>specially crafted messages to a Microsoft Server Message Block 1.0 (SMBv1) server. 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With SMB’s ability to be leveraged, </a:t>
            </a:r>
            <a:r>
              <a:rPr lang="en-US" dirty="0" err="1" smtClean="0"/>
              <a:t>wannacry</a:t>
            </a:r>
            <a:r>
              <a:rPr lang="en-US" dirty="0" smtClean="0"/>
              <a:t> was able to replicate across the network without being coded to morph into a worm.</a:t>
            </a:r>
          </a:p>
          <a:p>
            <a:r>
              <a:rPr lang="en-US" dirty="0" smtClean="0"/>
              <a:t>Once the remote code execution took place, the download and then </a:t>
            </a:r>
            <a:r>
              <a:rPr lang="en-US" dirty="0" err="1" smtClean="0"/>
              <a:t>paylod</a:t>
            </a:r>
            <a:r>
              <a:rPr lang="en-US" dirty="0" smtClean="0"/>
              <a:t> execution would begin until the drive was encryption. </a:t>
            </a:r>
          </a:p>
          <a:p>
            <a:r>
              <a:rPr lang="en-US" dirty="0" smtClean="0"/>
              <a:t>The Payload execution detail is included on </a:t>
            </a:r>
            <a:r>
              <a:rPr lang="en-US" smtClean="0"/>
              <a:t>slide 9 </a:t>
            </a:r>
            <a:r>
              <a:rPr lang="en-US" dirty="0" smtClean="0"/>
              <a:t>“Payload </a:t>
            </a:r>
            <a:r>
              <a:rPr lang="en-US" dirty="0"/>
              <a:t>order of the </a:t>
            </a:r>
            <a:r>
              <a:rPr lang="en-US" dirty="0" smtClean="0"/>
              <a:t>infection”.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3400" indent="-342900">
              <a:buSzPts val="3000"/>
            </a:pPr>
            <a:r>
              <a:rPr lang="en-US" dirty="0"/>
              <a:t>Processes used with </a:t>
            </a:r>
            <a:r>
              <a:rPr lang="en-US" dirty="0" err="1"/>
              <a:t>mssecsvc</a:t>
            </a:r>
            <a:r>
              <a:rPr lang="en-US" dirty="0" smtClean="0"/>
              <a:t> </a:t>
            </a:r>
            <a:r>
              <a:rPr lang="en-US" dirty="0"/>
              <a:t>created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mssecsvc2.0 installed and </a:t>
            </a:r>
            <a:r>
              <a:rPr lang="en-US" dirty="0" err="1" smtClean="0"/>
              <a:t>mssecsvc</a:t>
            </a:r>
            <a:r>
              <a:rPr lang="en-US" dirty="0" smtClean="0"/>
              <a:t> was created, the following processes were spawned.</a:t>
            </a:r>
          </a:p>
          <a:p>
            <a:pPr lvl="1"/>
            <a:r>
              <a:rPr lang="en-US" dirty="0" smtClean="0"/>
              <a:t>@</a:t>
            </a:r>
            <a:r>
              <a:rPr lang="en-US" dirty="0"/>
              <a:t>WanaDecryptor@.</a:t>
            </a:r>
            <a:r>
              <a:rPr lang="en-US" dirty="0" smtClean="0"/>
              <a:t>exe</a:t>
            </a:r>
          </a:p>
          <a:p>
            <a:pPr lvl="1"/>
            <a:r>
              <a:rPr lang="en-US" dirty="0" smtClean="0"/>
              <a:t>taskdl.exe</a:t>
            </a:r>
            <a:endParaRPr lang="en-US" dirty="0"/>
          </a:p>
          <a:p>
            <a:pPr lvl="1"/>
            <a:r>
              <a:rPr lang="en-US" dirty="0"/>
              <a:t>taskse.exe</a:t>
            </a:r>
          </a:p>
        </p:txBody>
      </p:sp>
    </p:spTree>
    <p:extLst>
      <p:ext uri="{BB962C8B-B14F-4D97-AF65-F5344CB8AC3E}">
        <p14:creationId xmlns:p14="http://schemas.microsoft.com/office/powerpoint/2010/main" val="176654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order of the infection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39125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597</Words>
  <Application>Microsoft Office PowerPoint</Application>
  <PresentationFormat>Widescreen</PresentationFormat>
  <Paragraphs>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Twentieth Century</vt:lpstr>
      <vt:lpstr>Circuit</vt:lpstr>
      <vt:lpstr>WANNACRY RANSOMWARE – PREVENTION AND RECOVERY</vt:lpstr>
      <vt:lpstr>ARTICLE INFORMATION</vt:lpstr>
      <vt:lpstr>INDEX</vt:lpstr>
      <vt:lpstr>Description of ransomware</vt:lpstr>
      <vt:lpstr>YARA utilized to limit future impact of known behavior</vt:lpstr>
      <vt:lpstr>Tools used to scub infected systems in order to help determine the behavior of IOC execution </vt:lpstr>
      <vt:lpstr>Wannacry’s usage of the Microsoft SMB MS17-010 vulnerability </vt:lpstr>
      <vt:lpstr>Processes used with mssecsvc created</vt:lpstr>
      <vt:lpstr>Payload order of the infection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WANNACRY RANSOMWARE – PREVENTION AND RECOVERY</dc:title>
  <cp:lastModifiedBy>Mike Pendleton</cp:lastModifiedBy>
  <cp:revision>17</cp:revision>
  <dcterms:modified xsi:type="dcterms:W3CDTF">2021-09-25T20:01:47Z</dcterms:modified>
</cp:coreProperties>
</file>