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56" r:id="rId2"/>
    <p:sldId id="257" r:id="rId3"/>
    <p:sldId id="258" r:id="rId4"/>
    <p:sldId id="260" r:id="rId5"/>
    <p:sldId id="267" r:id="rId6"/>
    <p:sldId id="268" r:id="rId7"/>
    <p:sldId id="259" r:id="rId8"/>
    <p:sldId id="262" r:id="rId9"/>
    <p:sldId id="269" r:id="rId10"/>
    <p:sldId id="263" r:id="rId11"/>
    <p:sldId id="270" r:id="rId12"/>
    <p:sldId id="271" r:id="rId13"/>
    <p:sldId id="27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p:cViewPr varScale="1">
        <p:scale>
          <a:sx n="115" d="100"/>
          <a:sy n="115" d="100"/>
        </p:scale>
        <p:origin x="372" y="108"/>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4/13/2021</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dirty="0"/>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4/13/2021</a:t>
            </a:fld>
            <a:endParaRPr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dirty="0"/>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smtClean="0"/>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37CC0096-1860-4642-9CD2-0079EA5E7CD1}" type="datetimeFigureOut">
              <a:rPr lang="en-US"/>
              <a:t>4/13/2021</a:t>
            </a:fld>
            <a:endParaRPr dirty="0"/>
          </a:p>
        </p:txBody>
      </p:sp>
      <p:sp>
        <p:nvSpPr>
          <p:cNvPr id="6" name="Slide Number Placeholder 5"/>
          <p:cNvSpPr>
            <a:spLocks noGrp="1"/>
          </p:cNvSpPr>
          <p:nvPr>
            <p:ph type="sldNum" sz="quarter" idx="12"/>
          </p:nvPr>
        </p:nvSpPr>
        <p:spPr/>
        <p:txBody>
          <a:bodyPr/>
          <a:lstStyle/>
          <a:p>
            <a:fld id="{E31375A4-56A4-47D6-9801-1991572033F7}" type="slidenum">
              <a:rPr/>
              <a:t>‹#›</a:t>
            </a:fld>
            <a:endParaRPr dirty="0"/>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Vertical Title 1"/>
          <p:cNvSpPr>
            <a:spLocks noGrp="1"/>
          </p:cNvSpPr>
          <p:nvPr>
            <p:ph type="title" orient="vert"/>
          </p:nvPr>
        </p:nvSpPr>
        <p:spPr>
          <a:xfrm>
            <a:off x="10058399" y="457201"/>
            <a:ext cx="2057401" cy="59436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37CC0096-1860-4642-9CD2-0079EA5E7CD1}" type="datetimeFigureOut">
              <a:rPr lang="en-US"/>
              <a:t>4/13/2021</a:t>
            </a:fld>
            <a:endParaRPr dirty="0"/>
          </a:p>
        </p:txBody>
      </p:sp>
      <p:sp>
        <p:nvSpPr>
          <p:cNvPr id="6" name="Slide Number Placeholder 5"/>
          <p:cNvSpPr>
            <a:spLocks noGrp="1"/>
          </p:cNvSpPr>
          <p:nvPr>
            <p:ph type="sldNum" sz="quarter" idx="12"/>
          </p:nvPr>
        </p:nvSpPr>
        <p:spPr/>
        <p:txBody>
          <a:bodyPr/>
          <a:lstStyle/>
          <a:p>
            <a:fld id="{E31375A4-56A4-47D6-9801-1991572033F7}" type="slidenum">
              <a:rPr/>
              <a:t>‹#›</a:t>
            </a:fld>
            <a:endParaRPr dirty="0"/>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37CC0096-1860-4642-9CD2-0079EA5E7CD1}" type="datetimeFigureOut">
              <a:rPr lang="en-US"/>
              <a:t>4/13/2021</a:t>
            </a:fld>
            <a:endParaRPr dirty="0"/>
          </a:p>
        </p:txBody>
      </p:sp>
      <p:sp>
        <p:nvSpPr>
          <p:cNvPr id="6" name="Slide Number Placeholder 5"/>
          <p:cNvSpPr>
            <a:spLocks noGrp="1"/>
          </p:cNvSpPr>
          <p:nvPr>
            <p:ph type="sldNum" sz="quarter" idx="12"/>
          </p:nvPr>
        </p:nvSpPr>
        <p:spPr/>
        <p:txBody>
          <a:bodyPr/>
          <a:lstStyle/>
          <a:p>
            <a:fld id="{E31375A4-56A4-47D6-9801-1991572033F7}" type="slidenum">
              <a:rPr/>
              <a:t>‹#›</a:t>
            </a:fld>
            <a:endParaRPr dirty="0"/>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smtClean="0"/>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37CC0096-1860-4642-9CD2-0079EA5E7CD1}" type="datetimeFigureOut">
              <a:rPr lang="en-US"/>
              <a:t>4/13/2021</a:t>
            </a:fld>
            <a:endParaRPr dirty="0"/>
          </a:p>
        </p:txBody>
      </p:sp>
      <p:sp>
        <p:nvSpPr>
          <p:cNvPr id="7" name="Slide Number Placeholder 6"/>
          <p:cNvSpPr>
            <a:spLocks noGrp="1"/>
          </p:cNvSpPr>
          <p:nvPr>
            <p:ph type="sldNum" sz="quarter" idx="12"/>
          </p:nvPr>
        </p:nvSpPr>
        <p:spPr/>
        <p:txBody>
          <a:bodyPr/>
          <a:lstStyle/>
          <a:p>
            <a:fld id="{E31375A4-56A4-47D6-9801-1991572033F7}" type="slidenum">
              <a:rPr/>
              <a:t>‹#›</a:t>
            </a:fld>
            <a:endParaRPr dirty="0"/>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endParaRPr dirty="0"/>
          </a:p>
        </p:txBody>
      </p:sp>
      <p:sp>
        <p:nvSpPr>
          <p:cNvPr id="7" name="Date Placeholder 6"/>
          <p:cNvSpPr>
            <a:spLocks noGrp="1"/>
          </p:cNvSpPr>
          <p:nvPr>
            <p:ph type="dt" sz="half" idx="10"/>
          </p:nvPr>
        </p:nvSpPr>
        <p:spPr/>
        <p:txBody>
          <a:bodyPr/>
          <a:lstStyle/>
          <a:p>
            <a:fld id="{37CC0096-1860-4642-9CD2-0079EA5E7CD1}" type="datetimeFigureOut">
              <a:rPr lang="en-US"/>
              <a:t>4/13/2021</a:t>
            </a:fld>
            <a:endParaRPr dirty="0"/>
          </a:p>
        </p:txBody>
      </p:sp>
      <p:sp>
        <p:nvSpPr>
          <p:cNvPr id="9" name="Slide Number Placeholder 8"/>
          <p:cNvSpPr>
            <a:spLocks noGrp="1"/>
          </p:cNvSpPr>
          <p:nvPr>
            <p:ph type="sldNum" sz="quarter" idx="12"/>
          </p:nvPr>
        </p:nvSpPr>
        <p:spPr/>
        <p:txBody>
          <a:bodyPr/>
          <a:lstStyle/>
          <a:p>
            <a:fld id="{E31375A4-56A4-47D6-9801-1991572033F7}" type="slidenum">
              <a:rPr/>
              <a:t>‹#›</a:t>
            </a:fld>
            <a:endParaRPr dirty="0"/>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endParaRPr dirty="0"/>
          </a:p>
        </p:txBody>
      </p:sp>
      <p:sp>
        <p:nvSpPr>
          <p:cNvPr id="3" name="Date Placeholder 2"/>
          <p:cNvSpPr>
            <a:spLocks noGrp="1"/>
          </p:cNvSpPr>
          <p:nvPr>
            <p:ph type="dt" sz="half" idx="10"/>
          </p:nvPr>
        </p:nvSpPr>
        <p:spPr/>
        <p:txBody>
          <a:bodyPr/>
          <a:lstStyle/>
          <a:p>
            <a:fld id="{37CC0096-1860-4642-9CD2-0079EA5E7CD1}" type="datetimeFigureOut">
              <a:rPr lang="en-US"/>
              <a:t>4/13/2021</a:t>
            </a:fld>
            <a:endParaRPr dirty="0"/>
          </a:p>
        </p:txBody>
      </p:sp>
      <p:sp>
        <p:nvSpPr>
          <p:cNvPr id="5" name="Slide Number Placeholder 4"/>
          <p:cNvSpPr>
            <a:spLocks noGrp="1"/>
          </p:cNvSpPr>
          <p:nvPr>
            <p:ph type="sldNum" sz="quarter" idx="12"/>
          </p:nvPr>
        </p:nvSpPr>
        <p:spPr/>
        <p:txBody>
          <a:bodyPr/>
          <a:lstStyle/>
          <a:p>
            <a:fld id="{E31375A4-56A4-47D6-9801-1991572033F7}" type="slidenum">
              <a:rPr/>
              <a:t>‹#›</a:t>
            </a:fld>
            <a:endParaRPr dirty="0"/>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dirty="0"/>
          </a:p>
        </p:txBody>
      </p:sp>
      <p:sp>
        <p:nvSpPr>
          <p:cNvPr id="2" name="Date Placeholder 1"/>
          <p:cNvSpPr>
            <a:spLocks noGrp="1"/>
          </p:cNvSpPr>
          <p:nvPr>
            <p:ph type="dt" sz="half" idx="10"/>
          </p:nvPr>
        </p:nvSpPr>
        <p:spPr/>
        <p:txBody>
          <a:bodyPr/>
          <a:lstStyle/>
          <a:p>
            <a:fld id="{37CC0096-1860-4642-9CD2-0079EA5E7CD1}" type="datetimeFigureOut">
              <a:rPr lang="en-US"/>
              <a:t>4/13/2021</a:t>
            </a:fld>
            <a:endParaRPr dirty="0"/>
          </a:p>
        </p:txBody>
      </p:sp>
      <p:sp>
        <p:nvSpPr>
          <p:cNvPr id="4" name="Slide Number Placeholder 3"/>
          <p:cNvSpPr>
            <a:spLocks noGrp="1"/>
          </p:cNvSpPr>
          <p:nvPr>
            <p:ph type="sldNum" sz="quarter" idx="12"/>
          </p:nvPr>
        </p:nvSpPr>
        <p:spPr/>
        <p:txBody>
          <a:bodyPr/>
          <a:lstStyle/>
          <a:p>
            <a:fld id="{E31375A4-56A4-47D6-9801-1991572033F7}" type="slidenum">
              <a:rPr/>
              <a:t>‹#›</a:t>
            </a:fld>
            <a:endParaRPr dirty="0"/>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smtClean="0"/>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smtClean="0"/>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4/13/2021</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4600"/>
            <a:ext cx="4098175" cy="1600200"/>
          </a:xfrm>
        </p:spPr>
        <p:txBody>
          <a:bodyPr>
            <a:normAutofit/>
          </a:bodyPr>
          <a:lstStyle/>
          <a:p>
            <a:r>
              <a:rPr lang="en-US" sz="3600" dirty="0" smtClean="0"/>
              <a:t>Heart Disease Mortality Rate determination.</a:t>
            </a:r>
            <a:endParaRPr lang="en-US" sz="3600" dirty="0"/>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Story of our findings – Cont.</a:t>
            </a:r>
            <a:endParaRPr lang="en-US" dirty="0"/>
          </a:p>
        </p:txBody>
      </p:sp>
      <p:sp>
        <p:nvSpPr>
          <p:cNvPr id="3" name="Text Placeholder 4"/>
          <p:cNvSpPr txBox="1">
            <a:spLocks/>
          </p:cNvSpPr>
          <p:nvPr/>
        </p:nvSpPr>
        <p:spPr>
          <a:xfrm>
            <a:off x="152400" y="2362200"/>
            <a:ext cx="3505200" cy="1371600"/>
          </a:xfrm>
          <a:prstGeom prst="rect">
            <a:avLst/>
          </a:prstGeom>
        </p:spPr>
        <p:txBody>
          <a:bodyPr/>
          <a:lst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a:lstStyle>
          <a:p>
            <a:pPr marL="0" indent="0">
              <a:buNone/>
            </a:pPr>
            <a:r>
              <a:rPr lang="en-US" dirty="0"/>
              <a:t>We chose a bar plot in order to visualize the data, finding that it fit best for the dataset. Though it does have some troubles, it makes distinct counts for individual states, which other such plots would not have done nearly as well.</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1819275"/>
            <a:ext cx="8763000" cy="5038725"/>
          </a:xfrm>
          <a:prstGeom prst="rect">
            <a:avLst/>
          </a:prstGeom>
        </p:spPr>
      </p:pic>
    </p:spTree>
    <p:extLst>
      <p:ext uri="{BB962C8B-B14F-4D97-AF65-F5344CB8AC3E}">
        <p14:creationId xmlns:p14="http://schemas.microsoft.com/office/powerpoint/2010/main" val="54710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Text Placeholder 2"/>
          <p:cNvSpPr>
            <a:spLocks noGrp="1"/>
          </p:cNvSpPr>
          <p:nvPr>
            <p:ph type="body" idx="1"/>
          </p:nvPr>
        </p:nvSpPr>
        <p:spPr>
          <a:xfrm>
            <a:off x="1066800" y="2514600"/>
            <a:ext cx="10058400" cy="3581400"/>
          </a:xfrm>
        </p:spPr>
        <p:txBody>
          <a:bodyPr/>
          <a:lstStyle/>
          <a:p>
            <a:r>
              <a:rPr lang="en-US" dirty="0"/>
              <a:t>We wondered how differences in location might have an effect on heart disease mortality data. The chosen visualization clearly </a:t>
            </a:r>
            <a:r>
              <a:rPr lang="en-US" dirty="0" smtClean="0"/>
              <a:t>answers </a:t>
            </a:r>
            <a:r>
              <a:rPr lang="en-US" dirty="0"/>
              <a:t>this question; yes, it appears to be related, though it appears clear that location is but a single part of a much larger puzzle.</a:t>
            </a:r>
          </a:p>
          <a:p>
            <a:r>
              <a:rPr lang="en-US" dirty="0"/>
              <a:t>Data variance shows several intriguing maxes and minimums. Guam shows the highest rate of heart disease, while the virgin isles shows the least, respectively averaging 529 and 88. Large states have lower death counts than smaller ones (California has 297 deaths which is on the low end of the average), and it seems land bound states have </a:t>
            </a:r>
            <a:r>
              <a:rPr lang="en-US" dirty="0" smtClean="0"/>
              <a:t>higher </a:t>
            </a:r>
            <a:r>
              <a:rPr lang="en-US" dirty="0"/>
              <a:t>counts that costal ones at a brief glance.</a:t>
            </a:r>
          </a:p>
          <a:p>
            <a:endParaRPr lang="en-US" dirty="0"/>
          </a:p>
        </p:txBody>
      </p:sp>
    </p:spTree>
    <p:extLst>
      <p:ext uri="{BB962C8B-B14F-4D97-AF65-F5344CB8AC3E}">
        <p14:creationId xmlns:p14="http://schemas.microsoft.com/office/powerpoint/2010/main" val="2653947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 Cont.</a:t>
            </a:r>
            <a:endParaRPr lang="en-US" dirty="0"/>
          </a:p>
        </p:txBody>
      </p:sp>
      <p:sp>
        <p:nvSpPr>
          <p:cNvPr id="3" name="Text Placeholder 2"/>
          <p:cNvSpPr>
            <a:spLocks noGrp="1"/>
          </p:cNvSpPr>
          <p:nvPr>
            <p:ph type="body" idx="1"/>
          </p:nvPr>
        </p:nvSpPr>
        <p:spPr>
          <a:xfrm>
            <a:off x="1066800" y="1828798"/>
            <a:ext cx="10058400" cy="4267202"/>
          </a:xfrm>
        </p:spPr>
        <p:txBody>
          <a:bodyPr/>
          <a:lstStyle/>
          <a:p>
            <a:r>
              <a:rPr lang="en-US" dirty="0" smtClean="0"/>
              <a:t>More </a:t>
            </a:r>
            <a:r>
              <a:rPr lang="en-US" dirty="0"/>
              <a:t>variables would better the data, such as age of patient, sex, or economic stance, but that data was unavailable. What we have does appear to show </a:t>
            </a:r>
            <a:r>
              <a:rPr lang="en-US" dirty="0" smtClean="0"/>
              <a:t>correlation </a:t>
            </a:r>
            <a:r>
              <a:rPr lang="en-US" dirty="0"/>
              <a:t>with location, with surprising numbers in the whole data as well as in the average. Overall, we feel that this shines good light on the subject at hand, that being the count of deaths by heart disease by location, and hope that this will better increase the knowledge of the subject.</a:t>
            </a:r>
          </a:p>
          <a:p>
            <a:endParaRPr lang="en-US" dirty="0"/>
          </a:p>
        </p:txBody>
      </p:sp>
    </p:spTree>
    <p:extLst>
      <p:ext uri="{BB962C8B-B14F-4D97-AF65-F5344CB8AC3E}">
        <p14:creationId xmlns:p14="http://schemas.microsoft.com/office/powerpoint/2010/main" val="2224000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2362200"/>
            <a:ext cx="4098175" cy="1752600"/>
          </a:xfrm>
        </p:spPr>
        <p:txBody>
          <a:bodyPr>
            <a:normAutofit/>
          </a:bodyPr>
          <a:lstStyle/>
          <a:p>
            <a:r>
              <a:rPr lang="en-US" sz="3600" dirty="0" smtClean="0"/>
              <a:t>Heart Disease Mortality Rate determination.</a:t>
            </a:r>
            <a:endParaRPr lang="en-US" sz="3600" dirty="0"/>
          </a:p>
        </p:txBody>
      </p:sp>
      <p:sp>
        <p:nvSpPr>
          <p:cNvPr id="4" name="Rectangle 3"/>
          <p:cNvSpPr/>
          <p:nvPr/>
        </p:nvSpPr>
        <p:spPr>
          <a:xfrm>
            <a:off x="1905000" y="4419600"/>
            <a:ext cx="2133600" cy="1477328"/>
          </a:xfrm>
          <a:prstGeom prst="rect">
            <a:avLst/>
          </a:prstGeom>
        </p:spPr>
        <p:txBody>
          <a:bodyPr wrap="square">
            <a:spAutoFit/>
          </a:bodyPr>
          <a:lstStyle/>
          <a:p>
            <a:r>
              <a:rPr lang="en-US" dirty="0" smtClean="0"/>
              <a:t>By:</a:t>
            </a:r>
          </a:p>
          <a:p>
            <a:endParaRPr lang="en-US" dirty="0"/>
          </a:p>
          <a:p>
            <a:r>
              <a:rPr lang="en-US" dirty="0" smtClean="0"/>
              <a:t>Mark Ohde</a:t>
            </a:r>
          </a:p>
          <a:p>
            <a:r>
              <a:rPr lang="en-US" dirty="0" smtClean="0"/>
              <a:t>Sebatian Ohde</a:t>
            </a:r>
          </a:p>
          <a:p>
            <a:r>
              <a:rPr lang="en-US" dirty="0" smtClean="0"/>
              <a:t>Mike Pendleton</a:t>
            </a:r>
            <a:endParaRPr lang="en-US" dirty="0"/>
          </a:p>
        </p:txBody>
      </p:sp>
    </p:spTree>
    <p:extLst>
      <p:ext uri="{BB962C8B-B14F-4D97-AF65-F5344CB8AC3E}">
        <p14:creationId xmlns:p14="http://schemas.microsoft.com/office/powerpoint/2010/main" val="504341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Brief Data Description</a:t>
            </a:r>
            <a:endParaRPr lang="en-US" dirty="0"/>
          </a:p>
        </p:txBody>
      </p:sp>
      <p:sp>
        <p:nvSpPr>
          <p:cNvPr id="3" name="Content Placeholder 2"/>
          <p:cNvSpPr>
            <a:spLocks noGrp="1"/>
          </p:cNvSpPr>
          <p:nvPr>
            <p:ph idx="1"/>
          </p:nvPr>
        </p:nvSpPr>
        <p:spPr>
          <a:xfrm>
            <a:off x="1524000" y="2362200"/>
            <a:ext cx="9144000" cy="3657600"/>
          </a:xfrm>
        </p:spPr>
        <p:txBody>
          <a:bodyPr>
            <a:normAutofit/>
          </a:bodyPr>
          <a:lstStyle/>
          <a:p>
            <a:r>
              <a:rPr lang="en-US" dirty="0"/>
              <a:t>In order to shed light on the subject of heart disease, we chose to look at and work with the chosen study in order to understand the mortality rates of this sometimes inviable disease amongst the population, and to also see if location has any relevance to this problem. This is intended for any audience with an interest towards the same subject, and is meant to increase the total knowledge of this disease, without bias against or towards any particular </a:t>
            </a:r>
            <a:r>
              <a:rPr lang="en-US" dirty="0" smtClean="0"/>
              <a:t>group, gender or ethnicity.  Heart Disease knowns no bounds.</a:t>
            </a:r>
            <a:endParaRPr lang="en-US" dirty="0"/>
          </a:p>
        </p:txBody>
      </p:sp>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Preprocessing</a:t>
            </a:r>
            <a:endParaRPr lang="en-US" dirty="0"/>
          </a:p>
        </p:txBody>
      </p:sp>
      <p:sp>
        <p:nvSpPr>
          <p:cNvPr id="5" name="Content Placeholder 2"/>
          <p:cNvSpPr>
            <a:spLocks noGrp="1"/>
          </p:cNvSpPr>
          <p:nvPr>
            <p:ph idx="1"/>
          </p:nvPr>
        </p:nvSpPr>
        <p:spPr>
          <a:xfrm>
            <a:off x="914400" y="2514600"/>
            <a:ext cx="9144000" cy="3886200"/>
          </a:xfrm>
        </p:spPr>
        <p:txBody>
          <a:bodyPr>
            <a:normAutofit/>
          </a:bodyPr>
          <a:lstStyle/>
          <a:p>
            <a:pPr marL="0" indent="0">
              <a:buNone/>
            </a:pPr>
            <a:r>
              <a:rPr lang="en-US" dirty="0" smtClean="0">
                <a:solidFill>
                  <a:schemeClr val="accent1"/>
                </a:solidFill>
              </a:rPr>
              <a:t>Imported libraries used</a:t>
            </a:r>
            <a:r>
              <a:rPr lang="en-US" dirty="0" smtClean="0"/>
              <a:t>:</a:t>
            </a:r>
          </a:p>
          <a:p>
            <a:r>
              <a:rPr lang="en-US" dirty="0">
                <a:solidFill>
                  <a:srgbClr val="00B050"/>
                </a:solidFill>
              </a:rPr>
              <a:t>import</a:t>
            </a:r>
            <a:r>
              <a:rPr lang="en-US" dirty="0"/>
              <a:t> pandas as </a:t>
            </a:r>
            <a:r>
              <a:rPr lang="en-US" dirty="0"/>
              <a:t>pd</a:t>
            </a:r>
            <a:endParaRPr lang="en-US" dirty="0"/>
          </a:p>
          <a:p>
            <a:r>
              <a:rPr lang="en-US" dirty="0">
                <a:solidFill>
                  <a:srgbClr val="00B050"/>
                </a:solidFill>
              </a:rPr>
              <a:t>import</a:t>
            </a:r>
            <a:r>
              <a:rPr lang="en-US" dirty="0"/>
              <a:t> </a:t>
            </a:r>
            <a:r>
              <a:rPr lang="en-US" dirty="0"/>
              <a:t>numpy</a:t>
            </a:r>
            <a:r>
              <a:rPr lang="en-US" dirty="0"/>
              <a:t> as </a:t>
            </a:r>
            <a:r>
              <a:rPr lang="en-US" dirty="0" smtClean="0"/>
              <a:t>np</a:t>
            </a:r>
          </a:p>
          <a:p>
            <a:r>
              <a:rPr lang="en-US" dirty="0">
                <a:solidFill>
                  <a:srgbClr val="00B050"/>
                </a:solidFill>
              </a:rPr>
              <a:t>import</a:t>
            </a:r>
            <a:r>
              <a:rPr lang="en-US" dirty="0"/>
              <a:t> </a:t>
            </a:r>
            <a:r>
              <a:rPr lang="en-US" dirty="0"/>
              <a:t>matplotlib.pyplot</a:t>
            </a:r>
            <a:r>
              <a:rPr lang="en-US" dirty="0"/>
              <a:t> as </a:t>
            </a:r>
            <a:r>
              <a:rPr lang="en-US" dirty="0" smtClean="0"/>
              <a:t>plt</a:t>
            </a:r>
            <a:endParaRPr lang="en-US" dirty="0" smtClean="0"/>
          </a:p>
          <a:p>
            <a:r>
              <a:rPr lang="en-US" dirty="0">
                <a:solidFill>
                  <a:schemeClr val="accent1"/>
                </a:solidFill>
              </a:rPr>
              <a:t>Visualization method</a:t>
            </a:r>
            <a:r>
              <a:rPr lang="en-US" dirty="0" smtClean="0">
                <a:solidFill>
                  <a:schemeClr val="accent1"/>
                </a:solidFill>
              </a:rPr>
              <a:t>:</a:t>
            </a:r>
            <a:endParaRPr lang="en-US" dirty="0"/>
          </a:p>
          <a:p>
            <a:r>
              <a:rPr lang="en-US" dirty="0" smtClean="0">
                <a:solidFill>
                  <a:schemeClr val="tx1"/>
                </a:solidFill>
              </a:rPr>
              <a:t>Jupyter</a:t>
            </a:r>
            <a:r>
              <a:rPr lang="en-US" dirty="0" smtClean="0">
                <a:solidFill>
                  <a:schemeClr val="tx1"/>
                </a:solidFill>
              </a:rPr>
              <a:t> Notebook</a:t>
            </a:r>
          </a:p>
          <a:p>
            <a:pPr marL="0" indent="0">
              <a:buNone/>
            </a:pPr>
            <a:endParaRPr lang="en-US" dirty="0">
              <a:solidFill>
                <a:schemeClr val="accent1"/>
              </a:solidFill>
            </a:endParaRPr>
          </a:p>
          <a:p>
            <a:pPr marL="0" indent="0">
              <a:buNone/>
            </a:pPr>
            <a:endParaRPr lang="en-US" dirty="0">
              <a:solidFill>
                <a:schemeClr val="accent1"/>
              </a:solidFill>
            </a:endParaRPr>
          </a:p>
        </p:txBody>
      </p:sp>
    </p:spTree>
    <p:extLst>
      <p:ext uri="{BB962C8B-B14F-4D97-AF65-F5344CB8AC3E}">
        <p14:creationId xmlns:p14="http://schemas.microsoft.com/office/powerpoint/2010/main" val="1928620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Preprocessing – Cont.</a:t>
            </a:r>
            <a:endParaRPr lang="en-US" dirty="0"/>
          </a:p>
        </p:txBody>
      </p:sp>
      <p:sp>
        <p:nvSpPr>
          <p:cNvPr id="3" name="Content Placeholder 2"/>
          <p:cNvSpPr>
            <a:spLocks noGrp="1"/>
          </p:cNvSpPr>
          <p:nvPr>
            <p:ph sz="half" idx="1"/>
          </p:nvPr>
        </p:nvSpPr>
        <p:spPr>
          <a:xfrm>
            <a:off x="1066800" y="1600200"/>
            <a:ext cx="10287000" cy="4800599"/>
          </a:xfrm>
        </p:spPr>
        <p:txBody>
          <a:bodyPr/>
          <a:lstStyle/>
          <a:p>
            <a:r>
              <a:rPr lang="en-US" dirty="0" smtClean="0"/>
              <a:t>Imported Data Set:</a:t>
            </a:r>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025" y="2057400"/>
            <a:ext cx="10772775" cy="4686300"/>
          </a:xfrm>
          <a:prstGeom prst="rect">
            <a:avLst/>
          </a:prstGeom>
        </p:spPr>
      </p:pic>
    </p:spTree>
    <p:extLst>
      <p:ext uri="{BB962C8B-B14F-4D97-AF65-F5344CB8AC3E}">
        <p14:creationId xmlns:p14="http://schemas.microsoft.com/office/powerpoint/2010/main" val="2738627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Preprocessing – Cont.</a:t>
            </a:r>
            <a:endParaRPr lang="en-US" dirty="0"/>
          </a:p>
        </p:txBody>
      </p:sp>
      <p:sp>
        <p:nvSpPr>
          <p:cNvPr id="5" name="Content Placeholder 2"/>
          <p:cNvSpPr>
            <a:spLocks noGrp="1"/>
          </p:cNvSpPr>
          <p:nvPr>
            <p:ph idx="1"/>
          </p:nvPr>
        </p:nvSpPr>
        <p:spPr>
          <a:xfrm>
            <a:off x="914400" y="1828800"/>
            <a:ext cx="9144000" cy="4572000"/>
          </a:xfrm>
        </p:spPr>
        <p:txBody>
          <a:bodyPr>
            <a:normAutofit/>
          </a:bodyPr>
          <a:lstStyle/>
          <a:p>
            <a:endParaRPr lang="en-US" dirty="0" smtClean="0">
              <a:solidFill>
                <a:srgbClr val="C00000"/>
              </a:solidFill>
            </a:endParaRPr>
          </a:p>
          <a:p>
            <a:r>
              <a:rPr lang="en-US" dirty="0" smtClean="0">
                <a:solidFill>
                  <a:srgbClr val="C00000"/>
                </a:solidFill>
              </a:rPr>
              <a:t>Dropped the null values in order to calculate the data accurately.</a:t>
            </a:r>
          </a:p>
          <a:p>
            <a:pPr marL="0" indent="0">
              <a:buNone/>
            </a:pPr>
            <a:endParaRPr lang="en-US" dirty="0">
              <a:solidFill>
                <a:schemeClr val="accent1"/>
              </a:solidFill>
            </a:endParaRPr>
          </a:p>
          <a:p>
            <a:pPr marL="0" indent="0">
              <a:buNone/>
            </a:pPr>
            <a:endParaRPr lang="en-US" dirty="0">
              <a:solidFill>
                <a:schemeClr val="accent1"/>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0" y="3352800"/>
            <a:ext cx="5267325" cy="2438400"/>
          </a:xfrm>
          <a:prstGeom prst="rect">
            <a:avLst/>
          </a:prstGeom>
        </p:spPr>
      </p:pic>
    </p:spTree>
    <p:extLst>
      <p:ext uri="{BB962C8B-B14F-4D97-AF65-F5344CB8AC3E}">
        <p14:creationId xmlns:p14="http://schemas.microsoft.com/office/powerpoint/2010/main" val="521017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Preprocessing – Cont.</a:t>
            </a:r>
            <a:endParaRPr lang="en-US" dirty="0"/>
          </a:p>
        </p:txBody>
      </p:sp>
      <p:sp>
        <p:nvSpPr>
          <p:cNvPr id="5" name="Content Placeholder 2"/>
          <p:cNvSpPr>
            <a:spLocks noGrp="1"/>
          </p:cNvSpPr>
          <p:nvPr>
            <p:ph idx="1"/>
          </p:nvPr>
        </p:nvSpPr>
        <p:spPr>
          <a:xfrm>
            <a:off x="914400" y="2514600"/>
            <a:ext cx="9144000" cy="3124200"/>
          </a:xfrm>
        </p:spPr>
        <p:txBody>
          <a:bodyPr>
            <a:normAutofit/>
          </a:bodyPr>
          <a:lstStyle/>
          <a:p>
            <a:r>
              <a:rPr lang="en-US" dirty="0">
                <a:solidFill>
                  <a:srgbClr val="C00000"/>
                </a:solidFill>
              </a:rPr>
              <a:t>The categorical values chosen were the states of the U.S., based on the mean</a:t>
            </a:r>
            <a:r>
              <a:rPr lang="en-US" dirty="0" smtClean="0">
                <a:solidFill>
                  <a:srgbClr val="C00000"/>
                </a:solidFill>
              </a:rPr>
              <a:t>.</a:t>
            </a:r>
          </a:p>
          <a:p>
            <a:r>
              <a:rPr lang="en-US" dirty="0" smtClean="0">
                <a:solidFill>
                  <a:schemeClr val="tx1"/>
                </a:solidFill>
              </a:rPr>
              <a:t>Post this slide will provide the story or our findings in order to convey our proposed ideology on heart disease in the U.S. and the threat it poses for a large population of the states.</a:t>
            </a:r>
            <a:endParaRPr lang="en-US" dirty="0">
              <a:solidFill>
                <a:schemeClr val="tx1"/>
              </a:solidFill>
            </a:endParaRPr>
          </a:p>
          <a:p>
            <a:pPr marL="0" indent="0">
              <a:buNone/>
            </a:pPr>
            <a:endParaRPr lang="en-US" dirty="0">
              <a:solidFill>
                <a:schemeClr val="accent1"/>
              </a:solidFill>
            </a:endParaRPr>
          </a:p>
          <a:p>
            <a:pPr marL="0" indent="0">
              <a:buNone/>
            </a:pPr>
            <a:endParaRPr lang="en-US" dirty="0">
              <a:solidFill>
                <a:schemeClr val="accent1"/>
              </a:solidFill>
            </a:endParaRPr>
          </a:p>
        </p:txBody>
      </p:sp>
    </p:spTree>
    <p:extLst>
      <p:ext uri="{BB962C8B-B14F-4D97-AF65-F5344CB8AC3E}">
        <p14:creationId xmlns:p14="http://schemas.microsoft.com/office/powerpoint/2010/main" val="3580633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Story of our findings – Cont.</a:t>
            </a:r>
            <a:endParaRPr lang="en-US" dirty="0"/>
          </a:p>
        </p:txBody>
      </p:sp>
      <p:sp>
        <p:nvSpPr>
          <p:cNvPr id="3" name="Content Placeholder 2"/>
          <p:cNvSpPr>
            <a:spLocks noGrp="1"/>
          </p:cNvSpPr>
          <p:nvPr>
            <p:ph sz="half" idx="1"/>
          </p:nvPr>
        </p:nvSpPr>
        <p:spPr>
          <a:xfrm>
            <a:off x="1066800" y="1825624"/>
            <a:ext cx="10591800" cy="4194175"/>
          </a:xfrm>
        </p:spPr>
        <p:txBody>
          <a:bodyPr/>
          <a:lstStyle/>
          <a:p>
            <a:r>
              <a:rPr lang="en-US" dirty="0" smtClean="0"/>
              <a:t>Below is a list of the states by mean</a:t>
            </a:r>
          </a:p>
          <a:p>
            <a:r>
              <a:rPr lang="en-US" dirty="0" smtClean="0"/>
              <a:t>In order to accomplish the data based on state, we grouped by that column in the data set.</a:t>
            </a:r>
          </a:p>
          <a:p>
            <a:pPr marL="228600" lvl="1" indent="0">
              <a:buNone/>
            </a:pPr>
            <a:r>
              <a:rPr lang="en-US" dirty="0" smtClean="0"/>
              <a:t>	“</a:t>
            </a:r>
            <a:r>
              <a:rPr lang="en-US" dirty="0"/>
              <a:t>Data=</a:t>
            </a:r>
            <a:r>
              <a:rPr lang="en-US" dirty="0"/>
              <a:t>CleanMD.groupby</a:t>
            </a:r>
            <a:r>
              <a:rPr lang="en-US" dirty="0"/>
              <a:t>(['</a:t>
            </a:r>
            <a:r>
              <a:rPr lang="en-US" dirty="0"/>
              <a:t>LocationAbbr</a:t>
            </a:r>
            <a:r>
              <a:rPr lang="en-US" dirty="0"/>
              <a:t>']).mean()</a:t>
            </a:r>
          </a:p>
          <a:p>
            <a:pPr marL="228600" lvl="1" indent="0">
              <a:buNone/>
            </a:pPr>
            <a:r>
              <a:rPr lang="en-US" dirty="0" smtClean="0"/>
              <a:t>	 Data</a:t>
            </a:r>
            <a:r>
              <a:rPr lang="en-US" dirty="0"/>
              <a:t>['</a:t>
            </a:r>
            <a:r>
              <a:rPr lang="en-US" dirty="0"/>
              <a:t>Data_Value</a:t>
            </a:r>
            <a:r>
              <a:rPr lang="en-US" dirty="0"/>
              <a:t>']=Data['</a:t>
            </a:r>
            <a:r>
              <a:rPr lang="en-US" dirty="0"/>
              <a:t>Data_Value</a:t>
            </a:r>
            <a:r>
              <a:rPr lang="en-US" dirty="0"/>
              <a:t>'].</a:t>
            </a:r>
            <a:r>
              <a:rPr lang="en-US" dirty="0"/>
              <a:t>astype</a:t>
            </a:r>
            <a:r>
              <a:rPr lang="en-US" dirty="0"/>
              <a:t>(</a:t>
            </a:r>
            <a:r>
              <a:rPr lang="en-US" dirty="0"/>
              <a:t>int</a:t>
            </a:r>
            <a:r>
              <a:rPr lang="en-US" dirty="0"/>
              <a:t>)</a:t>
            </a:r>
          </a:p>
          <a:p>
            <a:pPr marL="228600" lvl="1" indent="0">
              <a:buNone/>
            </a:pPr>
            <a:r>
              <a:rPr lang="en-US" dirty="0" smtClean="0"/>
              <a:t>	 Data”</a:t>
            </a:r>
          </a:p>
          <a:p>
            <a:pPr marL="228600" lvl="1" indent="0">
              <a:buNone/>
            </a:pP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2190469" y="2190467"/>
            <a:ext cx="1486463" cy="5867403"/>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8282298" y="1957697"/>
            <a:ext cx="1494808" cy="6324597"/>
          </a:xfrm>
          <a:prstGeom prst="rect">
            <a:avLst/>
          </a:prstGeom>
        </p:spPr>
      </p:pic>
    </p:spTree>
    <p:extLst>
      <p:ext uri="{BB962C8B-B14F-4D97-AF65-F5344CB8AC3E}">
        <p14:creationId xmlns:p14="http://schemas.microsoft.com/office/powerpoint/2010/main" val="394882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Story of our findings – Cont.</a:t>
            </a:r>
            <a:endParaRPr lang="en-US" dirty="0"/>
          </a:p>
        </p:txBody>
      </p:sp>
      <p:sp>
        <p:nvSpPr>
          <p:cNvPr id="5" name="Text Placeholder 4"/>
          <p:cNvSpPr>
            <a:spLocks noGrp="1"/>
          </p:cNvSpPr>
          <p:nvPr>
            <p:ph type="body" sz="quarter" idx="3"/>
          </p:nvPr>
        </p:nvSpPr>
        <p:spPr>
          <a:xfrm>
            <a:off x="609600" y="1905000"/>
            <a:ext cx="9677400" cy="1371600"/>
          </a:xfrm>
        </p:spPr>
        <p:txBody>
          <a:bodyPr/>
          <a:lstStyle/>
          <a:p>
            <a:pPr marL="342900" indent="-342900">
              <a:buFont typeface="Wingdings" panose="05000000000000000000" pitchFamily="2" charset="2"/>
              <a:buChar char="§"/>
            </a:pPr>
            <a:r>
              <a:rPr lang="en-US" dirty="0" smtClean="0"/>
              <a:t>By describing the data, we were able to determine the variations which supports the ideology that Heart Disease should be taken seriously.</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3505200"/>
            <a:ext cx="5324475" cy="2600325"/>
          </a:xfrm>
          <a:prstGeom prst="rect">
            <a:avLst/>
          </a:prstGeom>
        </p:spPr>
      </p:pic>
    </p:spTree>
    <p:extLst>
      <p:ext uri="{BB962C8B-B14F-4D97-AF65-F5344CB8AC3E}">
        <p14:creationId xmlns:p14="http://schemas.microsoft.com/office/powerpoint/2010/main" val="2637673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Story of our findings – Cont.</a:t>
            </a:r>
            <a:endParaRPr lang="en-US" dirty="0"/>
          </a:p>
        </p:txBody>
      </p:sp>
      <p:sp>
        <p:nvSpPr>
          <p:cNvPr id="5" name="Text Placeholder 4"/>
          <p:cNvSpPr>
            <a:spLocks noGrp="1"/>
          </p:cNvSpPr>
          <p:nvPr>
            <p:ph type="body" sz="quarter" idx="3"/>
          </p:nvPr>
        </p:nvSpPr>
        <p:spPr>
          <a:xfrm>
            <a:off x="1219200" y="2286000"/>
            <a:ext cx="9677400" cy="3429000"/>
          </a:xfrm>
        </p:spPr>
        <p:txBody>
          <a:bodyPr/>
          <a:lstStyle/>
          <a:p>
            <a:r>
              <a:rPr lang="en-US" dirty="0" smtClean="0">
                <a:solidFill>
                  <a:schemeClr val="accent1"/>
                </a:solidFill>
              </a:rPr>
              <a:t>Through the data we can conclude the following</a:t>
            </a:r>
            <a:r>
              <a:rPr lang="en-US" dirty="0" smtClean="0"/>
              <a:t>:</a:t>
            </a:r>
          </a:p>
          <a:p>
            <a:pPr marL="342900" indent="-342900">
              <a:buFont typeface="Wingdings" panose="05000000000000000000" pitchFamily="2" charset="2"/>
              <a:buChar char="§"/>
            </a:pPr>
            <a:r>
              <a:rPr lang="en-US" dirty="0"/>
              <a:t>T</a:t>
            </a:r>
            <a:r>
              <a:rPr lang="en-US" dirty="0" smtClean="0"/>
              <a:t>he </a:t>
            </a:r>
            <a:r>
              <a:rPr lang="en-US" dirty="0"/>
              <a:t>minimum value is 66 deaths per </a:t>
            </a:r>
            <a:r>
              <a:rPr lang="en-US" dirty="0" smtClean="0"/>
              <a:t>100,000</a:t>
            </a:r>
          </a:p>
          <a:p>
            <a:pPr marL="342900" indent="-342900">
              <a:buFont typeface="Wingdings" panose="05000000000000000000" pitchFamily="2" charset="2"/>
              <a:buChar char="§"/>
            </a:pPr>
            <a:r>
              <a:rPr lang="en-US" dirty="0"/>
              <a:t>T</a:t>
            </a:r>
            <a:r>
              <a:rPr lang="en-US" dirty="0" smtClean="0"/>
              <a:t>he </a:t>
            </a:r>
            <a:r>
              <a:rPr lang="en-US" dirty="0"/>
              <a:t>maximum value is 3000 out of </a:t>
            </a:r>
            <a:r>
              <a:rPr lang="en-US" dirty="0" smtClean="0"/>
              <a:t>100,000</a:t>
            </a:r>
          </a:p>
          <a:p>
            <a:pPr marL="342900" indent="-342900">
              <a:buFont typeface="Wingdings" panose="05000000000000000000" pitchFamily="2" charset="2"/>
              <a:buChar char="§"/>
            </a:pPr>
            <a:r>
              <a:rPr lang="en-US" dirty="0">
                <a:solidFill>
                  <a:srgbClr val="92D050"/>
                </a:solidFill>
              </a:rPr>
              <a:t>B</a:t>
            </a:r>
            <a:r>
              <a:rPr lang="en-US" dirty="0" smtClean="0">
                <a:solidFill>
                  <a:srgbClr val="92D050"/>
                </a:solidFill>
              </a:rPr>
              <a:t>oth are huge </a:t>
            </a:r>
            <a:r>
              <a:rPr lang="en-US" dirty="0">
                <a:solidFill>
                  <a:srgbClr val="92D050"/>
                </a:solidFill>
              </a:rPr>
              <a:t>outliers considering the mean and standard </a:t>
            </a:r>
            <a:r>
              <a:rPr lang="en-US" dirty="0" smtClean="0">
                <a:solidFill>
                  <a:srgbClr val="92D050"/>
                </a:solidFill>
              </a:rPr>
              <a:t>deviation</a:t>
            </a:r>
          </a:p>
          <a:p>
            <a:pPr marL="342900" indent="-342900">
              <a:buFont typeface="Wingdings" panose="05000000000000000000" pitchFamily="2" charset="2"/>
              <a:buChar char="§"/>
            </a:pPr>
            <a:r>
              <a:rPr lang="en-US" dirty="0"/>
              <a:t>H</a:t>
            </a:r>
            <a:r>
              <a:rPr lang="en-US" dirty="0" smtClean="0"/>
              <a:t>eart </a:t>
            </a:r>
            <a:r>
              <a:rPr lang="en-US" dirty="0"/>
              <a:t>D</a:t>
            </a:r>
            <a:r>
              <a:rPr lang="en-US" dirty="0" smtClean="0"/>
              <a:t>isease </a:t>
            </a:r>
            <a:r>
              <a:rPr lang="en-US" dirty="0"/>
              <a:t>can be said to take about .5% of the population</a:t>
            </a:r>
            <a:endParaRPr lang="en-US" dirty="0">
              <a:solidFill>
                <a:schemeClr val="tx1"/>
              </a:solidFill>
            </a:endParaRPr>
          </a:p>
        </p:txBody>
      </p:sp>
    </p:spTree>
    <p:extLst>
      <p:ext uri="{BB962C8B-B14F-4D97-AF65-F5344CB8AC3E}">
        <p14:creationId xmlns:p14="http://schemas.microsoft.com/office/powerpoint/2010/main" val="2836590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Medical design presentation (widescreen)</Template>
  <TotalTime>189</TotalTime>
  <Words>646</Words>
  <Application>Microsoft Office PowerPoint</Application>
  <PresentationFormat>Widescreen</PresentationFormat>
  <Paragraphs>45</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Franklin Gothic Medium</vt:lpstr>
      <vt:lpstr>Wingdings</vt:lpstr>
      <vt:lpstr>Medical Design 16x9</vt:lpstr>
      <vt:lpstr>Heart Disease Mortality Rate determination.</vt:lpstr>
      <vt:lpstr>Brief Data Description</vt:lpstr>
      <vt:lpstr>Data Preprocessing</vt:lpstr>
      <vt:lpstr>Data Preprocessing – Cont.</vt:lpstr>
      <vt:lpstr>Data Preprocessing – Cont.</vt:lpstr>
      <vt:lpstr>Data Preprocessing – Cont.</vt:lpstr>
      <vt:lpstr>Story of our findings – Cont.</vt:lpstr>
      <vt:lpstr>Story of our findings – Cont.</vt:lpstr>
      <vt:lpstr>Story of our findings – Cont.</vt:lpstr>
      <vt:lpstr>Story of our findings – Cont.</vt:lpstr>
      <vt:lpstr>Conclusion</vt:lpstr>
      <vt:lpstr>Conclusion – Cont.</vt:lpstr>
      <vt:lpstr>Heart Disease Mortality Rate determination.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 Mortality Rate is a concern.</dc:title>
  <dc:creator>Mike Pendleton</dc:creator>
  <cp:lastModifiedBy>Mike Pendleton</cp:lastModifiedBy>
  <cp:revision>8</cp:revision>
  <dcterms:created xsi:type="dcterms:W3CDTF">2021-04-13T17:32:58Z</dcterms:created>
  <dcterms:modified xsi:type="dcterms:W3CDTF">2021-04-13T20:42:06Z</dcterms:modified>
</cp:coreProperties>
</file>