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8" d="100"/>
          <a:sy n="88" d="100"/>
        </p:scale>
        <p:origin x="48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6FC77-8E1C-452B-A1D4-6C868B74231D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717E0-B503-489D-9F19-BF2A4DDEF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646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6FC77-8E1C-452B-A1D4-6C868B74231D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717E0-B503-489D-9F19-BF2A4DDEF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354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6FC77-8E1C-452B-A1D4-6C868B74231D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717E0-B503-489D-9F19-BF2A4DDEF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509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6FC77-8E1C-452B-A1D4-6C868B74231D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717E0-B503-489D-9F19-BF2A4DDEF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685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6FC77-8E1C-452B-A1D4-6C868B74231D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717E0-B503-489D-9F19-BF2A4DDEF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712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6FC77-8E1C-452B-A1D4-6C868B74231D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717E0-B503-489D-9F19-BF2A4DDEF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303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6FC77-8E1C-452B-A1D4-6C868B74231D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717E0-B503-489D-9F19-BF2A4DDEF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469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6FC77-8E1C-452B-A1D4-6C868B74231D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717E0-B503-489D-9F19-BF2A4DDEF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449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6FC77-8E1C-452B-A1D4-6C868B74231D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717E0-B503-489D-9F19-BF2A4DDEF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164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6FC77-8E1C-452B-A1D4-6C868B74231D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717E0-B503-489D-9F19-BF2A4DDEF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460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6FC77-8E1C-452B-A1D4-6C868B74231D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717E0-B503-489D-9F19-BF2A4DDEF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844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6FC77-8E1C-452B-A1D4-6C868B74231D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717E0-B503-489D-9F19-BF2A4DDEF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814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/>
          <p:cNvSpPr/>
          <p:nvPr/>
        </p:nvSpPr>
        <p:spPr>
          <a:xfrm>
            <a:off x="5258943" y="5283920"/>
            <a:ext cx="1685925" cy="874340"/>
          </a:xfrm>
          <a:prstGeom prst="flowChartMagneticDisk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Database</a:t>
            </a:r>
          </a:p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(</a:t>
            </a:r>
            <a:r>
              <a:rPr lang="en-US" sz="1000" b="1" dirty="0" err="1" smtClean="0">
                <a:solidFill>
                  <a:schemeClr val="tx1"/>
                </a:solidFill>
              </a:rPr>
              <a:t>SqlServer</a:t>
            </a:r>
            <a:r>
              <a:rPr lang="en-US" sz="1000" b="1" dirty="0" smtClean="0">
                <a:solidFill>
                  <a:schemeClr val="tx1"/>
                </a:solidFill>
              </a:rPr>
              <a:t>, </a:t>
            </a:r>
            <a:r>
              <a:rPr lang="en-US" sz="1000" b="1" dirty="0" err="1" smtClean="0">
                <a:solidFill>
                  <a:schemeClr val="tx1"/>
                </a:solidFill>
              </a:rPr>
              <a:t>SqLite</a:t>
            </a:r>
            <a:r>
              <a:rPr lang="en-US" sz="1000" b="1" dirty="0" smtClean="0">
                <a:solidFill>
                  <a:schemeClr val="tx1"/>
                </a:solidFill>
              </a:rPr>
              <a:t>, </a:t>
            </a:r>
            <a:r>
              <a:rPr lang="en-US" sz="1000" b="1" dirty="0" err="1" smtClean="0">
                <a:solidFill>
                  <a:schemeClr val="tx1"/>
                </a:solidFill>
              </a:rPr>
              <a:t>MySql</a:t>
            </a:r>
            <a:r>
              <a:rPr lang="en-US" sz="1000" b="1" dirty="0" smtClean="0">
                <a:solidFill>
                  <a:schemeClr val="tx1"/>
                </a:solidFill>
              </a:rPr>
              <a:t>, </a:t>
            </a:r>
            <a:r>
              <a:rPr lang="en-US" sz="1000" b="1" dirty="0" err="1" smtClean="0">
                <a:solidFill>
                  <a:schemeClr val="tx1"/>
                </a:solidFill>
              </a:rPr>
              <a:t>etc</a:t>
            </a:r>
            <a:r>
              <a:rPr lang="en-US" sz="1000" b="1" dirty="0" smtClean="0">
                <a:solidFill>
                  <a:schemeClr val="tx1"/>
                </a:solidFill>
              </a:rPr>
              <a:t>)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8" name="Flowchart: Alternate Process 7"/>
          <p:cNvSpPr/>
          <p:nvPr/>
        </p:nvSpPr>
        <p:spPr>
          <a:xfrm>
            <a:off x="5263360" y="3221399"/>
            <a:ext cx="1685925" cy="484061"/>
          </a:xfrm>
          <a:prstGeom prst="flowChartAlternateProcess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tx1"/>
                </a:solidFill>
              </a:rPr>
              <a:t>IDbConnection</a:t>
            </a:r>
            <a:endParaRPr lang="en-US" sz="1050" b="1" dirty="0">
              <a:solidFill>
                <a:schemeClr val="tx1"/>
              </a:solidFill>
            </a:endParaRPr>
          </a:p>
        </p:txBody>
      </p:sp>
      <p:sp>
        <p:nvSpPr>
          <p:cNvPr id="9" name="Flowchart: Alternate Process 8"/>
          <p:cNvSpPr/>
          <p:nvPr/>
        </p:nvSpPr>
        <p:spPr>
          <a:xfrm>
            <a:off x="5258943" y="2389334"/>
            <a:ext cx="1685925" cy="484061"/>
          </a:xfrm>
          <a:prstGeom prst="flowChartAlternateProcess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tx1"/>
                </a:solidFill>
              </a:rPr>
              <a:t>DbRepository</a:t>
            </a:r>
            <a:endParaRPr lang="en-US" sz="1050" b="1" dirty="0">
              <a:solidFill>
                <a:schemeClr val="tx1"/>
              </a:solidFill>
            </a:endParaRPr>
          </a:p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&lt;</a:t>
            </a:r>
            <a:r>
              <a:rPr lang="en-US" sz="1050" dirty="0" err="1" smtClean="0">
                <a:solidFill>
                  <a:schemeClr val="tx1"/>
                </a:solidFill>
              </a:rPr>
              <a:t>TDbConnection</a:t>
            </a:r>
            <a:r>
              <a:rPr lang="en-US" sz="1050" dirty="0" smtClean="0">
                <a:solidFill>
                  <a:schemeClr val="tx1"/>
                </a:solidFill>
              </a:rPr>
              <a:t>&gt;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0" name="Flowchart: Alternate Process 9"/>
          <p:cNvSpPr/>
          <p:nvPr/>
        </p:nvSpPr>
        <p:spPr>
          <a:xfrm>
            <a:off x="5259260" y="1615167"/>
            <a:ext cx="1685925" cy="484061"/>
          </a:xfrm>
          <a:prstGeom prst="flowChartAlternateProcess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tx1"/>
                </a:solidFill>
              </a:rPr>
              <a:t>BaseRepository</a:t>
            </a:r>
            <a:endParaRPr lang="en-US" sz="1050" b="1" dirty="0">
              <a:solidFill>
                <a:schemeClr val="tx1"/>
              </a:solidFill>
            </a:endParaRPr>
          </a:p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&lt;</a:t>
            </a:r>
            <a:r>
              <a:rPr lang="en-US" sz="1050" dirty="0" err="1" smtClean="0">
                <a:solidFill>
                  <a:schemeClr val="tx1"/>
                </a:solidFill>
              </a:rPr>
              <a:t>TEntity</a:t>
            </a:r>
            <a:r>
              <a:rPr lang="en-US" sz="1050" dirty="0" smtClean="0">
                <a:solidFill>
                  <a:schemeClr val="tx1"/>
                </a:solidFill>
              </a:rPr>
              <a:t>, </a:t>
            </a:r>
            <a:r>
              <a:rPr lang="en-US" sz="1050" dirty="0" err="1" smtClean="0">
                <a:solidFill>
                  <a:schemeClr val="tx1"/>
                </a:solidFill>
              </a:rPr>
              <a:t>TDbConnection</a:t>
            </a:r>
            <a:r>
              <a:rPr lang="en-US" sz="1050" dirty="0" smtClean="0">
                <a:solidFill>
                  <a:schemeClr val="tx1"/>
                </a:solidFill>
              </a:rPr>
              <a:t>&gt;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1" name="Flowchart: Alternate Process 10"/>
          <p:cNvSpPr/>
          <p:nvPr/>
        </p:nvSpPr>
        <p:spPr>
          <a:xfrm>
            <a:off x="7703160" y="774084"/>
            <a:ext cx="1685925" cy="484061"/>
          </a:xfrm>
          <a:prstGeom prst="flowChartAlternateProcess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 err="1" smtClean="0">
                <a:solidFill>
                  <a:schemeClr val="tx1"/>
                </a:solidFill>
              </a:rPr>
              <a:t>ITrace</a:t>
            </a:r>
            <a:endParaRPr lang="en-US" sz="900" b="1" dirty="0">
              <a:solidFill>
                <a:schemeClr val="tx1"/>
              </a:solidFill>
            </a:endParaRPr>
          </a:p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(</a:t>
            </a:r>
            <a:r>
              <a:rPr lang="en-US" sz="900" dirty="0" err="1" smtClean="0">
                <a:solidFill>
                  <a:schemeClr val="tx1"/>
                </a:solidFill>
              </a:rPr>
              <a:t>BeforeInsert</a:t>
            </a:r>
            <a:r>
              <a:rPr lang="en-US" sz="900" dirty="0" smtClean="0">
                <a:solidFill>
                  <a:schemeClr val="tx1"/>
                </a:solidFill>
              </a:rPr>
              <a:t>, </a:t>
            </a:r>
            <a:r>
              <a:rPr lang="en-US" sz="900" dirty="0" err="1" smtClean="0">
                <a:solidFill>
                  <a:schemeClr val="tx1"/>
                </a:solidFill>
              </a:rPr>
              <a:t>AfterInsert</a:t>
            </a:r>
            <a:r>
              <a:rPr lang="en-US" sz="900" dirty="0" smtClean="0">
                <a:solidFill>
                  <a:schemeClr val="tx1"/>
                </a:solidFill>
              </a:rPr>
              <a:t>, </a:t>
            </a:r>
            <a:r>
              <a:rPr lang="en-US" sz="900" dirty="0" err="1" smtClean="0">
                <a:solidFill>
                  <a:schemeClr val="tx1"/>
                </a:solidFill>
              </a:rPr>
              <a:t>BeforeQuery</a:t>
            </a:r>
            <a:r>
              <a:rPr lang="en-US" sz="900" dirty="0" smtClean="0">
                <a:solidFill>
                  <a:schemeClr val="tx1"/>
                </a:solidFill>
              </a:rPr>
              <a:t>, </a:t>
            </a:r>
            <a:r>
              <a:rPr lang="en-US" sz="900" dirty="0" err="1" smtClean="0">
                <a:solidFill>
                  <a:schemeClr val="tx1"/>
                </a:solidFill>
              </a:rPr>
              <a:t>AfterQuery</a:t>
            </a:r>
            <a:r>
              <a:rPr lang="en-US" sz="900" dirty="0" smtClean="0">
                <a:solidFill>
                  <a:schemeClr val="tx1"/>
                </a:solidFill>
              </a:rPr>
              <a:t>, …)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2" name="Flowchart: Alternate Process 11"/>
          <p:cNvSpPr/>
          <p:nvPr/>
        </p:nvSpPr>
        <p:spPr>
          <a:xfrm>
            <a:off x="7308573" y="3225132"/>
            <a:ext cx="1685925" cy="484061"/>
          </a:xfrm>
          <a:prstGeom prst="flowChartAlternateProcess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 err="1" smtClean="0">
                <a:solidFill>
                  <a:schemeClr val="tx1"/>
                </a:solidFill>
              </a:rPr>
              <a:t>IDbSetting</a:t>
            </a:r>
            <a:endParaRPr lang="en-US" sz="9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(</a:t>
            </a:r>
            <a:r>
              <a:rPr lang="en-US" sz="900" dirty="0" err="1" smtClean="0">
                <a:solidFill>
                  <a:schemeClr val="tx1"/>
                </a:solidFill>
              </a:rPr>
              <a:t>SqlServer</a:t>
            </a:r>
            <a:r>
              <a:rPr lang="en-US" sz="900" dirty="0" smtClean="0">
                <a:solidFill>
                  <a:schemeClr val="tx1"/>
                </a:solidFill>
              </a:rPr>
              <a:t>, </a:t>
            </a:r>
            <a:r>
              <a:rPr lang="en-US" sz="900" dirty="0" err="1" smtClean="0">
                <a:solidFill>
                  <a:schemeClr val="tx1"/>
                </a:solidFill>
              </a:rPr>
              <a:t>SqLite</a:t>
            </a:r>
            <a:r>
              <a:rPr lang="en-US" sz="900" dirty="0" smtClean="0">
                <a:solidFill>
                  <a:schemeClr val="tx1"/>
                </a:solidFill>
              </a:rPr>
              <a:t>, </a:t>
            </a:r>
            <a:r>
              <a:rPr lang="en-US" sz="900" dirty="0" err="1" smtClean="0">
                <a:solidFill>
                  <a:schemeClr val="tx1"/>
                </a:solidFill>
              </a:rPr>
              <a:t>MySql</a:t>
            </a:r>
            <a:r>
              <a:rPr lang="en-US" sz="900" dirty="0" smtClean="0">
                <a:solidFill>
                  <a:schemeClr val="tx1"/>
                </a:solidFill>
              </a:rPr>
              <a:t>, </a:t>
            </a:r>
            <a:r>
              <a:rPr lang="en-US" sz="900" dirty="0" err="1" smtClean="0">
                <a:solidFill>
                  <a:schemeClr val="tx1"/>
                </a:solidFill>
              </a:rPr>
              <a:t>PostgreSql</a:t>
            </a:r>
            <a:r>
              <a:rPr lang="en-US" sz="900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3" name="Flowchart: Alternate Process 12"/>
          <p:cNvSpPr/>
          <p:nvPr/>
        </p:nvSpPr>
        <p:spPr>
          <a:xfrm>
            <a:off x="4144663" y="4071788"/>
            <a:ext cx="1685925" cy="733424"/>
          </a:xfrm>
          <a:prstGeom prst="flowChartAlternateProcess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ObjectCache</a:t>
            </a:r>
            <a:r>
              <a:rPr lang="en-US" sz="900" dirty="0" smtClean="0">
                <a:solidFill>
                  <a:schemeClr val="tx1"/>
                </a:solidFill>
              </a:rPr>
              <a:t>(s)</a:t>
            </a:r>
          </a:p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(</a:t>
            </a:r>
            <a:r>
              <a:rPr lang="en-US" sz="900" dirty="0" err="1" smtClean="0">
                <a:solidFill>
                  <a:schemeClr val="tx1"/>
                </a:solidFill>
              </a:rPr>
              <a:t>CommandText</a:t>
            </a:r>
            <a:r>
              <a:rPr lang="en-US" sz="900" dirty="0" smtClean="0">
                <a:solidFill>
                  <a:schemeClr val="tx1"/>
                </a:solidFill>
              </a:rPr>
              <a:t>, Columns, </a:t>
            </a:r>
            <a:r>
              <a:rPr lang="en-US" sz="900" dirty="0" err="1" smtClean="0">
                <a:solidFill>
                  <a:schemeClr val="tx1"/>
                </a:solidFill>
              </a:rPr>
              <a:t>ExecutionContext</a:t>
            </a:r>
            <a:r>
              <a:rPr lang="en-US" sz="900" dirty="0" smtClean="0">
                <a:solidFill>
                  <a:schemeClr val="tx1"/>
                </a:solidFill>
              </a:rPr>
              <a:t>, Property, Mappings, </a:t>
            </a:r>
            <a:r>
              <a:rPr lang="en-US" sz="900" dirty="0" err="1" smtClean="0">
                <a:solidFill>
                  <a:schemeClr val="tx1"/>
                </a:solidFill>
              </a:rPr>
              <a:t>etc</a:t>
            </a:r>
            <a:r>
              <a:rPr lang="en-US" sz="900" dirty="0" smtClean="0">
                <a:solidFill>
                  <a:schemeClr val="tx1"/>
                </a:solidFill>
              </a:rPr>
              <a:t>)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4" name="Flowchart: Alternate Process 13"/>
          <p:cNvSpPr/>
          <p:nvPr/>
        </p:nvSpPr>
        <p:spPr>
          <a:xfrm>
            <a:off x="1487602" y="3221400"/>
            <a:ext cx="1366842" cy="484061"/>
          </a:xfrm>
          <a:prstGeom prst="flowChartAlternateProcess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chemeClr val="tx1"/>
                </a:solidFill>
              </a:rPr>
              <a:t>Helper Methods:</a:t>
            </a:r>
          </a:p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GetFields</a:t>
            </a:r>
            <a:endParaRPr lang="en-US" sz="900" dirty="0" smtClean="0">
              <a:solidFill>
                <a:schemeClr val="tx1"/>
              </a:solidFill>
            </a:endParaRPr>
          </a:p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GetScopeIdentity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8" name="Flowchart: Alternate Process 17"/>
          <p:cNvSpPr/>
          <p:nvPr/>
        </p:nvSpPr>
        <p:spPr>
          <a:xfrm>
            <a:off x="9353786" y="3225731"/>
            <a:ext cx="1518049" cy="484061"/>
          </a:xfrm>
          <a:prstGeom prst="flowChartAlternateProcess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chemeClr val="tx1"/>
                </a:solidFill>
              </a:rPr>
              <a:t>Settings Properties:</a:t>
            </a:r>
            <a:endParaRPr lang="en-US" sz="9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Quotes, Schema, Prefixes, Separators, …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4" name="Flowchart: Alternate Process 23"/>
          <p:cNvSpPr/>
          <p:nvPr/>
        </p:nvSpPr>
        <p:spPr>
          <a:xfrm>
            <a:off x="2823559" y="799469"/>
            <a:ext cx="1685925" cy="484061"/>
          </a:xfrm>
          <a:prstGeom prst="flowChartAlternateProcess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 err="1" smtClean="0">
                <a:solidFill>
                  <a:schemeClr val="tx1"/>
                </a:solidFill>
              </a:rPr>
              <a:t>IStatementBuilder</a:t>
            </a:r>
            <a:endParaRPr lang="en-US" sz="9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(</a:t>
            </a:r>
            <a:r>
              <a:rPr lang="en-US" sz="900" dirty="0" err="1" smtClean="0">
                <a:solidFill>
                  <a:schemeClr val="tx1"/>
                </a:solidFill>
              </a:rPr>
              <a:t>SqlServer</a:t>
            </a:r>
            <a:r>
              <a:rPr lang="en-US" sz="900" dirty="0" smtClean="0">
                <a:solidFill>
                  <a:schemeClr val="tx1"/>
                </a:solidFill>
              </a:rPr>
              <a:t>, </a:t>
            </a:r>
            <a:r>
              <a:rPr lang="en-US" sz="900" dirty="0" err="1" smtClean="0">
                <a:solidFill>
                  <a:schemeClr val="tx1"/>
                </a:solidFill>
              </a:rPr>
              <a:t>SqLite</a:t>
            </a:r>
            <a:r>
              <a:rPr lang="en-US" sz="900" dirty="0" smtClean="0">
                <a:solidFill>
                  <a:schemeClr val="tx1"/>
                </a:solidFill>
              </a:rPr>
              <a:t>, </a:t>
            </a:r>
            <a:r>
              <a:rPr lang="en-US" sz="900" dirty="0" err="1" smtClean="0">
                <a:solidFill>
                  <a:schemeClr val="tx1"/>
                </a:solidFill>
              </a:rPr>
              <a:t>MySql</a:t>
            </a:r>
            <a:r>
              <a:rPr lang="en-US" sz="900" dirty="0" smtClean="0">
                <a:solidFill>
                  <a:schemeClr val="tx1"/>
                </a:solidFill>
              </a:rPr>
              <a:t>, </a:t>
            </a:r>
            <a:r>
              <a:rPr lang="en-US" sz="900" dirty="0" err="1" smtClean="0">
                <a:solidFill>
                  <a:schemeClr val="tx1"/>
                </a:solidFill>
              </a:rPr>
              <a:t>PostgreSql</a:t>
            </a:r>
            <a:r>
              <a:rPr lang="en-US" sz="900" dirty="0" smtClean="0">
                <a:solidFill>
                  <a:schemeClr val="tx1"/>
                </a:solidFill>
              </a:rPr>
              <a:t>)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5" name="Flowchart: Alternate Process 24"/>
          <p:cNvSpPr/>
          <p:nvPr/>
        </p:nvSpPr>
        <p:spPr>
          <a:xfrm>
            <a:off x="5258944" y="804329"/>
            <a:ext cx="1685925" cy="484061"/>
          </a:xfrm>
          <a:prstGeom prst="flowChartAlternateProcess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 err="1" smtClean="0">
                <a:solidFill>
                  <a:schemeClr val="tx1"/>
                </a:solidFill>
              </a:rPr>
              <a:t>ICache</a:t>
            </a:r>
            <a:endParaRPr lang="en-US" sz="900" b="1" dirty="0">
              <a:solidFill>
                <a:schemeClr val="tx1"/>
              </a:solidFill>
            </a:endParaRPr>
          </a:p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(</a:t>
            </a:r>
            <a:r>
              <a:rPr lang="en-US" sz="900" dirty="0" err="1" smtClean="0">
                <a:solidFill>
                  <a:schemeClr val="tx1"/>
                </a:solidFill>
              </a:rPr>
              <a:t>MemoryCache</a:t>
            </a:r>
            <a:r>
              <a:rPr lang="en-US" sz="900" dirty="0" smtClean="0">
                <a:solidFill>
                  <a:schemeClr val="tx1"/>
                </a:solidFill>
              </a:rPr>
              <a:t>, </a:t>
            </a:r>
            <a:r>
              <a:rPr lang="en-US" sz="900" dirty="0" err="1" smtClean="0">
                <a:solidFill>
                  <a:schemeClr val="tx1"/>
                </a:solidFill>
              </a:rPr>
              <a:t>FileCache</a:t>
            </a:r>
            <a:r>
              <a:rPr lang="en-US" sz="900" dirty="0" smtClean="0">
                <a:solidFill>
                  <a:schemeClr val="tx1"/>
                </a:solidFill>
              </a:rPr>
              <a:t>, </a:t>
            </a:r>
            <a:r>
              <a:rPr lang="en-US" sz="900" dirty="0" err="1" smtClean="0">
                <a:solidFill>
                  <a:schemeClr val="tx1"/>
                </a:solidFill>
              </a:rPr>
              <a:t>SqLiteCache</a:t>
            </a:r>
            <a:r>
              <a:rPr lang="en-US" sz="900" dirty="0" smtClean="0">
                <a:solidFill>
                  <a:schemeClr val="tx1"/>
                </a:solidFill>
              </a:rPr>
              <a:t>, …)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6" name="Flowchart: Alternate Process 25"/>
          <p:cNvSpPr/>
          <p:nvPr/>
        </p:nvSpPr>
        <p:spPr>
          <a:xfrm>
            <a:off x="3218147" y="3221397"/>
            <a:ext cx="1685925" cy="484061"/>
          </a:xfrm>
          <a:prstGeom prst="flowChartAlternateProcess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 err="1" smtClean="0">
                <a:solidFill>
                  <a:schemeClr val="tx1"/>
                </a:solidFill>
              </a:rPr>
              <a:t>IDbHelper</a:t>
            </a:r>
            <a:endParaRPr lang="en-US" sz="900" b="1" dirty="0">
              <a:solidFill>
                <a:schemeClr val="tx1"/>
              </a:solidFill>
            </a:endParaRPr>
          </a:p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(</a:t>
            </a:r>
            <a:r>
              <a:rPr lang="en-US" sz="900" dirty="0" err="1" smtClean="0">
                <a:solidFill>
                  <a:schemeClr val="tx1"/>
                </a:solidFill>
              </a:rPr>
              <a:t>SqlServer</a:t>
            </a:r>
            <a:r>
              <a:rPr lang="en-US" sz="900" dirty="0" smtClean="0">
                <a:solidFill>
                  <a:schemeClr val="tx1"/>
                </a:solidFill>
              </a:rPr>
              <a:t>, </a:t>
            </a:r>
            <a:r>
              <a:rPr lang="en-US" sz="900" dirty="0" err="1" smtClean="0">
                <a:solidFill>
                  <a:schemeClr val="tx1"/>
                </a:solidFill>
              </a:rPr>
              <a:t>SqLite</a:t>
            </a:r>
            <a:r>
              <a:rPr lang="en-US" sz="900" dirty="0" smtClean="0">
                <a:solidFill>
                  <a:schemeClr val="tx1"/>
                </a:solidFill>
              </a:rPr>
              <a:t>, </a:t>
            </a:r>
            <a:r>
              <a:rPr lang="en-US" sz="900" dirty="0" err="1" smtClean="0">
                <a:solidFill>
                  <a:schemeClr val="tx1"/>
                </a:solidFill>
              </a:rPr>
              <a:t>MySql</a:t>
            </a:r>
            <a:r>
              <a:rPr lang="en-US" sz="900" dirty="0" smtClean="0">
                <a:solidFill>
                  <a:schemeClr val="tx1"/>
                </a:solidFill>
              </a:rPr>
              <a:t>, </a:t>
            </a:r>
            <a:r>
              <a:rPr lang="en-US" sz="900" dirty="0" err="1" smtClean="0">
                <a:solidFill>
                  <a:schemeClr val="tx1"/>
                </a:solidFill>
              </a:rPr>
              <a:t>PostgreSql</a:t>
            </a:r>
            <a:r>
              <a:rPr lang="en-US" sz="900" dirty="0" smtClean="0">
                <a:solidFill>
                  <a:schemeClr val="tx1"/>
                </a:solidFill>
              </a:rPr>
              <a:t>)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7" name="Flowchart: Alternate Process 26"/>
          <p:cNvSpPr/>
          <p:nvPr/>
        </p:nvSpPr>
        <p:spPr>
          <a:xfrm>
            <a:off x="6362517" y="4071788"/>
            <a:ext cx="1685925" cy="733424"/>
          </a:xfrm>
          <a:prstGeom prst="flowChartAlternateProcess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ExtendedOperation</a:t>
            </a:r>
            <a:r>
              <a:rPr lang="en-US" sz="900" dirty="0" smtClean="0">
                <a:solidFill>
                  <a:schemeClr val="tx1"/>
                </a:solidFill>
              </a:rPr>
              <a:t>(s)</a:t>
            </a:r>
          </a:p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(</a:t>
            </a:r>
            <a:r>
              <a:rPr lang="en-US" sz="900" dirty="0" err="1" smtClean="0">
                <a:solidFill>
                  <a:schemeClr val="tx1"/>
                </a:solidFill>
              </a:rPr>
              <a:t>BatchQuery</a:t>
            </a:r>
            <a:r>
              <a:rPr lang="en-US" sz="900" dirty="0" smtClean="0">
                <a:solidFill>
                  <a:schemeClr val="tx1"/>
                </a:solidFill>
              </a:rPr>
              <a:t>, </a:t>
            </a:r>
            <a:r>
              <a:rPr lang="en-US" sz="900" dirty="0" err="1" smtClean="0">
                <a:solidFill>
                  <a:schemeClr val="tx1"/>
                </a:solidFill>
              </a:rPr>
              <a:t>BulkInsert</a:t>
            </a:r>
            <a:r>
              <a:rPr lang="en-US" sz="900" dirty="0" smtClean="0">
                <a:solidFill>
                  <a:schemeClr val="tx1"/>
                </a:solidFill>
              </a:rPr>
              <a:t>, Count, Delete, Insert, Merge, Query, Update, Truncate, </a:t>
            </a:r>
            <a:r>
              <a:rPr lang="en-US" sz="900" dirty="0" err="1" smtClean="0">
                <a:solidFill>
                  <a:schemeClr val="tx1"/>
                </a:solidFill>
              </a:rPr>
              <a:t>etc</a:t>
            </a:r>
            <a:r>
              <a:rPr lang="en-US" sz="900" dirty="0" smtClean="0">
                <a:solidFill>
                  <a:schemeClr val="tx1"/>
                </a:solidFill>
              </a:rPr>
              <a:t>)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8" name="Flowchart: Alternate Process 27"/>
          <p:cNvSpPr/>
          <p:nvPr/>
        </p:nvSpPr>
        <p:spPr>
          <a:xfrm>
            <a:off x="1492017" y="1924154"/>
            <a:ext cx="1685925" cy="484061"/>
          </a:xfrm>
          <a:prstGeom prst="flowChartAlternateProcess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 err="1" smtClean="0">
                <a:solidFill>
                  <a:schemeClr val="tx1"/>
                </a:solidFill>
              </a:rPr>
              <a:t>IResolver</a:t>
            </a:r>
            <a:endParaRPr lang="en-US" sz="9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(</a:t>
            </a:r>
            <a:r>
              <a:rPr lang="en-US" sz="900" dirty="0" err="1" smtClean="0">
                <a:solidFill>
                  <a:schemeClr val="tx1"/>
                </a:solidFill>
              </a:rPr>
              <a:t>TypeResolver</a:t>
            </a:r>
            <a:r>
              <a:rPr lang="en-US" sz="900" dirty="0" smtClean="0">
                <a:solidFill>
                  <a:schemeClr val="tx1"/>
                </a:solidFill>
              </a:rPr>
              <a:t>, </a:t>
            </a:r>
            <a:r>
              <a:rPr lang="en-US" sz="900" dirty="0" err="1" smtClean="0">
                <a:solidFill>
                  <a:schemeClr val="tx1"/>
                </a:solidFill>
              </a:rPr>
              <a:t>NameResolver</a:t>
            </a:r>
            <a:r>
              <a:rPr lang="en-US" sz="900" dirty="0" smtClean="0">
                <a:solidFill>
                  <a:schemeClr val="tx1"/>
                </a:solidFill>
              </a:rPr>
              <a:t>)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30" name="Elbow Connector 29"/>
          <p:cNvCxnSpPr>
            <a:stCxn id="24" idx="3"/>
            <a:endCxn id="10" idx="1"/>
          </p:cNvCxnSpPr>
          <p:nvPr/>
        </p:nvCxnSpPr>
        <p:spPr>
          <a:xfrm>
            <a:off x="4509484" y="1041500"/>
            <a:ext cx="749776" cy="815698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37" name="Elbow Connector 36"/>
          <p:cNvCxnSpPr>
            <a:stCxn id="25" idx="2"/>
            <a:endCxn id="10" idx="0"/>
          </p:cNvCxnSpPr>
          <p:nvPr/>
        </p:nvCxnSpPr>
        <p:spPr>
          <a:xfrm rot="16200000" flipH="1">
            <a:off x="5938677" y="1451620"/>
            <a:ext cx="326777" cy="316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40" name="Elbow Connector 39"/>
          <p:cNvCxnSpPr>
            <a:stCxn id="11" idx="1"/>
            <a:endCxn id="10" idx="3"/>
          </p:cNvCxnSpPr>
          <p:nvPr/>
        </p:nvCxnSpPr>
        <p:spPr>
          <a:xfrm rot="10800000" flipV="1">
            <a:off x="6945186" y="1016114"/>
            <a:ext cx="757975" cy="841083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43" name="Elbow Connector 42"/>
          <p:cNvCxnSpPr>
            <a:stCxn id="9" idx="3"/>
            <a:endCxn id="11" idx="2"/>
          </p:cNvCxnSpPr>
          <p:nvPr/>
        </p:nvCxnSpPr>
        <p:spPr>
          <a:xfrm flipV="1">
            <a:off x="6944868" y="1258145"/>
            <a:ext cx="1601255" cy="1373220"/>
          </a:xfrm>
          <a:prstGeom prst="bentConnector2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46" name="Elbow Connector 45"/>
          <p:cNvCxnSpPr>
            <a:stCxn id="24" idx="2"/>
            <a:endCxn id="9" idx="1"/>
          </p:cNvCxnSpPr>
          <p:nvPr/>
        </p:nvCxnSpPr>
        <p:spPr>
          <a:xfrm rot="16200000" flipH="1">
            <a:off x="3788815" y="1161236"/>
            <a:ext cx="1347835" cy="1592421"/>
          </a:xfrm>
          <a:prstGeom prst="bentConnector2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63" name="Elbow Connector 62"/>
          <p:cNvCxnSpPr>
            <a:stCxn id="9" idx="0"/>
            <a:endCxn id="10" idx="2"/>
          </p:cNvCxnSpPr>
          <p:nvPr/>
        </p:nvCxnSpPr>
        <p:spPr>
          <a:xfrm rot="5400000" flipH="1" flipV="1">
            <a:off x="5957011" y="2244123"/>
            <a:ext cx="290106" cy="317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66" name="Elbow Connector 65"/>
          <p:cNvCxnSpPr>
            <a:stCxn id="8" idx="0"/>
            <a:endCxn id="9" idx="2"/>
          </p:cNvCxnSpPr>
          <p:nvPr/>
        </p:nvCxnSpPr>
        <p:spPr>
          <a:xfrm rot="16200000" flipV="1">
            <a:off x="5930113" y="3045188"/>
            <a:ext cx="348004" cy="4417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69" name="Elbow Connector 68"/>
          <p:cNvCxnSpPr>
            <a:stCxn id="28" idx="2"/>
            <a:endCxn id="26" idx="0"/>
          </p:cNvCxnSpPr>
          <p:nvPr/>
        </p:nvCxnSpPr>
        <p:spPr>
          <a:xfrm rot="16200000" flipH="1">
            <a:off x="2791454" y="1951741"/>
            <a:ext cx="813182" cy="1726130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72" name="Elbow Connector 71"/>
          <p:cNvCxnSpPr>
            <a:stCxn id="14" idx="3"/>
            <a:endCxn id="26" idx="1"/>
          </p:cNvCxnSpPr>
          <p:nvPr/>
        </p:nvCxnSpPr>
        <p:spPr>
          <a:xfrm flipV="1">
            <a:off x="2854444" y="3463428"/>
            <a:ext cx="363703" cy="3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75" name="Elbow Connector 74"/>
          <p:cNvCxnSpPr>
            <a:stCxn id="12" idx="3"/>
            <a:endCxn id="18" idx="1"/>
          </p:cNvCxnSpPr>
          <p:nvPr/>
        </p:nvCxnSpPr>
        <p:spPr>
          <a:xfrm>
            <a:off x="8994498" y="3467163"/>
            <a:ext cx="359288" cy="599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78" name="Elbow Connector 77"/>
          <p:cNvCxnSpPr>
            <a:stCxn id="8" idx="1"/>
            <a:endCxn id="26" idx="3"/>
          </p:cNvCxnSpPr>
          <p:nvPr/>
        </p:nvCxnSpPr>
        <p:spPr>
          <a:xfrm rot="10800000">
            <a:off x="4904072" y="3463428"/>
            <a:ext cx="359288" cy="2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81" name="Elbow Connector 80"/>
          <p:cNvCxnSpPr>
            <a:stCxn id="12" idx="2"/>
            <a:endCxn id="27" idx="3"/>
          </p:cNvCxnSpPr>
          <p:nvPr/>
        </p:nvCxnSpPr>
        <p:spPr>
          <a:xfrm rot="5400000">
            <a:off x="7735336" y="4022299"/>
            <a:ext cx="729307" cy="103094"/>
          </a:xfrm>
          <a:prstGeom prst="bentConnector2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87" name="Elbow Connector 86"/>
          <p:cNvCxnSpPr>
            <a:stCxn id="27" idx="0"/>
            <a:endCxn id="8" idx="2"/>
          </p:cNvCxnSpPr>
          <p:nvPr/>
        </p:nvCxnSpPr>
        <p:spPr>
          <a:xfrm rot="16200000" flipV="1">
            <a:off x="6472738" y="3339045"/>
            <a:ext cx="366328" cy="1099157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90" name="Elbow Connector 89"/>
          <p:cNvCxnSpPr>
            <a:stCxn id="13" idx="0"/>
            <a:endCxn id="8" idx="2"/>
          </p:cNvCxnSpPr>
          <p:nvPr/>
        </p:nvCxnSpPr>
        <p:spPr>
          <a:xfrm rot="5400000" flipH="1" flipV="1">
            <a:off x="5363810" y="3329276"/>
            <a:ext cx="366328" cy="1118697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15" name="Elbow Connector 114"/>
          <p:cNvCxnSpPr>
            <a:stCxn id="4" idx="4"/>
            <a:endCxn id="27" idx="2"/>
          </p:cNvCxnSpPr>
          <p:nvPr/>
        </p:nvCxnSpPr>
        <p:spPr>
          <a:xfrm flipV="1">
            <a:off x="6944868" y="4805212"/>
            <a:ext cx="260612" cy="915878"/>
          </a:xfrm>
          <a:prstGeom prst="bentConnector2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41" name="Elbow Connector 40"/>
          <p:cNvCxnSpPr>
            <a:stCxn id="4" idx="2"/>
            <a:endCxn id="13" idx="2"/>
          </p:cNvCxnSpPr>
          <p:nvPr/>
        </p:nvCxnSpPr>
        <p:spPr>
          <a:xfrm rot="10800000">
            <a:off x="4987627" y="4805212"/>
            <a:ext cx="271317" cy="915878"/>
          </a:xfrm>
          <a:prstGeom prst="bentConnector2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4217482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746462" y="1093281"/>
            <a:ext cx="1828800" cy="796189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Micro ORM</a:t>
            </a:r>
          </a:p>
          <a:p>
            <a:pPr algn="ctr"/>
            <a:r>
              <a:rPr lang="en-US" sz="1200" dirty="0" smtClean="0"/>
              <a:t>(Dapper)</a:t>
            </a:r>
            <a:endParaRPr lang="en-US" sz="1200" dirty="0"/>
          </a:p>
        </p:txBody>
      </p:sp>
      <p:sp>
        <p:nvSpPr>
          <p:cNvPr id="5" name="Flowchart: Magnetic Disk 4"/>
          <p:cNvSpPr/>
          <p:nvPr/>
        </p:nvSpPr>
        <p:spPr>
          <a:xfrm>
            <a:off x="7109411" y="1054206"/>
            <a:ext cx="1685925" cy="874340"/>
          </a:xfrm>
          <a:prstGeom prst="flowChartMagneticDisk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DATABASE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685790" y="2262165"/>
            <a:ext cx="7172189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1746462" y="2609458"/>
            <a:ext cx="1828800" cy="796189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RepoDb</a:t>
            </a:r>
            <a:endParaRPr lang="en-US" sz="1200" dirty="0"/>
          </a:p>
        </p:txBody>
      </p:sp>
      <p:sp>
        <p:nvSpPr>
          <p:cNvPr id="9" name="Flowchart: Magnetic Disk 8"/>
          <p:cNvSpPr/>
          <p:nvPr/>
        </p:nvSpPr>
        <p:spPr>
          <a:xfrm>
            <a:off x="7109411" y="2570383"/>
            <a:ext cx="1685925" cy="874340"/>
          </a:xfrm>
          <a:prstGeom prst="flowChartMagneticDisk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DATABASE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685790" y="3778342"/>
            <a:ext cx="7172189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1746462" y="4086558"/>
            <a:ext cx="1828800" cy="796189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Macro ORM</a:t>
            </a:r>
          </a:p>
          <a:p>
            <a:pPr algn="ctr"/>
            <a:r>
              <a:rPr lang="en-US" sz="1200" dirty="0" smtClean="0"/>
              <a:t>(EF, NH, LLBLGEN)</a:t>
            </a:r>
            <a:endParaRPr lang="en-US" sz="1200" dirty="0"/>
          </a:p>
        </p:txBody>
      </p:sp>
      <p:sp>
        <p:nvSpPr>
          <p:cNvPr id="12" name="Flowchart: Magnetic Disk 11"/>
          <p:cNvSpPr/>
          <p:nvPr/>
        </p:nvSpPr>
        <p:spPr>
          <a:xfrm>
            <a:off x="7109411" y="4047483"/>
            <a:ext cx="1685925" cy="874340"/>
          </a:xfrm>
          <a:prstGeom prst="flowChartMagneticDisk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DATABASE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1685790" y="5255442"/>
            <a:ext cx="7172189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685790" y="763445"/>
            <a:ext cx="7172189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4427936" y="1093281"/>
            <a:ext cx="1828800" cy="796189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Raw SQL</a:t>
            </a:r>
            <a:endParaRPr lang="en-US" sz="900" dirty="0"/>
          </a:p>
        </p:txBody>
      </p:sp>
      <p:sp>
        <p:nvSpPr>
          <p:cNvPr id="16" name="Rounded Rectangle 15"/>
          <p:cNvSpPr/>
          <p:nvPr/>
        </p:nvSpPr>
        <p:spPr>
          <a:xfrm>
            <a:off x="4427936" y="2609458"/>
            <a:ext cx="1828800" cy="796189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Raw SQL</a:t>
            </a:r>
          </a:p>
          <a:p>
            <a:pPr algn="ctr"/>
            <a:r>
              <a:rPr lang="en-US" sz="900" dirty="0" smtClean="0"/>
              <a:t>Cache</a:t>
            </a:r>
          </a:p>
          <a:p>
            <a:pPr algn="ctr"/>
            <a:r>
              <a:rPr lang="en-US" sz="900" dirty="0" smtClean="0"/>
              <a:t>Trace</a:t>
            </a:r>
          </a:p>
          <a:p>
            <a:pPr algn="ctr"/>
            <a:r>
              <a:rPr lang="en-US" sz="900" dirty="0" smtClean="0"/>
              <a:t>Bulk/Batch Operations</a:t>
            </a:r>
          </a:p>
          <a:p>
            <a:pPr algn="ctr"/>
            <a:r>
              <a:rPr lang="en-US" sz="900" dirty="0" smtClean="0"/>
              <a:t>Fluent Methods</a:t>
            </a:r>
            <a:endParaRPr lang="en-US" sz="900" dirty="0"/>
          </a:p>
        </p:txBody>
      </p:sp>
      <p:sp>
        <p:nvSpPr>
          <p:cNvPr id="17" name="Rounded Rectangle 16"/>
          <p:cNvSpPr/>
          <p:nvPr/>
        </p:nvSpPr>
        <p:spPr>
          <a:xfrm>
            <a:off x="4427936" y="4086557"/>
            <a:ext cx="1828800" cy="796189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RepoDb</a:t>
            </a:r>
          </a:p>
          <a:p>
            <a:pPr algn="ctr"/>
            <a:r>
              <a:rPr lang="en-US" sz="900" dirty="0" smtClean="0"/>
              <a:t>+</a:t>
            </a:r>
          </a:p>
          <a:p>
            <a:pPr algn="ctr"/>
            <a:r>
              <a:rPr lang="en-US" sz="900" dirty="0" smtClean="0"/>
              <a:t>State/Change Tracking</a:t>
            </a:r>
          </a:p>
          <a:p>
            <a:pPr algn="ctr"/>
            <a:r>
              <a:rPr lang="en-US" sz="900" dirty="0" smtClean="0"/>
              <a:t>Schema Versioning</a:t>
            </a:r>
          </a:p>
          <a:p>
            <a:pPr algn="ctr"/>
            <a:r>
              <a:rPr lang="en-US" sz="900" dirty="0" smtClean="0"/>
              <a:t>Deep Object Graph (</a:t>
            </a:r>
            <a:r>
              <a:rPr lang="en-US" sz="900" dirty="0" err="1" smtClean="0"/>
              <a:t>etc</a:t>
            </a:r>
            <a:r>
              <a:rPr lang="en-US" sz="900" dirty="0" smtClean="0"/>
              <a:t>)</a:t>
            </a:r>
          </a:p>
        </p:txBody>
      </p:sp>
      <p:cxnSp>
        <p:nvCxnSpPr>
          <p:cNvPr id="19" name="Straight Arrow Connector 18"/>
          <p:cNvCxnSpPr>
            <a:stCxn id="8" idx="3"/>
            <a:endCxn id="16" idx="1"/>
          </p:cNvCxnSpPr>
          <p:nvPr/>
        </p:nvCxnSpPr>
        <p:spPr>
          <a:xfrm>
            <a:off x="3575262" y="3007553"/>
            <a:ext cx="85267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6" idx="3"/>
            <a:endCxn id="9" idx="2"/>
          </p:cNvCxnSpPr>
          <p:nvPr/>
        </p:nvCxnSpPr>
        <p:spPr>
          <a:xfrm>
            <a:off x="6256736" y="3007553"/>
            <a:ext cx="8526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4" idx="3"/>
            <a:endCxn id="15" idx="1"/>
          </p:cNvCxnSpPr>
          <p:nvPr/>
        </p:nvCxnSpPr>
        <p:spPr>
          <a:xfrm>
            <a:off x="3575262" y="1491376"/>
            <a:ext cx="85267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5" idx="3"/>
            <a:endCxn id="5" idx="2"/>
          </p:cNvCxnSpPr>
          <p:nvPr/>
        </p:nvCxnSpPr>
        <p:spPr>
          <a:xfrm>
            <a:off x="6256736" y="1491376"/>
            <a:ext cx="8526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1" idx="3"/>
            <a:endCxn id="17" idx="1"/>
          </p:cNvCxnSpPr>
          <p:nvPr/>
        </p:nvCxnSpPr>
        <p:spPr>
          <a:xfrm flipV="1">
            <a:off x="3575262" y="4484652"/>
            <a:ext cx="85267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7" idx="3"/>
            <a:endCxn id="12" idx="2"/>
          </p:cNvCxnSpPr>
          <p:nvPr/>
        </p:nvCxnSpPr>
        <p:spPr>
          <a:xfrm>
            <a:off x="6256736" y="4484652"/>
            <a:ext cx="85267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4361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884066" y="3360803"/>
            <a:ext cx="962069" cy="36342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RepoDb</a:t>
            </a:r>
            <a:endParaRPr lang="en-US" sz="1000" dirty="0"/>
          </a:p>
        </p:txBody>
      </p:sp>
      <p:sp>
        <p:nvSpPr>
          <p:cNvPr id="5" name="Flowchart: Magnetic Disk 4"/>
          <p:cNvSpPr/>
          <p:nvPr/>
        </p:nvSpPr>
        <p:spPr>
          <a:xfrm>
            <a:off x="7339095" y="4087797"/>
            <a:ext cx="1228530" cy="687921"/>
          </a:xfrm>
          <a:prstGeom prst="flowChartMagneticDisk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DATABASE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375932" y="5516495"/>
            <a:ext cx="1483162" cy="462499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ExecutionContextCache</a:t>
            </a:r>
            <a:endParaRPr lang="en-US" sz="1000" dirty="0"/>
          </a:p>
        </p:txBody>
      </p:sp>
      <p:sp>
        <p:nvSpPr>
          <p:cNvPr id="7" name="Rounded Rectangle 6"/>
          <p:cNvSpPr/>
          <p:nvPr/>
        </p:nvSpPr>
        <p:spPr>
          <a:xfrm>
            <a:off x="4375932" y="2225086"/>
            <a:ext cx="1483162" cy="462499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MappingCache</a:t>
            </a:r>
            <a:endParaRPr lang="en-US" sz="1000" dirty="0"/>
          </a:p>
        </p:txBody>
      </p:sp>
      <p:sp>
        <p:nvSpPr>
          <p:cNvPr id="8" name="Rounded Rectangle 7"/>
          <p:cNvSpPr/>
          <p:nvPr/>
        </p:nvSpPr>
        <p:spPr>
          <a:xfrm>
            <a:off x="4375932" y="1565649"/>
            <a:ext cx="1483162" cy="462499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PropertyCache</a:t>
            </a:r>
            <a:endParaRPr lang="en-US" sz="1000" dirty="0"/>
          </a:p>
        </p:txBody>
      </p:sp>
      <p:sp>
        <p:nvSpPr>
          <p:cNvPr id="9" name="Rounded Rectangle 8"/>
          <p:cNvSpPr/>
          <p:nvPr/>
        </p:nvSpPr>
        <p:spPr>
          <a:xfrm>
            <a:off x="4375932" y="2884523"/>
            <a:ext cx="1483162" cy="462499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PrimaryCache</a:t>
            </a:r>
            <a:endParaRPr lang="en-US" sz="1000" dirty="0"/>
          </a:p>
        </p:txBody>
      </p:sp>
      <p:sp>
        <p:nvSpPr>
          <p:cNvPr id="10" name="Rounded Rectangle 9"/>
          <p:cNvSpPr/>
          <p:nvPr/>
        </p:nvSpPr>
        <p:spPr>
          <a:xfrm>
            <a:off x="4375932" y="3542516"/>
            <a:ext cx="1483162" cy="462499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CommandTextCache</a:t>
            </a:r>
            <a:endParaRPr lang="en-US" sz="1000" dirty="0"/>
          </a:p>
        </p:txBody>
      </p:sp>
      <p:sp>
        <p:nvSpPr>
          <p:cNvPr id="11" name="Rounded Rectangle 10"/>
          <p:cNvSpPr/>
          <p:nvPr/>
        </p:nvSpPr>
        <p:spPr>
          <a:xfrm>
            <a:off x="4375932" y="4200509"/>
            <a:ext cx="1483162" cy="462499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DbFieldCache</a:t>
            </a:r>
            <a:endParaRPr lang="en-US" sz="1000" dirty="0"/>
          </a:p>
        </p:txBody>
      </p:sp>
      <p:sp>
        <p:nvSpPr>
          <p:cNvPr id="12" name="Rounded Rectangle 11"/>
          <p:cNvSpPr/>
          <p:nvPr/>
        </p:nvSpPr>
        <p:spPr>
          <a:xfrm>
            <a:off x="4375932" y="4858502"/>
            <a:ext cx="1483162" cy="462499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PrimaryCache</a:t>
            </a:r>
            <a:endParaRPr lang="en-US" sz="1000" dirty="0"/>
          </a:p>
        </p:txBody>
      </p:sp>
      <p:sp>
        <p:nvSpPr>
          <p:cNvPr id="13" name="Rounded Rectangle 12"/>
          <p:cNvSpPr/>
          <p:nvPr/>
        </p:nvSpPr>
        <p:spPr>
          <a:xfrm>
            <a:off x="4375932" y="905491"/>
            <a:ext cx="1483162" cy="462499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FieldCache</a:t>
            </a:r>
            <a:endParaRPr lang="en-US" sz="1000" dirty="0"/>
          </a:p>
        </p:txBody>
      </p:sp>
      <p:sp>
        <p:nvSpPr>
          <p:cNvPr id="15" name="Oval 14"/>
          <p:cNvSpPr/>
          <p:nvPr/>
        </p:nvSpPr>
        <p:spPr>
          <a:xfrm>
            <a:off x="7496160" y="2162491"/>
            <a:ext cx="914400" cy="9144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Class</a:t>
            </a:r>
          </a:p>
          <a:p>
            <a:pPr algn="ctr"/>
            <a:r>
              <a:rPr lang="en-US" sz="1000" dirty="0" smtClean="0"/>
              <a:t>Model</a:t>
            </a:r>
            <a:endParaRPr lang="en-US" sz="1000" dirty="0"/>
          </a:p>
        </p:txBody>
      </p:sp>
      <p:sp>
        <p:nvSpPr>
          <p:cNvPr id="17" name="Rounded Rectangle 16"/>
          <p:cNvSpPr/>
          <p:nvPr/>
        </p:nvSpPr>
        <p:spPr>
          <a:xfrm>
            <a:off x="2561187" y="5516495"/>
            <a:ext cx="1066799" cy="462499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Push Operations</a:t>
            </a:r>
            <a:endParaRPr lang="en-US" sz="1000" dirty="0"/>
          </a:p>
        </p:txBody>
      </p:sp>
      <p:sp>
        <p:nvSpPr>
          <p:cNvPr id="18" name="Rounded Rectangle 17"/>
          <p:cNvSpPr/>
          <p:nvPr/>
        </p:nvSpPr>
        <p:spPr>
          <a:xfrm>
            <a:off x="2561187" y="4858501"/>
            <a:ext cx="1066799" cy="462499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GetDbPrimary</a:t>
            </a:r>
            <a:endParaRPr lang="en-US" sz="1000" dirty="0"/>
          </a:p>
        </p:txBody>
      </p:sp>
      <p:sp>
        <p:nvSpPr>
          <p:cNvPr id="19" name="Rounded Rectangle 18"/>
          <p:cNvSpPr/>
          <p:nvPr/>
        </p:nvSpPr>
        <p:spPr>
          <a:xfrm>
            <a:off x="2569132" y="4200508"/>
            <a:ext cx="1066799" cy="462499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Operation Calls</a:t>
            </a:r>
            <a:endParaRPr lang="en-US" sz="1000" dirty="0"/>
          </a:p>
        </p:txBody>
      </p:sp>
      <p:sp>
        <p:nvSpPr>
          <p:cNvPr id="20" name="Rounded Rectangle 19"/>
          <p:cNvSpPr/>
          <p:nvPr/>
        </p:nvSpPr>
        <p:spPr>
          <a:xfrm>
            <a:off x="2561185" y="1565648"/>
            <a:ext cx="1066799" cy="462499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Reflection Calls</a:t>
            </a:r>
            <a:endParaRPr lang="en-US" sz="1000" dirty="0"/>
          </a:p>
        </p:txBody>
      </p:sp>
      <p:sp>
        <p:nvSpPr>
          <p:cNvPr id="21" name="Rounded Rectangle 20"/>
          <p:cNvSpPr/>
          <p:nvPr/>
        </p:nvSpPr>
        <p:spPr>
          <a:xfrm>
            <a:off x="7419960" y="5516494"/>
            <a:ext cx="1066799" cy="462499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Compiled IL/Expression</a:t>
            </a:r>
            <a:endParaRPr lang="en-US" sz="1000" dirty="0"/>
          </a:p>
        </p:txBody>
      </p:sp>
      <p:cxnSp>
        <p:nvCxnSpPr>
          <p:cNvPr id="23" name="Straight Arrow Connector 22"/>
          <p:cNvCxnSpPr>
            <a:stCxn id="21" idx="0"/>
            <a:endCxn id="5" idx="3"/>
          </p:cNvCxnSpPr>
          <p:nvPr/>
        </p:nvCxnSpPr>
        <p:spPr>
          <a:xfrm flipV="1">
            <a:off x="7953360" y="4775718"/>
            <a:ext cx="0" cy="7407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3"/>
            <a:endCxn id="21" idx="1"/>
          </p:cNvCxnSpPr>
          <p:nvPr/>
        </p:nvCxnSpPr>
        <p:spPr>
          <a:xfrm flipV="1">
            <a:off x="5859094" y="5747744"/>
            <a:ext cx="156086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9" idx="3"/>
            <a:endCxn id="6" idx="1"/>
          </p:cNvCxnSpPr>
          <p:nvPr/>
        </p:nvCxnSpPr>
        <p:spPr>
          <a:xfrm>
            <a:off x="3635931" y="4431758"/>
            <a:ext cx="740001" cy="13159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7" idx="3"/>
            <a:endCxn id="6" idx="1"/>
          </p:cNvCxnSpPr>
          <p:nvPr/>
        </p:nvCxnSpPr>
        <p:spPr>
          <a:xfrm>
            <a:off x="3627986" y="5747745"/>
            <a:ext cx="7479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8" idx="3"/>
            <a:endCxn id="12" idx="1"/>
          </p:cNvCxnSpPr>
          <p:nvPr/>
        </p:nvCxnSpPr>
        <p:spPr>
          <a:xfrm>
            <a:off x="3627986" y="5089751"/>
            <a:ext cx="74794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4" idx="3"/>
            <a:endCxn id="17" idx="1"/>
          </p:cNvCxnSpPr>
          <p:nvPr/>
        </p:nvCxnSpPr>
        <p:spPr>
          <a:xfrm>
            <a:off x="1846135" y="3542516"/>
            <a:ext cx="715052" cy="22052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4" idx="3"/>
            <a:endCxn id="18" idx="1"/>
          </p:cNvCxnSpPr>
          <p:nvPr/>
        </p:nvCxnSpPr>
        <p:spPr>
          <a:xfrm>
            <a:off x="1846135" y="3542516"/>
            <a:ext cx="715052" cy="15472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2" idx="3"/>
            <a:endCxn id="5" idx="2"/>
          </p:cNvCxnSpPr>
          <p:nvPr/>
        </p:nvCxnSpPr>
        <p:spPr>
          <a:xfrm flipV="1">
            <a:off x="5859094" y="4431758"/>
            <a:ext cx="1480001" cy="6579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2" idx="3"/>
            <a:endCxn id="15" idx="3"/>
          </p:cNvCxnSpPr>
          <p:nvPr/>
        </p:nvCxnSpPr>
        <p:spPr>
          <a:xfrm flipV="1">
            <a:off x="5859094" y="2942980"/>
            <a:ext cx="1770977" cy="21467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1" idx="3"/>
            <a:endCxn id="5" idx="2"/>
          </p:cNvCxnSpPr>
          <p:nvPr/>
        </p:nvCxnSpPr>
        <p:spPr>
          <a:xfrm flipV="1">
            <a:off x="5859094" y="4431758"/>
            <a:ext cx="1480001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" idx="3"/>
            <a:endCxn id="11" idx="1"/>
          </p:cNvCxnSpPr>
          <p:nvPr/>
        </p:nvCxnSpPr>
        <p:spPr>
          <a:xfrm>
            <a:off x="1846135" y="3542516"/>
            <a:ext cx="2529797" cy="8892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1" idx="3"/>
            <a:endCxn id="15" idx="3"/>
          </p:cNvCxnSpPr>
          <p:nvPr/>
        </p:nvCxnSpPr>
        <p:spPr>
          <a:xfrm flipV="1">
            <a:off x="5859094" y="2942980"/>
            <a:ext cx="1770977" cy="14887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" idx="3"/>
            <a:endCxn id="10" idx="1"/>
          </p:cNvCxnSpPr>
          <p:nvPr/>
        </p:nvCxnSpPr>
        <p:spPr>
          <a:xfrm>
            <a:off x="1846135" y="3542516"/>
            <a:ext cx="2529797" cy="2312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0" idx="3"/>
            <a:endCxn id="21" idx="1"/>
          </p:cNvCxnSpPr>
          <p:nvPr/>
        </p:nvCxnSpPr>
        <p:spPr>
          <a:xfrm>
            <a:off x="5859094" y="3773766"/>
            <a:ext cx="1560866" cy="19739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4" idx="3"/>
            <a:endCxn id="9" idx="1"/>
          </p:cNvCxnSpPr>
          <p:nvPr/>
        </p:nvCxnSpPr>
        <p:spPr>
          <a:xfrm flipV="1">
            <a:off x="1846135" y="3115773"/>
            <a:ext cx="2529797" cy="4267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9" idx="3"/>
            <a:endCxn id="5" idx="2"/>
          </p:cNvCxnSpPr>
          <p:nvPr/>
        </p:nvCxnSpPr>
        <p:spPr>
          <a:xfrm>
            <a:off x="5859094" y="3115773"/>
            <a:ext cx="1480001" cy="13159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9" idx="3"/>
            <a:endCxn id="15" idx="2"/>
          </p:cNvCxnSpPr>
          <p:nvPr/>
        </p:nvCxnSpPr>
        <p:spPr>
          <a:xfrm flipV="1">
            <a:off x="5859094" y="2619691"/>
            <a:ext cx="1637066" cy="4960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4" idx="3"/>
            <a:endCxn id="7" idx="1"/>
          </p:cNvCxnSpPr>
          <p:nvPr/>
        </p:nvCxnSpPr>
        <p:spPr>
          <a:xfrm flipV="1">
            <a:off x="1846135" y="2456336"/>
            <a:ext cx="2529797" cy="10861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7" idx="3"/>
            <a:endCxn id="15" idx="2"/>
          </p:cNvCxnSpPr>
          <p:nvPr/>
        </p:nvCxnSpPr>
        <p:spPr>
          <a:xfrm>
            <a:off x="5859094" y="2456336"/>
            <a:ext cx="1637066" cy="1633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20" idx="3"/>
            <a:endCxn id="8" idx="1"/>
          </p:cNvCxnSpPr>
          <p:nvPr/>
        </p:nvCxnSpPr>
        <p:spPr>
          <a:xfrm>
            <a:off x="3627984" y="1796898"/>
            <a:ext cx="747948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20" idx="3"/>
            <a:endCxn id="13" idx="1"/>
          </p:cNvCxnSpPr>
          <p:nvPr/>
        </p:nvCxnSpPr>
        <p:spPr>
          <a:xfrm flipV="1">
            <a:off x="3627984" y="1136741"/>
            <a:ext cx="747948" cy="6601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4" idx="3"/>
            <a:endCxn id="20" idx="1"/>
          </p:cNvCxnSpPr>
          <p:nvPr/>
        </p:nvCxnSpPr>
        <p:spPr>
          <a:xfrm flipV="1">
            <a:off x="1846135" y="1796898"/>
            <a:ext cx="715050" cy="17456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13" idx="3"/>
            <a:endCxn id="15" idx="1"/>
          </p:cNvCxnSpPr>
          <p:nvPr/>
        </p:nvCxnSpPr>
        <p:spPr>
          <a:xfrm>
            <a:off x="5859094" y="1136741"/>
            <a:ext cx="1770977" cy="11596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8" idx="3"/>
            <a:endCxn id="15" idx="1"/>
          </p:cNvCxnSpPr>
          <p:nvPr/>
        </p:nvCxnSpPr>
        <p:spPr>
          <a:xfrm>
            <a:off x="5859094" y="1796899"/>
            <a:ext cx="1770977" cy="4995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6764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193</Words>
  <Application>Microsoft Office PowerPoint</Application>
  <PresentationFormat>Widescreen</PresentationFormat>
  <Paragraphs>64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Pendon</dc:creator>
  <cp:lastModifiedBy>Michael Pendon</cp:lastModifiedBy>
  <cp:revision>25</cp:revision>
  <dcterms:created xsi:type="dcterms:W3CDTF">2019-05-26T13:09:47Z</dcterms:created>
  <dcterms:modified xsi:type="dcterms:W3CDTF">2019-12-28T22:50:39Z</dcterms:modified>
</cp:coreProperties>
</file>