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48" r:id="rId2"/>
    <p:sldMasterId id="2147483704" r:id="rId3"/>
    <p:sldMasterId id="2147483713" r:id="rId4"/>
  </p:sldMasterIdLst>
  <p:notesMasterIdLst>
    <p:notesMasterId r:id="rId30"/>
  </p:notesMasterIdLst>
  <p:sldIdLst>
    <p:sldId id="273"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Lst>
  <p:sldSz cx="9144000" cy="5143500" type="screen16x9"/>
  <p:notesSz cx="7315200" cy="96012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
          <p15:clr>
            <a:srgbClr val="A4A3A4"/>
          </p15:clr>
        </p15:guide>
        <p15:guide id="2" pos="2867">
          <p15:clr>
            <a:srgbClr val="A4A3A4"/>
          </p15:clr>
        </p15:guide>
        <p15:guide id="3" pos="5472">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667" autoAdjust="0"/>
  </p:normalViewPr>
  <p:slideViewPr>
    <p:cSldViewPr snapToGrid="0" showGuides="1">
      <p:cViewPr varScale="1">
        <p:scale>
          <a:sx n="155" d="100"/>
          <a:sy n="155" d="100"/>
        </p:scale>
        <p:origin x="336" y="138"/>
      </p:cViewPr>
      <p:guideLst>
        <p:guide orient="horz" pos="387"/>
        <p:guide pos="2867"/>
        <p:guide pos="5472"/>
        <p:guide pos="2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4EAA763-DFDB-A243-96D7-A1FF8549B507}" type="datetimeFigureOut">
              <a:rPr lang="en-US" smtClean="0"/>
              <a:t>5/14/2015</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B424A6-7593-2C46-9CCA-8596FB18DBBE}" type="slidenum">
              <a:rPr lang="en-US" smtClean="0"/>
              <a:t>‹#›</a:t>
            </a:fld>
            <a:endParaRPr lang="en-US"/>
          </a:p>
        </p:txBody>
      </p:sp>
    </p:spTree>
    <p:extLst>
      <p:ext uri="{BB962C8B-B14F-4D97-AF65-F5344CB8AC3E}">
        <p14:creationId xmlns:p14="http://schemas.microsoft.com/office/powerpoint/2010/main" val="326491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provides and overview of the LabVIEW SoftMotion module Drive Interface (SDI) feature.</a:t>
            </a:r>
          </a:p>
          <a:p>
            <a:endParaRPr lang="en-US" baseline="0" dirty="0" smtClean="0"/>
          </a:p>
          <a:p>
            <a:r>
              <a:rPr lang="en-US" baseline="0" dirty="0" smtClean="0"/>
              <a:t>An SDI provides the hooks and framework necessary to interface a smart motion drive with a LabVIEW Real-Time controller (PXI, CompactRIO, etc…)  over a digital bus interface. The initial release is limited to the EtherCAT Ethernet fieldbus. Other industrial Ethernet based buses may become available in future releases of SoftMotion but are not supported at this time. </a:t>
            </a:r>
            <a:endParaRPr lang="en-US" dirty="0"/>
          </a:p>
        </p:txBody>
      </p:sp>
      <p:sp>
        <p:nvSpPr>
          <p:cNvPr id="4" name="Slide Number Placeholder 3"/>
          <p:cNvSpPr>
            <a:spLocks noGrp="1"/>
          </p:cNvSpPr>
          <p:nvPr>
            <p:ph type="sldNum" sz="quarter" idx="10"/>
          </p:nvPr>
        </p:nvSpPr>
        <p:spPr/>
        <p:txBody>
          <a:bodyPr/>
          <a:lstStyle/>
          <a:p>
            <a:fld id="{F12ACF88-17CE-4E7F-9CF7-F3DEF5170C8F}" type="slidenum">
              <a:rPr lang="en-US" smtClean="0"/>
              <a:pPr/>
              <a:t>2</a:t>
            </a:fld>
            <a:endParaRPr lang="en-US"/>
          </a:p>
        </p:txBody>
      </p:sp>
    </p:spTree>
    <p:extLst>
      <p:ext uri="{BB962C8B-B14F-4D97-AF65-F5344CB8AC3E}">
        <p14:creationId xmlns:p14="http://schemas.microsoft.com/office/powerpoint/2010/main" val="169854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sample SoftMotion code for a Straight Line Move.  This was written in about 10 minutes and provides a user interface to monitor the position of the motor as it moves.  There are many example projects in LabVIEW that show more complex functionality.</a:t>
            </a:r>
          </a:p>
          <a:p>
            <a:endParaRPr lang="en-US" dirty="0" smtClean="0"/>
          </a:p>
          <a:p>
            <a:r>
              <a:rPr lang="en-US" dirty="0" smtClean="0"/>
              <a:t>The</a:t>
            </a:r>
            <a:r>
              <a:rPr lang="en-US" baseline="0" dirty="0" smtClean="0"/>
              <a:t> SDI axis can be programmed the exact same as any other motion axis.  It can use this code.</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11</a:t>
            </a:fld>
            <a:endParaRPr lang="en-US"/>
          </a:p>
        </p:txBody>
      </p:sp>
    </p:spTree>
    <p:extLst>
      <p:ext uri="{BB962C8B-B14F-4D97-AF65-F5344CB8AC3E}">
        <p14:creationId xmlns:p14="http://schemas.microsoft.com/office/powerpoint/2010/main" val="306657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high level architectural</a:t>
            </a:r>
            <a:r>
              <a:rPr lang="en-US" baseline="0" dirty="0" smtClean="0"/>
              <a:t> diagram. The blue pieces are provided by NI, the green pieces are not. </a:t>
            </a:r>
          </a:p>
          <a:p>
            <a:endParaRPr lang="en-US" baseline="0" dirty="0" smtClean="0"/>
          </a:p>
          <a:p>
            <a:r>
              <a:rPr lang="en-US" dirty="0" smtClean="0"/>
              <a:t>The SDI is split into two parts: Framework and Plug-in. The Framework</a:t>
            </a:r>
            <a:r>
              <a:rPr lang="en-US" baseline="0" dirty="0" smtClean="0"/>
              <a:t> was created and is maintained by the SoftMotion team.  It completes PDO and state-machine communication for the developer.  </a:t>
            </a:r>
          </a:p>
          <a:p>
            <a:endParaRPr lang="en-US" baseline="0" dirty="0" smtClean="0"/>
          </a:p>
          <a:p>
            <a:r>
              <a:rPr lang="en-US" baseline="0" dirty="0" smtClean="0"/>
              <a:t>Our SoftMotion team has also provided a LabVIEW project template for the Plug-in, which can be used by integrators or drive vendors to bring an EtherCAT drive into the LabVIEW ecosystem.  The Plug-in exists to complete SDO communication with the drive from SoftMotion.  </a:t>
            </a:r>
          </a:p>
          <a:p>
            <a:endParaRPr lang="en-US" baseline="0" dirty="0" smtClean="0"/>
          </a:p>
          <a:p>
            <a:r>
              <a:rPr lang="en-US" baseline="0" dirty="0" smtClean="0"/>
              <a:t>The default SDI Plug-in project template assumes compliance with the </a:t>
            </a:r>
            <a:r>
              <a:rPr lang="en-US" baseline="0" dirty="0" err="1" smtClean="0"/>
              <a:t>CANOpen</a:t>
            </a:r>
            <a:r>
              <a:rPr lang="en-US" baseline="0" dirty="0" smtClean="0"/>
              <a:t> DS402 profile. The Plug-in components are based on a LabVIEW class (similar to a C++ class in concept), allowing for overrides of default DS402 behavior when a drive has minor deviations from DS402.  We have also documented the default PDO layout that the SDI framework assumes, and this can be modified if necessary.</a:t>
            </a:r>
          </a:p>
          <a:p>
            <a:endParaRPr lang="en-US" baseline="0" dirty="0" smtClean="0"/>
          </a:p>
          <a:p>
            <a:r>
              <a:rPr lang="en-US" baseline="0" dirty="0" smtClean="0"/>
              <a:t>If a drive perfectly compiles with the DS402 profile, the SDI Plug-in template will only require minor data entry to associate the Plug-in with the drive.  Deviations from DS402 will require a time investment in development.</a:t>
            </a:r>
          </a:p>
        </p:txBody>
      </p:sp>
      <p:sp>
        <p:nvSpPr>
          <p:cNvPr id="4" name="Slide Number Placeholder 3"/>
          <p:cNvSpPr>
            <a:spLocks noGrp="1"/>
          </p:cNvSpPr>
          <p:nvPr>
            <p:ph type="sldNum" sz="quarter" idx="10"/>
          </p:nvPr>
        </p:nvSpPr>
        <p:spPr/>
        <p:txBody>
          <a:bodyPr/>
          <a:lstStyle/>
          <a:p>
            <a:fld id="{28D8B01D-8DC0-5445-91F6-93F5081D0DD5}" type="slidenum">
              <a:rPr lang="en-US" smtClean="0"/>
              <a:pPr/>
              <a:t>12</a:t>
            </a:fld>
            <a:endParaRPr lang="en-US"/>
          </a:p>
        </p:txBody>
      </p:sp>
    </p:spTree>
    <p:extLst>
      <p:ext uri="{BB962C8B-B14F-4D97-AF65-F5344CB8AC3E}">
        <p14:creationId xmlns:p14="http://schemas.microsoft.com/office/powerpoint/2010/main" val="427922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D8B01D-8DC0-5445-91F6-93F5081D0DD5}" type="slidenum">
              <a:rPr lang="en-US" smtClean="0"/>
              <a:pPr/>
              <a:t>13</a:t>
            </a:fld>
            <a:endParaRPr lang="en-US"/>
          </a:p>
        </p:txBody>
      </p:sp>
    </p:spTree>
    <p:extLst>
      <p:ext uri="{BB962C8B-B14F-4D97-AF65-F5344CB8AC3E}">
        <p14:creationId xmlns:p14="http://schemas.microsoft.com/office/powerpoint/2010/main" val="58549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get started creating a plug-in go the LabVIEW launch screen and click on “Create Project”. In the next dialog you will see a SoftMotion item in the list on the left. Click on this and then “SoftMotion Drive Interface Plug-in” in the main window and click “Next.”</a:t>
            </a:r>
          </a:p>
          <a:p>
            <a:endParaRPr lang="en-US" baseline="0" dirty="0" smtClean="0"/>
          </a:p>
          <a:p>
            <a:r>
              <a:rPr lang="en-US" baseline="0" dirty="0" smtClean="0"/>
              <a:t>In the final window, name the project file and the location where it will be created. Optionally add a file name prefix and custom icons.</a:t>
            </a:r>
          </a:p>
          <a:p>
            <a:endParaRPr lang="en-US" baseline="0" dirty="0" smtClean="0"/>
          </a:p>
          <a:p>
            <a:r>
              <a:rPr lang="en-US" baseline="0" dirty="0" smtClean="0"/>
              <a:t>IMPORTANT: The plug-in needs to be in a uniquely named folder in </a:t>
            </a:r>
            <a:r>
              <a:rPr lang="en-US" dirty="0" smtClean="0"/>
              <a:t>“&lt;LabVIEW&gt;\2014\vi.lib\Motion\</a:t>
            </a:r>
            <a:r>
              <a:rPr lang="en-US" dirty="0" err="1" smtClean="0"/>
              <a:t>plugins</a:t>
            </a:r>
            <a:r>
              <a:rPr lang="en-US" dirty="0" smtClean="0"/>
              <a:t>\” for</a:t>
            </a:r>
            <a:r>
              <a:rPr lang="en-US" baseline="0" dirty="0" smtClean="0"/>
              <a:t> the SoftMotion framework to recognize it.</a:t>
            </a:r>
            <a:r>
              <a:rPr lang="en-US" dirty="0" smtClean="0"/>
              <a:t> </a:t>
            </a:r>
          </a:p>
          <a:p>
            <a:r>
              <a:rPr lang="en-US" dirty="0" smtClean="0"/>
              <a:t>For Example: The plug-in</a:t>
            </a:r>
            <a:r>
              <a:rPr lang="en-US" baseline="0" dirty="0" smtClean="0"/>
              <a:t> files could be in the </a:t>
            </a:r>
            <a:r>
              <a:rPr lang="en-US" dirty="0" smtClean="0"/>
              <a:t>“&lt;LabVIEW&gt;\2014\vi.lib\Motion\</a:t>
            </a:r>
            <a:r>
              <a:rPr lang="en-US" dirty="0" err="1" smtClean="0"/>
              <a:t>plugins</a:t>
            </a:r>
            <a:r>
              <a:rPr lang="en-US" dirty="0" smtClean="0"/>
              <a:t>\&lt;</a:t>
            </a:r>
            <a:r>
              <a:rPr lang="en-US" dirty="0" err="1" smtClean="0"/>
              <a:t>CompanyName</a:t>
            </a:r>
            <a:r>
              <a:rPr lang="en-US" dirty="0" smtClean="0"/>
              <a:t>&gt;_&lt;</a:t>
            </a:r>
            <a:r>
              <a:rPr lang="en-US" dirty="0" err="1" smtClean="0"/>
              <a:t>DriveName</a:t>
            </a:r>
            <a:r>
              <a:rPr lang="en-US" dirty="0" smtClean="0"/>
              <a:t>&gt;” folder.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14</a:t>
            </a:fld>
            <a:endParaRPr lang="en-US"/>
          </a:p>
        </p:txBody>
      </p:sp>
    </p:spTree>
    <p:extLst>
      <p:ext uri="{BB962C8B-B14F-4D97-AF65-F5344CB8AC3E}">
        <p14:creationId xmlns:p14="http://schemas.microsoft.com/office/powerpoint/2010/main" val="341521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is what the generated</a:t>
            </a:r>
            <a:r>
              <a:rPr lang="en-US" baseline="0" dirty="0" smtClean="0"/>
              <a:t> template code looks like. There are three Vis, two contained in a class that implements the plug-in, and one for testing the plug-in.</a:t>
            </a:r>
            <a:endParaRPr lang="en-US" dirty="0" smtClean="0"/>
          </a:p>
          <a:p>
            <a:endParaRPr lang="en-US" dirty="0" smtClean="0"/>
          </a:p>
          <a:p>
            <a:r>
              <a:rPr lang="en-US" dirty="0" smtClean="0"/>
              <a:t>Getting Started.vi – The sample VI for testing your plug-in.</a:t>
            </a:r>
            <a:r>
              <a:rPr lang="en-US" baseline="0" dirty="0" smtClean="0"/>
              <a:t> It shows how to initialize the plug-in from the user code and how to execute a straight-line move. Additional examples should also be created specific to your plug-in. This VI can be cleaned up and used as a simple straight line move example.</a:t>
            </a:r>
          </a:p>
          <a:p>
            <a:endParaRPr lang="en-US" baseline="0" dirty="0" smtClean="0"/>
          </a:p>
          <a:p>
            <a:r>
              <a:rPr lang="en-US" baseline="0" dirty="0" smtClean="0"/>
              <a:t>SoftMotion Drive Interface plug-in template documentation – This is the same document you see if you click on the “More Information” link in the Create Project wizard seen on the previous slide. It is linked here so you can find help whenever you need it.</a:t>
            </a:r>
          </a:p>
          <a:p>
            <a:endParaRPr lang="en-US" dirty="0" smtClean="0"/>
          </a:p>
          <a:p>
            <a:r>
              <a:rPr lang="en-US" dirty="0" smtClean="0"/>
              <a:t>Template Plug-in Class – LabVIEW class that implements the plug-in</a:t>
            </a:r>
          </a:p>
          <a:p>
            <a:pPr lvl="1"/>
            <a:r>
              <a:rPr lang="en-US" dirty="0" smtClean="0"/>
              <a:t>Open.vi –This vi is to be called by the user at start of the program to create an</a:t>
            </a:r>
            <a:r>
              <a:rPr lang="en-US" baseline="0" dirty="0" smtClean="0"/>
              <a:t> instance of the plug-in and add the axis resource to it. This allows the plug-in to get needed information from SoftMotion</a:t>
            </a:r>
            <a:r>
              <a:rPr lang="en-US" dirty="0" smtClean="0"/>
              <a:t>. It should be included on a LV palette</a:t>
            </a:r>
            <a:r>
              <a:rPr lang="en-US" baseline="0" dirty="0" smtClean="0"/>
              <a:t> when installed to the customer’s computer. </a:t>
            </a:r>
            <a:endParaRPr lang="en-US" dirty="0" smtClean="0"/>
          </a:p>
          <a:p>
            <a:pPr lvl="1"/>
            <a:r>
              <a:rPr lang="en-US" dirty="0" smtClean="0"/>
              <a:t>GetBindings.vi – This</a:t>
            </a:r>
            <a:r>
              <a:rPr lang="en-US" baseline="0" dirty="0" smtClean="0"/>
              <a:t> VI informs SoftMotion of the drive’s vendor ID and device ID, which are required for SoftMotion to recognize the drive as an EtherCAT slave device. This VI should be updated as the first step in implementing the plug-in, and will allow SoftMotion axes to bind to the drive.</a:t>
            </a:r>
            <a:endParaRPr lang="en-US" dirty="0" smtClean="0"/>
          </a:p>
          <a:p>
            <a:endParaRPr lang="en-US" dirty="0" smtClean="0"/>
          </a:p>
          <a:p>
            <a:r>
              <a:rPr lang="en-US" dirty="0" err="1" smtClean="0"/>
              <a:t>Plugin</a:t>
            </a:r>
            <a:r>
              <a:rPr lang="en-US" dirty="0" smtClean="0"/>
              <a:t> must be at a specific location.</a:t>
            </a:r>
          </a:p>
          <a:p>
            <a:pPr lvl="1"/>
            <a:r>
              <a:rPr lang="en-US" dirty="0" smtClean="0"/>
              <a:t>Ex.“&lt;LabVIEW&gt;\vi.lib\Motion\</a:t>
            </a:r>
            <a:r>
              <a:rPr lang="en-US" dirty="0" err="1" smtClean="0"/>
              <a:t>plugins</a:t>
            </a:r>
            <a:r>
              <a:rPr lang="en-US" dirty="0" smtClean="0"/>
              <a:t>\&lt;</a:t>
            </a:r>
            <a:r>
              <a:rPr lang="en-US" dirty="0" err="1" smtClean="0"/>
              <a:t>YourFolder</a:t>
            </a:r>
            <a:r>
              <a:rPr lang="en-US" dirty="0" smtClean="0"/>
              <a:t>&gt;”</a:t>
            </a:r>
          </a:p>
          <a:p>
            <a:pPr lvl="1"/>
            <a:endParaRPr lang="en-US" dirty="0" smtClean="0"/>
          </a:p>
        </p:txBody>
      </p:sp>
      <p:sp>
        <p:nvSpPr>
          <p:cNvPr id="4" name="Slide Number Placeholder 3"/>
          <p:cNvSpPr>
            <a:spLocks noGrp="1"/>
          </p:cNvSpPr>
          <p:nvPr>
            <p:ph type="sldNum" sz="quarter" idx="10"/>
          </p:nvPr>
        </p:nvSpPr>
        <p:spPr/>
        <p:txBody>
          <a:bodyPr/>
          <a:lstStyle/>
          <a:p>
            <a:fld id="{28D8B01D-8DC0-5445-91F6-93F5081D0DD5}" type="slidenum">
              <a:rPr lang="en-US" smtClean="0"/>
              <a:pPr/>
              <a:t>15</a:t>
            </a:fld>
            <a:endParaRPr lang="en-US"/>
          </a:p>
        </p:txBody>
      </p:sp>
    </p:spTree>
    <p:extLst>
      <p:ext uri="{BB962C8B-B14F-4D97-AF65-F5344CB8AC3E}">
        <p14:creationId xmlns:p14="http://schemas.microsoft.com/office/powerpoint/2010/main" val="643412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SoftMotion Drive Interface</a:t>
            </a:r>
            <a:r>
              <a:rPr lang="en-US" baseline="0" dirty="0" smtClean="0"/>
              <a:t> </a:t>
            </a:r>
            <a:r>
              <a:rPr lang="en-US" dirty="0" smtClean="0"/>
              <a:t>plug-in template already</a:t>
            </a:r>
            <a:r>
              <a:rPr lang="en-US" baseline="0" dirty="0" smtClean="0"/>
              <a:t> has </a:t>
            </a:r>
            <a:r>
              <a:rPr lang="en-US" dirty="0" smtClean="0"/>
              <a:t>s</a:t>
            </a:r>
            <a:r>
              <a:rPr lang="en-US" baseline="0" dirty="0" smtClean="0"/>
              <a:t>upport for these features. If the drive adheres closely to DS402, and the PDO mappings are correct (more on PDO mappings later), these features may “just work” once you update the GetBindings.vi. </a:t>
            </a:r>
          </a:p>
          <a:p>
            <a:endParaRPr lang="en-US" baseline="0" dirty="0" smtClean="0"/>
          </a:p>
          <a:p>
            <a:r>
              <a:rPr lang="en-US" baseline="0" dirty="0" smtClean="0"/>
              <a:t>Look for ‘#</a:t>
            </a:r>
            <a:r>
              <a:rPr lang="en-US" baseline="0" dirty="0" err="1" smtClean="0"/>
              <a:t>CodeNeeded</a:t>
            </a:r>
            <a:r>
              <a:rPr lang="en-US" baseline="0" dirty="0" smtClean="0"/>
              <a:t>’ in block diagram comments for required changes.</a:t>
            </a:r>
          </a:p>
          <a:p>
            <a:endParaRPr lang="en-US" baseline="0" dirty="0" smtClean="0"/>
          </a:p>
          <a:p>
            <a:r>
              <a:rPr lang="en-US" baseline="0" dirty="0" smtClean="0"/>
              <a:t>The plug-in can be customized as needed for deviations from DS 402, or to support additional features not listed here. We will briefly discuss how to extend the functionality of the plug in a few slides, but the documentation contains many of the technical details.</a:t>
            </a:r>
          </a:p>
        </p:txBody>
      </p:sp>
      <p:sp>
        <p:nvSpPr>
          <p:cNvPr id="4" name="Slide Number Placeholder 3"/>
          <p:cNvSpPr>
            <a:spLocks noGrp="1"/>
          </p:cNvSpPr>
          <p:nvPr>
            <p:ph type="sldNum" sz="quarter" idx="10"/>
          </p:nvPr>
        </p:nvSpPr>
        <p:spPr/>
        <p:txBody>
          <a:bodyPr/>
          <a:lstStyle/>
          <a:p>
            <a:fld id="{28D8B01D-8DC0-5445-91F6-93F5081D0DD5}" type="slidenum">
              <a:rPr lang="en-US" smtClean="0"/>
              <a:pPr/>
              <a:t>16</a:t>
            </a:fld>
            <a:endParaRPr lang="en-US"/>
          </a:p>
        </p:txBody>
      </p:sp>
    </p:spTree>
    <p:extLst>
      <p:ext uri="{BB962C8B-B14F-4D97-AF65-F5344CB8AC3E}">
        <p14:creationId xmlns:p14="http://schemas.microsoft.com/office/powerpoint/2010/main" val="221528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generated</a:t>
            </a:r>
            <a:r>
              <a:rPr lang="en-US" baseline="0" dirty="0" smtClean="0"/>
              <a:t> plug-in template assumes the PDOs are in the order shown in these templates. If you need to deviate from this, you will also need to override Execute.vi in the base class. See the plug-in documentation for details.</a:t>
            </a:r>
          </a:p>
          <a:p>
            <a:endParaRPr lang="en-US" baseline="0" dirty="0" smtClean="0"/>
          </a:p>
          <a:p>
            <a:r>
              <a:rPr lang="en-US" baseline="0" dirty="0" smtClean="0"/>
              <a:t>If you use these PDOs, then all you many have to do is modify GetBindings.vi.</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17</a:t>
            </a:fld>
            <a:endParaRPr lang="en-US"/>
          </a:p>
        </p:txBody>
      </p:sp>
    </p:spTree>
    <p:extLst>
      <p:ext uri="{BB962C8B-B14F-4D97-AF65-F5344CB8AC3E}">
        <p14:creationId xmlns:p14="http://schemas.microsoft.com/office/powerpoint/2010/main" val="329411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creating a plug-in Getting Started.vi will be created along with the actual plug-in code. This screenshot is from that VI.</a:t>
            </a:r>
          </a:p>
          <a:p>
            <a:endParaRPr lang="en-US" baseline="0" dirty="0" smtClean="0"/>
          </a:p>
          <a:p>
            <a:r>
              <a:rPr lang="en-US" baseline="0" dirty="0" smtClean="0"/>
              <a:t>The important things is that the plug-</a:t>
            </a:r>
            <a:r>
              <a:rPr lang="en-US" baseline="0" dirty="0" err="1" smtClean="0"/>
              <a:t>in’s</a:t>
            </a:r>
            <a:r>
              <a:rPr lang="en-US" baseline="0" dirty="0" smtClean="0"/>
              <a:t> Open.vi and then ‘SoftMotion Set </a:t>
            </a:r>
            <a:r>
              <a:rPr lang="en-US" baseline="0" dirty="0" err="1" smtClean="0"/>
              <a:t>Plugin</a:t>
            </a:r>
            <a:r>
              <a:rPr lang="en-US" baseline="0" dirty="0" smtClean="0"/>
              <a:t> Mode.vi’ must be called before doing anything with the plug-in axis. </a:t>
            </a:r>
          </a:p>
          <a:p>
            <a:endParaRPr lang="en-US" baseline="0" dirty="0" smtClean="0"/>
          </a:p>
          <a:p>
            <a:r>
              <a:rPr lang="en-US" baseline="0" dirty="0" smtClean="0"/>
              <a:t>A side effect of this is that the Interactive panel from the LabVIEW project will not work until the VI is running. Creating a startup executable on RT with calls to these two Vis will make it function as any other SoftMotion Axis.</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18</a:t>
            </a:fld>
            <a:endParaRPr lang="en-US"/>
          </a:p>
        </p:txBody>
      </p:sp>
    </p:spTree>
    <p:extLst>
      <p:ext uri="{BB962C8B-B14F-4D97-AF65-F5344CB8AC3E}">
        <p14:creationId xmlns:p14="http://schemas.microsoft.com/office/powerpoint/2010/main" val="301663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get bindings VI. It is very simple because all it does is return two </a:t>
            </a:r>
            <a:r>
              <a:rPr lang="en-US" baseline="0" dirty="0" err="1" smtClean="0"/>
              <a:t>numerics</a:t>
            </a:r>
            <a:r>
              <a:rPr lang="en-US" baseline="0" dirty="0" smtClean="0"/>
              <a:t>. But they are important </a:t>
            </a:r>
            <a:r>
              <a:rPr lang="en-US" baseline="0" dirty="0" err="1" smtClean="0"/>
              <a:t>numerics</a:t>
            </a:r>
            <a:r>
              <a:rPr lang="en-US" baseline="0" dirty="0" smtClean="0"/>
              <a:t>. The Vendor ID and Product ID will allow SoftMotion to identify your drive as </a:t>
            </a:r>
            <a:r>
              <a:rPr lang="en-US" baseline="0" dirty="0" err="1" smtClean="0"/>
              <a:t>bindable</a:t>
            </a:r>
            <a:r>
              <a:rPr lang="en-US" baseline="0" dirty="0" smtClean="0"/>
              <a:t> hardware when it is an EtherCAT slave in the LabVIEW project. This is the first VI to modify after creating the plug-in.</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19</a:t>
            </a:fld>
            <a:endParaRPr lang="en-US"/>
          </a:p>
        </p:txBody>
      </p:sp>
    </p:spTree>
    <p:extLst>
      <p:ext uri="{BB962C8B-B14F-4D97-AF65-F5344CB8AC3E}">
        <p14:creationId xmlns:p14="http://schemas.microsoft.com/office/powerpoint/2010/main" val="3171409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a:t>
            </a:r>
            <a:r>
              <a:rPr lang="en-US" baseline="0" dirty="0" smtClean="0"/>
              <a:t> </a:t>
            </a:r>
            <a:r>
              <a:rPr lang="en-US" baseline="0" dirty="0" err="1" smtClean="0"/>
              <a:t>overridable</a:t>
            </a:r>
            <a:r>
              <a:rPr lang="en-US" baseline="0" dirty="0" smtClean="0"/>
              <a:t> VIs in the base class (</a:t>
            </a:r>
            <a:r>
              <a:rPr lang="en-US" baseline="0" dirty="0" err="1" smtClean="0"/>
              <a:t>nismPluginAxisBaseClass.lvclass</a:t>
            </a:r>
            <a:r>
              <a:rPr lang="en-US" baseline="0" dirty="0" smtClean="0"/>
              <a:t>) that can modify the behavior of the plug-in. The plug-in documentation gives more details on when you would want to override each one. </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20</a:t>
            </a:fld>
            <a:endParaRPr lang="en-US"/>
          </a:p>
        </p:txBody>
      </p:sp>
    </p:spTree>
    <p:extLst>
      <p:ext uri="{BB962C8B-B14F-4D97-AF65-F5344CB8AC3E}">
        <p14:creationId xmlns:p14="http://schemas.microsoft.com/office/powerpoint/2010/main" val="424086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diagram shows a </a:t>
            </a:r>
            <a:r>
              <a:rPr lang="en-US" dirty="0" smtClean="0"/>
              <a:t>typical</a:t>
            </a:r>
            <a:r>
              <a:rPr lang="en-US" baseline="0" dirty="0" smtClean="0"/>
              <a:t> motion system including smart drives. The drives must talk back to a motion controller for high level position (or velocity or torque) commands. The motion control handles trajectory generation, including multi-axis coordination and control (multi-input multi-output control, MIMO, is sometimes mentioned). The motion controller must also handle communication with I/O and supervisory control systems.</a:t>
            </a:r>
          </a:p>
          <a:p>
            <a:endParaRPr lang="en-US" baseline="0" dirty="0" smtClean="0"/>
          </a:p>
          <a:p>
            <a:r>
              <a:rPr lang="en-US" baseline="0" dirty="0" smtClean="0"/>
              <a:t>The motion controller and drives could come from a single vendor but often drives are sold as component products which are integrated with a motion controller (PLC, PAC) from another company to build a machine.</a:t>
            </a:r>
          </a:p>
          <a:p>
            <a:endParaRPr lang="en-US" baseline="0" dirty="0" smtClean="0"/>
          </a:p>
          <a:p>
            <a:r>
              <a:rPr lang="en-US" baseline="0" dirty="0" smtClean="0"/>
              <a:t>In the NI case, we add motion controller capabilities to our general purpose CompactRIO and PXI controllers when we install the LabVIEW SoftMotion module on them. SoftMotion enable to the control of a wide variety of motion hardware including C series drives and drive interfaces as well as AKD EtherCAT drives (which NI resells from our drive vendor product partner Kollmorgen).</a:t>
            </a:r>
          </a:p>
          <a:p>
            <a:endParaRPr lang="en-US" baseline="0" dirty="0" smtClean="0"/>
          </a:p>
          <a:p>
            <a:r>
              <a:rPr lang="en-US" baseline="0" dirty="0" smtClean="0"/>
              <a:t>There are many drive vendors out there with different capabilities. We want to make it as easy as possible for a machine builder to design, program, and commission a system with NI controllers and their particular drive/motor choice. </a:t>
            </a:r>
          </a:p>
          <a:p>
            <a:endParaRPr lang="en-US" baseline="0" dirty="0" smtClean="0"/>
          </a:p>
          <a:p>
            <a:r>
              <a:rPr lang="en-US" baseline="0" dirty="0" smtClean="0"/>
              <a:t>For those not </a:t>
            </a:r>
            <a:r>
              <a:rPr lang="en-US" baseline="0" smtClean="0"/>
              <a:t>familiar with</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3</a:t>
            </a:fld>
            <a:endParaRPr lang="en-US"/>
          </a:p>
        </p:txBody>
      </p:sp>
    </p:spTree>
    <p:extLst>
      <p:ext uri="{BB962C8B-B14F-4D97-AF65-F5344CB8AC3E}">
        <p14:creationId xmlns:p14="http://schemas.microsoft.com/office/powerpoint/2010/main" val="82435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LabVIEW Tools</a:t>
            </a:r>
            <a:r>
              <a:rPr lang="en-US" baseline="0" dirty="0" smtClean="0"/>
              <a:t> Network will host SDI Plug-ins for our drive partners.  Customers can visit the Tools Network to download and install these Plug-ins, enabling native SoftMotion support for their preferred EtherCAT drive.  They can be confident in the function of these Plug-ins because a SDI certification process will ensure the Plug-in has been tested for common customer use cases.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21</a:t>
            </a:fld>
            <a:endParaRPr lang="en-US"/>
          </a:p>
        </p:txBody>
      </p:sp>
    </p:spTree>
    <p:extLst>
      <p:ext uri="{BB962C8B-B14F-4D97-AF65-F5344CB8AC3E}">
        <p14:creationId xmlns:p14="http://schemas.microsoft.com/office/powerpoint/2010/main" val="243148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LabVIEW tools network is the preferred distribution method for SDI plug-ins. The advantages are many. It is very easy for customers to download and install the plug-in. It is visible to potential customers. It will be a visible part of the </a:t>
            </a:r>
            <a:r>
              <a:rPr lang="en-US" baseline="0" dirty="0" err="1" smtClean="0"/>
              <a:t>SoftMotion</a:t>
            </a:r>
            <a:r>
              <a:rPr lang="en-US" baseline="0" dirty="0" smtClean="0"/>
              <a:t> Drive Network. The LabVIEW Tools Network is how NI distributes much of our demo code now.</a:t>
            </a:r>
            <a:endParaRPr lang="en-US" dirty="0" smtClean="0"/>
          </a:p>
          <a:p>
            <a:endParaRPr lang="en-US" dirty="0" smtClean="0"/>
          </a:p>
          <a:p>
            <a:r>
              <a:rPr lang="en-US" dirty="0" smtClean="0"/>
              <a:t>See here for details</a:t>
            </a:r>
            <a:r>
              <a:rPr lang="en-US" baseline="0" dirty="0" smtClean="0"/>
              <a:t> on how to get your plug-in on the tools network: https://decibel.ni.com/content/groups/labview-add-on-dev-center</a:t>
            </a:r>
          </a:p>
          <a:p>
            <a:endParaRPr lang="en-US" baseline="0" dirty="0" smtClean="0"/>
          </a:p>
          <a:p>
            <a:r>
              <a:rPr lang="en-US" baseline="0" dirty="0" smtClean="0"/>
              <a:t>For creating the distributable: https://decibel.ni.com/content/docs/DOC-18062</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22</a:t>
            </a:fld>
            <a:endParaRPr lang="en-US"/>
          </a:p>
        </p:txBody>
      </p:sp>
    </p:spTree>
    <p:extLst>
      <p:ext uri="{BB962C8B-B14F-4D97-AF65-F5344CB8AC3E}">
        <p14:creationId xmlns:p14="http://schemas.microsoft.com/office/powerpoint/2010/main" val="2681957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a:t>
            </a:r>
          </a:p>
          <a:p>
            <a:r>
              <a:rPr lang="en-US" dirty="0" smtClean="0"/>
              <a:t>If a device profile</a:t>
            </a:r>
            <a:r>
              <a:rPr lang="en-US" baseline="0" dirty="0" smtClean="0"/>
              <a:t> .xml file is available, the setup phase should take less than 5 minutes after setting up the hardware.</a:t>
            </a:r>
          </a:p>
          <a:p>
            <a:endParaRPr lang="en-US" baseline="0" dirty="0" smtClean="0"/>
          </a:p>
          <a:p>
            <a:r>
              <a:rPr lang="en-US" baseline="0" dirty="0" smtClean="0"/>
              <a:t>Development:</a:t>
            </a:r>
          </a:p>
          <a:p>
            <a:r>
              <a:rPr lang="en-US" baseline="0" dirty="0" smtClean="0"/>
              <a:t>Creation of the template will take less than 5 minutes.</a:t>
            </a:r>
          </a:p>
          <a:p>
            <a:r>
              <a:rPr lang="en-US" baseline="0" dirty="0" smtClean="0"/>
              <a:t>Updating the Get Bindings.vi and axis binding will be a few mouse clicks and some data retrieval.</a:t>
            </a:r>
          </a:p>
          <a:p>
            <a:r>
              <a:rPr lang="en-US" baseline="0" dirty="0" smtClean="0"/>
              <a:t>Testing and Modifying will be the main body of SDO linking and working around any non-DS-402 behavior.</a:t>
            </a:r>
          </a:p>
          <a:p>
            <a:endParaRPr lang="en-US" baseline="0" dirty="0" smtClean="0"/>
          </a:p>
          <a:p>
            <a:r>
              <a:rPr lang="en-US" baseline="0" dirty="0" smtClean="0"/>
              <a:t>Distribution:</a:t>
            </a:r>
          </a:p>
          <a:p>
            <a:r>
              <a:rPr lang="en-US" baseline="0" dirty="0" smtClean="0"/>
              <a:t>Creation of a VI Package takes about 20 minutes using a guide.</a:t>
            </a:r>
          </a:p>
          <a:p>
            <a:r>
              <a:rPr lang="en-US" baseline="0" dirty="0" smtClean="0"/>
              <a:t>Submission to LV Tools Network is quick, but acceptance can take up to a month.  Prior testing and certification steps for the SDI Plug-in will reduce this time.</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23</a:t>
            </a:fld>
            <a:endParaRPr lang="en-US"/>
          </a:p>
        </p:txBody>
      </p:sp>
    </p:spTree>
    <p:extLst>
      <p:ext uri="{BB962C8B-B14F-4D97-AF65-F5344CB8AC3E}">
        <p14:creationId xmlns:p14="http://schemas.microsoft.com/office/powerpoint/2010/main" val="1293505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expect development to take approximate</a:t>
            </a:r>
            <a:r>
              <a:rPr lang="en-US" baseline="0" dirty="0" smtClean="0"/>
              <a:t>ly 4 weeks for someone inexperienced with the SoftMotion Drive Interface Framework and Plug-in template.  NI has preferred integrators with SDI experience that can develop, own, and update SDI Plug-ins for drive partners that see larger than desirable investments in time and hardware.  </a:t>
            </a:r>
          </a:p>
        </p:txBody>
      </p:sp>
      <p:sp>
        <p:nvSpPr>
          <p:cNvPr id="4" name="Slide Number Placeholder 3"/>
          <p:cNvSpPr>
            <a:spLocks noGrp="1"/>
          </p:cNvSpPr>
          <p:nvPr>
            <p:ph type="sldNum" sz="quarter" idx="10"/>
          </p:nvPr>
        </p:nvSpPr>
        <p:spPr/>
        <p:txBody>
          <a:bodyPr/>
          <a:lstStyle/>
          <a:p>
            <a:fld id="{28D8B01D-8DC0-5445-91F6-93F5081D0DD5}" type="slidenum">
              <a:rPr lang="en-US" smtClean="0"/>
              <a:pPr/>
              <a:t>24</a:t>
            </a:fld>
            <a:endParaRPr lang="en-US"/>
          </a:p>
        </p:txBody>
      </p:sp>
    </p:spTree>
    <p:extLst>
      <p:ext uri="{BB962C8B-B14F-4D97-AF65-F5344CB8AC3E}">
        <p14:creationId xmlns:p14="http://schemas.microsoft.com/office/powerpoint/2010/main" val="4271757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25</a:t>
            </a:fld>
            <a:endParaRPr lang="en-US"/>
          </a:p>
        </p:txBody>
      </p:sp>
    </p:spTree>
    <p:extLst>
      <p:ext uri="{BB962C8B-B14F-4D97-AF65-F5344CB8AC3E}">
        <p14:creationId xmlns:p14="http://schemas.microsoft.com/office/powerpoint/2010/main" val="72185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many drive vendors out there with different capabilities. We want to make it as easy as possible for a machine builder to design, program, and commission a system with NI controllers and their particular drive/motor choice. </a:t>
            </a:r>
          </a:p>
          <a:p>
            <a:endParaRPr lang="en-US" baseline="0" dirty="0" smtClean="0"/>
          </a:p>
          <a:p>
            <a:r>
              <a:rPr lang="en-US" baseline="0" dirty="0" smtClean="0"/>
              <a:t>The SoftMotion Servo Drive Interface functionality makes it possible for drive vendors to develop and maintain plug-ins that allow their drives to work seamlessly with an NI Controller (EtherCAT master) and SoftMotion API/engine over EtherCAT.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28D8B01D-8DC0-5445-91F6-93F5081D0DD5}" type="slidenum">
              <a:rPr lang="en-US" smtClean="0"/>
              <a:pPr/>
              <a:t>4</a:t>
            </a:fld>
            <a:endParaRPr lang="en-US"/>
          </a:p>
        </p:txBody>
      </p:sp>
    </p:spTree>
    <p:extLst>
      <p:ext uri="{BB962C8B-B14F-4D97-AF65-F5344CB8AC3E}">
        <p14:creationId xmlns:p14="http://schemas.microsoft.com/office/powerpoint/2010/main" val="247201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LabVIEW SoftMotion Module is NI’s approach to motion control. It adds motion controller functionality to an NI Real-Time controller. The strengths of this approach include the flexibility of the motion implementation, inherent timing and synchronization with a wide variety of high performance customizable I/O, and tight integration with all the other capabilities of the NI control platform.</a:t>
            </a:r>
          </a:p>
          <a:p>
            <a:endParaRPr lang="en-US" baseline="0" dirty="0" smtClean="0"/>
          </a:p>
          <a:p>
            <a:r>
              <a:rPr lang="en-US" baseline="0" dirty="0" smtClean="0"/>
              <a:t>Originally, this slide had many arrows pointing to the locations that each motion subsystem could be run.  The combination of SoftMotion and our RIO architecture offers customization all the way down to the I/O pins, logic gates, and clock sources.</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5</a:t>
            </a:fld>
            <a:endParaRPr lang="en-US"/>
          </a:p>
        </p:txBody>
      </p:sp>
    </p:spTree>
    <p:extLst>
      <p:ext uri="{BB962C8B-B14F-4D97-AF65-F5344CB8AC3E}">
        <p14:creationId xmlns:p14="http://schemas.microsoft.com/office/powerpoint/2010/main" val="259628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354">
              <a:defRPr/>
            </a:pPr>
            <a:r>
              <a:rPr lang="en-US" baseline="0" dirty="0" smtClean="0"/>
              <a:t>The LabVIEW SoftMotion Module consists of </a:t>
            </a:r>
          </a:p>
          <a:p>
            <a:pPr defTabSz="966354">
              <a:defRPr/>
            </a:pPr>
            <a:endParaRPr lang="en-US" baseline="0" dirty="0" smtClean="0"/>
          </a:p>
          <a:p>
            <a:pPr marL="241590" indent="-241590" defTabSz="966354">
              <a:buFontTx/>
              <a:buAutoNum type="arabicParenR"/>
              <a:defRPr/>
            </a:pPr>
            <a:r>
              <a:rPr lang="en-US" baseline="0" dirty="0" smtClean="0"/>
              <a:t>A high level API for building motion applications in LabVIEW</a:t>
            </a:r>
          </a:p>
          <a:p>
            <a:pPr marL="241590" indent="-241590" defTabSz="966354">
              <a:buFontTx/>
              <a:buAutoNum type="arabicParenR"/>
              <a:defRPr/>
            </a:pPr>
            <a:r>
              <a:rPr lang="en-US" baseline="0" dirty="0" smtClean="0"/>
              <a:t>A motion engine to handle deterministic tasks, trajectory generation, and motion controller functionality</a:t>
            </a:r>
          </a:p>
          <a:p>
            <a:pPr marL="241590" indent="-241590" defTabSz="966354">
              <a:buFontTx/>
              <a:buAutoNum type="arabicParenR"/>
              <a:defRPr/>
            </a:pPr>
            <a:r>
              <a:rPr lang="en-US" baseline="0" dirty="0" smtClean="0"/>
              <a:t>Multiple Extensions to motion hardware</a:t>
            </a:r>
          </a:p>
          <a:p>
            <a:pPr marL="241590" indent="-241590" defTabSz="966354">
              <a:buFontTx/>
              <a:buAutoNum type="arabicParenR"/>
              <a:defRPr/>
            </a:pPr>
            <a:endParaRPr lang="en-US" baseline="0" dirty="0" smtClean="0"/>
          </a:p>
          <a:p>
            <a:pPr defTabSz="966354">
              <a:defRPr/>
            </a:pPr>
            <a:r>
              <a:rPr lang="en-US" baseline="0" dirty="0" smtClean="0"/>
              <a:t>we inherit the flexibility and scalability that LabVIEW provides. (as well as integration with sensors, vision, web services, etc…)</a:t>
            </a:r>
          </a:p>
          <a:p>
            <a:pPr defTabSz="966354">
              <a:defRPr/>
            </a:pPr>
            <a:endParaRPr lang="en-US" baseline="0" dirty="0" smtClean="0"/>
          </a:p>
          <a:p>
            <a:pPr defTabSz="966354">
              <a:defRPr/>
            </a:pPr>
            <a:r>
              <a:rPr lang="en-US" baseline="0" dirty="0" smtClean="0"/>
              <a:t>See the following NI Week session the Motion R&amp;D team created for a great in-depth view on the power of SoftMotion.</a:t>
            </a:r>
          </a:p>
          <a:p>
            <a:pPr defTabSz="966354">
              <a:defRPr/>
            </a:pPr>
            <a:r>
              <a:rPr lang="en-US" b="1" dirty="0" smtClean="0"/>
              <a:t>SoftMotion Under the Hood NI-Week 2010</a:t>
            </a:r>
            <a:endParaRPr lang="en-US" baseline="0" dirty="0" smtClean="0"/>
          </a:p>
          <a:p>
            <a:pPr defTabSz="966354">
              <a:defRPr/>
            </a:pPr>
            <a:r>
              <a:rPr lang="en-US" baseline="0" dirty="0" smtClean="0"/>
              <a:t>http://nitalk.natinst.com/docs/DOC-7363</a:t>
            </a:r>
            <a:endParaRPr lang="en-US" dirty="0" smtClean="0"/>
          </a:p>
        </p:txBody>
      </p:sp>
      <p:sp>
        <p:nvSpPr>
          <p:cNvPr id="4" name="Slide Number Placeholder 3"/>
          <p:cNvSpPr>
            <a:spLocks noGrp="1"/>
          </p:cNvSpPr>
          <p:nvPr>
            <p:ph type="sldNum" sz="quarter" idx="10"/>
          </p:nvPr>
        </p:nvSpPr>
        <p:spPr/>
        <p:txBody>
          <a:bodyPr/>
          <a:lstStyle/>
          <a:p>
            <a:fld id="{264A6A1D-5866-4C45-AAD6-FBEF242FE4E8}" type="slidenum">
              <a:rPr lang="en-US" smtClean="0"/>
              <a:pPr/>
              <a:t>6</a:t>
            </a:fld>
            <a:endParaRPr lang="en-US"/>
          </a:p>
        </p:txBody>
      </p:sp>
    </p:spTree>
    <p:extLst>
      <p:ext uri="{BB962C8B-B14F-4D97-AF65-F5344CB8AC3E}">
        <p14:creationId xmlns:p14="http://schemas.microsoft.com/office/powerpoint/2010/main" val="390586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SoftMotion, code re-use is made easy.  A virtual axis can be bound to simulated hardware for testing, then re-bound to actual hardware for use.</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7</a:t>
            </a:fld>
            <a:endParaRPr lang="en-US"/>
          </a:p>
        </p:txBody>
      </p:sp>
    </p:spTree>
    <p:extLst>
      <p:ext uri="{BB962C8B-B14F-4D97-AF65-F5344CB8AC3E}">
        <p14:creationId xmlns:p14="http://schemas.microsoft.com/office/powerpoint/2010/main" val="266794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SDI Plug-in drive will show up as a resource under the EtherCAT Master.  We can bind an axis to it easily and it becomes part of our LabVIEW project.</a:t>
            </a:r>
          </a:p>
        </p:txBody>
      </p:sp>
      <p:sp>
        <p:nvSpPr>
          <p:cNvPr id="4" name="Slide Number Placeholder 3"/>
          <p:cNvSpPr>
            <a:spLocks noGrp="1"/>
          </p:cNvSpPr>
          <p:nvPr>
            <p:ph type="sldNum" sz="quarter" idx="10"/>
          </p:nvPr>
        </p:nvSpPr>
        <p:spPr/>
        <p:txBody>
          <a:bodyPr/>
          <a:lstStyle/>
          <a:p>
            <a:fld id="{28D8B01D-8DC0-5445-91F6-93F5081D0DD5}" type="slidenum">
              <a:rPr lang="en-US" smtClean="0"/>
              <a:pPr/>
              <a:t>8</a:t>
            </a:fld>
            <a:endParaRPr lang="en-US"/>
          </a:p>
        </p:txBody>
      </p:sp>
    </p:spTree>
    <p:extLst>
      <p:ext uri="{BB962C8B-B14F-4D97-AF65-F5344CB8AC3E}">
        <p14:creationId xmlns:p14="http://schemas.microsoft.com/office/powerpoint/2010/main" val="226381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integrating an EtherCAT drive into SoftMotion, advantages such as interactive test panels and SoftMotion Axis Configuration are gained.  This allows for high-level customization of a motion axis instead of low-level PDO/SDO communication.  It also allows for a familiar interface to the axis that NI SoftMotion customers are comfortable with.  </a:t>
            </a:r>
          </a:p>
        </p:txBody>
      </p:sp>
      <p:sp>
        <p:nvSpPr>
          <p:cNvPr id="4" name="Slide Number Placeholder 3"/>
          <p:cNvSpPr>
            <a:spLocks noGrp="1"/>
          </p:cNvSpPr>
          <p:nvPr>
            <p:ph type="sldNum" sz="quarter" idx="10"/>
          </p:nvPr>
        </p:nvSpPr>
        <p:spPr/>
        <p:txBody>
          <a:bodyPr/>
          <a:lstStyle/>
          <a:p>
            <a:fld id="{28D8B01D-8DC0-5445-91F6-93F5081D0DD5}" type="slidenum">
              <a:rPr lang="en-US" smtClean="0"/>
              <a:pPr/>
              <a:t>9</a:t>
            </a:fld>
            <a:endParaRPr lang="en-US"/>
          </a:p>
        </p:txBody>
      </p:sp>
    </p:spTree>
    <p:extLst>
      <p:ext uri="{BB962C8B-B14F-4D97-AF65-F5344CB8AC3E}">
        <p14:creationId xmlns:p14="http://schemas.microsoft.com/office/powerpoint/2010/main" val="363444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Because we recognize that our partners have software specifically customized for their drives, the SoftMotion axis configuration presents a SoftMotion-specific set of options to configure behavior.  Motor tuning and other options are best handled by the drive vendor configuration software.  Customers that prefer to use a drive from a specific vendor tend to prefer the configuration software from that vendor as well.</a:t>
            </a:r>
          </a:p>
          <a:p>
            <a:endParaRPr lang="en-US" baseline="0" dirty="0" smtClean="0"/>
          </a:p>
          <a:p>
            <a:r>
              <a:rPr lang="en-US" baseline="0" dirty="0" smtClean="0"/>
              <a:t>On the right is an example of drive configuration software. This is where the customer will do most of the configuration of the drive. After configuration, the customer can save the current set of parameters as the defaults so the settings persist through a reboot.</a:t>
            </a:r>
            <a:endParaRPr lang="en-US" dirty="0"/>
          </a:p>
        </p:txBody>
      </p:sp>
      <p:sp>
        <p:nvSpPr>
          <p:cNvPr id="4" name="Slide Number Placeholder 3"/>
          <p:cNvSpPr>
            <a:spLocks noGrp="1"/>
          </p:cNvSpPr>
          <p:nvPr>
            <p:ph type="sldNum" sz="quarter" idx="10"/>
          </p:nvPr>
        </p:nvSpPr>
        <p:spPr/>
        <p:txBody>
          <a:bodyPr/>
          <a:lstStyle/>
          <a:p>
            <a:fld id="{28D8B01D-8DC0-5445-91F6-93F5081D0DD5}" type="slidenum">
              <a:rPr lang="en-US" smtClean="0"/>
              <a:pPr/>
              <a:t>10</a:t>
            </a:fld>
            <a:endParaRPr lang="en-US"/>
          </a:p>
        </p:txBody>
      </p:sp>
    </p:spTree>
    <p:extLst>
      <p:ext uri="{BB962C8B-B14F-4D97-AF65-F5344CB8AC3E}">
        <p14:creationId xmlns:p14="http://schemas.microsoft.com/office/powerpoint/2010/main" val="338082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Box 2"/>
          <p:cNvSpPr txBox="1"/>
          <p:nvPr userDrawn="1"/>
        </p:nvSpPr>
        <p:spPr>
          <a:xfrm>
            <a:off x="350489" y="4748213"/>
            <a:ext cx="646484" cy="276999"/>
          </a:xfrm>
          <a:prstGeom prst="rect">
            <a:avLst/>
          </a:prstGeom>
          <a:noFill/>
        </p:spPr>
        <p:txBody>
          <a:bodyPr wrap="none" rtlCol="0">
            <a:spAutoFit/>
          </a:bodyPr>
          <a:lstStyle/>
          <a:p>
            <a:r>
              <a:rPr lang="en-US" sz="1200" b="0" i="0" dirty="0" smtClean="0">
                <a:solidFill>
                  <a:prstClr val="black"/>
                </a:solidFill>
                <a:latin typeface="Univers LT Std 45 Light"/>
                <a:cs typeface="Univers LT Std 45 Light"/>
              </a:rPr>
              <a:t>ni.com</a:t>
            </a:r>
            <a:endParaRPr lang="en-US" sz="1200" b="0" i="0" dirty="0">
              <a:solidFill>
                <a:prstClr val="black"/>
              </a:solidFill>
              <a:latin typeface="Univers LT Std 45 Light"/>
              <a:cs typeface="Univers LT Std 45 Light"/>
            </a:endParaRPr>
          </a:p>
        </p:txBody>
      </p:sp>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7200" y="690915"/>
            <a:ext cx="8229599" cy="1873691"/>
          </a:xfrm>
        </p:spPr>
        <p:txBody>
          <a:bodyPr anchor="b">
            <a:noAutofit/>
          </a:bodyPr>
          <a:lstStyle>
            <a:lvl1pPr algn="ctr">
              <a:lnSpc>
                <a:spcPts val="4498"/>
              </a:lnSpc>
              <a:defRPr sz="3500" b="0" i="0" spc="-150">
                <a:solidFill>
                  <a:schemeClr val="tx2"/>
                </a:solidFill>
                <a:latin typeface="+mn-lt"/>
                <a:cs typeface="Univers LT Std 45 Ligh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7200" y="2573587"/>
            <a:ext cx="8229600" cy="578456"/>
          </a:xfrm>
        </p:spPr>
        <p:txBody>
          <a:bodyPr>
            <a:noAutofit/>
          </a:bodyPr>
          <a:lstStyle>
            <a:lvl1pPr marL="0" indent="0" algn="ctr">
              <a:buNone/>
              <a:defRPr sz="2000">
                <a:solidFill>
                  <a:schemeClr val="bg2">
                    <a:lumMod val="50000"/>
                  </a:schemeClr>
                </a:solidFill>
                <a:latin typeface="+mn-lt"/>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7" name="TextBox 6"/>
          <p:cNvSpPr txBox="1"/>
          <p:nvPr userDrawn="1"/>
        </p:nvSpPr>
        <p:spPr>
          <a:xfrm>
            <a:off x="350490" y="4748213"/>
            <a:ext cx="2146742" cy="276999"/>
          </a:xfrm>
          <a:prstGeom prst="rect">
            <a:avLst/>
          </a:prstGeom>
          <a:noFill/>
        </p:spPr>
        <p:txBody>
          <a:bodyPr wrap="none" rtlCol="0">
            <a:spAutoFit/>
          </a:bodyPr>
          <a:lstStyle/>
          <a:p>
            <a:r>
              <a:rPr lang="en-US" sz="1200" b="0" i="0" dirty="0" smtClean="0">
                <a:latin typeface="Univers LT Std 45 Light"/>
                <a:cs typeface="Univers LT Std 45 Light"/>
              </a:rPr>
              <a:t>ni.com  |  </a:t>
            </a:r>
            <a:r>
              <a:rPr lang="en-US" sz="1200" b="0" i="0" dirty="0" smtClean="0">
                <a:solidFill>
                  <a:schemeClr val="tx1"/>
                </a:solidFill>
                <a:latin typeface="Univers LT Std 45 Light"/>
                <a:cs typeface="Univers LT Std 45 Light"/>
              </a:rPr>
              <a:t>NI</a:t>
            </a:r>
            <a:r>
              <a:rPr lang="en-US" sz="1200" b="0" i="0" baseline="0" dirty="0" smtClean="0">
                <a:solidFill>
                  <a:schemeClr val="tx1"/>
                </a:solidFill>
                <a:latin typeface="Univers LT Std 45 Light"/>
                <a:cs typeface="Univers LT Std 45 Light"/>
              </a:rPr>
              <a:t> </a:t>
            </a:r>
            <a:r>
              <a:rPr lang="en-US" sz="1200" b="0" i="0" dirty="0" smtClean="0">
                <a:solidFill>
                  <a:schemeClr val="tx1"/>
                </a:solidFill>
                <a:latin typeface="Univers LT Std 45 Light"/>
                <a:cs typeface="Univers LT Std 45 Light"/>
              </a:rPr>
              <a:t>CONFIDENTIAL</a:t>
            </a:r>
            <a:endParaRPr lang="en-US" sz="1200" b="0" i="0" dirty="0">
              <a:solidFill>
                <a:schemeClr val="tx1"/>
              </a:solidFill>
              <a:latin typeface="Univers LT Std 45 Light"/>
              <a:cs typeface="Univers LT Std 45 Light"/>
            </a:endParaRPr>
          </a:p>
        </p:txBody>
      </p:sp>
    </p:spTree>
    <p:extLst>
      <p:ext uri="{BB962C8B-B14F-4D97-AF65-F5344CB8AC3E}">
        <p14:creationId xmlns:p14="http://schemas.microsoft.com/office/powerpoint/2010/main" val="32983864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4862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19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1312333"/>
            <a:ext cx="8165605" cy="3240461"/>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37942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478333" y="1307353"/>
            <a:ext cx="4028178"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2" hasCustomPrompt="1"/>
          </p:nvPr>
        </p:nvSpPr>
        <p:spPr>
          <a:xfrm>
            <a:off x="4648200" y="1307353"/>
            <a:ext cx="4038600"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13"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68217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355801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6" y="336550"/>
            <a:ext cx="8228217" cy="4216244"/>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810881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userDrawn="1"/>
        </p:nvSpPr>
        <p:spPr>
          <a:xfrm>
            <a:off x="350490" y="4748213"/>
            <a:ext cx="2839239" cy="276999"/>
          </a:xfrm>
          <a:prstGeom prst="rect">
            <a:avLst/>
          </a:prstGeom>
          <a:noFill/>
        </p:spPr>
        <p:txBody>
          <a:bodyPr wrap="none" rtlCol="0">
            <a:spAutoFit/>
          </a:bodyPr>
          <a:lstStyle/>
          <a:p>
            <a:r>
              <a:rPr lang="en-US" sz="1200" dirty="0" err="1" smtClean="0"/>
              <a:t>ni.com</a:t>
            </a:r>
            <a:r>
              <a:rPr lang="en-US" sz="1200" dirty="0" smtClean="0"/>
              <a:t>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1123390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7200" y="690915"/>
            <a:ext cx="8229599" cy="1873691"/>
          </a:xfrm>
        </p:spPr>
        <p:txBody>
          <a:bodyPr anchor="b">
            <a:noAutofit/>
          </a:bodyPr>
          <a:lstStyle>
            <a:lvl1pPr algn="ctr">
              <a:lnSpc>
                <a:spcPts val="4498"/>
              </a:lnSpc>
              <a:defRPr sz="3500" b="0" i="0" spc="-150">
                <a:solidFill>
                  <a:schemeClr val="tx2"/>
                </a:solidFill>
                <a:latin typeface="+mn-lt"/>
                <a:cs typeface="Univers LT Std 45 Ligh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7200" y="2573587"/>
            <a:ext cx="8229600" cy="578456"/>
          </a:xfrm>
        </p:spPr>
        <p:txBody>
          <a:bodyPr>
            <a:noAutofit/>
          </a:bodyPr>
          <a:lstStyle>
            <a:lvl1pPr marL="0" indent="0" algn="ctr">
              <a:buNone/>
              <a:defRPr sz="2000">
                <a:solidFill>
                  <a:schemeClr val="bg2">
                    <a:lumMod val="50000"/>
                  </a:schemeClr>
                </a:solidFill>
                <a:latin typeface="+mn-lt"/>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7" name="TextBox 6"/>
          <p:cNvSpPr txBox="1"/>
          <p:nvPr userDrawn="1"/>
        </p:nvSpPr>
        <p:spPr>
          <a:xfrm>
            <a:off x="350490" y="4748213"/>
            <a:ext cx="2839239" cy="276999"/>
          </a:xfrm>
          <a:prstGeom prst="rect">
            <a:avLst/>
          </a:prstGeom>
          <a:noFill/>
        </p:spPr>
        <p:txBody>
          <a:bodyPr wrap="none" rtlCol="0">
            <a:spAutoFit/>
          </a:bodyPr>
          <a:lstStyle/>
          <a:p>
            <a:r>
              <a:rPr lang="en-US" sz="1200" dirty="0" err="1" smtClean="0"/>
              <a:t>ni.com</a:t>
            </a:r>
            <a:r>
              <a:rPr lang="en-US" sz="1200" dirty="0" smtClean="0"/>
              <a:t>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9067567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3446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7200" y="690915"/>
            <a:ext cx="8229599" cy="1873691"/>
          </a:xfrm>
        </p:spPr>
        <p:txBody>
          <a:bodyPr anchor="b">
            <a:noAutofit/>
          </a:bodyPr>
          <a:lstStyle>
            <a:lvl1pPr algn="ctr">
              <a:lnSpc>
                <a:spcPts val="4498"/>
              </a:lnSpc>
              <a:defRPr sz="3500" b="0" i="0" spc="-150">
                <a:solidFill>
                  <a:schemeClr val="tx2"/>
                </a:solidFill>
                <a:latin typeface="+mn-lt"/>
                <a:cs typeface="Univers LT Std 45 Ligh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7200" y="2573587"/>
            <a:ext cx="8229600" cy="578456"/>
          </a:xfrm>
        </p:spPr>
        <p:txBody>
          <a:bodyPr>
            <a:noAutofit/>
          </a:bodyPr>
          <a:lstStyle>
            <a:lvl1pPr marL="0" indent="0" algn="ctr">
              <a:buNone/>
              <a:defRPr sz="2000">
                <a:solidFill>
                  <a:schemeClr val="bg2">
                    <a:lumMod val="50000"/>
                  </a:schemeClr>
                </a:solidFill>
                <a:latin typeface="+mn-lt"/>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4748213"/>
            <a:ext cx="646484" cy="276999"/>
          </a:xfrm>
          <a:prstGeom prst="rect">
            <a:avLst/>
          </a:prstGeom>
          <a:noFill/>
        </p:spPr>
        <p:txBody>
          <a:bodyPr wrap="none" rtlCol="0">
            <a:spAutoFit/>
          </a:bodyPr>
          <a:lstStyle/>
          <a:p>
            <a:r>
              <a:rPr lang="en-US" sz="1200" b="0" i="0" dirty="0" smtClean="0">
                <a:solidFill>
                  <a:prstClr val="black"/>
                </a:solidFill>
                <a:latin typeface="Univers LT Std 45 Light"/>
                <a:cs typeface="Univers LT Std 45 Light"/>
              </a:rPr>
              <a:t>ni.com</a:t>
            </a:r>
            <a:endParaRPr lang="en-US" sz="1200" b="0" i="0" dirty="0">
              <a:solidFill>
                <a:prstClr val="black"/>
              </a:solidFill>
              <a:latin typeface="Univers LT Std 45 Light"/>
              <a:cs typeface="Univers LT Std 45 Light"/>
            </a:endParaRPr>
          </a:p>
        </p:txBody>
      </p:sp>
    </p:spTree>
    <p:extLst>
      <p:ext uri="{BB962C8B-B14F-4D97-AF65-F5344CB8AC3E}">
        <p14:creationId xmlns:p14="http://schemas.microsoft.com/office/powerpoint/2010/main" val="23614670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3495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1312333"/>
            <a:ext cx="8165605" cy="3240461"/>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3291294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478333" y="1307353"/>
            <a:ext cx="4028178"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2" hasCustomPrompt="1"/>
          </p:nvPr>
        </p:nvSpPr>
        <p:spPr>
          <a:xfrm>
            <a:off x="4648200" y="1307353"/>
            <a:ext cx="4038600"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13"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2143493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4292864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6" y="336550"/>
            <a:ext cx="8228217" cy="4216244"/>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812481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userDrawn="1"/>
        </p:nvSpPr>
        <p:spPr>
          <a:xfrm>
            <a:off x="350490" y="4748213"/>
            <a:ext cx="3390672" cy="276999"/>
          </a:xfrm>
          <a:prstGeom prst="rect">
            <a:avLst/>
          </a:prstGeom>
          <a:noFill/>
        </p:spPr>
        <p:txBody>
          <a:bodyPr wrap="none" rtlCol="0">
            <a:spAutoFit/>
          </a:bodyPr>
          <a:lstStyle/>
          <a:p>
            <a:pPr marL="0" marR="0" indent="0" algn="l" defTabSz="457174" rtl="0" eaLnBrk="1" fontAlgn="auto" latinLnBrk="0" hangingPunct="1">
              <a:lnSpc>
                <a:spcPct val="100000"/>
              </a:lnSpc>
              <a:spcBef>
                <a:spcPts val="0"/>
              </a:spcBef>
              <a:spcAft>
                <a:spcPts val="0"/>
              </a:spcAft>
              <a:buClrTx/>
              <a:buSzTx/>
              <a:buFontTx/>
              <a:buNone/>
              <a:tabLst/>
              <a:defRPr/>
            </a:pPr>
            <a:r>
              <a:rPr lang="en-US" sz="1200" dirty="0" err="1" smtClean="0"/>
              <a:t>ni.com</a:t>
            </a:r>
            <a:r>
              <a:rPr lang="en-US" sz="1200" dirty="0" smtClean="0"/>
              <a:t>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  </a:t>
            </a:r>
            <a:r>
              <a:rPr lang="en-US" sz="1200" dirty="0" smtClean="0"/>
              <a:t>|  </a:t>
            </a:r>
            <a:r>
              <a:rPr lang="en-US" sz="1200" b="0" dirty="0" smtClean="0">
                <a:solidFill>
                  <a:schemeClr val="tx1"/>
                </a:solidFill>
                <a:latin typeface="+mn-lt"/>
              </a:rPr>
              <a:t>Employee Only</a:t>
            </a:r>
          </a:p>
        </p:txBody>
      </p:sp>
    </p:spTree>
    <p:extLst>
      <p:ext uri="{BB962C8B-B14F-4D97-AF65-F5344CB8AC3E}">
        <p14:creationId xmlns:p14="http://schemas.microsoft.com/office/powerpoint/2010/main" val="1072940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7200" y="690915"/>
            <a:ext cx="8229599" cy="1873691"/>
          </a:xfrm>
        </p:spPr>
        <p:txBody>
          <a:bodyPr anchor="b">
            <a:noAutofit/>
          </a:bodyPr>
          <a:lstStyle>
            <a:lvl1pPr algn="ctr">
              <a:lnSpc>
                <a:spcPts val="4498"/>
              </a:lnSpc>
              <a:defRPr sz="3500" b="0" i="0" spc="-150">
                <a:solidFill>
                  <a:schemeClr val="tx2"/>
                </a:solidFill>
                <a:latin typeface="+mn-lt"/>
                <a:cs typeface="Univers LT Std 45 Ligh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7200" y="2573587"/>
            <a:ext cx="8229600" cy="578456"/>
          </a:xfrm>
        </p:spPr>
        <p:txBody>
          <a:bodyPr>
            <a:noAutofit/>
          </a:bodyPr>
          <a:lstStyle>
            <a:lvl1pPr marL="0" indent="0" algn="ctr">
              <a:buNone/>
              <a:defRPr sz="2000">
                <a:solidFill>
                  <a:schemeClr val="bg2">
                    <a:lumMod val="50000"/>
                  </a:schemeClr>
                </a:solidFill>
                <a:latin typeface="+mn-lt"/>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7" name="TextBox 6"/>
          <p:cNvSpPr txBox="1"/>
          <p:nvPr userDrawn="1"/>
        </p:nvSpPr>
        <p:spPr>
          <a:xfrm>
            <a:off x="350490" y="4748213"/>
            <a:ext cx="3390672" cy="276999"/>
          </a:xfrm>
          <a:prstGeom prst="rect">
            <a:avLst/>
          </a:prstGeom>
          <a:noFill/>
        </p:spPr>
        <p:txBody>
          <a:bodyPr wrap="none" rtlCol="0">
            <a:spAutoFit/>
          </a:bodyPr>
          <a:lstStyle/>
          <a:p>
            <a:pPr marL="0" marR="0" indent="0" algn="l" defTabSz="457174" rtl="0" eaLnBrk="1" fontAlgn="auto" latinLnBrk="0" hangingPunct="1">
              <a:lnSpc>
                <a:spcPct val="100000"/>
              </a:lnSpc>
              <a:spcBef>
                <a:spcPts val="0"/>
              </a:spcBef>
              <a:spcAft>
                <a:spcPts val="0"/>
              </a:spcAft>
              <a:buClrTx/>
              <a:buSzTx/>
              <a:buFontTx/>
              <a:buNone/>
              <a:tabLst/>
              <a:defRPr/>
            </a:pPr>
            <a:r>
              <a:rPr lang="en-US" sz="1200" dirty="0" err="1" smtClean="0"/>
              <a:t>ni.com</a:t>
            </a:r>
            <a:r>
              <a:rPr lang="en-US" sz="1200" dirty="0" smtClean="0"/>
              <a:t>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  </a:t>
            </a:r>
            <a:r>
              <a:rPr lang="en-US" sz="1200" dirty="0" smtClean="0"/>
              <a:t>|  </a:t>
            </a:r>
            <a:r>
              <a:rPr lang="en-US" sz="1200" b="0" dirty="0" smtClean="0">
                <a:solidFill>
                  <a:schemeClr val="tx1"/>
                </a:solidFill>
                <a:latin typeface="+mn-lt"/>
              </a:rPr>
              <a:t>Employee Only</a:t>
            </a:r>
          </a:p>
        </p:txBody>
      </p:sp>
    </p:spTree>
    <p:extLst>
      <p:ext uri="{BB962C8B-B14F-4D97-AF65-F5344CB8AC3E}">
        <p14:creationId xmlns:p14="http://schemas.microsoft.com/office/powerpoint/2010/main" val="28621170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5510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8609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1312333"/>
            <a:ext cx="8165605" cy="3240461"/>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106664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478333" y="1307353"/>
            <a:ext cx="4028178"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2" hasCustomPrompt="1"/>
          </p:nvPr>
        </p:nvSpPr>
        <p:spPr>
          <a:xfrm>
            <a:off x="4648200" y="1307353"/>
            <a:ext cx="4038600"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13"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4079190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882419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6" y="336550"/>
            <a:ext cx="8228217" cy="4216244"/>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0353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3" y="1312333"/>
            <a:ext cx="8165605" cy="3240461"/>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16728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478333" y="1307353"/>
            <a:ext cx="4028178"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2" hasCustomPrompt="1"/>
          </p:nvPr>
        </p:nvSpPr>
        <p:spPr>
          <a:xfrm>
            <a:off x="4648200" y="1307353"/>
            <a:ext cx="4038600"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73936" y="201705"/>
            <a:ext cx="8170003" cy="522941"/>
          </a:xfrm>
        </p:spPr>
        <p:txBody>
          <a:bodyPr/>
          <a:lstStyle/>
          <a:p>
            <a:r>
              <a:rPr lang="en-US" dirty="0" smtClean="0"/>
              <a:t>Master title style</a:t>
            </a:r>
            <a:endParaRPr lang="en-US" dirty="0"/>
          </a:p>
        </p:txBody>
      </p:sp>
      <p:sp>
        <p:nvSpPr>
          <p:cNvPr id="13"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smtClean="0"/>
              <a:t>Subhead</a:t>
            </a:r>
            <a:endParaRPr lang="en-US" dirty="0"/>
          </a:p>
        </p:txBody>
      </p:sp>
    </p:spTree>
    <p:extLst>
      <p:ext uri="{BB962C8B-B14F-4D97-AF65-F5344CB8AC3E}">
        <p14:creationId xmlns:p14="http://schemas.microsoft.com/office/powerpoint/2010/main" val="55456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6" y="336550"/>
            <a:ext cx="8228217" cy="4216244"/>
          </a:xfrm>
        </p:spPr>
        <p:txBody>
          <a:bodyPr/>
          <a:lstStyle>
            <a:lvl1pPr marL="0" indent="0">
              <a:buNone/>
              <a:defRPr b="0" i="0">
                <a:latin typeface="+mn-lt"/>
                <a:cs typeface="Univers LT Std 45 Ligh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userDrawn="1"/>
        </p:nvSpPr>
        <p:spPr>
          <a:xfrm>
            <a:off x="350490" y="4748213"/>
            <a:ext cx="2146742" cy="276999"/>
          </a:xfrm>
          <a:prstGeom prst="rect">
            <a:avLst/>
          </a:prstGeom>
          <a:noFill/>
        </p:spPr>
        <p:txBody>
          <a:bodyPr wrap="none" rtlCol="0">
            <a:spAutoFit/>
          </a:bodyPr>
          <a:lstStyle/>
          <a:p>
            <a:r>
              <a:rPr lang="en-US" sz="1200" b="0" i="0" dirty="0" smtClean="0">
                <a:latin typeface="Univers LT Std 45 Light"/>
                <a:cs typeface="Univers LT Std 45 Light"/>
              </a:rPr>
              <a:t>ni.com  |  </a:t>
            </a:r>
            <a:r>
              <a:rPr lang="en-US" sz="1200" b="0" i="0" dirty="0" smtClean="0">
                <a:solidFill>
                  <a:schemeClr val="tx1"/>
                </a:solidFill>
                <a:latin typeface="Univers LT Std 45 Light"/>
                <a:cs typeface="Univers LT Std 45 Light"/>
              </a:rPr>
              <a:t>NI</a:t>
            </a:r>
            <a:r>
              <a:rPr lang="en-US" sz="1200" b="0" i="0" baseline="0" dirty="0" smtClean="0">
                <a:solidFill>
                  <a:schemeClr val="tx1"/>
                </a:solidFill>
                <a:latin typeface="Univers LT Std 45 Light"/>
                <a:cs typeface="Univers LT Std 45 Light"/>
              </a:rPr>
              <a:t> </a:t>
            </a:r>
            <a:r>
              <a:rPr lang="en-US" sz="1200" b="0" i="0" dirty="0" smtClean="0">
                <a:solidFill>
                  <a:schemeClr val="tx1"/>
                </a:solidFill>
                <a:latin typeface="Univers LT Std 45 Light"/>
                <a:cs typeface="Univers LT Std 45 Light"/>
              </a:rPr>
              <a:t>CONFIDENTIAL</a:t>
            </a:r>
            <a:endParaRPr lang="en-US" sz="1200" b="0" i="0" dirty="0">
              <a:solidFill>
                <a:schemeClr val="tx1"/>
              </a:solidFill>
              <a:latin typeface="Univers LT Std 45 Light"/>
              <a:cs typeface="Univers LT Std 45 Light"/>
            </a:endParaRPr>
          </a:p>
        </p:txBody>
      </p:sp>
    </p:spTree>
    <p:extLst>
      <p:ext uri="{BB962C8B-B14F-4D97-AF65-F5344CB8AC3E}">
        <p14:creationId xmlns:p14="http://schemas.microsoft.com/office/powerpoint/2010/main" val="322509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jp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jpg"/><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 corporate background 16x9_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6" y="107122"/>
            <a:ext cx="8170003" cy="723069"/>
          </a:xfrm>
          <a:prstGeom prst="rect">
            <a:avLst/>
          </a:prstGeom>
        </p:spPr>
        <p:txBody>
          <a:bodyPr vert="horz" lIns="0" tIns="45717" rIns="0" bIns="45717" rtlCol="0" anchor="ctr">
            <a:noAutofit/>
          </a:bodyPr>
          <a:lstStyle/>
          <a:p>
            <a:r>
              <a:rPr lang="en-US" dirty="0" smtClean="0"/>
              <a:t>Master title style</a:t>
            </a:r>
            <a:endParaRPr lang="en-US" dirty="0"/>
          </a:p>
        </p:txBody>
      </p:sp>
      <p:sp>
        <p:nvSpPr>
          <p:cNvPr id="3" name="Text Placeholder 2"/>
          <p:cNvSpPr>
            <a:spLocks noGrp="1"/>
          </p:cNvSpPr>
          <p:nvPr>
            <p:ph type="body" idx="1"/>
          </p:nvPr>
        </p:nvSpPr>
        <p:spPr>
          <a:xfrm>
            <a:off x="478334" y="841038"/>
            <a:ext cx="8165605" cy="3711756"/>
          </a:xfrm>
          <a:prstGeom prst="rect">
            <a:avLst/>
          </a:prstGeom>
        </p:spPr>
        <p:txBody>
          <a:bodyPr vert="horz" lIns="0" tIns="45717" rIns="0" bIns="45717" rtlCol="0">
            <a:no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8" y="4758164"/>
            <a:ext cx="356187" cy="20774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schemeClr val="bg1"/>
                </a:solidFill>
              </a:rPr>
              <a:pPr/>
              <a:t>‹#›</a:t>
            </a:fld>
            <a:endParaRPr lang="en-US" sz="1100" dirty="0">
              <a:solidFill>
                <a:schemeClr val="bg1"/>
              </a:solidFill>
            </a:endParaRPr>
          </a:p>
        </p:txBody>
      </p:sp>
      <p:sp>
        <p:nvSpPr>
          <p:cNvPr id="10" name="TextBox 9"/>
          <p:cNvSpPr txBox="1"/>
          <p:nvPr/>
        </p:nvSpPr>
        <p:spPr>
          <a:xfrm>
            <a:off x="350489" y="4748213"/>
            <a:ext cx="646484" cy="276999"/>
          </a:xfrm>
          <a:prstGeom prst="rect">
            <a:avLst/>
          </a:prstGeom>
          <a:noFill/>
        </p:spPr>
        <p:txBody>
          <a:bodyPr wrap="none" rtlCol="0">
            <a:noAutofit/>
          </a:bodyPr>
          <a:lstStyle/>
          <a:p>
            <a:r>
              <a:rPr lang="en-US" sz="1200" b="0" i="0" dirty="0" smtClean="0">
                <a:solidFill>
                  <a:prstClr val="black"/>
                </a:solidFill>
                <a:latin typeface="Univers LT Std 45 Light"/>
                <a:cs typeface="Univers LT Std 45 Light"/>
              </a:rPr>
              <a:t>ni.com</a:t>
            </a:r>
            <a:endParaRPr lang="en-US" sz="1200" b="0" i="0" dirty="0">
              <a:solidFill>
                <a:prstClr val="black"/>
              </a:solidFill>
              <a:latin typeface="Univers LT Std 45 Light"/>
              <a:cs typeface="Univers LT Std 45 Light"/>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85" r:id="rId1"/>
    <p:sldLayoutId id="2147483693" r:id="rId2"/>
    <p:sldLayoutId id="2147483687" r:id="rId3"/>
    <p:sldLayoutId id="2147483688" r:id="rId4"/>
    <p:sldLayoutId id="2147483700" r:id="rId5"/>
    <p:sldLayoutId id="2147483701" r:id="rId6"/>
    <p:sldLayoutId id="2147483689" r:id="rId7"/>
    <p:sldLayoutId id="2147483690" r:id="rId8"/>
  </p:sldLayoutIdLst>
  <p:timing>
    <p:tnLst>
      <p:par>
        <p:cTn id="1" dur="indefinite" restart="never" nodeType="tmRoot"/>
      </p:par>
    </p:tnLst>
  </p:timing>
  <p:txStyles>
    <p:title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000" b="0" i="0" kern="1200">
          <a:solidFill>
            <a:schemeClr val="bg2">
              <a:lumMod val="25000"/>
            </a:schemeClr>
          </a:solidFill>
          <a:latin typeface="+mn-lt"/>
          <a:ea typeface="+mn-ea"/>
          <a:cs typeface="Univers LT Std 45 Light"/>
        </a:defRPr>
      </a:lvl1pPr>
      <a:lvl2pPr marL="642640" indent="-186321" algn="l" defTabSz="457174" rtl="0" eaLnBrk="1" latinLnBrk="0" hangingPunct="1">
        <a:spcBef>
          <a:spcPct val="20000"/>
        </a:spcBef>
        <a:buClr>
          <a:schemeClr val="bg1">
            <a:lumMod val="50000"/>
          </a:schemeClr>
        </a:buClr>
        <a:buSzPct val="70000"/>
        <a:buFont typeface="Arial"/>
        <a:buChar char="•"/>
        <a:defRPr sz="1800" b="0" i="0" kern="1200">
          <a:solidFill>
            <a:schemeClr val="bg2">
              <a:lumMod val="25000"/>
            </a:schemeClr>
          </a:solidFill>
          <a:latin typeface="+mn-lt"/>
          <a:ea typeface="+mn-ea"/>
          <a:cs typeface="Univers LT Std 45 Light"/>
        </a:defRPr>
      </a:lvl2pPr>
      <a:lvl3pPr marL="1082224" indent="-167354" algn="l" defTabSz="457174" rtl="0" eaLnBrk="1" latinLnBrk="0" hangingPunct="1">
        <a:spcBef>
          <a:spcPct val="20000"/>
        </a:spcBef>
        <a:buClr>
          <a:schemeClr val="bg1">
            <a:lumMod val="50000"/>
          </a:schemeClr>
        </a:buClr>
        <a:buSzPct val="70000"/>
        <a:buFont typeface="Courier New"/>
        <a:buChar char="o"/>
        <a:defRPr sz="1600" b="0" i="0" kern="1200">
          <a:solidFill>
            <a:schemeClr val="bg2">
              <a:lumMod val="25000"/>
            </a:schemeClr>
          </a:solidFill>
          <a:latin typeface="+mn-lt"/>
          <a:ea typeface="+mn-ea"/>
          <a:cs typeface="Univers LT Std 45 Light"/>
        </a:defRPr>
      </a:lvl3pPr>
      <a:lvl4pPr marL="1600110" indent="-228587" algn="l" defTabSz="457174" rtl="0" eaLnBrk="1" latinLnBrk="0" hangingPunct="1">
        <a:spcBef>
          <a:spcPct val="20000"/>
        </a:spcBef>
        <a:buClr>
          <a:schemeClr val="bg1">
            <a:lumMod val="50000"/>
          </a:schemeClr>
        </a:buClr>
        <a:buSzPct val="70000"/>
        <a:buFont typeface="Arial"/>
        <a:buChar char="–"/>
        <a:defRPr sz="1300" b="0" i="0" kern="1200">
          <a:solidFill>
            <a:schemeClr val="bg2">
              <a:lumMod val="25000"/>
            </a:schemeClr>
          </a:solidFill>
          <a:latin typeface="+mn-lt"/>
          <a:ea typeface="+mn-ea"/>
          <a:cs typeface="Univers LT Std 45 Light"/>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PPT corporate background 16x9_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6" y="107122"/>
            <a:ext cx="8170003" cy="723069"/>
          </a:xfrm>
          <a:prstGeom prst="rect">
            <a:avLst/>
          </a:prstGeom>
        </p:spPr>
        <p:txBody>
          <a:bodyPr vert="horz" lIns="0" tIns="45717" rIns="0" bIns="45717" rtlCol="0" anchor="ctr">
            <a:no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78334" y="841038"/>
            <a:ext cx="8165605" cy="3711756"/>
          </a:xfrm>
          <a:prstGeom prst="rect">
            <a:avLst/>
          </a:prstGeom>
        </p:spPr>
        <p:txBody>
          <a:bodyPr vert="horz" lIns="0" tIns="45717" rIns="0" bIns="45717" rtlCol="0">
            <a:no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3829590"/>
            <a:ext cx="129783" cy="341890"/>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1526480"/>
            <a:ext cx="129783" cy="341890"/>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8" y="4758164"/>
            <a:ext cx="356187" cy="20774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solidFill>
                  <a:srgbClr val="FFFFFF"/>
                </a:solidFill>
              </a:rPr>
              <a:pPr lvl="0"/>
              <a:t>‹#›</a:t>
            </a:fld>
            <a:endParaRPr lang="en-US" sz="1100" dirty="0">
              <a:solidFill>
                <a:srgbClr val="FFFFFF"/>
              </a:solidFill>
            </a:endParaRPr>
          </a:p>
        </p:txBody>
      </p:sp>
      <p:sp>
        <p:nvSpPr>
          <p:cNvPr id="15" name="TextBox 14"/>
          <p:cNvSpPr txBox="1"/>
          <p:nvPr/>
        </p:nvSpPr>
        <p:spPr>
          <a:xfrm>
            <a:off x="350490" y="4748213"/>
            <a:ext cx="2146742" cy="276999"/>
          </a:xfrm>
          <a:prstGeom prst="rect">
            <a:avLst/>
          </a:prstGeom>
          <a:noFill/>
        </p:spPr>
        <p:txBody>
          <a:bodyPr wrap="none" rtlCol="0">
            <a:spAutoFit/>
          </a:bodyPr>
          <a:lstStyle/>
          <a:p>
            <a:r>
              <a:rPr lang="en-US" sz="1200" b="0" i="0" dirty="0" smtClean="0">
                <a:latin typeface="Univers LT Std 45 Light"/>
                <a:cs typeface="Univers LT Std 45 Light"/>
              </a:rPr>
              <a:t>ni.com  |  </a:t>
            </a:r>
            <a:r>
              <a:rPr lang="en-US" sz="1200" b="0" i="0" dirty="0" smtClean="0">
                <a:solidFill>
                  <a:schemeClr val="tx1"/>
                </a:solidFill>
                <a:latin typeface="Univers LT Std 45 Light"/>
                <a:cs typeface="Univers LT Std 45 Light"/>
              </a:rPr>
              <a:t>NI</a:t>
            </a:r>
            <a:r>
              <a:rPr lang="en-US" sz="1200" b="0" i="0" baseline="0" dirty="0" smtClean="0">
                <a:solidFill>
                  <a:schemeClr val="tx1"/>
                </a:solidFill>
                <a:latin typeface="Univers LT Std 45 Light"/>
                <a:cs typeface="Univers LT Std 45 Light"/>
              </a:rPr>
              <a:t> </a:t>
            </a:r>
            <a:r>
              <a:rPr lang="en-US" sz="1200" b="0" i="0" dirty="0" smtClean="0">
                <a:solidFill>
                  <a:schemeClr val="tx1"/>
                </a:solidFill>
                <a:latin typeface="Univers LT Std 45 Light"/>
                <a:cs typeface="Univers LT Std 45 Light"/>
              </a:rPr>
              <a:t>CONFIDENTIAL</a:t>
            </a:r>
            <a:endParaRPr lang="en-US" sz="1200" b="0" i="0" dirty="0">
              <a:solidFill>
                <a:schemeClr val="tx1"/>
              </a:solidFill>
              <a:latin typeface="Univers LT Std 45 Light"/>
              <a:cs typeface="Univers LT Std 45 Ligh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2" r:id="rId5"/>
    <p:sldLayoutId id="2147483703" r:id="rId6"/>
    <p:sldLayoutId id="2147483698" r:id="rId7"/>
    <p:sldLayoutId id="2147483699" r:id="rId8"/>
  </p:sldLayoutIdLst>
  <p:txStyles>
    <p:titleStyle>
      <a:lvl1pPr algn="l" defTabSz="457174" rtl="0" eaLnBrk="1" latinLnBrk="0" hangingPunct="1">
        <a:spcBef>
          <a:spcPct val="0"/>
        </a:spcBef>
        <a:buNone/>
        <a:defRPr sz="2800" b="0" i="0" kern="1200" spc="-100">
          <a:solidFill>
            <a:schemeClr val="accent1"/>
          </a:solidFill>
          <a:latin typeface="+mn-lt"/>
          <a:ea typeface="+mj-ea"/>
          <a:cs typeface="Univers LT Std 45 Light"/>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000" b="0" i="0" kern="1200">
          <a:solidFill>
            <a:schemeClr val="bg2">
              <a:lumMod val="25000"/>
            </a:schemeClr>
          </a:solidFill>
          <a:latin typeface="+mn-lt"/>
          <a:ea typeface="+mn-ea"/>
          <a:cs typeface="Univers LT Std 45 Light"/>
        </a:defRPr>
      </a:lvl1pPr>
      <a:lvl2pPr marL="642640" indent="-186321" algn="l" defTabSz="457174" rtl="0" eaLnBrk="1" latinLnBrk="0" hangingPunct="1">
        <a:spcBef>
          <a:spcPct val="20000"/>
        </a:spcBef>
        <a:buClr>
          <a:schemeClr val="bg1">
            <a:lumMod val="50000"/>
          </a:schemeClr>
        </a:buClr>
        <a:buSzPct val="70000"/>
        <a:buFont typeface="Arial"/>
        <a:buChar char="•"/>
        <a:defRPr sz="1800" b="0" i="0" kern="1200">
          <a:solidFill>
            <a:schemeClr val="bg2">
              <a:lumMod val="25000"/>
            </a:schemeClr>
          </a:solidFill>
          <a:latin typeface="+mn-lt"/>
          <a:ea typeface="+mn-ea"/>
          <a:cs typeface="Univers LT Std 45 Light"/>
        </a:defRPr>
      </a:lvl2pPr>
      <a:lvl3pPr marL="1082224" indent="-167354" algn="l" defTabSz="457174" rtl="0" eaLnBrk="1" latinLnBrk="0" hangingPunct="1">
        <a:spcBef>
          <a:spcPct val="20000"/>
        </a:spcBef>
        <a:buClr>
          <a:schemeClr val="bg1">
            <a:lumMod val="50000"/>
          </a:schemeClr>
        </a:buClr>
        <a:buSzPct val="70000"/>
        <a:buFont typeface="Courier New"/>
        <a:buChar char="o"/>
        <a:defRPr sz="1600" b="0" i="0" kern="1200">
          <a:solidFill>
            <a:schemeClr val="bg2">
              <a:lumMod val="25000"/>
            </a:schemeClr>
          </a:solidFill>
          <a:latin typeface="+mn-lt"/>
          <a:ea typeface="+mn-ea"/>
          <a:cs typeface="Univers LT Std 45 Light"/>
        </a:defRPr>
      </a:lvl3pPr>
      <a:lvl4pPr marL="1600110" indent="-228587" algn="l" defTabSz="457174" rtl="0" eaLnBrk="1" latinLnBrk="0" hangingPunct="1">
        <a:spcBef>
          <a:spcPct val="20000"/>
        </a:spcBef>
        <a:buClr>
          <a:schemeClr val="bg1">
            <a:lumMod val="50000"/>
          </a:schemeClr>
        </a:buClr>
        <a:buSzPct val="70000"/>
        <a:buFont typeface="Arial"/>
        <a:buChar char="–"/>
        <a:defRPr sz="1400" b="0" i="0" kern="1200">
          <a:solidFill>
            <a:schemeClr val="bg2">
              <a:lumMod val="25000"/>
            </a:schemeClr>
          </a:solidFill>
          <a:latin typeface="+mn-lt"/>
          <a:ea typeface="+mn-ea"/>
          <a:cs typeface="Univers LT Std 45 Light"/>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PPT corporate background 16x9_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6" y="107122"/>
            <a:ext cx="8170003" cy="723069"/>
          </a:xfrm>
          <a:prstGeom prst="rect">
            <a:avLst/>
          </a:prstGeom>
        </p:spPr>
        <p:txBody>
          <a:bodyPr vert="horz" lIns="0" tIns="45717" rIns="0" bIns="45717" rtlCol="0" anchor="ctr">
            <a:no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78334" y="841038"/>
            <a:ext cx="8165605" cy="3711756"/>
          </a:xfrm>
          <a:prstGeom prst="rect">
            <a:avLst/>
          </a:prstGeom>
        </p:spPr>
        <p:txBody>
          <a:bodyPr vert="horz" lIns="0" tIns="45717" rIns="0" bIns="45717" rtlCol="0">
            <a:no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3829590"/>
            <a:ext cx="129783" cy="341890"/>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1526480"/>
            <a:ext cx="129783" cy="341890"/>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8" y="4758164"/>
            <a:ext cx="356187" cy="20774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solidFill>
                  <a:srgbClr val="FFFFFF"/>
                </a:solidFill>
              </a:rPr>
              <a:pPr lvl="0"/>
              <a:t>‹#›</a:t>
            </a:fld>
            <a:endParaRPr lang="en-US" sz="1100" dirty="0">
              <a:solidFill>
                <a:srgbClr val="FFFFFF"/>
              </a:solidFill>
            </a:endParaRPr>
          </a:p>
        </p:txBody>
      </p:sp>
      <p:sp>
        <p:nvSpPr>
          <p:cNvPr id="15" name="TextBox 14"/>
          <p:cNvSpPr txBox="1"/>
          <p:nvPr userDrawn="1"/>
        </p:nvSpPr>
        <p:spPr>
          <a:xfrm>
            <a:off x="350490" y="4748213"/>
            <a:ext cx="2839239" cy="276999"/>
          </a:xfrm>
          <a:prstGeom prst="rect">
            <a:avLst/>
          </a:prstGeom>
          <a:noFill/>
        </p:spPr>
        <p:txBody>
          <a:bodyPr wrap="none" rtlCol="0">
            <a:spAutoFit/>
          </a:bodyPr>
          <a:lstStyle/>
          <a:p>
            <a:r>
              <a:rPr lang="en-US" sz="1200" dirty="0" err="1" smtClean="0"/>
              <a:t>ni.com</a:t>
            </a:r>
            <a:r>
              <a:rPr lang="en-US" sz="1200" dirty="0" smtClean="0"/>
              <a:t>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185313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defTabSz="457174" rtl="0" eaLnBrk="1" latinLnBrk="0" hangingPunct="1">
        <a:spcBef>
          <a:spcPct val="0"/>
        </a:spcBef>
        <a:buNone/>
        <a:defRPr sz="2800" b="0" i="0" kern="1200" spc="-100">
          <a:solidFill>
            <a:schemeClr val="accent1"/>
          </a:solidFill>
          <a:latin typeface="+mn-lt"/>
          <a:ea typeface="+mj-ea"/>
          <a:cs typeface="Univers LT Std 45 Light"/>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000" b="0" i="0" kern="1200">
          <a:solidFill>
            <a:schemeClr val="bg2">
              <a:lumMod val="25000"/>
            </a:schemeClr>
          </a:solidFill>
          <a:latin typeface="+mn-lt"/>
          <a:ea typeface="+mn-ea"/>
          <a:cs typeface="Univers LT Std 45 Light"/>
        </a:defRPr>
      </a:lvl1pPr>
      <a:lvl2pPr marL="642640" indent="-186321" algn="l" defTabSz="457174" rtl="0" eaLnBrk="1" latinLnBrk="0" hangingPunct="1">
        <a:spcBef>
          <a:spcPct val="20000"/>
        </a:spcBef>
        <a:buClr>
          <a:schemeClr val="bg1">
            <a:lumMod val="50000"/>
          </a:schemeClr>
        </a:buClr>
        <a:buSzPct val="70000"/>
        <a:buFont typeface="Arial"/>
        <a:buChar char="•"/>
        <a:defRPr sz="1800" b="0" i="0" kern="1200">
          <a:solidFill>
            <a:schemeClr val="bg2">
              <a:lumMod val="25000"/>
            </a:schemeClr>
          </a:solidFill>
          <a:latin typeface="+mn-lt"/>
          <a:ea typeface="+mn-ea"/>
          <a:cs typeface="Univers LT Std 45 Light"/>
        </a:defRPr>
      </a:lvl2pPr>
      <a:lvl3pPr marL="1082224" indent="-167354" algn="l" defTabSz="457174" rtl="0" eaLnBrk="1" latinLnBrk="0" hangingPunct="1">
        <a:spcBef>
          <a:spcPct val="20000"/>
        </a:spcBef>
        <a:buClr>
          <a:schemeClr val="bg1">
            <a:lumMod val="50000"/>
          </a:schemeClr>
        </a:buClr>
        <a:buSzPct val="70000"/>
        <a:buFont typeface="Courier New"/>
        <a:buChar char="o"/>
        <a:defRPr sz="1600" b="0" i="0" kern="1200">
          <a:solidFill>
            <a:schemeClr val="bg2">
              <a:lumMod val="25000"/>
            </a:schemeClr>
          </a:solidFill>
          <a:latin typeface="+mn-lt"/>
          <a:ea typeface="+mn-ea"/>
          <a:cs typeface="Univers LT Std 45 Light"/>
        </a:defRPr>
      </a:lvl3pPr>
      <a:lvl4pPr marL="1600110" indent="-228587" algn="l" defTabSz="457174" rtl="0" eaLnBrk="1" latinLnBrk="0" hangingPunct="1">
        <a:spcBef>
          <a:spcPct val="20000"/>
        </a:spcBef>
        <a:buClr>
          <a:schemeClr val="bg1">
            <a:lumMod val="50000"/>
          </a:schemeClr>
        </a:buClr>
        <a:buSzPct val="70000"/>
        <a:buFont typeface="Arial"/>
        <a:buChar char="–"/>
        <a:defRPr sz="1400" b="0" i="0" kern="1200">
          <a:solidFill>
            <a:schemeClr val="bg2">
              <a:lumMod val="25000"/>
            </a:schemeClr>
          </a:solidFill>
          <a:latin typeface="+mn-lt"/>
          <a:ea typeface="+mn-ea"/>
          <a:cs typeface="Univers LT Std 45 Light"/>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PPT corporate background 16x9_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6" y="107122"/>
            <a:ext cx="8170003" cy="723069"/>
          </a:xfrm>
          <a:prstGeom prst="rect">
            <a:avLst/>
          </a:prstGeom>
        </p:spPr>
        <p:txBody>
          <a:bodyPr vert="horz" lIns="0" tIns="45717" rIns="0" bIns="45717" rtlCol="0" anchor="ctr">
            <a:no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78334" y="841038"/>
            <a:ext cx="8165605" cy="3711756"/>
          </a:xfrm>
          <a:prstGeom prst="rect">
            <a:avLst/>
          </a:prstGeom>
        </p:spPr>
        <p:txBody>
          <a:bodyPr vert="horz" lIns="0" tIns="45717" rIns="0" bIns="45717" rtlCol="0">
            <a:no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3829590"/>
            <a:ext cx="129783" cy="341890"/>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1526480"/>
            <a:ext cx="129783" cy="341890"/>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8" y="4758164"/>
            <a:ext cx="356187" cy="20774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solidFill>
                  <a:srgbClr val="FFFFFF"/>
                </a:solidFill>
              </a:rPr>
              <a:pPr lvl="0"/>
              <a:t>‹#›</a:t>
            </a:fld>
            <a:endParaRPr lang="en-US" sz="1100" dirty="0">
              <a:solidFill>
                <a:srgbClr val="FFFFFF"/>
              </a:solidFill>
            </a:endParaRPr>
          </a:p>
        </p:txBody>
      </p:sp>
      <p:sp>
        <p:nvSpPr>
          <p:cNvPr id="15" name="TextBox 14"/>
          <p:cNvSpPr txBox="1"/>
          <p:nvPr userDrawn="1"/>
        </p:nvSpPr>
        <p:spPr>
          <a:xfrm>
            <a:off x="350490" y="4748213"/>
            <a:ext cx="3390672" cy="276999"/>
          </a:xfrm>
          <a:prstGeom prst="rect">
            <a:avLst/>
          </a:prstGeom>
          <a:noFill/>
        </p:spPr>
        <p:txBody>
          <a:bodyPr wrap="none" rtlCol="0">
            <a:spAutoFit/>
          </a:bodyPr>
          <a:lstStyle/>
          <a:p>
            <a:pPr marL="0" marR="0" indent="0" algn="l" defTabSz="457174" rtl="0" eaLnBrk="1" fontAlgn="auto" latinLnBrk="0" hangingPunct="1">
              <a:lnSpc>
                <a:spcPct val="100000"/>
              </a:lnSpc>
              <a:spcBef>
                <a:spcPts val="0"/>
              </a:spcBef>
              <a:spcAft>
                <a:spcPts val="0"/>
              </a:spcAft>
              <a:buClrTx/>
              <a:buSzTx/>
              <a:buFontTx/>
              <a:buNone/>
              <a:tabLst/>
              <a:defRPr/>
            </a:pPr>
            <a:r>
              <a:rPr lang="en-US" sz="1200" dirty="0" err="1" smtClean="0"/>
              <a:t>ni.com</a:t>
            </a:r>
            <a:r>
              <a:rPr lang="en-US" sz="1200" dirty="0" smtClean="0"/>
              <a:t>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  </a:t>
            </a:r>
            <a:r>
              <a:rPr lang="en-US" sz="1200" dirty="0" smtClean="0"/>
              <a:t>|  </a:t>
            </a:r>
            <a:r>
              <a:rPr lang="en-US" sz="1200" b="0" dirty="0" smtClean="0">
                <a:solidFill>
                  <a:schemeClr val="tx1"/>
                </a:solidFill>
                <a:latin typeface="+mn-lt"/>
              </a:rPr>
              <a:t>Employee Only</a:t>
            </a:r>
          </a:p>
        </p:txBody>
      </p:sp>
    </p:spTree>
    <p:extLst>
      <p:ext uri="{BB962C8B-B14F-4D97-AF65-F5344CB8AC3E}">
        <p14:creationId xmlns:p14="http://schemas.microsoft.com/office/powerpoint/2010/main" val="9932643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txStyles>
    <p:titleStyle>
      <a:lvl1pPr algn="l" defTabSz="457174" rtl="0" eaLnBrk="1" latinLnBrk="0" hangingPunct="1">
        <a:spcBef>
          <a:spcPct val="0"/>
        </a:spcBef>
        <a:buNone/>
        <a:defRPr sz="2800" b="0" i="0" kern="1200" spc="-100">
          <a:solidFill>
            <a:schemeClr val="accent1"/>
          </a:solidFill>
          <a:latin typeface="+mn-lt"/>
          <a:ea typeface="+mj-ea"/>
          <a:cs typeface="Univers LT Std 45 Light"/>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000" b="0" i="0" kern="1200">
          <a:solidFill>
            <a:schemeClr val="bg2">
              <a:lumMod val="25000"/>
            </a:schemeClr>
          </a:solidFill>
          <a:latin typeface="+mn-lt"/>
          <a:ea typeface="+mn-ea"/>
          <a:cs typeface="Univers LT Std 45 Light"/>
        </a:defRPr>
      </a:lvl1pPr>
      <a:lvl2pPr marL="642640" indent="-186321" algn="l" defTabSz="457174" rtl="0" eaLnBrk="1" latinLnBrk="0" hangingPunct="1">
        <a:spcBef>
          <a:spcPct val="20000"/>
        </a:spcBef>
        <a:buClr>
          <a:schemeClr val="bg1">
            <a:lumMod val="50000"/>
          </a:schemeClr>
        </a:buClr>
        <a:buSzPct val="70000"/>
        <a:buFont typeface="Arial"/>
        <a:buChar char="•"/>
        <a:defRPr sz="1800" b="0" i="0" kern="1200">
          <a:solidFill>
            <a:schemeClr val="bg2">
              <a:lumMod val="25000"/>
            </a:schemeClr>
          </a:solidFill>
          <a:latin typeface="+mn-lt"/>
          <a:ea typeface="+mn-ea"/>
          <a:cs typeface="Univers LT Std 45 Light"/>
        </a:defRPr>
      </a:lvl2pPr>
      <a:lvl3pPr marL="1082224" indent="-167354" algn="l" defTabSz="457174" rtl="0" eaLnBrk="1" latinLnBrk="0" hangingPunct="1">
        <a:spcBef>
          <a:spcPct val="20000"/>
        </a:spcBef>
        <a:buClr>
          <a:schemeClr val="bg1">
            <a:lumMod val="50000"/>
          </a:schemeClr>
        </a:buClr>
        <a:buSzPct val="70000"/>
        <a:buFont typeface="Courier New"/>
        <a:buChar char="o"/>
        <a:defRPr sz="1600" b="0" i="0" kern="1200">
          <a:solidFill>
            <a:schemeClr val="bg2">
              <a:lumMod val="25000"/>
            </a:schemeClr>
          </a:solidFill>
          <a:latin typeface="+mn-lt"/>
          <a:ea typeface="+mn-ea"/>
          <a:cs typeface="Univers LT Std 45 Light"/>
        </a:defRPr>
      </a:lvl3pPr>
      <a:lvl4pPr marL="1600110" indent="-228587" algn="l" defTabSz="457174" rtl="0" eaLnBrk="1" latinLnBrk="0" hangingPunct="1">
        <a:spcBef>
          <a:spcPct val="20000"/>
        </a:spcBef>
        <a:buClr>
          <a:schemeClr val="bg1">
            <a:lumMod val="50000"/>
          </a:schemeClr>
        </a:buClr>
        <a:buSzPct val="70000"/>
        <a:buFont typeface="Arial"/>
        <a:buChar char="–"/>
        <a:defRPr sz="1400" b="0" i="0" kern="1200">
          <a:solidFill>
            <a:schemeClr val="bg2">
              <a:lumMod val="25000"/>
            </a:schemeClr>
          </a:solidFill>
          <a:latin typeface="+mn-lt"/>
          <a:ea typeface="+mn-ea"/>
          <a:cs typeface="Univers LT Std 45 Light"/>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16.jpe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tif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SoftMotion Drive Plug-in Axis</a:t>
            </a:r>
            <a:endParaRPr lang="en-US" dirty="0"/>
          </a:p>
        </p:txBody>
      </p:sp>
      <p:pic>
        <p:nvPicPr>
          <p:cNvPr id="1026" name="Picture 2"/>
          <p:cNvPicPr>
            <a:picLocks noChangeAspect="1" noChangeArrowheads="1"/>
          </p:cNvPicPr>
          <p:nvPr/>
        </p:nvPicPr>
        <p:blipFill>
          <a:blip r:embed="rId3"/>
          <a:srcRect/>
          <a:stretch>
            <a:fillRect/>
          </a:stretch>
        </p:blipFill>
        <p:spPr bwMode="auto">
          <a:xfrm>
            <a:off x="473936" y="1507610"/>
            <a:ext cx="3678964" cy="2854839"/>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961292" y="1507610"/>
            <a:ext cx="3493025" cy="2854839"/>
          </a:xfrm>
          <a:prstGeom prst="rect">
            <a:avLst/>
          </a:prstGeom>
          <a:noFill/>
          <a:ln w="9525">
            <a:noFill/>
            <a:miter lim="800000"/>
            <a:headEnd/>
            <a:tailEnd/>
          </a:ln>
        </p:spPr>
      </p:pic>
      <p:sp>
        <p:nvSpPr>
          <p:cNvPr id="6" name="TextBox 5"/>
          <p:cNvSpPr txBox="1"/>
          <p:nvPr/>
        </p:nvSpPr>
        <p:spPr>
          <a:xfrm>
            <a:off x="1571625" y="1072634"/>
            <a:ext cx="1531701" cy="369332"/>
          </a:xfrm>
          <a:prstGeom prst="rect">
            <a:avLst/>
          </a:prstGeom>
          <a:noFill/>
        </p:spPr>
        <p:txBody>
          <a:bodyPr wrap="none" rtlCol="0">
            <a:spAutoFit/>
          </a:bodyPr>
          <a:lstStyle/>
          <a:p>
            <a:r>
              <a:rPr lang="en-US" dirty="0" smtClean="0"/>
              <a:t>Axis Settings</a:t>
            </a:r>
            <a:endParaRPr lang="en-US" dirty="0"/>
          </a:p>
        </p:txBody>
      </p:sp>
      <p:sp>
        <p:nvSpPr>
          <p:cNvPr id="7" name="TextBox 6"/>
          <p:cNvSpPr txBox="1"/>
          <p:nvPr/>
        </p:nvSpPr>
        <p:spPr>
          <a:xfrm>
            <a:off x="5838825" y="1072634"/>
            <a:ext cx="1629677" cy="369332"/>
          </a:xfrm>
          <a:prstGeom prst="rect">
            <a:avLst/>
          </a:prstGeom>
          <a:noFill/>
        </p:spPr>
        <p:txBody>
          <a:bodyPr wrap="none" rtlCol="0">
            <a:spAutoFit/>
          </a:bodyPr>
          <a:lstStyle/>
          <a:p>
            <a:r>
              <a:rPr lang="en-US" dirty="0" smtClean="0"/>
              <a:t>Drive Settings</a:t>
            </a:r>
            <a:endParaRPr lang="en-US" dirty="0"/>
          </a:p>
        </p:txBody>
      </p:sp>
    </p:spTree>
    <p:extLst>
      <p:ext uri="{BB962C8B-B14F-4D97-AF65-F5344CB8AC3E}">
        <p14:creationId xmlns:p14="http://schemas.microsoft.com/office/powerpoint/2010/main" val="1039970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SoftMotion User Code </a:t>
            </a:r>
            <a:endParaRPr lang="en-US" dirty="0"/>
          </a:p>
        </p:txBody>
      </p:sp>
      <p:pic>
        <p:nvPicPr>
          <p:cNvPr id="4101" name="Picture 5"/>
          <p:cNvPicPr>
            <a:picLocks noChangeAspect="1" noChangeArrowheads="1"/>
          </p:cNvPicPr>
          <p:nvPr/>
        </p:nvPicPr>
        <p:blipFill>
          <a:blip r:embed="rId3"/>
          <a:srcRect/>
          <a:stretch>
            <a:fillRect/>
          </a:stretch>
        </p:blipFill>
        <p:spPr bwMode="auto">
          <a:xfrm>
            <a:off x="5258753" y="2363502"/>
            <a:ext cx="3600450" cy="2552700"/>
          </a:xfrm>
          <a:prstGeom prst="rect">
            <a:avLst/>
          </a:prstGeom>
          <a:noFill/>
          <a:ln w="9525">
            <a:noFill/>
            <a:miter lim="800000"/>
            <a:headEnd/>
            <a:tailEnd/>
          </a:ln>
        </p:spPr>
      </p:pic>
      <p:pic>
        <p:nvPicPr>
          <p:cNvPr id="4102" name="Picture 6"/>
          <p:cNvPicPr>
            <a:picLocks noChangeAspect="1" noChangeArrowheads="1"/>
          </p:cNvPicPr>
          <p:nvPr/>
        </p:nvPicPr>
        <p:blipFill>
          <a:blip r:embed="rId4"/>
          <a:srcRect/>
          <a:stretch>
            <a:fillRect/>
          </a:stretch>
        </p:blipFill>
        <p:spPr bwMode="auto">
          <a:xfrm>
            <a:off x="372585" y="732103"/>
            <a:ext cx="4886167" cy="3418704"/>
          </a:xfrm>
          <a:prstGeom prst="rect">
            <a:avLst/>
          </a:prstGeom>
          <a:noFill/>
          <a:ln w="9525">
            <a:noFill/>
            <a:miter lim="800000"/>
            <a:headEnd/>
            <a:tailEnd/>
          </a:ln>
        </p:spPr>
      </p:pic>
    </p:spTree>
    <p:extLst>
      <p:ext uri="{BB962C8B-B14F-4D97-AF65-F5344CB8AC3E}">
        <p14:creationId xmlns:p14="http://schemas.microsoft.com/office/powerpoint/2010/main" val="1111545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SoftMotion Drive Interface architecture</a:t>
            </a:r>
            <a:endParaRPr lang="en-US" dirty="0"/>
          </a:p>
        </p:txBody>
      </p:sp>
      <p:sp>
        <p:nvSpPr>
          <p:cNvPr id="18" name="Rectangle 17"/>
          <p:cNvSpPr/>
          <p:nvPr/>
        </p:nvSpPr>
        <p:spPr>
          <a:xfrm>
            <a:off x="7724248" y="1457263"/>
            <a:ext cx="1355696" cy="2615167"/>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smtClean="0"/>
              <a:t>Motion Drive</a:t>
            </a:r>
            <a:endParaRPr lang="en-US" sz="1600" dirty="0"/>
          </a:p>
        </p:txBody>
      </p:sp>
      <p:sp>
        <p:nvSpPr>
          <p:cNvPr id="19" name="Rectangle 18"/>
          <p:cNvSpPr/>
          <p:nvPr/>
        </p:nvSpPr>
        <p:spPr>
          <a:xfrm>
            <a:off x="64055" y="1457263"/>
            <a:ext cx="2291114" cy="2641717"/>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smtClean="0"/>
              <a:t>LabVIEW</a:t>
            </a:r>
            <a:endParaRPr lang="en-US" sz="1600" dirty="0"/>
          </a:p>
        </p:txBody>
      </p:sp>
      <p:sp>
        <p:nvSpPr>
          <p:cNvPr id="20" name="Rectangle 19"/>
          <p:cNvSpPr/>
          <p:nvPr/>
        </p:nvSpPr>
        <p:spPr>
          <a:xfrm>
            <a:off x="5677329" y="1457241"/>
            <a:ext cx="1355696" cy="2615189"/>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smtClean="0"/>
              <a:t>NI EtherCAT</a:t>
            </a:r>
            <a:endParaRPr lang="en-US" sz="1600" dirty="0"/>
          </a:p>
        </p:txBody>
      </p:sp>
      <p:sp>
        <p:nvSpPr>
          <p:cNvPr id="21" name="Rectangle 20"/>
          <p:cNvSpPr/>
          <p:nvPr/>
        </p:nvSpPr>
        <p:spPr>
          <a:xfrm>
            <a:off x="925535" y="2098014"/>
            <a:ext cx="1248659" cy="1494519"/>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smtClean="0"/>
              <a:t>SoftMotion Engine</a:t>
            </a:r>
            <a:endParaRPr lang="en-US" sz="1600" dirty="0"/>
          </a:p>
        </p:txBody>
      </p:sp>
      <p:sp>
        <p:nvSpPr>
          <p:cNvPr id="22" name="Rectangle 21"/>
          <p:cNvSpPr/>
          <p:nvPr/>
        </p:nvSpPr>
        <p:spPr>
          <a:xfrm>
            <a:off x="2867015" y="973769"/>
            <a:ext cx="2692993" cy="3195962"/>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rtlCol="0" anchor="t"/>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smtClean="0"/>
              <a:t>SoftMotion Drive Interface</a:t>
            </a:r>
            <a:endParaRPr lang="en-US" sz="1600" dirty="0"/>
          </a:p>
        </p:txBody>
      </p:sp>
      <p:grpSp>
        <p:nvGrpSpPr>
          <p:cNvPr id="23" name="Group 22"/>
          <p:cNvGrpSpPr/>
          <p:nvPr/>
        </p:nvGrpSpPr>
        <p:grpSpPr>
          <a:xfrm>
            <a:off x="3019211" y="1457241"/>
            <a:ext cx="2398752" cy="2641739"/>
            <a:chOff x="1809750" y="2725503"/>
            <a:chExt cx="3392527" cy="2656114"/>
          </a:xfr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scene3d>
            <a:camera prst="orthographicFront">
              <a:rot lat="0" lon="0" rev="0"/>
            </a:camera>
            <a:lightRig rig="brightRoom" dir="t">
              <a:rot lat="0" lon="0" rev="600000"/>
            </a:lightRig>
          </a:scene3d>
        </p:grpSpPr>
        <p:sp>
          <p:nvSpPr>
            <p:cNvPr id="33" name="Rectangle 32"/>
            <p:cNvSpPr/>
            <p:nvPr/>
          </p:nvSpPr>
          <p:spPr>
            <a:xfrm>
              <a:off x="1809750" y="2725503"/>
              <a:ext cx="1233910" cy="2656114"/>
            </a:xfrm>
            <a:prstGeom prst="rect">
              <a:avLst/>
            </a:prstGeom>
            <a:grpFill/>
            <a:ln>
              <a:solidFill>
                <a:schemeClr val="accent1">
                  <a:shade val="95000"/>
                  <a:satMod val="105000"/>
                </a:schemeClr>
              </a:solidFill>
            </a:ln>
            <a:effectLst>
              <a:outerShdw blurRad="57785" dist="33020" dir="3180000" algn="ctr">
                <a:srgbClr val="000000">
                  <a:alpha val="30000"/>
                </a:srgbClr>
              </a:outerShdw>
            </a:effectLst>
            <a:sp3d prstMaterial="metal">
              <a:bevelT w="38100" h="57150" prst="angle"/>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34" name="Rectangle 33"/>
            <p:cNvSpPr/>
            <p:nvPr/>
          </p:nvSpPr>
          <p:spPr>
            <a:xfrm>
              <a:off x="1809750" y="2725524"/>
              <a:ext cx="3392527" cy="1322515"/>
            </a:xfrm>
            <a:prstGeom prst="rect">
              <a:avLst/>
            </a:prstGeom>
            <a:grpFill/>
            <a:ln>
              <a:solidFill>
                <a:schemeClr val="accent1">
                  <a:shade val="95000"/>
                  <a:satMod val="105000"/>
                </a:schemeClr>
              </a:solidFill>
            </a:ln>
            <a:effectLst>
              <a:outerShdw blurRad="57785" dist="33020" dir="3180000" algn="ctr">
                <a:srgbClr val="000000">
                  <a:alpha val="30000"/>
                </a:srgbClr>
              </a:outerShdw>
            </a:effectLst>
            <a:sp3d prstMaterial="metal">
              <a:bevelT w="38100" h="57150" prst="angle"/>
            </a:sp3d>
          </p:spPr>
          <p:style>
            <a:lnRef idx="1">
              <a:schemeClr val="accent1"/>
            </a:lnRef>
            <a:fillRef idx="3">
              <a:schemeClr val="accent1"/>
            </a:fillRef>
            <a:effectRef idx="2">
              <a:schemeClr val="accent1"/>
            </a:effectRef>
            <a:fontRef idx="minor">
              <a:schemeClr val="lt1"/>
            </a:fontRef>
          </p:style>
          <p:txBody>
            <a:bodyPr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sz="1600" dirty="0" smtClean="0">
                  <a:solidFill>
                    <a:schemeClr val="tx1"/>
                  </a:solidFill>
                </a:rPr>
                <a:t>Framework</a:t>
              </a:r>
              <a:endParaRPr lang="en-US" sz="1600" dirty="0">
                <a:solidFill>
                  <a:schemeClr val="tx1"/>
                </a:solidFill>
              </a:endParaRPr>
            </a:p>
          </p:txBody>
        </p:sp>
      </p:grpSp>
      <p:sp>
        <p:nvSpPr>
          <p:cNvPr id="25" name="Rectangle 24"/>
          <p:cNvSpPr/>
          <p:nvPr/>
        </p:nvSpPr>
        <p:spPr>
          <a:xfrm>
            <a:off x="3938960" y="2799169"/>
            <a:ext cx="1479005" cy="1273261"/>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600" dirty="0" smtClean="0"/>
              <a:t>Plug-in</a:t>
            </a:r>
          </a:p>
        </p:txBody>
      </p:sp>
      <p:cxnSp>
        <p:nvCxnSpPr>
          <p:cNvPr id="26" name="Straight Arrow Connector 25"/>
          <p:cNvCxnSpPr/>
          <p:nvPr/>
        </p:nvCxnSpPr>
        <p:spPr>
          <a:xfrm>
            <a:off x="3620055" y="3584977"/>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5098777" y="2098014"/>
            <a:ext cx="2803271" cy="1494519"/>
            <a:chOff x="4277735" y="2201558"/>
            <a:chExt cx="2916359" cy="1494519"/>
          </a:xfrm>
        </p:grpSpPr>
        <p:cxnSp>
          <p:nvCxnSpPr>
            <p:cNvPr id="31" name="Elbow Connector 30"/>
            <p:cNvCxnSpPr/>
            <p:nvPr/>
          </p:nvCxnSpPr>
          <p:spPr>
            <a:xfrm>
              <a:off x="4277735" y="2201558"/>
              <a:ext cx="2916359" cy="778877"/>
            </a:xfrm>
            <a:prstGeom prst="bentConnector3">
              <a:avLst>
                <a:gd name="adj1" fmla="val 46347"/>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p:nvPr/>
          </p:nvCxnSpPr>
          <p:spPr>
            <a:xfrm flipV="1">
              <a:off x="4283876" y="2980435"/>
              <a:ext cx="2692509" cy="715642"/>
            </a:xfrm>
            <a:prstGeom prst="bentConnector3">
              <a:avLst>
                <a:gd name="adj1" fmla="val 50000"/>
              </a:avLst>
            </a:prstGeom>
            <a:ln>
              <a:headEnd type="arrow"/>
              <a:tailEnd type="non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p:cNvCxnSpPr/>
          <p:nvPr/>
        </p:nvCxnSpPr>
        <p:spPr>
          <a:xfrm>
            <a:off x="1950005" y="2900227"/>
            <a:ext cx="135255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noChangeArrowheads="1"/>
          </p:cNvPicPr>
          <p:nvPr/>
        </p:nvPicPr>
        <p:blipFill>
          <a:blip r:embed="rId3"/>
          <a:srcRect/>
          <a:stretch>
            <a:fillRect/>
          </a:stretch>
        </p:blipFill>
        <p:spPr bwMode="auto">
          <a:xfrm>
            <a:off x="4404604" y="3351956"/>
            <a:ext cx="543226" cy="493842"/>
          </a:xfrm>
          <a:prstGeom prst="rect">
            <a:avLst/>
          </a:prstGeom>
          <a:noFill/>
          <a:ln w="9525">
            <a:noFill/>
            <a:miter lim="800000"/>
            <a:headEnd/>
            <a:tailEnd/>
          </a:ln>
          <a:effectLst/>
        </p:spPr>
      </p:pic>
    </p:spTree>
    <p:extLst>
      <p:ext uri="{BB962C8B-B14F-4D97-AF65-F5344CB8AC3E}">
        <p14:creationId xmlns:p14="http://schemas.microsoft.com/office/powerpoint/2010/main" val="73349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Technical Details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40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784171" y="877816"/>
            <a:ext cx="5553075" cy="3838575"/>
            <a:chOff x="7032860" y="1304925"/>
            <a:chExt cx="5553075" cy="3838575"/>
          </a:xfrm>
        </p:grpSpPr>
        <p:pic>
          <p:nvPicPr>
            <p:cNvPr id="1032" name="Picture 8"/>
            <p:cNvPicPr>
              <a:picLocks noChangeAspect="1" noChangeArrowheads="1"/>
            </p:cNvPicPr>
            <p:nvPr/>
          </p:nvPicPr>
          <p:blipFill>
            <a:blip r:embed="rId3"/>
            <a:srcRect/>
            <a:stretch>
              <a:fillRect/>
            </a:stretch>
          </p:blipFill>
          <p:spPr bwMode="auto">
            <a:xfrm>
              <a:off x="7032860" y="1304925"/>
              <a:ext cx="5553075" cy="3838575"/>
            </a:xfrm>
            <a:prstGeom prst="rect">
              <a:avLst/>
            </a:prstGeom>
            <a:noFill/>
            <a:ln w="9525">
              <a:noFill/>
              <a:miter lim="800000"/>
              <a:headEnd/>
              <a:tailEnd/>
            </a:ln>
          </p:spPr>
        </p:pic>
        <p:sp>
          <p:nvSpPr>
            <p:cNvPr id="19" name="Down Arrow 18"/>
            <p:cNvSpPr/>
            <p:nvPr/>
          </p:nvSpPr>
          <p:spPr>
            <a:xfrm rot="13792381">
              <a:off x="7449965" y="2524329"/>
              <a:ext cx="314228" cy="788661"/>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Creating a plug-in template</a:t>
            </a:r>
            <a:endParaRPr lang="en-US" dirty="0"/>
          </a:p>
        </p:txBody>
      </p:sp>
      <p:grpSp>
        <p:nvGrpSpPr>
          <p:cNvPr id="16" name="Group 15"/>
          <p:cNvGrpSpPr/>
          <p:nvPr/>
        </p:nvGrpSpPr>
        <p:grpSpPr>
          <a:xfrm>
            <a:off x="2222321" y="896866"/>
            <a:ext cx="4693033" cy="3674039"/>
            <a:chOff x="-124195" y="258691"/>
            <a:chExt cx="4693033" cy="3674039"/>
          </a:xfrm>
        </p:grpSpPr>
        <p:pic>
          <p:nvPicPr>
            <p:cNvPr id="1029" name="Picture 5"/>
            <p:cNvPicPr>
              <a:picLocks noChangeAspect="1" noChangeArrowheads="1"/>
            </p:cNvPicPr>
            <p:nvPr/>
          </p:nvPicPr>
          <p:blipFill>
            <a:blip r:embed="rId4"/>
            <a:srcRect/>
            <a:stretch>
              <a:fillRect/>
            </a:stretch>
          </p:blipFill>
          <p:spPr bwMode="auto">
            <a:xfrm>
              <a:off x="-124195" y="258691"/>
              <a:ext cx="4693033" cy="3674039"/>
            </a:xfrm>
            <a:prstGeom prst="rect">
              <a:avLst/>
            </a:prstGeom>
            <a:noFill/>
            <a:ln w="9525">
              <a:noFill/>
              <a:miter lim="800000"/>
              <a:headEnd/>
              <a:tailEnd/>
            </a:ln>
          </p:spPr>
        </p:pic>
        <p:sp>
          <p:nvSpPr>
            <p:cNvPr id="9" name="Down Arrow 8"/>
            <p:cNvSpPr/>
            <p:nvPr/>
          </p:nvSpPr>
          <p:spPr>
            <a:xfrm rot="13792381">
              <a:off x="3259361" y="1023614"/>
              <a:ext cx="314228" cy="788661"/>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1077127" y="1536881"/>
              <a:ext cx="2938338" cy="369332"/>
            </a:xfrm>
            <a:prstGeom prst="rect">
              <a:avLst/>
            </a:prstGeom>
            <a:noFill/>
          </p:spPr>
          <p:txBody>
            <a:bodyPr wrap="square" rtlCol="0">
              <a:spAutoFit/>
            </a:bodyPr>
            <a:lstStyle/>
            <a:p>
              <a:r>
                <a:rPr lang="en-US" dirty="0" smtClean="0"/>
                <a:t>Full documentation</a:t>
              </a:r>
              <a:endParaRPr lang="en-US" dirty="0"/>
            </a:p>
          </p:txBody>
        </p:sp>
      </p:grpSp>
      <p:pic>
        <p:nvPicPr>
          <p:cNvPr id="1030" name="Picture 6"/>
          <p:cNvPicPr>
            <a:picLocks noChangeAspect="1" noChangeArrowheads="1"/>
          </p:cNvPicPr>
          <p:nvPr/>
        </p:nvPicPr>
        <p:blipFill>
          <a:blip r:embed="rId5"/>
          <a:srcRect/>
          <a:stretch>
            <a:fillRect/>
          </a:stretch>
        </p:blipFill>
        <p:spPr bwMode="auto">
          <a:xfrm>
            <a:off x="2247565" y="896866"/>
            <a:ext cx="4667789" cy="3674039"/>
          </a:xfrm>
          <a:prstGeom prst="rect">
            <a:avLst/>
          </a:prstGeom>
          <a:noFill/>
          <a:ln w="9525">
            <a:noFill/>
            <a:miter lim="800000"/>
            <a:headEnd/>
            <a:tailEnd/>
          </a:ln>
        </p:spPr>
      </p:pic>
    </p:spTree>
    <p:extLst>
      <p:ext uri="{BB962C8B-B14F-4D97-AF65-F5344CB8AC3E}">
        <p14:creationId xmlns:p14="http://schemas.microsoft.com/office/powerpoint/2010/main" val="284534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16"/>
                                        </p:tgtEl>
                                      </p:cBhvr>
                                    </p:animEffect>
                                    <p:set>
                                      <p:cBhvr>
                                        <p:cTn id="15" dur="1" fill="hold">
                                          <p:stCondLst>
                                            <p:cond delay="9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fade">
                                      <p:cBhvr>
                                        <p:cTn id="18" dur="1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plug-in template provides</a:t>
            </a:r>
            <a:endParaRPr lang="en-US" dirty="0"/>
          </a:p>
        </p:txBody>
      </p:sp>
      <p:pic>
        <p:nvPicPr>
          <p:cNvPr id="4" name="Picture 3"/>
          <p:cNvPicPr>
            <a:picLocks noChangeAspect="1" noChangeArrowheads="1"/>
          </p:cNvPicPr>
          <p:nvPr/>
        </p:nvPicPr>
        <p:blipFill>
          <a:blip r:embed="rId3"/>
          <a:srcRect/>
          <a:stretch>
            <a:fillRect/>
          </a:stretch>
        </p:blipFill>
        <p:spPr bwMode="auto">
          <a:xfrm>
            <a:off x="2499355" y="871687"/>
            <a:ext cx="4114800" cy="3886200"/>
          </a:xfrm>
          <a:prstGeom prst="rect">
            <a:avLst/>
          </a:prstGeom>
          <a:noFill/>
          <a:ln w="9525">
            <a:noFill/>
            <a:miter lim="800000"/>
            <a:headEnd/>
            <a:tailEnd/>
          </a:ln>
        </p:spPr>
      </p:pic>
      <p:sp>
        <p:nvSpPr>
          <p:cNvPr id="5" name="Right Arrow 4"/>
          <p:cNvSpPr/>
          <p:nvPr/>
        </p:nvSpPr>
        <p:spPr>
          <a:xfrm>
            <a:off x="1951667" y="3067048"/>
            <a:ext cx="1095375" cy="24764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1951667" y="3228972"/>
            <a:ext cx="1095375" cy="24764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a:xfrm>
            <a:off x="1951667" y="3390896"/>
            <a:ext cx="1095375" cy="24764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951667" y="3705220"/>
            <a:ext cx="1095375" cy="24764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1951667" y="3895719"/>
            <a:ext cx="1095375" cy="247649"/>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3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5"/>
                                        </p:tgtEl>
                                      </p:cBhvr>
                                    </p:animEffect>
                                    <p:set>
                                      <p:cBhvr>
                                        <p:cTn id="12" dur="1" fill="hold">
                                          <p:stCondLst>
                                            <p:cond delay="9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1000"/>
                                        <p:tgtEl>
                                          <p:spTgt spid="7"/>
                                        </p:tgtEl>
                                      </p:cBhvr>
                                    </p:animEffect>
                                    <p:set>
                                      <p:cBhvr>
                                        <p:cTn id="28" dur="1" fill="hold">
                                          <p:stCondLst>
                                            <p:cond delay="999"/>
                                          </p:stCondLst>
                                        </p:cTn>
                                        <p:tgtEl>
                                          <p:spTgt spid="7"/>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8"/>
                                        </p:tgtEl>
                                      </p:cBhvr>
                                    </p:animEffect>
                                    <p:set>
                                      <p:cBhvr>
                                        <p:cTn id="36" dur="1" fill="hold">
                                          <p:stCondLst>
                                            <p:cond delay="999"/>
                                          </p:stCondLst>
                                        </p:cTn>
                                        <p:tgtEl>
                                          <p:spTgt spid="8"/>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features supported by the template plug-in</a:t>
            </a:r>
            <a:endParaRPr lang="en-US" dirty="0"/>
          </a:p>
        </p:txBody>
      </p:sp>
      <p:sp>
        <p:nvSpPr>
          <p:cNvPr id="3" name="Content Placeholder 2"/>
          <p:cNvSpPr>
            <a:spLocks noGrp="1"/>
          </p:cNvSpPr>
          <p:nvPr>
            <p:ph idx="1"/>
          </p:nvPr>
        </p:nvSpPr>
        <p:spPr/>
        <p:txBody>
          <a:bodyPr>
            <a:normAutofit/>
          </a:bodyPr>
          <a:lstStyle/>
          <a:p>
            <a:r>
              <a:rPr lang="en-US" dirty="0" smtClean="0"/>
              <a:t>Enabling/Disabling drive</a:t>
            </a:r>
          </a:p>
          <a:p>
            <a:r>
              <a:rPr lang="en-US" dirty="0" smtClean="0"/>
              <a:t>Moves (Axis and Coordinate)</a:t>
            </a:r>
          </a:p>
          <a:p>
            <a:pPr lvl="1"/>
            <a:r>
              <a:rPr lang="en-US" dirty="0" smtClean="0"/>
              <a:t>Cyclic Sync Position</a:t>
            </a:r>
          </a:p>
          <a:p>
            <a:pPr lvl="1"/>
            <a:r>
              <a:rPr lang="en-US" dirty="0" smtClean="0"/>
              <a:t>Velocity Profile</a:t>
            </a:r>
          </a:p>
          <a:p>
            <a:pPr lvl="1"/>
            <a:r>
              <a:rPr lang="en-US" dirty="0" smtClean="0"/>
              <a:t>Torque Profile</a:t>
            </a:r>
          </a:p>
          <a:p>
            <a:r>
              <a:rPr lang="en-US" dirty="0" smtClean="0"/>
              <a:t>Clear fault</a:t>
            </a:r>
          </a:p>
          <a:p>
            <a:r>
              <a:rPr lang="en-US" dirty="0" smtClean="0"/>
              <a:t>Read fault</a:t>
            </a:r>
          </a:p>
          <a:p>
            <a:r>
              <a:rPr lang="en-US" dirty="0" smtClean="0"/>
              <a:t>Position capture (Touch Probe)</a:t>
            </a:r>
          </a:p>
          <a:p>
            <a:r>
              <a:rPr lang="en-US" dirty="0" smtClean="0"/>
              <a:t>Digital IO</a:t>
            </a:r>
          </a:p>
          <a:p>
            <a:endParaRPr lang="en-US" dirty="0"/>
          </a:p>
        </p:txBody>
      </p:sp>
    </p:spTree>
    <p:extLst>
      <p:ext uri="{BB962C8B-B14F-4D97-AF65-F5344CB8AC3E}">
        <p14:creationId xmlns:p14="http://schemas.microsoft.com/office/powerpoint/2010/main" val="188121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plug-in PDOs</a:t>
            </a:r>
            <a:endParaRPr lang="en-US" dirty="0"/>
          </a:p>
        </p:txBody>
      </p:sp>
      <p:sp>
        <p:nvSpPr>
          <p:cNvPr id="3" name="Content Placeholder 2"/>
          <p:cNvSpPr>
            <a:spLocks noGrp="1"/>
          </p:cNvSpPr>
          <p:nvPr>
            <p:ph idx="1"/>
          </p:nvPr>
        </p:nvSpPr>
        <p:spPr>
          <a:xfrm>
            <a:off x="478333" y="841038"/>
            <a:ext cx="8332292" cy="3711756"/>
          </a:xfrm>
        </p:spPr>
        <p:txBody>
          <a:bodyPr/>
          <a:lstStyle/>
          <a:p>
            <a:r>
              <a:rPr lang="en-US" dirty="0" smtClean="0"/>
              <a:t>The template plug-in assumes the following PDOs.</a:t>
            </a:r>
          </a:p>
          <a:p>
            <a:pPr lvl="1"/>
            <a:r>
              <a:rPr lang="en-US" dirty="0" smtClean="0"/>
              <a:t>Modify for deviations from DS 402 or for additional features</a:t>
            </a:r>
          </a:p>
          <a:p>
            <a:pPr lvl="1"/>
            <a:r>
              <a:rPr lang="en-US" dirty="0" smtClean="0"/>
              <a:t>Different PDOs require overriding Execute.vi (see documentation)</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985838" y="2143125"/>
            <a:ext cx="3114545" cy="2095500"/>
          </a:xfrm>
          <a:prstGeom prst="rect">
            <a:avLst/>
          </a:prstGeom>
          <a:noFill/>
          <a:ln w="9525">
            <a:noFill/>
            <a:miter lim="800000"/>
            <a:headEnd/>
            <a:tailEnd/>
          </a:ln>
        </p:spPr>
      </p:pic>
      <p:pic>
        <p:nvPicPr>
          <p:cNvPr id="4" name="Picture 3"/>
          <p:cNvPicPr>
            <a:picLocks noChangeAspect="1" noChangeArrowheads="1"/>
          </p:cNvPicPr>
          <p:nvPr/>
        </p:nvPicPr>
        <p:blipFill>
          <a:blip r:embed="rId4"/>
          <a:srcRect/>
          <a:stretch>
            <a:fillRect/>
          </a:stretch>
        </p:blipFill>
        <p:spPr bwMode="auto">
          <a:xfrm>
            <a:off x="4953000" y="2133600"/>
            <a:ext cx="3071486" cy="2095500"/>
          </a:xfrm>
          <a:prstGeom prst="rect">
            <a:avLst/>
          </a:prstGeom>
          <a:noFill/>
          <a:ln w="9525">
            <a:noFill/>
            <a:miter lim="800000"/>
            <a:headEnd/>
            <a:tailEnd/>
          </a:ln>
        </p:spPr>
      </p:pic>
    </p:spTree>
    <p:extLst>
      <p:ext uri="{BB962C8B-B14F-4D97-AF65-F5344CB8AC3E}">
        <p14:creationId xmlns:p14="http://schemas.microsoft.com/office/powerpoint/2010/main" val="141825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97718" y="738189"/>
            <a:ext cx="6853238" cy="211175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Getting Started.vi</a:t>
            </a:r>
            <a:endParaRPr lang="en-US" dirty="0"/>
          </a:p>
        </p:txBody>
      </p:sp>
      <p:cxnSp>
        <p:nvCxnSpPr>
          <p:cNvPr id="5" name="Straight Arrow Connector 4"/>
          <p:cNvCxnSpPr/>
          <p:nvPr/>
        </p:nvCxnSpPr>
        <p:spPr>
          <a:xfrm flipH="1" flipV="1">
            <a:off x="1835945" y="1504947"/>
            <a:ext cx="500062" cy="5738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2861073" y="1504948"/>
            <a:ext cx="431005" cy="5191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23" name="Picture 3"/>
          <p:cNvPicPr>
            <a:picLocks noChangeAspect="1" noChangeArrowheads="1"/>
          </p:cNvPicPr>
          <p:nvPr/>
        </p:nvPicPr>
        <p:blipFill>
          <a:blip r:embed="rId4"/>
          <a:srcRect/>
          <a:stretch>
            <a:fillRect/>
          </a:stretch>
        </p:blipFill>
        <p:spPr bwMode="auto">
          <a:xfrm>
            <a:off x="2516981" y="2812875"/>
            <a:ext cx="5412581" cy="1713047"/>
          </a:xfrm>
          <a:prstGeom prst="rect">
            <a:avLst/>
          </a:prstGeom>
          <a:noFill/>
          <a:ln w="9525">
            <a:noFill/>
            <a:miter lim="800000"/>
            <a:headEnd/>
            <a:tailEnd/>
          </a:ln>
        </p:spPr>
      </p:pic>
      <p:cxnSp>
        <p:nvCxnSpPr>
          <p:cNvPr id="10" name="Straight Connector 9"/>
          <p:cNvCxnSpPr/>
          <p:nvPr/>
        </p:nvCxnSpPr>
        <p:spPr>
          <a:xfrm>
            <a:off x="473936" y="2686054"/>
            <a:ext cx="796283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872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Bindings.vi</a:t>
            </a:r>
            <a:endParaRPr lang="en-US" dirty="0"/>
          </a:p>
        </p:txBody>
      </p:sp>
      <p:pic>
        <p:nvPicPr>
          <p:cNvPr id="1026" name="Picture 2"/>
          <p:cNvPicPr>
            <a:picLocks noChangeAspect="1" noChangeArrowheads="1"/>
          </p:cNvPicPr>
          <p:nvPr/>
        </p:nvPicPr>
        <p:blipFill>
          <a:blip r:embed="rId3"/>
          <a:srcRect/>
          <a:stretch>
            <a:fillRect/>
          </a:stretch>
        </p:blipFill>
        <p:spPr bwMode="auto">
          <a:xfrm>
            <a:off x="2063664" y="822348"/>
            <a:ext cx="3102622" cy="276225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382076" y="326322"/>
            <a:ext cx="3462337" cy="4283778"/>
          </a:xfrm>
          <a:prstGeom prst="rect">
            <a:avLst/>
          </a:prstGeom>
          <a:noFill/>
          <a:ln w="9525">
            <a:noFill/>
            <a:miter lim="800000"/>
            <a:headEnd/>
            <a:tailEnd/>
          </a:ln>
        </p:spPr>
      </p:pic>
      <p:sp>
        <p:nvSpPr>
          <p:cNvPr id="6" name="Down Arrow 5"/>
          <p:cNvSpPr/>
          <p:nvPr/>
        </p:nvSpPr>
        <p:spPr>
          <a:xfrm rot="2147045">
            <a:off x="7067279" y="2039048"/>
            <a:ext cx="819150" cy="1104900"/>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5"/>
          <a:srcRect/>
          <a:stretch>
            <a:fillRect/>
          </a:stretch>
        </p:blipFill>
        <p:spPr bwMode="auto">
          <a:xfrm>
            <a:off x="367528" y="2028975"/>
            <a:ext cx="2667740" cy="2581125"/>
          </a:xfrm>
          <a:prstGeom prst="rect">
            <a:avLst/>
          </a:prstGeom>
          <a:noFill/>
          <a:ln w="9525">
            <a:noFill/>
            <a:miter lim="800000"/>
            <a:headEnd/>
            <a:tailEnd/>
          </a:ln>
        </p:spPr>
      </p:pic>
    </p:spTree>
    <p:extLst>
      <p:ext uri="{BB962C8B-B14F-4D97-AF65-F5344CB8AC3E}">
        <p14:creationId xmlns:p14="http://schemas.microsoft.com/office/powerpoint/2010/main" val="147266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SoftMotion Drive Interface</a:t>
            </a:r>
            <a:br>
              <a:rPr lang="en-US" dirty="0" smtClean="0"/>
            </a:br>
            <a:r>
              <a:rPr lang="en-US" sz="2200" dirty="0">
                <a:solidFill>
                  <a:schemeClr val="tx1">
                    <a:lumMod val="50000"/>
                    <a:lumOff val="50000"/>
                  </a:schemeClr>
                </a:solidFill>
                <a:ea typeface="+mn-ea"/>
              </a:rPr>
              <a:t>Controlling 3rd </a:t>
            </a:r>
            <a:r>
              <a:rPr lang="en-US" sz="2200" dirty="0" smtClean="0">
                <a:solidFill>
                  <a:schemeClr val="tx1">
                    <a:lumMod val="50000"/>
                    <a:lumOff val="50000"/>
                  </a:schemeClr>
                </a:solidFill>
                <a:ea typeface="+mn-ea"/>
              </a:rPr>
              <a:t>Party </a:t>
            </a:r>
            <a:r>
              <a:rPr lang="en-US" sz="2200" dirty="0">
                <a:solidFill>
                  <a:schemeClr val="tx1">
                    <a:lumMod val="50000"/>
                    <a:lumOff val="50000"/>
                  </a:schemeClr>
                </a:solidFill>
                <a:ea typeface="+mn-ea"/>
              </a:rPr>
              <a:t>M</a:t>
            </a:r>
            <a:r>
              <a:rPr lang="en-US" sz="2200" dirty="0" smtClean="0">
                <a:solidFill>
                  <a:schemeClr val="tx1">
                    <a:lumMod val="50000"/>
                    <a:lumOff val="50000"/>
                  </a:schemeClr>
                </a:solidFill>
                <a:ea typeface="+mn-ea"/>
              </a:rPr>
              <a:t>otion Drives </a:t>
            </a:r>
            <a:r>
              <a:rPr lang="en-US" sz="2200" dirty="0">
                <a:solidFill>
                  <a:schemeClr val="tx1">
                    <a:lumMod val="50000"/>
                    <a:lumOff val="50000"/>
                  </a:schemeClr>
                </a:solidFill>
                <a:ea typeface="+mn-ea"/>
              </a:rPr>
              <a:t>with LabVIEW and NI </a:t>
            </a:r>
            <a:r>
              <a:rPr lang="en-US" sz="2200" dirty="0" smtClean="0">
                <a:solidFill>
                  <a:schemeClr val="tx1">
                    <a:lumMod val="50000"/>
                    <a:lumOff val="50000"/>
                  </a:schemeClr>
                </a:solidFill>
                <a:ea typeface="+mn-ea"/>
              </a:rPr>
              <a:t>Real-Time Controllers</a:t>
            </a:r>
            <a:endParaRPr lang="en-US" sz="2600" dirty="0">
              <a:solidFill>
                <a:schemeClr val="tx1">
                  <a:lumMod val="50000"/>
                  <a:lumOff val="50000"/>
                </a:schemeClr>
              </a:solidFill>
              <a:ea typeface="+mn-ea"/>
            </a:endParaRPr>
          </a:p>
        </p:txBody>
      </p:sp>
      <p:sp>
        <p:nvSpPr>
          <p:cNvPr id="3" name="Subtitle 2"/>
          <p:cNvSpPr>
            <a:spLocks noGrp="1"/>
          </p:cNvSpPr>
          <p:nvPr>
            <p:ph type="subTitle" idx="1"/>
          </p:nvPr>
        </p:nvSpPr>
        <p:spPr/>
        <p:txBody>
          <a:bodyPr/>
          <a:lstStyle/>
          <a:p>
            <a:r>
              <a:rPr lang="en-US" dirty="0" smtClean="0"/>
              <a:t>Zach Jones</a:t>
            </a:r>
          </a:p>
          <a:p>
            <a:r>
              <a:rPr lang="en-US" dirty="0" smtClean="0"/>
              <a:t>Product Manager</a:t>
            </a:r>
          </a:p>
          <a:p>
            <a:r>
              <a:rPr lang="en-US" dirty="0" smtClean="0"/>
              <a:t>Motion Control</a:t>
            </a:r>
          </a:p>
        </p:txBody>
      </p:sp>
    </p:spTree>
    <p:extLst>
      <p:ext uri="{BB962C8B-B14F-4D97-AF65-F5344CB8AC3E}">
        <p14:creationId xmlns:p14="http://schemas.microsoft.com/office/powerpoint/2010/main" val="581226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35" y="107122"/>
            <a:ext cx="8470039" cy="723069"/>
          </a:xfrm>
        </p:spPr>
        <p:txBody>
          <a:bodyPr>
            <a:normAutofit/>
          </a:bodyPr>
          <a:lstStyle/>
          <a:p>
            <a:r>
              <a:rPr lang="en-US" dirty="0" smtClean="0"/>
              <a:t>Plug-in base class </a:t>
            </a:r>
            <a:r>
              <a:rPr lang="en-US" dirty="0" err="1" smtClean="0"/>
              <a:t>Overridables</a:t>
            </a:r>
            <a:r>
              <a:rPr lang="en-US" dirty="0" smtClean="0"/>
              <a:t> for customization</a:t>
            </a:r>
            <a:endParaRPr lang="en-US" dirty="0"/>
          </a:p>
        </p:txBody>
      </p:sp>
      <p:sp>
        <p:nvSpPr>
          <p:cNvPr id="3" name="Content Placeholder 2"/>
          <p:cNvSpPr>
            <a:spLocks noGrp="1"/>
          </p:cNvSpPr>
          <p:nvPr>
            <p:ph idx="1"/>
          </p:nvPr>
        </p:nvSpPr>
        <p:spPr>
          <a:xfrm>
            <a:off x="478333" y="841038"/>
            <a:ext cx="8165605" cy="3845262"/>
          </a:xfrm>
        </p:spPr>
        <p:txBody>
          <a:bodyPr>
            <a:normAutofit fontScale="92500" lnSpcReduction="10000"/>
          </a:bodyPr>
          <a:lstStyle/>
          <a:p>
            <a:pPr>
              <a:buNone/>
            </a:pPr>
            <a:r>
              <a:rPr lang="en-US" dirty="0" smtClean="0"/>
              <a:t>Customize where needed for additional features or deviations from the DS402 Specification.</a:t>
            </a:r>
          </a:p>
          <a:p>
            <a:r>
              <a:rPr lang="en-US" dirty="0" smtClean="0"/>
              <a:t>OnTransitionToConfigMode.vi</a:t>
            </a:r>
          </a:p>
          <a:p>
            <a:r>
              <a:rPr lang="en-US" dirty="0" smtClean="0"/>
              <a:t>OnTransitionToActiveMode.vi</a:t>
            </a:r>
          </a:p>
          <a:p>
            <a:r>
              <a:rPr lang="en-US" dirty="0" smtClean="0"/>
              <a:t>Initialize.vi</a:t>
            </a:r>
          </a:p>
          <a:p>
            <a:r>
              <a:rPr lang="en-US" dirty="0" smtClean="0"/>
              <a:t>Execute.vi</a:t>
            </a:r>
          </a:p>
          <a:p>
            <a:r>
              <a:rPr lang="en-US" dirty="0" smtClean="0"/>
              <a:t>SetProperty.vi</a:t>
            </a:r>
          </a:p>
          <a:p>
            <a:r>
              <a:rPr lang="en-US" dirty="0" smtClean="0"/>
              <a:t>GetProperty.vi</a:t>
            </a:r>
          </a:p>
          <a:p>
            <a:r>
              <a:rPr lang="en-US" dirty="0" smtClean="0"/>
              <a:t>ErrorHandler.vi</a:t>
            </a:r>
          </a:p>
          <a:p>
            <a:r>
              <a:rPr lang="en-US" dirty="0" smtClean="0"/>
              <a:t>Cleanup.vi</a:t>
            </a:r>
          </a:p>
          <a:p>
            <a:r>
              <a:rPr lang="en-US" dirty="0" smtClean="0"/>
              <a:t>Property </a:t>
            </a:r>
            <a:r>
              <a:rPr lang="en-US" dirty="0" err="1" smtClean="0"/>
              <a:t>Accessor</a:t>
            </a:r>
            <a:r>
              <a:rPr lang="en-US" dirty="0" smtClean="0"/>
              <a:t> Methods</a:t>
            </a:r>
            <a:endParaRPr lang="en-US" dirty="0"/>
          </a:p>
        </p:txBody>
      </p:sp>
    </p:spTree>
    <p:extLst>
      <p:ext uri="{BB962C8B-B14F-4D97-AF65-F5344CB8AC3E}">
        <p14:creationId xmlns:p14="http://schemas.microsoft.com/office/powerpoint/2010/main" val="1200787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SDI Distribution Method</a:t>
            </a:r>
            <a:endParaRPr lang="en-US" dirty="0"/>
          </a:p>
        </p:txBody>
      </p:sp>
      <p:pic>
        <p:nvPicPr>
          <p:cNvPr id="10" name="Content Placeholder 9"/>
          <p:cNvPicPr>
            <a:picLocks noGrp="1" noChangeAspect="1"/>
          </p:cNvPicPr>
          <p:nvPr>
            <p:ph sz="half" idx="1"/>
          </p:nvPr>
        </p:nvPicPr>
        <p:blipFill>
          <a:blip r:embed="rId3"/>
          <a:stretch>
            <a:fillRect/>
          </a:stretch>
        </p:blipFill>
        <p:spPr>
          <a:xfrm>
            <a:off x="477838" y="880935"/>
            <a:ext cx="4029075" cy="3635630"/>
          </a:xfrm>
          <a:prstGeom prst="rect">
            <a:avLst/>
          </a:prstGeom>
        </p:spPr>
      </p:pic>
      <p:pic>
        <p:nvPicPr>
          <p:cNvPr id="9" name="Content Placeholder 8"/>
          <p:cNvPicPr>
            <a:picLocks noGrp="1" noChangeAspect="1"/>
          </p:cNvPicPr>
          <p:nvPr>
            <p:ph sz="half" idx="2"/>
          </p:nvPr>
        </p:nvPicPr>
        <p:blipFill>
          <a:blip r:embed="rId4"/>
          <a:stretch>
            <a:fillRect/>
          </a:stretch>
        </p:blipFill>
        <p:spPr>
          <a:xfrm>
            <a:off x="4648200" y="1017600"/>
            <a:ext cx="4038600" cy="3362301"/>
          </a:xfrm>
          <a:prstGeom prst="rect">
            <a:avLst/>
          </a:prstGeom>
        </p:spPr>
      </p:pic>
    </p:spTree>
    <p:extLst>
      <p:ext uri="{BB962C8B-B14F-4D97-AF65-F5344CB8AC3E}">
        <p14:creationId xmlns:p14="http://schemas.microsoft.com/office/powerpoint/2010/main" val="2358870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SDI Distribution </a:t>
            </a:r>
            <a:r>
              <a:rPr lang="en-US" dirty="0"/>
              <a:t>M</a:t>
            </a:r>
            <a:r>
              <a:rPr lang="en-US" dirty="0" smtClean="0"/>
              <a:t>ethod</a:t>
            </a:r>
          </a:p>
        </p:txBody>
      </p:sp>
      <p:sp>
        <p:nvSpPr>
          <p:cNvPr id="3" name="Content Placeholder 2"/>
          <p:cNvSpPr>
            <a:spLocks noGrp="1"/>
          </p:cNvSpPr>
          <p:nvPr>
            <p:ph idx="1"/>
          </p:nvPr>
        </p:nvSpPr>
        <p:spPr/>
        <p:txBody>
          <a:bodyPr>
            <a:normAutofit/>
          </a:bodyPr>
          <a:lstStyle/>
          <a:p>
            <a:r>
              <a:rPr lang="en-US" dirty="0" smtClean="0"/>
              <a:t>LabVIEW Tools Network</a:t>
            </a:r>
          </a:p>
          <a:p>
            <a:pPr lvl="1"/>
            <a:r>
              <a:rPr lang="en-US" dirty="0" smtClean="0"/>
              <a:t>Easy customer access and installation</a:t>
            </a:r>
          </a:p>
          <a:p>
            <a:pPr lvl="1"/>
            <a:r>
              <a:rPr lang="en-US" dirty="0" smtClean="0"/>
              <a:t>Visibility to potential customers</a:t>
            </a:r>
          </a:p>
          <a:p>
            <a:r>
              <a:rPr lang="en-US" dirty="0" smtClean="0"/>
              <a:t>VI Package Manager to create the redistributable</a:t>
            </a:r>
          </a:p>
          <a:p>
            <a:pPr lvl="1"/>
            <a:r>
              <a:rPr lang="en-US" dirty="0" smtClean="0"/>
              <a:t>SDI Plug-in VIs</a:t>
            </a:r>
          </a:p>
          <a:p>
            <a:pPr lvl="1"/>
            <a:r>
              <a:rPr lang="en-US" dirty="0" smtClean="0"/>
              <a:t>Examples</a:t>
            </a:r>
          </a:p>
          <a:p>
            <a:pPr lvl="1"/>
            <a:r>
              <a:rPr lang="en-US" dirty="0" smtClean="0"/>
              <a:t>Menu file with reference to Open.VI</a:t>
            </a:r>
          </a:p>
          <a:p>
            <a:pPr lvl="1"/>
            <a:r>
              <a:rPr lang="en-US" dirty="0" smtClean="0"/>
              <a:t>Drive Specific files </a:t>
            </a:r>
          </a:p>
          <a:p>
            <a:pPr lvl="2"/>
            <a:r>
              <a:rPr lang="en-US" dirty="0" smtClean="0"/>
              <a:t>Device Profile</a:t>
            </a:r>
          </a:p>
          <a:p>
            <a:pPr lvl="2"/>
            <a:r>
              <a:rPr lang="en-US" dirty="0" smtClean="0"/>
              <a:t>Drive and/or Plug-in specific Documentation</a:t>
            </a:r>
          </a:p>
          <a:p>
            <a:pPr lvl="2"/>
            <a:r>
              <a:rPr lang="en-US" dirty="0" smtClean="0"/>
              <a:t>License Agreement, Etc.</a:t>
            </a:r>
          </a:p>
        </p:txBody>
      </p:sp>
    </p:spTree>
    <p:extLst>
      <p:ext uri="{BB962C8B-B14F-4D97-AF65-F5344CB8AC3E}">
        <p14:creationId xmlns:p14="http://schemas.microsoft.com/office/powerpoint/2010/main" val="3614404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development workflow</a:t>
            </a:r>
            <a:endParaRPr lang="en-US" dirty="0"/>
          </a:p>
        </p:txBody>
      </p:sp>
      <p:sp>
        <p:nvSpPr>
          <p:cNvPr id="4" name="Rounded Rectangle 3"/>
          <p:cNvSpPr/>
          <p:nvPr/>
        </p:nvSpPr>
        <p:spPr>
          <a:xfrm>
            <a:off x="334020" y="3571875"/>
            <a:ext cx="2208509" cy="8229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Add drive to LV project and test with NI-</a:t>
            </a:r>
            <a:r>
              <a:rPr lang="en-US" sz="1600" dirty="0" err="1" smtClean="0"/>
              <a:t>EtherCAT</a:t>
            </a:r>
            <a:endParaRPr lang="en-US" sz="1600" dirty="0"/>
          </a:p>
        </p:txBody>
      </p:sp>
      <p:sp>
        <p:nvSpPr>
          <p:cNvPr id="5" name="Rounded Rectangle 4"/>
          <p:cNvSpPr/>
          <p:nvPr/>
        </p:nvSpPr>
        <p:spPr>
          <a:xfrm>
            <a:off x="334020" y="2449441"/>
            <a:ext cx="2208509" cy="8229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Install Device Profile through </a:t>
            </a:r>
          </a:p>
          <a:p>
            <a:pPr algn="ctr"/>
            <a:r>
              <a:rPr lang="en-US" sz="1600" dirty="0" smtClean="0"/>
              <a:t>NI-</a:t>
            </a:r>
            <a:r>
              <a:rPr lang="en-US" sz="1600" dirty="0" err="1" smtClean="0"/>
              <a:t>EtherCAT</a:t>
            </a:r>
            <a:endParaRPr lang="en-US" sz="1600" dirty="0"/>
          </a:p>
        </p:txBody>
      </p:sp>
      <p:sp>
        <p:nvSpPr>
          <p:cNvPr id="6" name="Rounded Rectangle 5"/>
          <p:cNvSpPr/>
          <p:nvPr/>
        </p:nvSpPr>
        <p:spPr>
          <a:xfrm>
            <a:off x="334020" y="1320728"/>
            <a:ext cx="2208509" cy="8229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Setup Hardware</a:t>
            </a:r>
            <a:endParaRPr lang="en-US" sz="1600" dirty="0"/>
          </a:p>
        </p:txBody>
      </p:sp>
      <p:sp>
        <p:nvSpPr>
          <p:cNvPr id="7" name="Rounded Rectangle 6"/>
          <p:cNvSpPr/>
          <p:nvPr/>
        </p:nvSpPr>
        <p:spPr>
          <a:xfrm>
            <a:off x="3550511" y="1320728"/>
            <a:ext cx="2031139" cy="82296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Create Template</a:t>
            </a:r>
            <a:endParaRPr lang="en-US" sz="1600" dirty="0"/>
          </a:p>
        </p:txBody>
      </p:sp>
      <p:sp>
        <p:nvSpPr>
          <p:cNvPr id="8" name="Rounded Rectangle 7"/>
          <p:cNvSpPr/>
          <p:nvPr/>
        </p:nvSpPr>
        <p:spPr>
          <a:xfrm>
            <a:off x="3550511" y="2449441"/>
            <a:ext cx="2031139" cy="82296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Update Get Bindings.vi and bind axis to drive</a:t>
            </a:r>
            <a:endParaRPr lang="en-US" sz="1600" dirty="0"/>
          </a:p>
        </p:txBody>
      </p:sp>
      <p:sp>
        <p:nvSpPr>
          <p:cNvPr id="9" name="Rounded Rectangle 8"/>
          <p:cNvSpPr/>
          <p:nvPr/>
        </p:nvSpPr>
        <p:spPr>
          <a:xfrm>
            <a:off x="3550511" y="3571875"/>
            <a:ext cx="2031139" cy="82296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Test and Modify</a:t>
            </a:r>
            <a:endParaRPr lang="en-US" sz="1600" dirty="0"/>
          </a:p>
        </p:txBody>
      </p:sp>
      <p:sp>
        <p:nvSpPr>
          <p:cNvPr id="11" name="Rounded Rectangle 10"/>
          <p:cNvSpPr/>
          <p:nvPr/>
        </p:nvSpPr>
        <p:spPr>
          <a:xfrm>
            <a:off x="6664540" y="1301678"/>
            <a:ext cx="2031139" cy="82296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Create VI Package</a:t>
            </a:r>
            <a:endParaRPr lang="en-US" sz="1600" dirty="0"/>
          </a:p>
        </p:txBody>
      </p:sp>
      <p:sp>
        <p:nvSpPr>
          <p:cNvPr id="12" name="Rounded Rectangle 11"/>
          <p:cNvSpPr/>
          <p:nvPr/>
        </p:nvSpPr>
        <p:spPr>
          <a:xfrm>
            <a:off x="6664540" y="2430391"/>
            <a:ext cx="2031139" cy="82296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Submit to LabVIEW Tools Network</a:t>
            </a:r>
            <a:endParaRPr lang="en-US" sz="1600" dirty="0"/>
          </a:p>
        </p:txBody>
      </p:sp>
      <p:cxnSp>
        <p:nvCxnSpPr>
          <p:cNvPr id="14" name="Straight Connector 13"/>
          <p:cNvCxnSpPr/>
          <p:nvPr/>
        </p:nvCxnSpPr>
        <p:spPr>
          <a:xfrm>
            <a:off x="3105150" y="1143000"/>
            <a:ext cx="0" cy="3409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162675" y="1143000"/>
            <a:ext cx="0" cy="340995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ight Arrow 15"/>
          <p:cNvSpPr/>
          <p:nvPr/>
        </p:nvSpPr>
        <p:spPr>
          <a:xfrm>
            <a:off x="2667000" y="2301803"/>
            <a:ext cx="826361" cy="82296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17" name="Right Arrow 16"/>
          <p:cNvSpPr/>
          <p:nvPr/>
        </p:nvSpPr>
        <p:spPr>
          <a:xfrm>
            <a:off x="5749494" y="2301803"/>
            <a:ext cx="826361" cy="82296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18" name="TextBox 17"/>
          <p:cNvSpPr txBox="1"/>
          <p:nvPr/>
        </p:nvSpPr>
        <p:spPr>
          <a:xfrm>
            <a:off x="1050217" y="773668"/>
            <a:ext cx="785984" cy="369332"/>
          </a:xfrm>
          <a:prstGeom prst="rect">
            <a:avLst/>
          </a:prstGeom>
          <a:noFill/>
        </p:spPr>
        <p:txBody>
          <a:bodyPr wrap="none" rtlCol="0">
            <a:spAutoFit/>
          </a:bodyPr>
          <a:lstStyle/>
          <a:p>
            <a:r>
              <a:rPr lang="en-US" dirty="0" smtClean="0"/>
              <a:t>Setup</a:t>
            </a:r>
            <a:endParaRPr lang="en-US" dirty="0"/>
          </a:p>
        </p:txBody>
      </p:sp>
      <p:sp>
        <p:nvSpPr>
          <p:cNvPr id="19" name="TextBox 18"/>
          <p:cNvSpPr txBox="1"/>
          <p:nvPr/>
        </p:nvSpPr>
        <p:spPr>
          <a:xfrm>
            <a:off x="3783892" y="773668"/>
            <a:ext cx="1560427" cy="369332"/>
          </a:xfrm>
          <a:prstGeom prst="rect">
            <a:avLst/>
          </a:prstGeom>
          <a:noFill/>
        </p:spPr>
        <p:txBody>
          <a:bodyPr wrap="none" rtlCol="0">
            <a:spAutoFit/>
          </a:bodyPr>
          <a:lstStyle/>
          <a:p>
            <a:r>
              <a:rPr lang="en-US" dirty="0" smtClean="0"/>
              <a:t>Development</a:t>
            </a:r>
            <a:endParaRPr lang="en-US" dirty="0"/>
          </a:p>
        </p:txBody>
      </p:sp>
      <p:sp>
        <p:nvSpPr>
          <p:cNvPr id="20" name="TextBox 19"/>
          <p:cNvSpPr txBox="1"/>
          <p:nvPr/>
        </p:nvSpPr>
        <p:spPr>
          <a:xfrm>
            <a:off x="7050967" y="773668"/>
            <a:ext cx="1364733" cy="369332"/>
          </a:xfrm>
          <a:prstGeom prst="rect">
            <a:avLst/>
          </a:prstGeom>
          <a:noFill/>
        </p:spPr>
        <p:txBody>
          <a:bodyPr wrap="none" rtlCol="0">
            <a:spAutoFit/>
          </a:bodyPr>
          <a:lstStyle/>
          <a:p>
            <a:r>
              <a:rPr lang="en-US" dirty="0" smtClean="0"/>
              <a:t>Distribution</a:t>
            </a:r>
            <a:endParaRPr lang="en-US" dirty="0"/>
          </a:p>
        </p:txBody>
      </p:sp>
      <p:cxnSp>
        <p:nvCxnSpPr>
          <p:cNvPr id="22" name="Straight Arrow Connector 21"/>
          <p:cNvCxnSpPr>
            <a:stCxn id="6" idx="2"/>
            <a:endCxn id="5" idx="0"/>
          </p:cNvCxnSpPr>
          <p:nvPr/>
        </p:nvCxnSpPr>
        <p:spPr>
          <a:xfrm>
            <a:off x="1438275" y="2143688"/>
            <a:ext cx="0" cy="3057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4" idx="0"/>
          </p:cNvCxnSpPr>
          <p:nvPr/>
        </p:nvCxnSpPr>
        <p:spPr>
          <a:xfrm>
            <a:off x="1438275" y="3272401"/>
            <a:ext cx="0" cy="29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8" idx="0"/>
          </p:cNvCxnSpPr>
          <p:nvPr/>
        </p:nvCxnSpPr>
        <p:spPr>
          <a:xfrm>
            <a:off x="4566081" y="2143688"/>
            <a:ext cx="0" cy="3057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8" idx="2"/>
            <a:endCxn id="9" idx="0"/>
          </p:cNvCxnSpPr>
          <p:nvPr/>
        </p:nvCxnSpPr>
        <p:spPr>
          <a:xfrm>
            <a:off x="4566081" y="3272401"/>
            <a:ext cx="0" cy="29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a:endCxn id="12" idx="0"/>
          </p:cNvCxnSpPr>
          <p:nvPr/>
        </p:nvCxnSpPr>
        <p:spPr>
          <a:xfrm>
            <a:off x="7680110" y="2124638"/>
            <a:ext cx="0" cy="3057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455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Initial and ongoing effort</a:t>
            </a:r>
            <a:endParaRPr lang="en-US" dirty="0"/>
          </a:p>
        </p:txBody>
      </p:sp>
      <p:sp>
        <p:nvSpPr>
          <p:cNvPr id="3" name="Content Placeholder 2"/>
          <p:cNvSpPr>
            <a:spLocks noGrp="1"/>
          </p:cNvSpPr>
          <p:nvPr>
            <p:ph idx="1"/>
          </p:nvPr>
        </p:nvSpPr>
        <p:spPr/>
        <p:txBody>
          <a:bodyPr>
            <a:normAutofit/>
          </a:bodyPr>
          <a:lstStyle/>
          <a:p>
            <a:r>
              <a:rPr lang="en-US" dirty="0" smtClean="0"/>
              <a:t>Initial Development ~ 4 weeks</a:t>
            </a:r>
          </a:p>
          <a:p>
            <a:pPr lvl="1"/>
            <a:r>
              <a:rPr lang="en-US" dirty="0" smtClean="0"/>
              <a:t>We have integrators that can consult and own SDI Plug-ins if needed</a:t>
            </a:r>
            <a:endParaRPr lang="en-US" dirty="0"/>
          </a:p>
          <a:p>
            <a:pPr lvl="1"/>
            <a:r>
              <a:rPr lang="en-US" dirty="0" smtClean="0"/>
              <a:t>Requires testing on 2 drives wired up and ready to go</a:t>
            </a:r>
          </a:p>
          <a:p>
            <a:pPr lvl="1"/>
            <a:r>
              <a:rPr lang="en-US" dirty="0" smtClean="0"/>
              <a:t>LabVIEW, EtherCAT, and target drive experience will help</a:t>
            </a:r>
          </a:p>
          <a:p>
            <a:pPr lvl="1"/>
            <a:r>
              <a:rPr lang="en-US" dirty="0" smtClean="0"/>
              <a:t>DS402 compliance also helps</a:t>
            </a:r>
          </a:p>
          <a:p>
            <a:r>
              <a:rPr lang="en-US" dirty="0" smtClean="0"/>
              <a:t>Support</a:t>
            </a:r>
          </a:p>
          <a:p>
            <a:pPr lvl="1"/>
            <a:r>
              <a:rPr lang="en-US" dirty="0" smtClean="0"/>
              <a:t>NI support will handle general </a:t>
            </a:r>
            <a:r>
              <a:rPr lang="en-US" dirty="0" err="1" smtClean="0"/>
              <a:t>SoftMotion</a:t>
            </a:r>
            <a:r>
              <a:rPr lang="en-US" dirty="0" smtClean="0"/>
              <a:t> questions</a:t>
            </a:r>
          </a:p>
          <a:p>
            <a:pPr lvl="1"/>
            <a:r>
              <a:rPr lang="en-US" dirty="0" smtClean="0"/>
              <a:t>Plug-in implementer is responsible for maintaining plug-in</a:t>
            </a:r>
          </a:p>
          <a:p>
            <a:pPr lvl="2"/>
            <a:r>
              <a:rPr lang="en-US" dirty="0" err="1" smtClean="0"/>
              <a:t>i.e</a:t>
            </a:r>
            <a:r>
              <a:rPr lang="en-US" dirty="0" smtClean="0"/>
              <a:t> drive firmware updates, yearly LabVIEW updates</a:t>
            </a:r>
          </a:p>
          <a:p>
            <a:endParaRPr lang="en-US" dirty="0"/>
          </a:p>
        </p:txBody>
      </p:sp>
    </p:spTree>
    <p:extLst>
      <p:ext uri="{BB962C8B-B14F-4D97-AF65-F5344CB8AC3E}">
        <p14:creationId xmlns:p14="http://schemas.microsoft.com/office/powerpoint/2010/main" val="3030501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Partner Promotion – SDI Benefits</a:t>
            </a:r>
            <a:endParaRPr lang="en-US" dirty="0"/>
          </a:p>
        </p:txBody>
      </p:sp>
      <p:sp>
        <p:nvSpPr>
          <p:cNvPr id="3" name="Content Placeholder 2"/>
          <p:cNvSpPr>
            <a:spLocks noGrp="1"/>
          </p:cNvSpPr>
          <p:nvPr>
            <p:ph idx="1"/>
          </p:nvPr>
        </p:nvSpPr>
        <p:spPr/>
        <p:txBody>
          <a:bodyPr/>
          <a:lstStyle/>
          <a:p>
            <a:r>
              <a:rPr lang="en-US" dirty="0" smtClean="0"/>
              <a:t>NI plans to promote this partnership</a:t>
            </a:r>
          </a:p>
          <a:p>
            <a:pPr lvl="1"/>
            <a:r>
              <a:rPr lang="en-US" dirty="0" smtClean="0"/>
              <a:t>NI Week (5000+ attendees yearly, and growing)</a:t>
            </a:r>
          </a:p>
          <a:p>
            <a:pPr lvl="1"/>
            <a:r>
              <a:rPr lang="en-US" dirty="0" smtClean="0"/>
              <a:t>NI Days (25-30 expositions worldwide)</a:t>
            </a:r>
          </a:p>
          <a:p>
            <a:pPr lvl="1"/>
            <a:r>
              <a:rPr lang="en-US" dirty="0" smtClean="0"/>
              <a:t>Trade show demonstrations</a:t>
            </a:r>
          </a:p>
          <a:p>
            <a:pPr lvl="1"/>
            <a:r>
              <a:rPr lang="en-US" dirty="0" smtClean="0"/>
              <a:t>Online – Drive Partner Network and LabVIEW Tools Network</a:t>
            </a:r>
          </a:p>
          <a:p>
            <a:pPr lvl="1"/>
            <a:r>
              <a:rPr lang="en-US" dirty="0" smtClean="0"/>
              <a:t>Case Studies</a:t>
            </a:r>
          </a:p>
          <a:p>
            <a:pPr lvl="1"/>
            <a:r>
              <a:rPr lang="en-US" dirty="0" smtClean="0"/>
              <a:t>Demo collaboration</a:t>
            </a:r>
          </a:p>
          <a:p>
            <a:r>
              <a:rPr lang="en-US" dirty="0" smtClean="0"/>
              <a:t>Where else could NI promote you as a drive partner?</a:t>
            </a:r>
          </a:p>
        </p:txBody>
      </p:sp>
    </p:spTree>
    <p:extLst>
      <p:ext uri="{BB962C8B-B14F-4D97-AF65-F5344CB8AC3E}">
        <p14:creationId xmlns:p14="http://schemas.microsoft.com/office/powerpoint/2010/main" val="391293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Motion System Overview</a:t>
            </a:r>
            <a:endParaRPr lang="en-US" dirty="0"/>
          </a:p>
        </p:txBody>
      </p:sp>
      <p:sp>
        <p:nvSpPr>
          <p:cNvPr id="5" name="Content Placeholder 4"/>
          <p:cNvSpPr>
            <a:spLocks noGrp="1"/>
          </p:cNvSpPr>
          <p:nvPr>
            <p:ph idx="1"/>
          </p:nvPr>
        </p:nvSpPr>
        <p:spPr>
          <a:xfrm>
            <a:off x="4704577" y="1422426"/>
            <a:ext cx="4053657" cy="3130368"/>
          </a:xfrm>
        </p:spPr>
        <p:txBody>
          <a:bodyPr>
            <a:normAutofit/>
          </a:bodyPr>
          <a:lstStyle/>
          <a:p>
            <a:r>
              <a:rPr lang="en-US" sz="1300" dirty="0" smtClean="0"/>
              <a:t>Industrial Ethernet fieldbus connectivity</a:t>
            </a:r>
          </a:p>
          <a:p>
            <a:pPr lvl="1"/>
            <a:r>
              <a:rPr lang="en-US" sz="1300" dirty="0" smtClean="0"/>
              <a:t>Distributed &amp; Synchronized</a:t>
            </a:r>
          </a:p>
          <a:p>
            <a:pPr lvl="1"/>
            <a:r>
              <a:rPr lang="en-US" sz="1300" dirty="0" smtClean="0"/>
              <a:t>Simple and flexible</a:t>
            </a:r>
          </a:p>
          <a:p>
            <a:pPr lvl="1"/>
            <a:r>
              <a:rPr lang="en-US" sz="1300" dirty="0" smtClean="0"/>
              <a:t>Easy expansion with additional drives or I/O</a:t>
            </a:r>
            <a:endParaRPr lang="en-US" sz="1300" dirty="0"/>
          </a:p>
        </p:txBody>
      </p:sp>
      <p:sp>
        <p:nvSpPr>
          <p:cNvPr id="7" name="Line 23"/>
          <p:cNvSpPr>
            <a:spLocks noChangeShapeType="1"/>
          </p:cNvSpPr>
          <p:nvPr/>
        </p:nvSpPr>
        <p:spPr bwMode="auto">
          <a:xfrm flipV="1">
            <a:off x="1436613" y="4217979"/>
            <a:ext cx="2867842" cy="4061"/>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8" name="Text Box 10"/>
          <p:cNvSpPr txBox="1">
            <a:spLocks noChangeArrowheads="1"/>
          </p:cNvSpPr>
          <p:nvPr/>
        </p:nvSpPr>
        <p:spPr bwMode="auto">
          <a:xfrm>
            <a:off x="2895720" y="3940778"/>
            <a:ext cx="1008609" cy="300082"/>
          </a:xfrm>
          <a:prstGeom prst="rect">
            <a:avLst/>
          </a:prstGeom>
          <a:noFill/>
          <a:ln w="9525">
            <a:noFill/>
            <a:miter lim="800000"/>
            <a:headEnd/>
            <a:tailEnd/>
          </a:ln>
        </p:spPr>
        <p:txBody>
          <a:bodyPr wrap="none">
            <a:spAutoFit/>
          </a:bodyPr>
          <a:lstStyle/>
          <a:p>
            <a:pPr algn="l" rtl="0" eaLnBrk="0" fontAlgn="base" hangingPunct="0">
              <a:spcBef>
                <a:spcPct val="0"/>
              </a:spcBef>
              <a:spcAft>
                <a:spcPct val="0"/>
              </a:spcAft>
              <a:defRPr/>
            </a:pPr>
            <a:r>
              <a:rPr lang="en-US" sz="1350" dirty="0">
                <a:solidFill>
                  <a:prstClr val="black"/>
                </a:solidFill>
              </a:rPr>
              <a:t>(EtherCAT)</a:t>
            </a:r>
          </a:p>
        </p:txBody>
      </p:sp>
      <p:pic>
        <p:nvPicPr>
          <p:cNvPr id="9" name="Picture 4"/>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1855745" y="2902888"/>
            <a:ext cx="440894" cy="439341"/>
          </a:xfrm>
          <a:prstGeom prst="rect">
            <a:avLst/>
          </a:prstGeom>
          <a:noFill/>
          <a:ln w="9525">
            <a:noFill/>
            <a:miter lim="800000"/>
            <a:headEnd/>
            <a:tailEnd/>
          </a:ln>
          <a:effectLst/>
        </p:spPr>
      </p:pic>
      <p:pic>
        <p:nvPicPr>
          <p:cNvPr id="10" name="Picture 14" descr="realtime_icon"/>
          <p:cNvPicPr>
            <a:picLocks noChangeAspect="1" noChangeArrowheads="1"/>
          </p:cNvPicPr>
          <p:nvPr/>
        </p:nvPicPr>
        <p:blipFill>
          <a:blip r:embed="rId4" cstate="print">
            <a:clrChange>
              <a:clrFrom>
                <a:srgbClr val="FFFFFF"/>
              </a:clrFrom>
              <a:clrTo>
                <a:srgbClr val="FFFFFF">
                  <a:alpha val="0"/>
                </a:srgbClr>
              </a:clrTo>
            </a:clrChange>
          </a:blip>
          <a:srcRect l="9584" t="6653" r="15625" b="10988"/>
          <a:stretch>
            <a:fillRect/>
          </a:stretch>
        </p:blipFill>
        <p:spPr bwMode="auto">
          <a:xfrm>
            <a:off x="1210789" y="2843954"/>
            <a:ext cx="476666" cy="542179"/>
          </a:xfrm>
          <a:prstGeom prst="rect">
            <a:avLst/>
          </a:prstGeom>
          <a:noFill/>
        </p:spPr>
      </p:pic>
      <p:grpSp>
        <p:nvGrpSpPr>
          <p:cNvPr id="11" name="Group 28"/>
          <p:cNvGrpSpPr>
            <a:grpSpLocks noChangeAspect="1"/>
          </p:cNvGrpSpPr>
          <p:nvPr/>
        </p:nvGrpSpPr>
        <p:grpSpPr>
          <a:xfrm>
            <a:off x="1153637" y="3361125"/>
            <a:ext cx="1503866" cy="721691"/>
            <a:chOff x="2438400" y="3657600"/>
            <a:chExt cx="1822869" cy="781050"/>
          </a:xfrm>
        </p:grpSpPr>
        <p:pic>
          <p:nvPicPr>
            <p:cNvPr id="12"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38400" y="3657600"/>
              <a:ext cx="677441" cy="781050"/>
            </a:xfrm>
            <a:prstGeom prst="rect">
              <a:avLst/>
            </a:prstGeom>
            <a:noFill/>
            <a:ln w="9525">
              <a:noFill/>
              <a:miter lim="800000"/>
              <a:headEnd/>
              <a:tailEnd/>
            </a:ln>
          </p:spPr>
        </p:pic>
        <p:pic>
          <p:nvPicPr>
            <p:cNvPr id="13"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24200" y="3684665"/>
              <a:ext cx="1137069" cy="734935"/>
            </a:xfrm>
            <a:prstGeom prst="rect">
              <a:avLst/>
            </a:prstGeom>
            <a:noFill/>
            <a:ln w="9525">
              <a:noFill/>
              <a:miter lim="800000"/>
              <a:headEnd/>
              <a:tailEnd/>
            </a:ln>
          </p:spPr>
        </p:pic>
      </p:grpSp>
      <p:sp>
        <p:nvSpPr>
          <p:cNvPr id="14" name="Line 20"/>
          <p:cNvSpPr>
            <a:spLocks noChangeShapeType="1"/>
          </p:cNvSpPr>
          <p:nvPr/>
        </p:nvSpPr>
        <p:spPr bwMode="auto">
          <a:xfrm>
            <a:off x="1436613" y="3700237"/>
            <a:ext cx="0" cy="517744"/>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5" name="Line 20"/>
          <p:cNvSpPr>
            <a:spLocks noChangeShapeType="1"/>
          </p:cNvSpPr>
          <p:nvPr/>
        </p:nvSpPr>
        <p:spPr bwMode="auto">
          <a:xfrm>
            <a:off x="4304455"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6" name="Text Box 22"/>
          <p:cNvSpPr txBox="1">
            <a:spLocks noChangeArrowheads="1"/>
          </p:cNvSpPr>
          <p:nvPr/>
        </p:nvSpPr>
        <p:spPr bwMode="auto">
          <a:xfrm>
            <a:off x="4582987" y="2972376"/>
            <a:ext cx="1085850" cy="369332"/>
          </a:xfrm>
          <a:prstGeom prst="rect">
            <a:avLst/>
          </a:prstGeom>
          <a:noFill/>
          <a:ln w="9525">
            <a:noFill/>
            <a:miter lim="800000"/>
            <a:headEnd/>
            <a:tailEnd/>
          </a:ln>
        </p:spPr>
        <p:txBody>
          <a:bodyPr wrap="square">
            <a:spAutoFit/>
          </a:bodyPr>
          <a:lstStyle/>
          <a:p>
            <a:pPr>
              <a:defRPr/>
            </a:pPr>
            <a:r>
              <a:rPr lang="en-US" sz="900" dirty="0" smtClean="0">
                <a:solidFill>
                  <a:prstClr val="black"/>
                </a:solidFill>
              </a:rPr>
              <a:t>EtherCAT </a:t>
            </a:r>
            <a:r>
              <a:rPr lang="en-US" sz="900" dirty="0">
                <a:solidFill>
                  <a:prstClr val="black"/>
                </a:solidFill>
              </a:rPr>
              <a:t>Servo </a:t>
            </a:r>
            <a:r>
              <a:rPr lang="en-US" sz="900" dirty="0" smtClean="0">
                <a:solidFill>
                  <a:prstClr val="black"/>
                </a:solidFill>
              </a:rPr>
              <a:t>Drive/Motor</a:t>
            </a:r>
            <a:endParaRPr lang="en-US" sz="900" dirty="0">
              <a:solidFill>
                <a:prstClr val="black"/>
              </a:solidFill>
            </a:endParaRPr>
          </a:p>
        </p:txBody>
      </p:sp>
      <p:pic>
        <p:nvPicPr>
          <p:cNvPr id="17"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90155" y="3002409"/>
            <a:ext cx="857250" cy="1091045"/>
          </a:xfrm>
          <a:prstGeom prst="rect">
            <a:avLst/>
          </a:prstGeom>
          <a:noFill/>
          <a:ln w="9525">
            <a:noFill/>
            <a:miter lim="800000"/>
            <a:headEnd/>
            <a:tailEnd/>
          </a:ln>
        </p:spPr>
      </p:pic>
      <p:sp>
        <p:nvSpPr>
          <p:cNvPr id="18" name="Line 23"/>
          <p:cNvSpPr>
            <a:spLocks noChangeShapeType="1"/>
          </p:cNvSpPr>
          <p:nvPr/>
        </p:nvSpPr>
        <p:spPr bwMode="auto">
          <a:xfrm>
            <a:off x="7874491" y="4217081"/>
            <a:ext cx="499646" cy="2403"/>
          </a:xfrm>
          <a:prstGeom prst="line">
            <a:avLst/>
          </a:prstGeom>
          <a:noFill/>
          <a:ln w="38100">
            <a:solidFill>
              <a:srgbClr val="FF9900"/>
            </a:solidFill>
            <a:prstDash val="sysDot"/>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9" name="Text Box 22"/>
          <p:cNvSpPr txBox="1">
            <a:spLocks noChangeArrowheads="1"/>
          </p:cNvSpPr>
          <p:nvPr/>
        </p:nvSpPr>
        <p:spPr bwMode="auto">
          <a:xfrm>
            <a:off x="2308887" y="3012741"/>
            <a:ext cx="1485900" cy="369332"/>
          </a:xfrm>
          <a:prstGeom prst="rect">
            <a:avLst/>
          </a:prstGeom>
          <a:noFill/>
          <a:ln w="9525">
            <a:noFill/>
            <a:miter lim="800000"/>
            <a:headEnd/>
            <a:tailEnd/>
          </a:ln>
        </p:spPr>
        <p:txBody>
          <a:bodyPr wrap="square">
            <a:spAutoFit/>
          </a:bodyPr>
          <a:lstStyle/>
          <a:p>
            <a:pPr algn="l" rtl="0" eaLnBrk="0" fontAlgn="base" hangingPunct="0">
              <a:spcBef>
                <a:spcPct val="0"/>
              </a:spcBef>
              <a:spcAft>
                <a:spcPct val="0"/>
              </a:spcAft>
              <a:defRPr/>
            </a:pPr>
            <a:r>
              <a:rPr lang="en-US" sz="900" dirty="0">
                <a:solidFill>
                  <a:prstClr val="black"/>
                </a:solidFill>
              </a:rPr>
              <a:t>EtherCAT Master (CompactRIO shown)</a:t>
            </a:r>
          </a:p>
        </p:txBody>
      </p:sp>
      <p:sp>
        <p:nvSpPr>
          <p:cNvPr id="20" name="Line 23"/>
          <p:cNvSpPr>
            <a:spLocks noChangeShapeType="1"/>
          </p:cNvSpPr>
          <p:nvPr/>
        </p:nvSpPr>
        <p:spPr bwMode="auto">
          <a:xfrm>
            <a:off x="4458134" y="4220987"/>
            <a:ext cx="1346646" cy="1053"/>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1" name="Line 20"/>
          <p:cNvSpPr>
            <a:spLocks noChangeShapeType="1"/>
          </p:cNvSpPr>
          <p:nvPr/>
        </p:nvSpPr>
        <p:spPr bwMode="auto">
          <a:xfrm>
            <a:off x="4458134"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2" name="Line 20"/>
          <p:cNvSpPr>
            <a:spLocks noChangeShapeType="1"/>
          </p:cNvSpPr>
          <p:nvPr/>
        </p:nvSpPr>
        <p:spPr bwMode="auto">
          <a:xfrm flipH="1">
            <a:off x="5825295" y="40622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5" name="Text Box 22"/>
          <p:cNvSpPr txBox="1">
            <a:spLocks noChangeArrowheads="1"/>
          </p:cNvSpPr>
          <p:nvPr/>
        </p:nvSpPr>
        <p:spPr bwMode="auto">
          <a:xfrm>
            <a:off x="6052123" y="3005904"/>
            <a:ext cx="1085850" cy="369332"/>
          </a:xfrm>
          <a:prstGeom prst="rect">
            <a:avLst/>
          </a:prstGeom>
          <a:noFill/>
          <a:ln w="9525">
            <a:noFill/>
            <a:miter lim="800000"/>
            <a:headEnd/>
            <a:tailEnd/>
          </a:ln>
        </p:spPr>
        <p:txBody>
          <a:bodyPr wrap="square">
            <a:spAutoFit/>
          </a:bodyPr>
          <a:lstStyle/>
          <a:p>
            <a:pPr>
              <a:defRPr/>
            </a:pPr>
            <a:r>
              <a:rPr lang="en-US" sz="900" dirty="0" smtClean="0">
                <a:solidFill>
                  <a:prstClr val="black"/>
                </a:solidFill>
              </a:rPr>
              <a:t>EtherCAT </a:t>
            </a:r>
            <a:r>
              <a:rPr lang="en-US" sz="900" dirty="0">
                <a:solidFill>
                  <a:prstClr val="black"/>
                </a:solidFill>
              </a:rPr>
              <a:t>Servo </a:t>
            </a:r>
            <a:r>
              <a:rPr lang="en-US" sz="900" dirty="0" smtClean="0">
                <a:solidFill>
                  <a:prstClr val="black"/>
                </a:solidFill>
              </a:rPr>
              <a:t>Drive/Motor</a:t>
            </a:r>
            <a:endParaRPr lang="en-US" sz="900" dirty="0">
              <a:solidFill>
                <a:prstClr val="black"/>
              </a:solidFill>
            </a:endParaRPr>
          </a:p>
        </p:txBody>
      </p:sp>
      <p:pic>
        <p:nvPicPr>
          <p:cNvPr id="26"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659291" y="3035937"/>
            <a:ext cx="857250" cy="1091045"/>
          </a:xfrm>
          <a:prstGeom prst="rect">
            <a:avLst/>
          </a:prstGeom>
          <a:noFill/>
          <a:ln w="9525">
            <a:noFill/>
            <a:miter lim="800000"/>
            <a:headEnd/>
            <a:tailEnd/>
          </a:ln>
        </p:spPr>
      </p:pic>
      <p:sp>
        <p:nvSpPr>
          <p:cNvPr id="27" name="Text Box 22"/>
          <p:cNvSpPr txBox="1">
            <a:spLocks noChangeArrowheads="1"/>
          </p:cNvSpPr>
          <p:nvPr/>
        </p:nvSpPr>
        <p:spPr bwMode="auto">
          <a:xfrm>
            <a:off x="7530805" y="3035937"/>
            <a:ext cx="1085850" cy="369332"/>
          </a:xfrm>
          <a:prstGeom prst="rect">
            <a:avLst/>
          </a:prstGeom>
          <a:noFill/>
          <a:ln w="9525">
            <a:noFill/>
            <a:miter lim="800000"/>
            <a:headEnd/>
            <a:tailEnd/>
          </a:ln>
        </p:spPr>
        <p:txBody>
          <a:bodyPr wrap="square">
            <a:spAutoFit/>
          </a:bodyPr>
          <a:lstStyle/>
          <a:p>
            <a:pPr>
              <a:defRPr/>
            </a:pPr>
            <a:r>
              <a:rPr lang="en-US" sz="900" dirty="0" smtClean="0">
                <a:solidFill>
                  <a:prstClr val="black"/>
                </a:solidFill>
              </a:rPr>
              <a:t>EtherCAT </a:t>
            </a:r>
            <a:r>
              <a:rPr lang="en-US" sz="900" dirty="0">
                <a:solidFill>
                  <a:prstClr val="black"/>
                </a:solidFill>
              </a:rPr>
              <a:t>Servo </a:t>
            </a:r>
            <a:r>
              <a:rPr lang="en-US" sz="900" dirty="0" smtClean="0">
                <a:solidFill>
                  <a:prstClr val="black"/>
                </a:solidFill>
              </a:rPr>
              <a:t>Drive/Motor</a:t>
            </a:r>
            <a:endParaRPr lang="en-US" sz="900" dirty="0">
              <a:solidFill>
                <a:prstClr val="black"/>
              </a:solidFill>
            </a:endParaRPr>
          </a:p>
        </p:txBody>
      </p:sp>
      <p:pic>
        <p:nvPicPr>
          <p:cNvPr id="28"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137973" y="3065970"/>
            <a:ext cx="857250" cy="1091045"/>
          </a:xfrm>
          <a:prstGeom prst="rect">
            <a:avLst/>
          </a:prstGeom>
          <a:noFill/>
          <a:ln w="9525">
            <a:noFill/>
            <a:miter lim="800000"/>
            <a:headEnd/>
            <a:tailEnd/>
          </a:ln>
        </p:spPr>
      </p:pic>
      <p:grpSp>
        <p:nvGrpSpPr>
          <p:cNvPr id="29" name="Group 41"/>
          <p:cNvGrpSpPr/>
          <p:nvPr/>
        </p:nvGrpSpPr>
        <p:grpSpPr>
          <a:xfrm>
            <a:off x="223813" y="1422426"/>
            <a:ext cx="3829050" cy="1085850"/>
            <a:chOff x="3733800" y="1219200"/>
            <a:chExt cx="5105400" cy="1447800"/>
          </a:xfrm>
        </p:grpSpPr>
        <p:sp>
          <p:nvSpPr>
            <p:cNvPr id="30" name="Rounded Rectangle 29"/>
            <p:cNvSpPr/>
            <p:nvPr/>
          </p:nvSpPr>
          <p:spPr>
            <a:xfrm>
              <a:off x="3733800" y="1219200"/>
              <a:ext cx="51054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050" dirty="0"/>
                <a:t>Master Options: Any RT Controller w/ two Ethernet Ports</a:t>
              </a:r>
            </a:p>
          </p:txBody>
        </p:sp>
        <p:pic>
          <p:nvPicPr>
            <p:cNvPr id="31"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1600200"/>
              <a:ext cx="745185" cy="962254"/>
            </a:xfrm>
            <a:prstGeom prst="rect">
              <a:avLst/>
            </a:prstGeom>
            <a:noFill/>
            <a:ln w="9525">
              <a:noFill/>
              <a:miter lim="800000"/>
              <a:headEnd/>
              <a:tailEnd/>
            </a:ln>
          </p:spPr>
        </p:pic>
        <p:pic>
          <p:nvPicPr>
            <p:cNvPr id="32" name="Picture 2"/>
            <p:cNvPicPr>
              <a:picLocks noChangeAspect="1" noChangeArrowheads="1"/>
            </p:cNvPicPr>
            <p:nvPr/>
          </p:nvPicPr>
          <p:blipFill>
            <a:blip r:embed="rId8" cstate="print"/>
            <a:srcRect/>
            <a:stretch>
              <a:fillRect/>
            </a:stretch>
          </p:blipFill>
          <p:spPr bwMode="auto">
            <a:xfrm>
              <a:off x="5334000" y="1600200"/>
              <a:ext cx="1371600" cy="912881"/>
            </a:xfrm>
            <a:prstGeom prst="rect">
              <a:avLst/>
            </a:prstGeom>
            <a:noFill/>
            <a:ln w="9525">
              <a:noFill/>
              <a:miter lim="800000"/>
              <a:headEnd/>
              <a:tailEnd/>
            </a:ln>
          </p:spPr>
        </p:pic>
        <p:pic>
          <p:nvPicPr>
            <p:cNvPr id="33" name="Picture 32"/>
            <p:cNvPicPr>
              <a:picLocks noChangeAspect="1" noChangeArrowheads="1"/>
            </p:cNvPicPr>
            <p:nvPr/>
          </p:nvPicPr>
          <p:blipFill>
            <a:blip r:embed="rId9" cstate="print"/>
            <a:srcRect/>
            <a:stretch>
              <a:fillRect/>
            </a:stretch>
          </p:blipFill>
          <p:spPr bwMode="auto">
            <a:xfrm>
              <a:off x="7239000" y="1676400"/>
              <a:ext cx="1371600" cy="798653"/>
            </a:xfrm>
            <a:prstGeom prst="rect">
              <a:avLst/>
            </a:prstGeom>
            <a:noFill/>
            <a:ln w="9525">
              <a:noFill/>
              <a:miter lim="800000"/>
              <a:headEnd/>
              <a:tailEnd/>
            </a:ln>
          </p:spPr>
        </p:pic>
      </p:grpSp>
      <p:sp>
        <p:nvSpPr>
          <p:cNvPr id="34" name="Line 20"/>
          <p:cNvSpPr>
            <a:spLocks noChangeShapeType="1"/>
          </p:cNvSpPr>
          <p:nvPr/>
        </p:nvSpPr>
        <p:spPr bwMode="auto">
          <a:xfrm flipH="1">
            <a:off x="5958460" y="40622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5" name="Line 20"/>
          <p:cNvSpPr>
            <a:spLocks noChangeShapeType="1"/>
          </p:cNvSpPr>
          <p:nvPr/>
        </p:nvSpPr>
        <p:spPr bwMode="auto">
          <a:xfrm flipH="1">
            <a:off x="7334498"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6" name="Line 20"/>
          <p:cNvSpPr>
            <a:spLocks noChangeShapeType="1"/>
          </p:cNvSpPr>
          <p:nvPr/>
        </p:nvSpPr>
        <p:spPr bwMode="auto">
          <a:xfrm flipH="1">
            <a:off x="7458786" y="4058335"/>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7" name="Line 23"/>
          <p:cNvSpPr>
            <a:spLocks noChangeShapeType="1"/>
          </p:cNvSpPr>
          <p:nvPr/>
        </p:nvSpPr>
        <p:spPr bwMode="auto">
          <a:xfrm>
            <a:off x="5958460" y="4229785"/>
            <a:ext cx="1376038" cy="3956"/>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8" name="Line 23"/>
          <p:cNvSpPr>
            <a:spLocks noChangeShapeType="1"/>
          </p:cNvSpPr>
          <p:nvPr/>
        </p:nvSpPr>
        <p:spPr bwMode="auto">
          <a:xfrm>
            <a:off x="7458786" y="4217081"/>
            <a:ext cx="415705" cy="0"/>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Tree>
    <p:extLst>
      <p:ext uri="{BB962C8B-B14F-4D97-AF65-F5344CB8AC3E}">
        <p14:creationId xmlns:p14="http://schemas.microsoft.com/office/powerpoint/2010/main" val="278337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Desired Motion System Overview</a:t>
            </a:r>
            <a:endParaRPr lang="en-US" dirty="0"/>
          </a:p>
        </p:txBody>
      </p:sp>
      <p:sp>
        <p:nvSpPr>
          <p:cNvPr id="5" name="Content Placeholder 4"/>
          <p:cNvSpPr>
            <a:spLocks noGrp="1"/>
          </p:cNvSpPr>
          <p:nvPr>
            <p:ph idx="1"/>
          </p:nvPr>
        </p:nvSpPr>
        <p:spPr>
          <a:xfrm>
            <a:off x="4704505" y="1422426"/>
            <a:ext cx="4170074" cy="3130368"/>
          </a:xfrm>
        </p:spPr>
        <p:txBody>
          <a:bodyPr>
            <a:normAutofit/>
          </a:bodyPr>
          <a:lstStyle/>
          <a:p>
            <a:r>
              <a:rPr lang="en-US" sz="1300" dirty="0" smtClean="0"/>
              <a:t>Industrial Ethernet fieldbus connectivity</a:t>
            </a:r>
          </a:p>
          <a:p>
            <a:pPr lvl="1"/>
            <a:r>
              <a:rPr lang="en-US" sz="1300" dirty="0" smtClean="0"/>
              <a:t>Distributed &amp; Synchronized</a:t>
            </a:r>
          </a:p>
          <a:p>
            <a:pPr lvl="1"/>
            <a:r>
              <a:rPr lang="en-US" sz="1300" dirty="0" smtClean="0"/>
              <a:t>Simple and flexible</a:t>
            </a:r>
          </a:p>
          <a:p>
            <a:pPr lvl="1"/>
            <a:r>
              <a:rPr lang="en-US" sz="1300" dirty="0" smtClean="0"/>
              <a:t>Easy expansion with additional drives or I/O</a:t>
            </a:r>
            <a:endParaRPr lang="en-US" sz="1300" dirty="0"/>
          </a:p>
        </p:txBody>
      </p:sp>
      <p:sp>
        <p:nvSpPr>
          <p:cNvPr id="7" name="Line 23"/>
          <p:cNvSpPr>
            <a:spLocks noChangeShapeType="1"/>
          </p:cNvSpPr>
          <p:nvPr/>
        </p:nvSpPr>
        <p:spPr bwMode="auto">
          <a:xfrm flipV="1">
            <a:off x="1436613" y="4217979"/>
            <a:ext cx="2867842" cy="4061"/>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8" name="Text Box 10"/>
          <p:cNvSpPr txBox="1">
            <a:spLocks noChangeArrowheads="1"/>
          </p:cNvSpPr>
          <p:nvPr/>
        </p:nvSpPr>
        <p:spPr bwMode="auto">
          <a:xfrm>
            <a:off x="2895720" y="3940778"/>
            <a:ext cx="1008609" cy="300082"/>
          </a:xfrm>
          <a:prstGeom prst="rect">
            <a:avLst/>
          </a:prstGeom>
          <a:noFill/>
          <a:ln w="9525">
            <a:noFill/>
            <a:miter lim="800000"/>
            <a:headEnd/>
            <a:tailEnd/>
          </a:ln>
        </p:spPr>
        <p:txBody>
          <a:bodyPr wrap="none">
            <a:spAutoFit/>
          </a:bodyPr>
          <a:lstStyle/>
          <a:p>
            <a:pPr algn="l" rtl="0" eaLnBrk="0" fontAlgn="base" hangingPunct="0">
              <a:spcBef>
                <a:spcPct val="0"/>
              </a:spcBef>
              <a:spcAft>
                <a:spcPct val="0"/>
              </a:spcAft>
              <a:defRPr/>
            </a:pPr>
            <a:r>
              <a:rPr lang="en-US" sz="1350" dirty="0">
                <a:solidFill>
                  <a:prstClr val="black"/>
                </a:solidFill>
              </a:rPr>
              <a:t>(EtherCAT)</a:t>
            </a:r>
          </a:p>
        </p:txBody>
      </p:sp>
      <p:pic>
        <p:nvPicPr>
          <p:cNvPr id="9" name="Picture 4"/>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1855745" y="2902888"/>
            <a:ext cx="440894" cy="439341"/>
          </a:xfrm>
          <a:prstGeom prst="rect">
            <a:avLst/>
          </a:prstGeom>
          <a:noFill/>
          <a:ln w="9525">
            <a:noFill/>
            <a:miter lim="800000"/>
            <a:headEnd/>
            <a:tailEnd/>
          </a:ln>
          <a:effectLst/>
        </p:spPr>
      </p:pic>
      <p:pic>
        <p:nvPicPr>
          <p:cNvPr id="10" name="Picture 14" descr="realtime_icon"/>
          <p:cNvPicPr>
            <a:picLocks noChangeAspect="1" noChangeArrowheads="1"/>
          </p:cNvPicPr>
          <p:nvPr/>
        </p:nvPicPr>
        <p:blipFill>
          <a:blip r:embed="rId4" cstate="print">
            <a:clrChange>
              <a:clrFrom>
                <a:srgbClr val="FFFFFF"/>
              </a:clrFrom>
              <a:clrTo>
                <a:srgbClr val="FFFFFF">
                  <a:alpha val="0"/>
                </a:srgbClr>
              </a:clrTo>
            </a:clrChange>
          </a:blip>
          <a:srcRect l="9584" t="6653" r="15625" b="10988"/>
          <a:stretch>
            <a:fillRect/>
          </a:stretch>
        </p:blipFill>
        <p:spPr bwMode="auto">
          <a:xfrm>
            <a:off x="1210789" y="2843954"/>
            <a:ext cx="476666" cy="542179"/>
          </a:xfrm>
          <a:prstGeom prst="rect">
            <a:avLst/>
          </a:prstGeom>
          <a:noFill/>
        </p:spPr>
      </p:pic>
      <p:grpSp>
        <p:nvGrpSpPr>
          <p:cNvPr id="11" name="Group 28"/>
          <p:cNvGrpSpPr>
            <a:grpSpLocks noChangeAspect="1"/>
          </p:cNvGrpSpPr>
          <p:nvPr/>
        </p:nvGrpSpPr>
        <p:grpSpPr>
          <a:xfrm>
            <a:off x="1153637" y="3361125"/>
            <a:ext cx="1503866" cy="721691"/>
            <a:chOff x="2438400" y="3657600"/>
            <a:chExt cx="1822869" cy="781050"/>
          </a:xfrm>
        </p:grpSpPr>
        <p:pic>
          <p:nvPicPr>
            <p:cNvPr id="12"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38400" y="3657600"/>
              <a:ext cx="677441" cy="781050"/>
            </a:xfrm>
            <a:prstGeom prst="rect">
              <a:avLst/>
            </a:prstGeom>
            <a:noFill/>
            <a:ln w="9525">
              <a:noFill/>
              <a:miter lim="800000"/>
              <a:headEnd/>
              <a:tailEnd/>
            </a:ln>
          </p:spPr>
        </p:pic>
        <p:pic>
          <p:nvPicPr>
            <p:cNvPr id="13"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24200" y="3684665"/>
              <a:ext cx="1137069" cy="734935"/>
            </a:xfrm>
            <a:prstGeom prst="rect">
              <a:avLst/>
            </a:prstGeom>
            <a:noFill/>
            <a:ln w="9525">
              <a:noFill/>
              <a:miter lim="800000"/>
              <a:headEnd/>
              <a:tailEnd/>
            </a:ln>
          </p:spPr>
        </p:pic>
      </p:grpSp>
      <p:sp>
        <p:nvSpPr>
          <p:cNvPr id="14" name="Line 20"/>
          <p:cNvSpPr>
            <a:spLocks noChangeShapeType="1"/>
          </p:cNvSpPr>
          <p:nvPr/>
        </p:nvSpPr>
        <p:spPr bwMode="auto">
          <a:xfrm>
            <a:off x="1436613" y="3700237"/>
            <a:ext cx="0" cy="517744"/>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5" name="Line 20"/>
          <p:cNvSpPr>
            <a:spLocks noChangeShapeType="1"/>
          </p:cNvSpPr>
          <p:nvPr/>
        </p:nvSpPr>
        <p:spPr bwMode="auto">
          <a:xfrm>
            <a:off x="4304455"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8" name="Line 23"/>
          <p:cNvSpPr>
            <a:spLocks noChangeShapeType="1"/>
          </p:cNvSpPr>
          <p:nvPr/>
        </p:nvSpPr>
        <p:spPr bwMode="auto">
          <a:xfrm>
            <a:off x="7874491" y="4217081"/>
            <a:ext cx="499646" cy="2403"/>
          </a:xfrm>
          <a:prstGeom prst="line">
            <a:avLst/>
          </a:prstGeom>
          <a:noFill/>
          <a:ln w="38100">
            <a:solidFill>
              <a:srgbClr val="FF9900"/>
            </a:solidFill>
            <a:prstDash val="sysDot"/>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19" name="Text Box 22"/>
          <p:cNvSpPr txBox="1">
            <a:spLocks noChangeArrowheads="1"/>
          </p:cNvSpPr>
          <p:nvPr/>
        </p:nvSpPr>
        <p:spPr bwMode="auto">
          <a:xfrm>
            <a:off x="2308887" y="3012741"/>
            <a:ext cx="1485900" cy="369332"/>
          </a:xfrm>
          <a:prstGeom prst="rect">
            <a:avLst/>
          </a:prstGeom>
          <a:noFill/>
          <a:ln w="9525">
            <a:noFill/>
            <a:miter lim="800000"/>
            <a:headEnd/>
            <a:tailEnd/>
          </a:ln>
        </p:spPr>
        <p:txBody>
          <a:bodyPr wrap="square">
            <a:spAutoFit/>
          </a:bodyPr>
          <a:lstStyle/>
          <a:p>
            <a:pPr algn="l" rtl="0" eaLnBrk="0" fontAlgn="base" hangingPunct="0">
              <a:spcBef>
                <a:spcPct val="0"/>
              </a:spcBef>
              <a:spcAft>
                <a:spcPct val="0"/>
              </a:spcAft>
              <a:defRPr/>
            </a:pPr>
            <a:r>
              <a:rPr lang="en-US" sz="900" dirty="0">
                <a:solidFill>
                  <a:prstClr val="black"/>
                </a:solidFill>
              </a:rPr>
              <a:t>EtherCAT Master (CompactRIO shown)</a:t>
            </a:r>
          </a:p>
        </p:txBody>
      </p:sp>
      <p:sp>
        <p:nvSpPr>
          <p:cNvPr id="20" name="Line 23"/>
          <p:cNvSpPr>
            <a:spLocks noChangeShapeType="1"/>
          </p:cNvSpPr>
          <p:nvPr/>
        </p:nvSpPr>
        <p:spPr bwMode="auto">
          <a:xfrm>
            <a:off x="4458134" y="4220987"/>
            <a:ext cx="1346646" cy="1053"/>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1" name="Line 20"/>
          <p:cNvSpPr>
            <a:spLocks noChangeShapeType="1"/>
          </p:cNvSpPr>
          <p:nvPr/>
        </p:nvSpPr>
        <p:spPr bwMode="auto">
          <a:xfrm>
            <a:off x="4458134"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2" name="Line 20"/>
          <p:cNvSpPr>
            <a:spLocks noChangeShapeType="1"/>
          </p:cNvSpPr>
          <p:nvPr/>
        </p:nvSpPr>
        <p:spPr bwMode="auto">
          <a:xfrm flipH="1">
            <a:off x="5825295" y="40622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grpSp>
        <p:nvGrpSpPr>
          <p:cNvPr id="29" name="Group 41"/>
          <p:cNvGrpSpPr/>
          <p:nvPr/>
        </p:nvGrpSpPr>
        <p:grpSpPr>
          <a:xfrm>
            <a:off x="223813" y="1422426"/>
            <a:ext cx="3829050" cy="1085850"/>
            <a:chOff x="3733800" y="1219200"/>
            <a:chExt cx="5105400" cy="1447800"/>
          </a:xfrm>
        </p:grpSpPr>
        <p:sp>
          <p:nvSpPr>
            <p:cNvPr id="30" name="Rounded Rectangle 29"/>
            <p:cNvSpPr/>
            <p:nvPr/>
          </p:nvSpPr>
          <p:spPr>
            <a:xfrm>
              <a:off x="3733800" y="1219200"/>
              <a:ext cx="51054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050" dirty="0"/>
                <a:t>Master Options: Any RT Controller w/ two Ethernet Ports</a:t>
              </a:r>
            </a:p>
          </p:txBody>
        </p:sp>
        <p:pic>
          <p:nvPicPr>
            <p:cNvPr id="31"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1600200"/>
              <a:ext cx="745185" cy="962254"/>
            </a:xfrm>
            <a:prstGeom prst="rect">
              <a:avLst/>
            </a:prstGeom>
            <a:noFill/>
            <a:ln w="9525">
              <a:noFill/>
              <a:miter lim="800000"/>
              <a:headEnd/>
              <a:tailEnd/>
            </a:ln>
          </p:spPr>
        </p:pic>
        <p:pic>
          <p:nvPicPr>
            <p:cNvPr id="32" name="Picture 2"/>
            <p:cNvPicPr>
              <a:picLocks noChangeAspect="1" noChangeArrowheads="1"/>
            </p:cNvPicPr>
            <p:nvPr/>
          </p:nvPicPr>
          <p:blipFill>
            <a:blip r:embed="rId7" cstate="print"/>
            <a:srcRect/>
            <a:stretch>
              <a:fillRect/>
            </a:stretch>
          </p:blipFill>
          <p:spPr bwMode="auto">
            <a:xfrm>
              <a:off x="5334000" y="1600200"/>
              <a:ext cx="1371600" cy="912881"/>
            </a:xfrm>
            <a:prstGeom prst="rect">
              <a:avLst/>
            </a:prstGeom>
            <a:noFill/>
            <a:ln w="9525">
              <a:noFill/>
              <a:miter lim="800000"/>
              <a:headEnd/>
              <a:tailEnd/>
            </a:ln>
          </p:spPr>
        </p:pic>
        <p:pic>
          <p:nvPicPr>
            <p:cNvPr id="33" name="Picture 32"/>
            <p:cNvPicPr>
              <a:picLocks noChangeAspect="1" noChangeArrowheads="1"/>
            </p:cNvPicPr>
            <p:nvPr/>
          </p:nvPicPr>
          <p:blipFill>
            <a:blip r:embed="rId8" cstate="print"/>
            <a:srcRect/>
            <a:stretch>
              <a:fillRect/>
            </a:stretch>
          </p:blipFill>
          <p:spPr bwMode="auto">
            <a:xfrm>
              <a:off x="7239000" y="1676400"/>
              <a:ext cx="1371600" cy="798653"/>
            </a:xfrm>
            <a:prstGeom prst="rect">
              <a:avLst/>
            </a:prstGeom>
            <a:noFill/>
            <a:ln w="9525">
              <a:noFill/>
              <a:miter lim="800000"/>
              <a:headEnd/>
              <a:tailEnd/>
            </a:ln>
          </p:spPr>
        </p:pic>
      </p:grpSp>
      <p:sp>
        <p:nvSpPr>
          <p:cNvPr id="34" name="Line 20"/>
          <p:cNvSpPr>
            <a:spLocks noChangeShapeType="1"/>
          </p:cNvSpPr>
          <p:nvPr/>
        </p:nvSpPr>
        <p:spPr bwMode="auto">
          <a:xfrm flipH="1">
            <a:off x="5958460" y="40622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5" name="Line 20"/>
          <p:cNvSpPr>
            <a:spLocks noChangeShapeType="1"/>
          </p:cNvSpPr>
          <p:nvPr/>
        </p:nvSpPr>
        <p:spPr bwMode="auto">
          <a:xfrm flipH="1">
            <a:off x="7334498" y="4050591"/>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6" name="Line 20"/>
          <p:cNvSpPr>
            <a:spLocks noChangeShapeType="1"/>
          </p:cNvSpPr>
          <p:nvPr/>
        </p:nvSpPr>
        <p:spPr bwMode="auto">
          <a:xfrm flipH="1">
            <a:off x="7458786" y="4058335"/>
            <a:ext cx="0" cy="171450"/>
          </a:xfrm>
          <a:prstGeom prst="line">
            <a:avLst/>
          </a:prstGeom>
          <a:noFill/>
          <a:ln w="38100">
            <a:solidFill>
              <a:srgbClr val="FF9900"/>
            </a:solidFill>
            <a:round/>
            <a:headEnd type="oval" w="med" len="me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7" name="Line 23"/>
          <p:cNvSpPr>
            <a:spLocks noChangeShapeType="1"/>
          </p:cNvSpPr>
          <p:nvPr/>
        </p:nvSpPr>
        <p:spPr bwMode="auto">
          <a:xfrm>
            <a:off x="5958460" y="4229785"/>
            <a:ext cx="1376038" cy="3956"/>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38" name="Line 23"/>
          <p:cNvSpPr>
            <a:spLocks noChangeShapeType="1"/>
          </p:cNvSpPr>
          <p:nvPr/>
        </p:nvSpPr>
        <p:spPr bwMode="auto">
          <a:xfrm>
            <a:off x="7458786" y="4217081"/>
            <a:ext cx="415705" cy="0"/>
          </a:xfrm>
          <a:prstGeom prst="line">
            <a:avLst/>
          </a:prstGeom>
          <a:noFill/>
          <a:ln w="38100">
            <a:solidFill>
              <a:srgbClr val="FF9900"/>
            </a:solidFill>
            <a:round/>
            <a:headEnd/>
            <a:tailEnd/>
          </a:ln>
        </p:spPr>
        <p:txBody>
          <a:bodyPr/>
          <a:lstStyle/>
          <a:p>
            <a:pPr algn="l" rtl="0" eaLnBrk="0" fontAlgn="base" hangingPunct="0">
              <a:spcBef>
                <a:spcPct val="0"/>
              </a:spcBef>
              <a:spcAft>
                <a:spcPct val="0"/>
              </a:spcAft>
              <a:defRPr/>
            </a:pPr>
            <a:endParaRPr lang="en-US" dirty="0">
              <a:solidFill>
                <a:prstClr val="black"/>
              </a:solidFill>
              <a:latin typeface="Arial Narrow"/>
            </a:endParaRPr>
          </a:p>
        </p:txBody>
      </p:sp>
      <p:sp>
        <p:nvSpPr>
          <p:cNvPr id="2" name="Rounded Rectangle 1"/>
          <p:cNvSpPr/>
          <p:nvPr/>
        </p:nvSpPr>
        <p:spPr>
          <a:xfrm>
            <a:off x="4062801" y="3025535"/>
            <a:ext cx="1191092" cy="1078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endParaRPr lang="en-US" sz="1000" dirty="0" smtClean="0"/>
          </a:p>
          <a:p>
            <a:pPr algn="ctr"/>
            <a:r>
              <a:rPr lang="en-US" sz="1400" dirty="0" err="1" smtClean="0"/>
              <a:t>Servodrive</a:t>
            </a:r>
            <a:endParaRPr lang="en-US" sz="1400" dirty="0" smtClean="0"/>
          </a:p>
          <a:p>
            <a:pPr algn="ctr"/>
            <a:r>
              <a:rPr lang="en-US" sz="1400" dirty="0" smtClean="0"/>
              <a:t>Vendor X </a:t>
            </a:r>
            <a:endParaRPr lang="en-US" sz="1400" dirty="0"/>
          </a:p>
        </p:txBody>
      </p:sp>
      <p:sp>
        <p:nvSpPr>
          <p:cNvPr id="39" name="Rounded Rectangle 38"/>
          <p:cNvSpPr/>
          <p:nvPr/>
        </p:nvSpPr>
        <p:spPr>
          <a:xfrm>
            <a:off x="5518836" y="3025535"/>
            <a:ext cx="1191092" cy="1078215"/>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endParaRPr lang="en-US" sz="1000" dirty="0" smtClean="0"/>
          </a:p>
          <a:p>
            <a:pPr algn="ctr"/>
            <a:r>
              <a:rPr lang="en-US" sz="1400" dirty="0" err="1" smtClean="0"/>
              <a:t>Servodrive</a:t>
            </a:r>
            <a:endParaRPr lang="en-US" sz="1400" dirty="0" smtClean="0"/>
          </a:p>
          <a:p>
            <a:pPr algn="ctr"/>
            <a:r>
              <a:rPr lang="en-US" sz="1400" dirty="0" smtClean="0"/>
              <a:t>Vendor Y </a:t>
            </a:r>
            <a:endParaRPr lang="en-US" sz="1400" dirty="0"/>
          </a:p>
        </p:txBody>
      </p:sp>
      <p:sp>
        <p:nvSpPr>
          <p:cNvPr id="40" name="Rounded Rectangle 39"/>
          <p:cNvSpPr/>
          <p:nvPr/>
        </p:nvSpPr>
        <p:spPr>
          <a:xfrm>
            <a:off x="6974871" y="3025535"/>
            <a:ext cx="1191092" cy="1078215"/>
          </a:xfrm>
          <a:prstGeom prst="roundRect">
            <a:avLst/>
          </a:prstGeom>
          <a:ln/>
        </p:spPr>
        <p:style>
          <a:lnRef idx="2">
            <a:schemeClr val="accent3"/>
          </a:lnRef>
          <a:fillRef idx="1">
            <a:schemeClr val="lt1"/>
          </a:fillRef>
          <a:effectRef idx="0">
            <a:schemeClr val="accent3"/>
          </a:effectRef>
          <a:fontRef idx="minor">
            <a:schemeClr val="dk1"/>
          </a:fontRef>
        </p:style>
        <p:txBody>
          <a:bodyPr rtlCol="0" anchor="t"/>
          <a:lstStyle/>
          <a:p>
            <a:endParaRPr lang="en-US" sz="1000" dirty="0" smtClean="0"/>
          </a:p>
          <a:p>
            <a:pPr algn="ctr"/>
            <a:r>
              <a:rPr lang="en-US" sz="1400" dirty="0" err="1" smtClean="0"/>
              <a:t>Servodrive</a:t>
            </a:r>
            <a:endParaRPr lang="en-US" sz="1400" dirty="0" smtClean="0"/>
          </a:p>
          <a:p>
            <a:pPr algn="ctr"/>
            <a:r>
              <a:rPr lang="en-US" sz="1400" dirty="0" smtClean="0"/>
              <a:t>Vendor Z </a:t>
            </a:r>
            <a:endParaRPr lang="en-US" sz="1400" dirty="0"/>
          </a:p>
        </p:txBody>
      </p:sp>
    </p:spTree>
    <p:extLst>
      <p:ext uri="{BB962C8B-B14F-4D97-AF65-F5344CB8AC3E}">
        <p14:creationId xmlns:p14="http://schemas.microsoft.com/office/powerpoint/2010/main" val="158498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SoftMotion and the LabVIEW RIO Architecture</a:t>
            </a:r>
            <a:endParaRPr lang="en-US" dirty="0"/>
          </a:p>
        </p:txBody>
      </p:sp>
      <p:sp>
        <p:nvSpPr>
          <p:cNvPr id="6" name="Rounded Rectangle 5"/>
          <p:cNvSpPr/>
          <p:nvPr/>
        </p:nvSpPr>
        <p:spPr>
          <a:xfrm>
            <a:off x="228600" y="657225"/>
            <a:ext cx="8686800" cy="1238250"/>
          </a:xfrm>
          <a:prstGeom prst="roundRect">
            <a:avLst>
              <a:gd name="adj" fmla="val 4251"/>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1600" dirty="0" smtClean="0"/>
              <a:t>Motion</a:t>
            </a:r>
            <a:endParaRPr lang="en-US" sz="1600" dirty="0"/>
          </a:p>
        </p:txBody>
      </p:sp>
      <p:grpSp>
        <p:nvGrpSpPr>
          <p:cNvPr id="3" name="Group 109"/>
          <p:cNvGrpSpPr/>
          <p:nvPr/>
        </p:nvGrpSpPr>
        <p:grpSpPr>
          <a:xfrm>
            <a:off x="3548742" y="933450"/>
            <a:ext cx="914400" cy="914400"/>
            <a:chOff x="3548742" y="1028700"/>
            <a:chExt cx="914400" cy="914400"/>
          </a:xfrm>
        </p:grpSpPr>
        <p:sp>
          <p:nvSpPr>
            <p:cNvPr id="7" name="Rounded Rectangle 6"/>
            <p:cNvSpPr/>
            <p:nvPr/>
          </p:nvSpPr>
          <p:spPr>
            <a:xfrm>
              <a:off x="3548742"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Interpolation</a:t>
              </a:r>
              <a:endParaRPr lang="en-US" sz="900" dirty="0"/>
            </a:p>
          </p:txBody>
        </p:sp>
        <p:grpSp>
          <p:nvGrpSpPr>
            <p:cNvPr id="4" name="Group 84"/>
            <p:cNvGrpSpPr/>
            <p:nvPr/>
          </p:nvGrpSpPr>
          <p:grpSpPr>
            <a:xfrm>
              <a:off x="3777342" y="1333500"/>
              <a:ext cx="457200" cy="457200"/>
              <a:chOff x="1008228" y="4887266"/>
              <a:chExt cx="685800" cy="762000"/>
            </a:xfrm>
          </p:grpSpPr>
          <p:sp>
            <p:nvSpPr>
              <p:cNvPr id="12" name="Rounded Rectangle 11"/>
              <p:cNvSpPr/>
              <p:nvPr/>
            </p:nvSpPr>
            <p:spPr>
              <a:xfrm>
                <a:off x="1008228" y="4887266"/>
                <a:ext cx="685800" cy="76200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Oval 12"/>
              <p:cNvSpPr/>
              <p:nvPr/>
            </p:nvSpPr>
            <p:spPr>
              <a:xfrm>
                <a:off x="1107744" y="5420666"/>
                <a:ext cx="76200" cy="76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1260144" y="5039666"/>
                <a:ext cx="76200" cy="76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p:cNvSpPr/>
              <p:nvPr/>
            </p:nvSpPr>
            <p:spPr>
              <a:xfrm>
                <a:off x="1488744" y="5192066"/>
                <a:ext cx="76200" cy="76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Freeform 15"/>
              <p:cNvSpPr/>
              <p:nvPr/>
            </p:nvSpPr>
            <p:spPr>
              <a:xfrm>
                <a:off x="1075087" y="4992495"/>
                <a:ext cx="587828" cy="569685"/>
              </a:xfrm>
              <a:custGeom>
                <a:avLst/>
                <a:gdLst>
                  <a:gd name="connsiteX0" fmla="*/ 0 w 587828"/>
                  <a:gd name="connsiteY0" fmla="*/ 569685 h 569685"/>
                  <a:gd name="connsiteX1" fmla="*/ 108857 w 587828"/>
                  <a:gd name="connsiteY1" fmla="*/ 395514 h 569685"/>
                  <a:gd name="connsiteX2" fmla="*/ 108857 w 587828"/>
                  <a:gd name="connsiteY2" fmla="*/ 395514 h 569685"/>
                  <a:gd name="connsiteX3" fmla="*/ 250371 w 587828"/>
                  <a:gd name="connsiteY3" fmla="*/ 14514 h 569685"/>
                  <a:gd name="connsiteX4" fmla="*/ 500743 w 587828"/>
                  <a:gd name="connsiteY4" fmla="*/ 308428 h 569685"/>
                  <a:gd name="connsiteX5" fmla="*/ 587828 w 587828"/>
                  <a:gd name="connsiteY5" fmla="*/ 243114 h 56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7828" h="569685">
                    <a:moveTo>
                      <a:pt x="0" y="569685"/>
                    </a:moveTo>
                    <a:lnTo>
                      <a:pt x="108857" y="395514"/>
                    </a:lnTo>
                    <a:lnTo>
                      <a:pt x="108857" y="395514"/>
                    </a:lnTo>
                    <a:cubicBezTo>
                      <a:pt x="132443" y="332014"/>
                      <a:pt x="185057" y="29028"/>
                      <a:pt x="250371" y="14514"/>
                    </a:cubicBezTo>
                    <a:cubicBezTo>
                      <a:pt x="315685" y="0"/>
                      <a:pt x="444500" y="270328"/>
                      <a:pt x="500743" y="308428"/>
                    </a:cubicBezTo>
                    <a:cubicBezTo>
                      <a:pt x="556986" y="346528"/>
                      <a:pt x="572407" y="294821"/>
                      <a:pt x="587828" y="243114"/>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grpSp>
      </p:grpSp>
      <p:grpSp>
        <p:nvGrpSpPr>
          <p:cNvPr id="11" name="Group 112"/>
          <p:cNvGrpSpPr/>
          <p:nvPr/>
        </p:nvGrpSpPr>
        <p:grpSpPr>
          <a:xfrm>
            <a:off x="4604656" y="933450"/>
            <a:ext cx="914400" cy="914400"/>
            <a:chOff x="4604656" y="1028700"/>
            <a:chExt cx="914400" cy="914400"/>
          </a:xfrm>
        </p:grpSpPr>
        <p:sp>
          <p:nvSpPr>
            <p:cNvPr id="10" name="Rounded Rectangle 9"/>
            <p:cNvSpPr/>
            <p:nvPr/>
          </p:nvSpPr>
          <p:spPr>
            <a:xfrm>
              <a:off x="4604656"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Position Loop</a:t>
              </a:r>
              <a:endParaRPr lang="en-US" sz="900" dirty="0"/>
            </a:p>
          </p:txBody>
        </p:sp>
        <p:grpSp>
          <p:nvGrpSpPr>
            <p:cNvPr id="18" name="Group 87"/>
            <p:cNvGrpSpPr/>
            <p:nvPr/>
          </p:nvGrpSpPr>
          <p:grpSpPr>
            <a:xfrm>
              <a:off x="4724400" y="1287780"/>
              <a:ext cx="766565" cy="548640"/>
              <a:chOff x="3479142" y="4828401"/>
              <a:chExt cx="1277609" cy="914400"/>
            </a:xfrm>
          </p:grpSpPr>
          <p:sp>
            <p:nvSpPr>
              <p:cNvPr id="19" name="Circular Arrow 18"/>
              <p:cNvSpPr/>
              <p:nvPr/>
            </p:nvSpPr>
            <p:spPr>
              <a:xfrm rot="20430624">
                <a:off x="3479142" y="4828401"/>
                <a:ext cx="914400" cy="914400"/>
              </a:xfrm>
              <a:prstGeom prst="circularArrow">
                <a:avLst>
                  <a:gd name="adj1" fmla="val 12500"/>
                  <a:gd name="adj2" fmla="val 1142319"/>
                  <a:gd name="adj3" fmla="val 20457681"/>
                  <a:gd name="adj4" fmla="val 2630139"/>
                  <a:gd name="adj5" fmla="val 125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0" name="TextBox 19"/>
              <p:cNvSpPr txBox="1"/>
              <p:nvPr/>
            </p:nvSpPr>
            <p:spPr>
              <a:xfrm>
                <a:off x="3684875" y="5129728"/>
                <a:ext cx="1071876" cy="359073"/>
              </a:xfrm>
              <a:prstGeom prst="rect">
                <a:avLst/>
              </a:prstGeom>
              <a:noFill/>
            </p:spPr>
            <p:txBody>
              <a:bodyPr wrap="none" rtlCol="0">
                <a:spAutoFit/>
              </a:bodyPr>
              <a:lstStyle/>
              <a:p>
                <a:r>
                  <a:rPr lang="en-US" sz="800" dirty="0" smtClean="0">
                    <a:solidFill>
                      <a:sysClr val="windowText" lastClr="000000"/>
                    </a:solidFill>
                  </a:rPr>
                  <a:t>1-100 kHz</a:t>
                </a:r>
                <a:endParaRPr lang="en-US" sz="800" dirty="0">
                  <a:solidFill>
                    <a:sysClr val="windowText" lastClr="000000"/>
                  </a:solidFill>
                </a:endParaRPr>
              </a:p>
            </p:txBody>
          </p:sp>
        </p:grpSp>
      </p:grpSp>
      <p:grpSp>
        <p:nvGrpSpPr>
          <p:cNvPr id="25" name="Group 106"/>
          <p:cNvGrpSpPr/>
          <p:nvPr/>
        </p:nvGrpSpPr>
        <p:grpSpPr>
          <a:xfrm>
            <a:off x="381000" y="933450"/>
            <a:ext cx="914400" cy="914400"/>
            <a:chOff x="381000" y="1028700"/>
            <a:chExt cx="914400" cy="914400"/>
          </a:xfrm>
        </p:grpSpPr>
        <p:sp>
          <p:nvSpPr>
            <p:cNvPr id="17" name="Rounded Rectangle 16"/>
            <p:cNvSpPr/>
            <p:nvPr/>
          </p:nvSpPr>
          <p:spPr>
            <a:xfrm>
              <a:off x="381000"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User Program</a:t>
              </a:r>
              <a:endParaRPr lang="en-US" sz="900" dirty="0"/>
            </a:p>
          </p:txBody>
        </p:sp>
        <p:pic>
          <p:nvPicPr>
            <p:cNvPr id="21" name="Picture 20" descr="Axis+Configuration.png"/>
            <p:cNvPicPr>
              <a:picLocks noChangeAspect="1"/>
            </p:cNvPicPr>
            <p:nvPr/>
          </p:nvPicPr>
          <p:blipFill>
            <a:blip r:embed="rId3" cstate="print"/>
            <a:stretch>
              <a:fillRect/>
            </a:stretch>
          </p:blipFill>
          <p:spPr>
            <a:xfrm>
              <a:off x="495300" y="1303020"/>
              <a:ext cx="685800" cy="536201"/>
            </a:xfrm>
            <a:prstGeom prst="rect">
              <a:avLst/>
            </a:prstGeom>
          </p:spPr>
        </p:pic>
      </p:grpSp>
      <p:grpSp>
        <p:nvGrpSpPr>
          <p:cNvPr id="28" name="Group 111"/>
          <p:cNvGrpSpPr/>
          <p:nvPr/>
        </p:nvGrpSpPr>
        <p:grpSpPr>
          <a:xfrm>
            <a:off x="5660570" y="933450"/>
            <a:ext cx="914400" cy="914400"/>
            <a:chOff x="5660570" y="1028700"/>
            <a:chExt cx="914400" cy="914400"/>
          </a:xfrm>
        </p:grpSpPr>
        <p:sp>
          <p:nvSpPr>
            <p:cNvPr id="9" name="Rounded Rectangle 8"/>
            <p:cNvSpPr/>
            <p:nvPr/>
          </p:nvSpPr>
          <p:spPr>
            <a:xfrm>
              <a:off x="5660570"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Velocity Loop</a:t>
              </a:r>
              <a:endParaRPr lang="en-US" sz="900" dirty="0"/>
            </a:p>
          </p:txBody>
        </p:sp>
        <p:grpSp>
          <p:nvGrpSpPr>
            <p:cNvPr id="31" name="Group 87"/>
            <p:cNvGrpSpPr/>
            <p:nvPr/>
          </p:nvGrpSpPr>
          <p:grpSpPr>
            <a:xfrm>
              <a:off x="5791200" y="1287780"/>
              <a:ext cx="766565" cy="548640"/>
              <a:chOff x="3479142" y="4828401"/>
              <a:chExt cx="1277609" cy="914400"/>
            </a:xfrm>
          </p:grpSpPr>
          <p:sp>
            <p:nvSpPr>
              <p:cNvPr id="26" name="Circular Arrow 25"/>
              <p:cNvSpPr/>
              <p:nvPr/>
            </p:nvSpPr>
            <p:spPr>
              <a:xfrm rot="20430624">
                <a:off x="3479142" y="4828401"/>
                <a:ext cx="914400" cy="914400"/>
              </a:xfrm>
              <a:prstGeom prst="circularArrow">
                <a:avLst>
                  <a:gd name="adj1" fmla="val 12500"/>
                  <a:gd name="adj2" fmla="val 1142319"/>
                  <a:gd name="adj3" fmla="val 20457681"/>
                  <a:gd name="adj4" fmla="val 2630139"/>
                  <a:gd name="adj5" fmla="val 125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7" name="TextBox 26"/>
              <p:cNvSpPr txBox="1"/>
              <p:nvPr/>
            </p:nvSpPr>
            <p:spPr>
              <a:xfrm>
                <a:off x="3684875" y="5129728"/>
                <a:ext cx="1071876" cy="359073"/>
              </a:xfrm>
              <a:prstGeom prst="rect">
                <a:avLst/>
              </a:prstGeom>
              <a:noFill/>
            </p:spPr>
            <p:txBody>
              <a:bodyPr wrap="none" rtlCol="0">
                <a:spAutoFit/>
              </a:bodyPr>
              <a:lstStyle/>
              <a:p>
                <a:r>
                  <a:rPr lang="en-US" sz="800" dirty="0" smtClean="0">
                    <a:solidFill>
                      <a:sysClr val="windowText" lastClr="000000"/>
                    </a:solidFill>
                  </a:rPr>
                  <a:t>4-100 kHz</a:t>
                </a:r>
                <a:endParaRPr lang="en-US" sz="800" dirty="0">
                  <a:solidFill>
                    <a:sysClr val="windowText" lastClr="000000"/>
                  </a:solidFill>
                </a:endParaRPr>
              </a:p>
            </p:txBody>
          </p:sp>
        </p:grpSp>
      </p:grpSp>
      <p:grpSp>
        <p:nvGrpSpPr>
          <p:cNvPr id="36" name="Group 116"/>
          <p:cNvGrpSpPr/>
          <p:nvPr/>
        </p:nvGrpSpPr>
        <p:grpSpPr>
          <a:xfrm>
            <a:off x="6716484" y="933450"/>
            <a:ext cx="914400" cy="914400"/>
            <a:chOff x="6716484" y="1028700"/>
            <a:chExt cx="914400" cy="914400"/>
          </a:xfrm>
        </p:grpSpPr>
        <p:sp>
          <p:nvSpPr>
            <p:cNvPr id="8" name="Rounded Rectangle 7"/>
            <p:cNvSpPr/>
            <p:nvPr/>
          </p:nvSpPr>
          <p:spPr>
            <a:xfrm>
              <a:off x="6716484"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Torque Loop</a:t>
              </a:r>
              <a:endParaRPr lang="en-US" sz="900" dirty="0"/>
            </a:p>
          </p:txBody>
        </p:sp>
        <p:grpSp>
          <p:nvGrpSpPr>
            <p:cNvPr id="41" name="Group 87"/>
            <p:cNvGrpSpPr/>
            <p:nvPr/>
          </p:nvGrpSpPr>
          <p:grpSpPr>
            <a:xfrm>
              <a:off x="6781800" y="1287780"/>
              <a:ext cx="824273" cy="548640"/>
              <a:chOff x="3479142" y="4828401"/>
              <a:chExt cx="1373789" cy="914400"/>
            </a:xfrm>
          </p:grpSpPr>
          <p:sp>
            <p:nvSpPr>
              <p:cNvPr id="29" name="Circular Arrow 28"/>
              <p:cNvSpPr/>
              <p:nvPr/>
            </p:nvSpPr>
            <p:spPr>
              <a:xfrm rot="20430624">
                <a:off x="3479142" y="4828401"/>
                <a:ext cx="914400" cy="914400"/>
              </a:xfrm>
              <a:prstGeom prst="circularArrow">
                <a:avLst>
                  <a:gd name="adj1" fmla="val 12500"/>
                  <a:gd name="adj2" fmla="val 1142319"/>
                  <a:gd name="adj3" fmla="val 20457681"/>
                  <a:gd name="adj4" fmla="val 2630139"/>
                  <a:gd name="adj5" fmla="val 125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0" name="TextBox 29"/>
              <p:cNvSpPr txBox="1"/>
              <p:nvPr/>
            </p:nvSpPr>
            <p:spPr>
              <a:xfrm>
                <a:off x="3684875" y="5129728"/>
                <a:ext cx="1168056" cy="359073"/>
              </a:xfrm>
              <a:prstGeom prst="rect">
                <a:avLst/>
              </a:prstGeom>
              <a:noFill/>
            </p:spPr>
            <p:txBody>
              <a:bodyPr wrap="none" rtlCol="0">
                <a:spAutoFit/>
              </a:bodyPr>
              <a:lstStyle/>
              <a:p>
                <a:r>
                  <a:rPr lang="en-US" sz="800" dirty="0" smtClean="0">
                    <a:solidFill>
                      <a:sysClr val="windowText" lastClr="000000"/>
                    </a:solidFill>
                  </a:rPr>
                  <a:t>20-100 kHz</a:t>
                </a:r>
                <a:endParaRPr lang="en-US" sz="800" dirty="0">
                  <a:solidFill>
                    <a:sysClr val="windowText" lastClr="000000"/>
                  </a:solidFill>
                </a:endParaRPr>
              </a:p>
            </p:txBody>
          </p:sp>
        </p:grpSp>
      </p:grpSp>
      <p:grpSp>
        <p:nvGrpSpPr>
          <p:cNvPr id="45" name="Group 117"/>
          <p:cNvGrpSpPr/>
          <p:nvPr/>
        </p:nvGrpSpPr>
        <p:grpSpPr>
          <a:xfrm>
            <a:off x="7772400" y="933450"/>
            <a:ext cx="914400" cy="914400"/>
            <a:chOff x="7772400" y="1028700"/>
            <a:chExt cx="914400" cy="914400"/>
          </a:xfrm>
        </p:grpSpPr>
        <p:sp>
          <p:nvSpPr>
            <p:cNvPr id="22" name="Rounded Rectangle 21"/>
            <p:cNvSpPr/>
            <p:nvPr/>
          </p:nvSpPr>
          <p:spPr>
            <a:xfrm>
              <a:off x="7772400"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Motion I/O</a:t>
              </a:r>
              <a:endParaRPr lang="en-US" sz="900" dirty="0"/>
            </a:p>
          </p:txBody>
        </p:sp>
        <p:grpSp>
          <p:nvGrpSpPr>
            <p:cNvPr id="60" name="Group 42"/>
            <p:cNvGrpSpPr/>
            <p:nvPr/>
          </p:nvGrpSpPr>
          <p:grpSpPr>
            <a:xfrm>
              <a:off x="8001000" y="1303020"/>
              <a:ext cx="320040" cy="91440"/>
              <a:chOff x="3429000" y="3810000"/>
              <a:chExt cx="320040" cy="91440"/>
            </a:xfrm>
          </p:grpSpPr>
          <p:cxnSp>
            <p:nvCxnSpPr>
              <p:cNvPr id="32" name="Elbow Connector 31"/>
              <p:cNvCxnSpPr/>
              <p:nvPr/>
            </p:nvCxnSpPr>
            <p:spPr>
              <a:xfrm flipV="1">
                <a:off x="34290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a:off x="35052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V="1">
                <a:off x="35814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6576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grpSp>
        <p:grpSp>
          <p:nvGrpSpPr>
            <p:cNvPr id="61" name="Group 43"/>
            <p:cNvGrpSpPr/>
            <p:nvPr/>
          </p:nvGrpSpPr>
          <p:grpSpPr>
            <a:xfrm>
              <a:off x="8214360" y="1455420"/>
              <a:ext cx="320040" cy="91440"/>
              <a:chOff x="3429000" y="3810000"/>
              <a:chExt cx="320040" cy="91440"/>
            </a:xfrm>
          </p:grpSpPr>
          <p:cxnSp>
            <p:nvCxnSpPr>
              <p:cNvPr id="37" name="Elbow Connector 36"/>
              <p:cNvCxnSpPr/>
              <p:nvPr/>
            </p:nvCxnSpPr>
            <p:spPr>
              <a:xfrm flipV="1">
                <a:off x="34290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5052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35814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3657600" y="3810000"/>
                <a:ext cx="91440" cy="91440"/>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grpSp>
        <p:grpSp>
          <p:nvGrpSpPr>
            <p:cNvPr id="62" name="Group 68"/>
            <p:cNvGrpSpPr/>
            <p:nvPr/>
          </p:nvGrpSpPr>
          <p:grpSpPr>
            <a:xfrm>
              <a:off x="8001000" y="1684020"/>
              <a:ext cx="457200" cy="152399"/>
              <a:chOff x="1447800" y="4500126"/>
              <a:chExt cx="2209800" cy="1153049"/>
            </a:xfrm>
          </p:grpSpPr>
          <p:sp>
            <p:nvSpPr>
              <p:cNvPr id="42" name="Freeform 41"/>
              <p:cNvSpPr/>
              <p:nvPr/>
            </p:nvSpPr>
            <p:spPr>
              <a:xfrm>
                <a:off x="1905001" y="4500126"/>
                <a:ext cx="1295400" cy="1153049"/>
              </a:xfrm>
              <a:custGeom>
                <a:avLst/>
                <a:gdLst>
                  <a:gd name="connsiteX0" fmla="*/ 0 w 1803679"/>
                  <a:gd name="connsiteY0" fmla="*/ 571081 h 1076848"/>
                  <a:gd name="connsiteX1" fmla="*/ 376814 w 1803679"/>
                  <a:gd name="connsiteY1" fmla="*/ 83736 h 1076848"/>
                  <a:gd name="connsiteX2" fmla="*/ 688312 w 1803679"/>
                  <a:gd name="connsiteY2" fmla="*/ 1073499 h 1076848"/>
                  <a:gd name="connsiteX3" fmla="*/ 1009860 w 1803679"/>
                  <a:gd name="connsiteY3" fmla="*/ 63639 h 1076848"/>
                  <a:gd name="connsiteX4" fmla="*/ 1271117 w 1803679"/>
                  <a:gd name="connsiteY4" fmla="*/ 1068475 h 1076848"/>
                  <a:gd name="connsiteX5" fmla="*/ 1562519 w 1803679"/>
                  <a:gd name="connsiteY5" fmla="*/ 83736 h 1076848"/>
                  <a:gd name="connsiteX6" fmla="*/ 1803679 w 1803679"/>
                  <a:gd name="connsiteY6" fmla="*/ 651468 h 1076848"/>
                  <a:gd name="connsiteX0" fmla="*/ 0 w 1652116"/>
                  <a:gd name="connsiteY0" fmla="*/ 605274 h 1070010"/>
                  <a:gd name="connsiteX1" fmla="*/ 225251 w 1652116"/>
                  <a:gd name="connsiteY1" fmla="*/ 76898 h 1070010"/>
                  <a:gd name="connsiteX2" fmla="*/ 536749 w 1652116"/>
                  <a:gd name="connsiteY2" fmla="*/ 1066661 h 1070010"/>
                  <a:gd name="connsiteX3" fmla="*/ 858297 w 1652116"/>
                  <a:gd name="connsiteY3" fmla="*/ 56801 h 1070010"/>
                  <a:gd name="connsiteX4" fmla="*/ 1119554 w 1652116"/>
                  <a:gd name="connsiteY4" fmla="*/ 1061637 h 1070010"/>
                  <a:gd name="connsiteX5" fmla="*/ 1410956 w 1652116"/>
                  <a:gd name="connsiteY5" fmla="*/ 76898 h 1070010"/>
                  <a:gd name="connsiteX6" fmla="*/ 1652116 w 1652116"/>
                  <a:gd name="connsiteY6" fmla="*/ 644630 h 1070010"/>
                  <a:gd name="connsiteX0" fmla="*/ 0 w 1652116"/>
                  <a:gd name="connsiteY0" fmla="*/ 605274 h 1070010"/>
                  <a:gd name="connsiteX1" fmla="*/ 225251 w 1652116"/>
                  <a:gd name="connsiteY1" fmla="*/ 76898 h 1070010"/>
                  <a:gd name="connsiteX2" fmla="*/ 536749 w 1652116"/>
                  <a:gd name="connsiteY2" fmla="*/ 1066661 h 1070010"/>
                  <a:gd name="connsiteX3" fmla="*/ 858297 w 1652116"/>
                  <a:gd name="connsiteY3" fmla="*/ 56801 h 1070010"/>
                  <a:gd name="connsiteX4" fmla="*/ 1119554 w 1652116"/>
                  <a:gd name="connsiteY4" fmla="*/ 1061637 h 1070010"/>
                  <a:gd name="connsiteX5" fmla="*/ 1410956 w 1652116"/>
                  <a:gd name="connsiteY5" fmla="*/ 76898 h 1070010"/>
                  <a:gd name="connsiteX6" fmla="*/ 1652116 w 1652116"/>
                  <a:gd name="connsiteY6" fmla="*/ 644630 h 1070010"/>
                  <a:gd name="connsiteX0" fmla="*/ 0 w 1973664"/>
                  <a:gd name="connsiteY0" fmla="*/ 605274 h 1070010"/>
                  <a:gd name="connsiteX1" fmla="*/ 225251 w 1973664"/>
                  <a:gd name="connsiteY1" fmla="*/ 76898 h 1070010"/>
                  <a:gd name="connsiteX2" fmla="*/ 536749 w 1973664"/>
                  <a:gd name="connsiteY2" fmla="*/ 1066661 h 1070010"/>
                  <a:gd name="connsiteX3" fmla="*/ 858297 w 1973664"/>
                  <a:gd name="connsiteY3" fmla="*/ 56801 h 1070010"/>
                  <a:gd name="connsiteX4" fmla="*/ 1119554 w 1973664"/>
                  <a:gd name="connsiteY4" fmla="*/ 1061637 h 1070010"/>
                  <a:gd name="connsiteX5" fmla="*/ 1410956 w 1973664"/>
                  <a:gd name="connsiteY5" fmla="*/ 76898 h 1070010"/>
                  <a:gd name="connsiteX6" fmla="*/ 1652116 w 1973664"/>
                  <a:gd name="connsiteY6" fmla="*/ 644630 h 1070010"/>
                  <a:gd name="connsiteX0" fmla="*/ 0 w 1410956"/>
                  <a:gd name="connsiteY0" fmla="*/ 605274 h 1070010"/>
                  <a:gd name="connsiteX1" fmla="*/ 225251 w 1410956"/>
                  <a:gd name="connsiteY1" fmla="*/ 76898 h 1070010"/>
                  <a:gd name="connsiteX2" fmla="*/ 536749 w 1410956"/>
                  <a:gd name="connsiteY2" fmla="*/ 1066661 h 1070010"/>
                  <a:gd name="connsiteX3" fmla="*/ 858297 w 1410956"/>
                  <a:gd name="connsiteY3" fmla="*/ 56801 h 1070010"/>
                  <a:gd name="connsiteX4" fmla="*/ 1119554 w 1410956"/>
                  <a:gd name="connsiteY4" fmla="*/ 1061637 h 1070010"/>
                  <a:gd name="connsiteX5" fmla="*/ 1410956 w 1410956"/>
                  <a:gd name="connsiteY5" fmla="*/ 76898 h 1070010"/>
                  <a:gd name="connsiteX0" fmla="*/ 0 w 1295399"/>
                  <a:gd name="connsiteY0" fmla="*/ 605274 h 1140349"/>
                  <a:gd name="connsiteX1" fmla="*/ 225251 w 1295399"/>
                  <a:gd name="connsiteY1" fmla="*/ 76898 h 1140349"/>
                  <a:gd name="connsiteX2" fmla="*/ 536749 w 1295399"/>
                  <a:gd name="connsiteY2" fmla="*/ 1066661 h 1140349"/>
                  <a:gd name="connsiteX3" fmla="*/ 858297 w 1295399"/>
                  <a:gd name="connsiteY3" fmla="*/ 56801 h 1140349"/>
                  <a:gd name="connsiteX4" fmla="*/ 1119554 w 1295399"/>
                  <a:gd name="connsiteY4" fmla="*/ 1061637 h 1140349"/>
                  <a:gd name="connsiteX5" fmla="*/ 1295399 w 1295399"/>
                  <a:gd name="connsiteY5" fmla="*/ 529074 h 1140349"/>
                  <a:gd name="connsiteX0" fmla="*/ 0 w 1295400"/>
                  <a:gd name="connsiteY0" fmla="*/ 605274 h 1153049"/>
                  <a:gd name="connsiteX1" fmla="*/ 225251 w 1295400"/>
                  <a:gd name="connsiteY1" fmla="*/ 76898 h 1153049"/>
                  <a:gd name="connsiteX2" fmla="*/ 536749 w 1295400"/>
                  <a:gd name="connsiteY2" fmla="*/ 1066661 h 1153049"/>
                  <a:gd name="connsiteX3" fmla="*/ 858297 w 1295400"/>
                  <a:gd name="connsiteY3" fmla="*/ 56801 h 1153049"/>
                  <a:gd name="connsiteX4" fmla="*/ 1119554 w 1295400"/>
                  <a:gd name="connsiteY4" fmla="*/ 1061637 h 1153049"/>
                  <a:gd name="connsiteX5" fmla="*/ 1295400 w 1295400"/>
                  <a:gd name="connsiteY5" fmla="*/ 605274 h 115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1153049">
                    <a:moveTo>
                      <a:pt x="0" y="605274"/>
                    </a:moveTo>
                    <a:cubicBezTo>
                      <a:pt x="131047" y="319733"/>
                      <a:pt x="135793" y="0"/>
                      <a:pt x="225251" y="76898"/>
                    </a:cubicBezTo>
                    <a:cubicBezTo>
                      <a:pt x="314709" y="153796"/>
                      <a:pt x="431241" y="1070010"/>
                      <a:pt x="536749" y="1066661"/>
                    </a:cubicBezTo>
                    <a:cubicBezTo>
                      <a:pt x="642257" y="1063312"/>
                      <a:pt x="761163" y="57638"/>
                      <a:pt x="858297" y="56801"/>
                    </a:cubicBezTo>
                    <a:cubicBezTo>
                      <a:pt x="955431" y="55964"/>
                      <a:pt x="1046704" y="970225"/>
                      <a:pt x="1119554" y="1061637"/>
                    </a:cubicBezTo>
                    <a:cubicBezTo>
                      <a:pt x="1192404" y="1153049"/>
                      <a:pt x="1206640" y="674775"/>
                      <a:pt x="1295400" y="605274"/>
                    </a:cubicBezTo>
                  </a:path>
                </a:pathLst>
              </a:cu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 name="Straight Connector 42"/>
              <p:cNvCxnSpPr>
                <a:stCxn id="42" idx="0"/>
              </p:cNvCxnSpPr>
              <p:nvPr/>
            </p:nvCxnSpPr>
            <p:spPr>
              <a:xfrm flipH="1">
                <a:off x="1447800" y="5105400"/>
                <a:ext cx="457201" cy="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200400" y="5105400"/>
                <a:ext cx="457200" cy="0"/>
              </a:xfrm>
              <a:prstGeom prst="line">
                <a:avLst/>
              </a:prstGeom>
              <a:ln w="3175"/>
            </p:spPr>
            <p:style>
              <a:lnRef idx="2">
                <a:schemeClr val="accent1"/>
              </a:lnRef>
              <a:fillRef idx="0">
                <a:schemeClr val="accent1"/>
              </a:fillRef>
              <a:effectRef idx="1">
                <a:schemeClr val="accent1"/>
              </a:effectRef>
              <a:fontRef idx="minor">
                <a:schemeClr val="tx1"/>
              </a:fontRef>
            </p:style>
          </p:cxnSp>
        </p:grpSp>
      </p:grpSp>
      <p:grpSp>
        <p:nvGrpSpPr>
          <p:cNvPr id="63" name="Group 108"/>
          <p:cNvGrpSpPr/>
          <p:nvPr/>
        </p:nvGrpSpPr>
        <p:grpSpPr>
          <a:xfrm>
            <a:off x="2492828" y="933450"/>
            <a:ext cx="914400" cy="914400"/>
            <a:chOff x="2492828" y="1028700"/>
            <a:chExt cx="914400" cy="914400"/>
          </a:xfrm>
        </p:grpSpPr>
        <p:sp>
          <p:nvSpPr>
            <p:cNvPr id="24" name="Rounded Rectangle 23"/>
            <p:cNvSpPr/>
            <p:nvPr/>
          </p:nvSpPr>
          <p:spPr>
            <a:xfrm>
              <a:off x="2492828"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Trajectory Generator</a:t>
              </a:r>
              <a:endParaRPr lang="en-US" sz="900" dirty="0"/>
            </a:p>
          </p:txBody>
        </p:sp>
        <p:grpSp>
          <p:nvGrpSpPr>
            <p:cNvPr id="64" name="Group 67"/>
            <p:cNvGrpSpPr/>
            <p:nvPr/>
          </p:nvGrpSpPr>
          <p:grpSpPr>
            <a:xfrm>
              <a:off x="2667000" y="1379220"/>
              <a:ext cx="533400" cy="457200"/>
              <a:chOff x="114300" y="609600"/>
              <a:chExt cx="7239002" cy="4876800"/>
            </a:xfrm>
          </p:grpSpPr>
          <p:cxnSp>
            <p:nvCxnSpPr>
              <p:cNvPr id="46" name="Straight Arrow Connector 45"/>
              <p:cNvCxnSpPr/>
              <p:nvPr/>
            </p:nvCxnSpPr>
            <p:spPr>
              <a:xfrm>
                <a:off x="1211275" y="4437185"/>
                <a:ext cx="5267739" cy="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114300" y="609600"/>
                <a:ext cx="7239002" cy="4876800"/>
              </a:xfrm>
              <a:prstGeom prst="round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cxnSp>
            <p:nvCxnSpPr>
              <p:cNvPr id="48" name="Straight Arrow Connector 47"/>
              <p:cNvCxnSpPr/>
              <p:nvPr/>
            </p:nvCxnSpPr>
            <p:spPr>
              <a:xfrm>
                <a:off x="933452" y="4865915"/>
                <a:ext cx="6057900" cy="726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9" name="Straight Arrow Connector 48"/>
              <p:cNvCxnSpPr/>
              <p:nvPr/>
            </p:nvCxnSpPr>
            <p:spPr>
              <a:xfrm rot="5400000" flipH="1" flipV="1">
                <a:off x="-1074179" y="2946525"/>
                <a:ext cx="3831774" cy="701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0" name="Freeform 49"/>
              <p:cNvSpPr/>
              <p:nvPr/>
            </p:nvSpPr>
            <p:spPr>
              <a:xfrm>
                <a:off x="1464787" y="2262962"/>
                <a:ext cx="4810806" cy="2568758"/>
              </a:xfrm>
              <a:custGeom>
                <a:avLst/>
                <a:gdLst>
                  <a:gd name="connsiteX0" fmla="*/ 0 w 1089239"/>
                  <a:gd name="connsiteY0" fmla="*/ 561916 h 561916"/>
                  <a:gd name="connsiteX1" fmla="*/ 56098 w 1089239"/>
                  <a:gd name="connsiteY1" fmla="*/ 500208 h 561916"/>
                  <a:gd name="connsiteX2" fmla="*/ 134635 w 1089239"/>
                  <a:gd name="connsiteY2" fmla="*/ 253376 h 561916"/>
                  <a:gd name="connsiteX3" fmla="*/ 190733 w 1089239"/>
                  <a:gd name="connsiteY3" fmla="*/ 73862 h 561916"/>
                  <a:gd name="connsiteX4" fmla="*/ 224392 w 1089239"/>
                  <a:gd name="connsiteY4" fmla="*/ 23374 h 561916"/>
                  <a:gd name="connsiteX5" fmla="*/ 241222 w 1089239"/>
                  <a:gd name="connsiteY5" fmla="*/ 17764 h 561916"/>
                  <a:gd name="connsiteX6" fmla="*/ 274880 w 1089239"/>
                  <a:gd name="connsiteY6" fmla="*/ 6544 h 561916"/>
                  <a:gd name="connsiteX7" fmla="*/ 510493 w 1089239"/>
                  <a:gd name="connsiteY7" fmla="*/ 935 h 561916"/>
                  <a:gd name="connsiteX8" fmla="*/ 594640 w 1089239"/>
                  <a:gd name="connsiteY8" fmla="*/ 935 h 561916"/>
                  <a:gd name="connsiteX9" fmla="*/ 611469 w 1089239"/>
                  <a:gd name="connsiteY9" fmla="*/ 6544 h 561916"/>
                  <a:gd name="connsiteX10" fmla="*/ 645128 w 1089239"/>
                  <a:gd name="connsiteY10" fmla="*/ 23374 h 561916"/>
                  <a:gd name="connsiteX11" fmla="*/ 678787 w 1089239"/>
                  <a:gd name="connsiteY11" fmla="*/ 57033 h 561916"/>
                  <a:gd name="connsiteX12" fmla="*/ 762934 w 1089239"/>
                  <a:gd name="connsiteY12" fmla="*/ 158009 h 561916"/>
                  <a:gd name="connsiteX13" fmla="*/ 880741 w 1089239"/>
                  <a:gd name="connsiteY13" fmla="*/ 359963 h 561916"/>
                  <a:gd name="connsiteX14" fmla="*/ 964888 w 1089239"/>
                  <a:gd name="connsiteY14" fmla="*/ 505818 h 561916"/>
                  <a:gd name="connsiteX15" fmla="*/ 998547 w 1089239"/>
                  <a:gd name="connsiteY15" fmla="*/ 545087 h 561916"/>
                  <a:gd name="connsiteX16" fmla="*/ 1026596 w 1089239"/>
                  <a:gd name="connsiteY16" fmla="*/ 550697 h 561916"/>
                  <a:gd name="connsiteX17" fmla="*/ 1082694 w 1089239"/>
                  <a:gd name="connsiteY17" fmla="*/ 556306 h 561916"/>
                  <a:gd name="connsiteX18" fmla="*/ 1065865 w 1089239"/>
                  <a:gd name="connsiteY18" fmla="*/ 550697 h 56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9239" h="561916">
                    <a:moveTo>
                      <a:pt x="0" y="561916"/>
                    </a:moveTo>
                    <a:cubicBezTo>
                      <a:pt x="16829" y="556773"/>
                      <a:pt x="33659" y="551631"/>
                      <a:pt x="56098" y="500208"/>
                    </a:cubicBezTo>
                    <a:cubicBezTo>
                      <a:pt x="78537" y="448785"/>
                      <a:pt x="112196" y="324434"/>
                      <a:pt x="134635" y="253376"/>
                    </a:cubicBezTo>
                    <a:cubicBezTo>
                      <a:pt x="157074" y="182318"/>
                      <a:pt x="175774" y="112196"/>
                      <a:pt x="190733" y="73862"/>
                    </a:cubicBezTo>
                    <a:cubicBezTo>
                      <a:pt x="205693" y="35528"/>
                      <a:pt x="215977" y="32724"/>
                      <a:pt x="224392" y="23374"/>
                    </a:cubicBezTo>
                    <a:cubicBezTo>
                      <a:pt x="232807" y="14024"/>
                      <a:pt x="241222" y="17764"/>
                      <a:pt x="241222" y="17764"/>
                    </a:cubicBezTo>
                    <a:cubicBezTo>
                      <a:pt x="249637" y="14959"/>
                      <a:pt x="230002" y="9349"/>
                      <a:pt x="274880" y="6544"/>
                    </a:cubicBezTo>
                    <a:cubicBezTo>
                      <a:pt x="319759" y="3739"/>
                      <a:pt x="457200" y="1870"/>
                      <a:pt x="510493" y="935"/>
                    </a:cubicBezTo>
                    <a:cubicBezTo>
                      <a:pt x="563786" y="0"/>
                      <a:pt x="577811" y="0"/>
                      <a:pt x="594640" y="935"/>
                    </a:cubicBezTo>
                    <a:cubicBezTo>
                      <a:pt x="611469" y="1870"/>
                      <a:pt x="603054" y="2804"/>
                      <a:pt x="611469" y="6544"/>
                    </a:cubicBezTo>
                    <a:cubicBezTo>
                      <a:pt x="619884" y="10284"/>
                      <a:pt x="633908" y="14959"/>
                      <a:pt x="645128" y="23374"/>
                    </a:cubicBezTo>
                    <a:cubicBezTo>
                      <a:pt x="656348" y="31789"/>
                      <a:pt x="659153" y="34594"/>
                      <a:pt x="678787" y="57033"/>
                    </a:cubicBezTo>
                    <a:cubicBezTo>
                      <a:pt x="698421" y="79472"/>
                      <a:pt x="729275" y="107521"/>
                      <a:pt x="762934" y="158009"/>
                    </a:cubicBezTo>
                    <a:cubicBezTo>
                      <a:pt x="796593" y="208497"/>
                      <a:pt x="847082" y="301995"/>
                      <a:pt x="880741" y="359963"/>
                    </a:cubicBezTo>
                    <a:cubicBezTo>
                      <a:pt x="914400" y="417931"/>
                      <a:pt x="945254" y="474964"/>
                      <a:pt x="964888" y="505818"/>
                    </a:cubicBezTo>
                    <a:cubicBezTo>
                      <a:pt x="984522" y="536672"/>
                      <a:pt x="988262" y="537607"/>
                      <a:pt x="998547" y="545087"/>
                    </a:cubicBezTo>
                    <a:cubicBezTo>
                      <a:pt x="1008832" y="552567"/>
                      <a:pt x="1012572" y="548827"/>
                      <a:pt x="1026596" y="550697"/>
                    </a:cubicBezTo>
                    <a:cubicBezTo>
                      <a:pt x="1040621" y="552567"/>
                      <a:pt x="1076149" y="556306"/>
                      <a:pt x="1082694" y="556306"/>
                    </a:cubicBezTo>
                    <a:cubicBezTo>
                      <a:pt x="1089239" y="556306"/>
                      <a:pt x="1077552" y="553501"/>
                      <a:pt x="1065865" y="550697"/>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1" name="Straight Connector 50"/>
              <p:cNvCxnSpPr/>
              <p:nvPr/>
            </p:nvCxnSpPr>
            <p:spPr>
              <a:xfrm rot="5400000">
                <a:off x="675023" y="3298493"/>
                <a:ext cx="3135084" cy="701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rot="5400000">
                <a:off x="1192444" y="3294865"/>
                <a:ext cx="3135084" cy="701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rot="5400000">
                <a:off x="2432108" y="3294865"/>
                <a:ext cx="3135084" cy="701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4" name="Straight Connector 53"/>
              <p:cNvCxnSpPr/>
              <p:nvPr/>
            </p:nvCxnSpPr>
            <p:spPr>
              <a:xfrm rot="5400000">
                <a:off x="4607500" y="3294865"/>
                <a:ext cx="3135084" cy="7012"/>
              </a:xfrm>
              <a:prstGeom prst="line">
                <a:avLst/>
              </a:prstGeom>
              <a:ln/>
            </p:spPr>
            <p:style>
              <a:lnRef idx="1">
                <a:schemeClr val="accent6"/>
              </a:lnRef>
              <a:fillRef idx="0">
                <a:schemeClr val="accent6"/>
              </a:fillRef>
              <a:effectRef idx="0">
                <a:schemeClr val="accent6"/>
              </a:effectRef>
              <a:fontRef idx="minor">
                <a:schemeClr val="tx1"/>
              </a:fontRef>
            </p:style>
          </p:cxnSp>
        </p:grpSp>
      </p:grpSp>
      <p:grpSp>
        <p:nvGrpSpPr>
          <p:cNvPr id="65" name="Group 107"/>
          <p:cNvGrpSpPr/>
          <p:nvPr/>
        </p:nvGrpSpPr>
        <p:grpSpPr>
          <a:xfrm>
            <a:off x="1436914" y="933450"/>
            <a:ext cx="914400" cy="914400"/>
            <a:chOff x="1436914" y="1028700"/>
            <a:chExt cx="914400" cy="914400"/>
          </a:xfrm>
        </p:grpSpPr>
        <p:sp>
          <p:nvSpPr>
            <p:cNvPr id="23" name="Rounded Rectangle 22"/>
            <p:cNvSpPr/>
            <p:nvPr/>
          </p:nvSpPr>
          <p:spPr>
            <a:xfrm>
              <a:off x="1436914" y="1028700"/>
              <a:ext cx="914400" cy="914400"/>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900" dirty="0" smtClean="0"/>
                <a:t>Supervisory Control</a:t>
              </a:r>
              <a:endParaRPr lang="en-US" sz="900" dirty="0"/>
            </a:p>
          </p:txBody>
        </p:sp>
        <p:pic>
          <p:nvPicPr>
            <p:cNvPr id="55" name="Picture 5" descr="http://blog.markwshead.com/wp-content/uploads/2011/02/simple-state-machine.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24000" y="1409700"/>
              <a:ext cx="762000" cy="458704"/>
            </a:xfrm>
            <a:prstGeom prst="rect">
              <a:avLst/>
            </a:prstGeom>
            <a:noFill/>
          </p:spPr>
        </p:pic>
      </p:grpSp>
      <p:sp>
        <p:nvSpPr>
          <p:cNvPr id="5" name="Rounded Rectangle 4"/>
          <p:cNvSpPr/>
          <p:nvPr/>
        </p:nvSpPr>
        <p:spPr>
          <a:xfrm>
            <a:off x="419100" y="4095750"/>
            <a:ext cx="6553200" cy="923925"/>
          </a:xfrm>
          <a:prstGeom prst="roundRect">
            <a:avLst>
              <a:gd name="adj" fmla="val 4251"/>
            </a:avLst>
          </a:prstGeom>
          <a:ln/>
        </p:spPr>
        <p:style>
          <a:lnRef idx="1">
            <a:schemeClr val="dk1"/>
          </a:lnRef>
          <a:fillRef idx="2">
            <a:schemeClr val="dk1"/>
          </a:fillRef>
          <a:effectRef idx="1">
            <a:schemeClr val="dk1"/>
          </a:effectRef>
          <a:fontRef idx="minor">
            <a:schemeClr val="dk1"/>
          </a:fontRef>
        </p:style>
        <p:txBody>
          <a:bodyPr rtlCol="0" anchor="t"/>
          <a:lstStyle/>
          <a:p>
            <a:r>
              <a:rPr lang="en-US" sz="1600" dirty="0" smtClean="0"/>
              <a:t>Other Machine Subsystems and Capabilities</a:t>
            </a:r>
            <a:endParaRPr lang="en-US" sz="1600" dirty="0"/>
          </a:p>
        </p:txBody>
      </p:sp>
      <p:sp>
        <p:nvSpPr>
          <p:cNvPr id="78" name="Rounded Rectangle 77"/>
          <p:cNvSpPr/>
          <p:nvPr/>
        </p:nvSpPr>
        <p:spPr>
          <a:xfrm>
            <a:off x="272034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Data Acquisition</a:t>
            </a:r>
            <a:endParaRPr lang="en-US" sz="1000" dirty="0"/>
          </a:p>
        </p:txBody>
      </p:sp>
      <p:sp>
        <p:nvSpPr>
          <p:cNvPr id="79" name="Rounded Rectangle 78"/>
          <p:cNvSpPr/>
          <p:nvPr/>
        </p:nvSpPr>
        <p:spPr>
          <a:xfrm>
            <a:off x="479298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Control Design and Simulation</a:t>
            </a:r>
            <a:endParaRPr lang="en-US" sz="1000" dirty="0"/>
          </a:p>
        </p:txBody>
      </p:sp>
      <p:sp>
        <p:nvSpPr>
          <p:cNvPr id="80" name="Rounded Rectangle 79"/>
          <p:cNvSpPr/>
          <p:nvPr/>
        </p:nvSpPr>
        <p:spPr>
          <a:xfrm>
            <a:off x="375666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Process Control</a:t>
            </a:r>
            <a:endParaRPr lang="en-US" sz="1000" dirty="0"/>
          </a:p>
        </p:txBody>
      </p:sp>
      <p:sp>
        <p:nvSpPr>
          <p:cNvPr id="81" name="Rounded Rectangle 80"/>
          <p:cNvSpPr/>
          <p:nvPr/>
        </p:nvSpPr>
        <p:spPr>
          <a:xfrm>
            <a:off x="64770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HMI</a:t>
            </a:r>
            <a:endParaRPr lang="en-US" sz="1000" dirty="0"/>
          </a:p>
        </p:txBody>
      </p:sp>
      <p:sp>
        <p:nvSpPr>
          <p:cNvPr id="82" name="Rounded Rectangle 81"/>
          <p:cNvSpPr/>
          <p:nvPr/>
        </p:nvSpPr>
        <p:spPr>
          <a:xfrm>
            <a:off x="582930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Filtering and Signal Processing</a:t>
            </a:r>
            <a:endParaRPr lang="en-US" sz="1000" dirty="0"/>
          </a:p>
        </p:txBody>
      </p:sp>
      <p:sp>
        <p:nvSpPr>
          <p:cNvPr id="83" name="Rounded Rectangle 82"/>
          <p:cNvSpPr/>
          <p:nvPr/>
        </p:nvSpPr>
        <p:spPr>
          <a:xfrm>
            <a:off x="1684020" y="4419599"/>
            <a:ext cx="914400" cy="542925"/>
          </a:xfrm>
          <a:prstGeom prst="roundRect">
            <a:avLst>
              <a:gd name="adj" fmla="val 4251"/>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Machine Vision</a:t>
            </a:r>
            <a:endParaRPr lang="en-US" sz="1000" dirty="0"/>
          </a:p>
        </p:txBody>
      </p:sp>
      <p:grpSp>
        <p:nvGrpSpPr>
          <p:cNvPr id="66" name="Group 104"/>
          <p:cNvGrpSpPr/>
          <p:nvPr/>
        </p:nvGrpSpPr>
        <p:grpSpPr>
          <a:xfrm>
            <a:off x="228600" y="2276475"/>
            <a:ext cx="8686800" cy="1447800"/>
            <a:chOff x="228600" y="2819400"/>
            <a:chExt cx="8686800" cy="1447800"/>
          </a:xfrm>
        </p:grpSpPr>
        <p:sp>
          <p:nvSpPr>
            <p:cNvPr id="56" name="Rounded Rectangle 55"/>
            <p:cNvSpPr/>
            <p:nvPr/>
          </p:nvSpPr>
          <p:spPr>
            <a:xfrm>
              <a:off x="228600" y="2819400"/>
              <a:ext cx="10668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400" dirty="0" smtClean="0"/>
                <a:t>PC</a:t>
              </a:r>
              <a:endParaRPr lang="en-US" sz="1400" dirty="0"/>
            </a:p>
          </p:txBody>
        </p:sp>
        <p:sp>
          <p:nvSpPr>
            <p:cNvPr id="57" name="Rounded Rectangle 56"/>
            <p:cNvSpPr/>
            <p:nvPr/>
          </p:nvSpPr>
          <p:spPr>
            <a:xfrm>
              <a:off x="1371600" y="2819400"/>
              <a:ext cx="24384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400" dirty="0" smtClean="0"/>
                <a:t>Real-Time Controller</a:t>
              </a:r>
              <a:endParaRPr lang="en-US" sz="1400" dirty="0"/>
            </a:p>
          </p:txBody>
        </p:sp>
        <p:sp>
          <p:nvSpPr>
            <p:cNvPr id="58" name="Rounded Rectangle 57"/>
            <p:cNvSpPr/>
            <p:nvPr/>
          </p:nvSpPr>
          <p:spPr>
            <a:xfrm>
              <a:off x="3886200" y="2819400"/>
              <a:ext cx="28956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400" dirty="0" smtClean="0"/>
                <a:t>User Programmable FPGA</a:t>
              </a:r>
              <a:endParaRPr lang="en-US" sz="1400" dirty="0"/>
            </a:p>
          </p:txBody>
        </p:sp>
        <p:sp>
          <p:nvSpPr>
            <p:cNvPr id="59" name="Rounded Rectangle 58"/>
            <p:cNvSpPr/>
            <p:nvPr/>
          </p:nvSpPr>
          <p:spPr>
            <a:xfrm>
              <a:off x="6934200" y="2819400"/>
              <a:ext cx="1981200" cy="1447800"/>
            </a:xfrm>
            <a:prstGeom prst="roundRect">
              <a:avLst>
                <a:gd name="adj" fmla="val 8631"/>
              </a:avLst>
            </a:prstGeom>
            <a:ln/>
          </p:spPr>
          <p:style>
            <a:lnRef idx="2">
              <a:schemeClr val="accent1"/>
            </a:lnRef>
            <a:fillRef idx="1">
              <a:schemeClr val="lt1"/>
            </a:fillRef>
            <a:effectRef idx="0">
              <a:schemeClr val="accent1"/>
            </a:effectRef>
            <a:fontRef idx="minor">
              <a:schemeClr val="dk1"/>
            </a:fontRef>
          </p:style>
          <p:txBody>
            <a:bodyPr rtlCol="0" anchor="t"/>
            <a:lstStyle/>
            <a:p>
              <a:r>
                <a:rPr lang="en-US" sz="1400" dirty="0" smtClean="0"/>
                <a:t>Motion Drive</a:t>
              </a:r>
              <a:endParaRPr lang="en-US" sz="1400" dirty="0"/>
            </a:p>
          </p:txBody>
        </p:sp>
        <p:grpSp>
          <p:nvGrpSpPr>
            <p:cNvPr id="67" name="Group 241"/>
            <p:cNvGrpSpPr/>
            <p:nvPr/>
          </p:nvGrpSpPr>
          <p:grpSpPr>
            <a:xfrm>
              <a:off x="3200400" y="2895600"/>
              <a:ext cx="457200" cy="457200"/>
              <a:chOff x="8001000" y="5410200"/>
              <a:chExt cx="457200" cy="457200"/>
            </a:xfrm>
          </p:grpSpPr>
          <p:sp>
            <p:nvSpPr>
              <p:cNvPr id="88" name="Rounded Rectangle 87"/>
              <p:cNvSpPr/>
              <p:nvPr/>
            </p:nvSpPr>
            <p:spPr>
              <a:xfrm>
                <a:off x="8001000" y="5410200"/>
                <a:ext cx="457200" cy="457200"/>
              </a:xfrm>
              <a:prstGeom prst="roundRect">
                <a:avLst>
                  <a:gd name="adj" fmla="val 614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9" name="Picture 14" descr="realtime_icon"/>
              <p:cNvPicPr>
                <a:picLocks noChangeAspect="1" noChangeArrowheads="1"/>
              </p:cNvPicPr>
              <p:nvPr/>
            </p:nvPicPr>
            <p:blipFill>
              <a:blip r:embed="rId5" cstate="print">
                <a:clrChange>
                  <a:clrFrom>
                    <a:srgbClr val="FFFFFF"/>
                  </a:clrFrom>
                  <a:clrTo>
                    <a:srgbClr val="FFFFFF">
                      <a:alpha val="0"/>
                    </a:srgbClr>
                  </a:clrTo>
                </a:clrChange>
              </a:blip>
              <a:srcRect l="9584" t="6653" r="15625" b="10988"/>
              <a:stretch>
                <a:fillRect/>
              </a:stretch>
            </p:blipFill>
            <p:spPr bwMode="auto">
              <a:xfrm>
                <a:off x="8028623" y="5410200"/>
                <a:ext cx="401955" cy="457200"/>
              </a:xfrm>
              <a:prstGeom prst="rect">
                <a:avLst/>
              </a:prstGeom>
              <a:noFill/>
            </p:spPr>
          </p:pic>
        </p:grpSp>
        <p:grpSp>
          <p:nvGrpSpPr>
            <p:cNvPr id="68" name="Group 240"/>
            <p:cNvGrpSpPr/>
            <p:nvPr/>
          </p:nvGrpSpPr>
          <p:grpSpPr>
            <a:xfrm>
              <a:off x="762000" y="2895600"/>
              <a:ext cx="457200" cy="457200"/>
              <a:chOff x="7403404" y="5410200"/>
              <a:chExt cx="457200" cy="457200"/>
            </a:xfrm>
          </p:grpSpPr>
          <p:sp>
            <p:nvSpPr>
              <p:cNvPr id="91" name="Rounded Rectangle 90"/>
              <p:cNvSpPr/>
              <p:nvPr/>
            </p:nvSpPr>
            <p:spPr>
              <a:xfrm>
                <a:off x="7403404" y="5410200"/>
                <a:ext cx="457200" cy="457200"/>
              </a:xfrm>
              <a:prstGeom prst="roundRect">
                <a:avLst>
                  <a:gd name="adj" fmla="val 614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2" name="Picture 4"/>
              <p:cNvPicPr>
                <a:picLocks noChangeAspect="1" noChangeArrowheads="1"/>
              </p:cNvPicPr>
              <p:nvPr/>
            </p:nvPicPr>
            <p:blipFill>
              <a:blip r:embed="rId6" cstate="print">
                <a:clrChange>
                  <a:clrFrom>
                    <a:srgbClr val="FFFFFB"/>
                  </a:clrFrom>
                  <a:clrTo>
                    <a:srgbClr val="FFFFFB">
                      <a:alpha val="0"/>
                    </a:srgbClr>
                  </a:clrTo>
                </a:clrChange>
              </a:blip>
              <a:srcRect/>
              <a:stretch>
                <a:fillRect/>
              </a:stretch>
            </p:blipFill>
            <p:spPr bwMode="auto">
              <a:xfrm>
                <a:off x="7429500" y="5455920"/>
                <a:ext cx="405008" cy="365760"/>
              </a:xfrm>
              <a:prstGeom prst="rect">
                <a:avLst/>
              </a:prstGeom>
              <a:noFill/>
              <a:ln w="9525">
                <a:noFill/>
                <a:miter lim="800000"/>
                <a:headEnd/>
                <a:tailEnd/>
              </a:ln>
            </p:spPr>
          </p:pic>
        </p:grpSp>
        <p:pic>
          <p:nvPicPr>
            <p:cNvPr id="93" name="Picture 7" descr="Dell Desktop PC Repair"/>
            <p:cNvPicPr>
              <a:picLocks noChangeAspect="1" noChangeArrowheads="1"/>
            </p:cNvPicPr>
            <p:nvPr/>
          </p:nvPicPr>
          <p:blipFill>
            <a:blip r:embed="rId7" cstate="print"/>
            <a:srcRect/>
            <a:stretch>
              <a:fillRect/>
            </a:stretch>
          </p:blipFill>
          <p:spPr bwMode="auto">
            <a:xfrm>
              <a:off x="304800" y="3429000"/>
              <a:ext cx="914400" cy="625857"/>
            </a:xfrm>
            <a:prstGeom prst="rect">
              <a:avLst/>
            </a:prstGeom>
            <a:noFill/>
          </p:spPr>
        </p:pic>
        <p:pic>
          <p:nvPicPr>
            <p:cNvPr id="94" name="Picture 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989608" y="3200400"/>
              <a:ext cx="745185" cy="962254"/>
            </a:xfrm>
            <a:prstGeom prst="rect">
              <a:avLst/>
            </a:prstGeom>
            <a:noFill/>
            <a:ln w="9525">
              <a:noFill/>
              <a:miter lim="800000"/>
              <a:headEnd/>
              <a:tailEnd/>
            </a:ln>
          </p:spPr>
        </p:pic>
        <p:pic>
          <p:nvPicPr>
            <p:cNvPr id="95" name="Picture 2"/>
            <p:cNvPicPr>
              <a:picLocks noChangeAspect="1" noChangeArrowheads="1"/>
            </p:cNvPicPr>
            <p:nvPr/>
          </p:nvPicPr>
          <p:blipFill>
            <a:blip r:embed="rId9" cstate="print"/>
            <a:srcRect/>
            <a:stretch>
              <a:fillRect/>
            </a:stretch>
          </p:blipFill>
          <p:spPr bwMode="auto">
            <a:xfrm>
              <a:off x="4228501" y="3219783"/>
              <a:ext cx="2103120" cy="914400"/>
            </a:xfrm>
            <a:prstGeom prst="rect">
              <a:avLst/>
            </a:prstGeom>
            <a:noFill/>
            <a:ln w="9525">
              <a:noFill/>
              <a:miter lim="800000"/>
              <a:headEnd/>
              <a:tailEnd/>
            </a:ln>
          </p:spPr>
        </p:pic>
        <p:pic>
          <p:nvPicPr>
            <p:cNvPr id="96" name="Picture 3"/>
            <p:cNvPicPr>
              <a:picLocks noChangeAspect="1" noChangeArrowheads="1"/>
            </p:cNvPicPr>
            <p:nvPr/>
          </p:nvPicPr>
          <p:blipFill>
            <a:blip r:embed="rId10" cstate="print"/>
            <a:srcRect/>
            <a:stretch>
              <a:fillRect/>
            </a:stretch>
          </p:blipFill>
          <p:spPr bwMode="auto">
            <a:xfrm>
              <a:off x="7620000" y="3200400"/>
              <a:ext cx="633412" cy="1003170"/>
            </a:xfrm>
            <a:prstGeom prst="rect">
              <a:avLst/>
            </a:prstGeom>
            <a:noFill/>
            <a:ln w="9525">
              <a:noFill/>
              <a:miter lim="800000"/>
              <a:headEnd/>
              <a:tailEnd/>
            </a:ln>
          </p:spPr>
        </p:pic>
        <p:grpSp>
          <p:nvGrpSpPr>
            <p:cNvPr id="69" name="Group 242"/>
            <p:cNvGrpSpPr/>
            <p:nvPr/>
          </p:nvGrpSpPr>
          <p:grpSpPr>
            <a:xfrm>
              <a:off x="6172200" y="2895600"/>
              <a:ext cx="457200" cy="457200"/>
              <a:chOff x="8343899" y="5029200"/>
              <a:chExt cx="457200" cy="457200"/>
            </a:xfrm>
          </p:grpSpPr>
          <p:sp>
            <p:nvSpPr>
              <p:cNvPr id="98" name="Rounded Rectangle 97"/>
              <p:cNvSpPr/>
              <p:nvPr/>
            </p:nvSpPr>
            <p:spPr>
              <a:xfrm>
                <a:off x="8343899" y="5029200"/>
                <a:ext cx="457200" cy="457200"/>
              </a:xfrm>
              <a:prstGeom prst="roundRect">
                <a:avLst>
                  <a:gd name="adj" fmla="val 6141"/>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9" name="Picture 4"/>
              <p:cNvPicPr>
                <a:picLocks noChangeAspect="1" noChangeArrowheads="1"/>
              </p:cNvPicPr>
              <p:nvPr/>
            </p:nvPicPr>
            <p:blipFill>
              <a:blip r:embed="rId11" cstate="print">
                <a:clrChange>
                  <a:clrFrom>
                    <a:srgbClr val="FDFDFD"/>
                  </a:clrFrom>
                  <a:clrTo>
                    <a:srgbClr val="FDFDFD">
                      <a:alpha val="0"/>
                    </a:srgbClr>
                  </a:clrTo>
                </a:clrChange>
              </a:blip>
              <a:srcRect/>
              <a:stretch>
                <a:fillRect/>
              </a:stretch>
            </p:blipFill>
            <p:spPr bwMode="auto">
              <a:xfrm>
                <a:off x="8388973" y="5074920"/>
                <a:ext cx="367052" cy="365760"/>
              </a:xfrm>
              <a:prstGeom prst="rect">
                <a:avLst/>
              </a:prstGeom>
              <a:noFill/>
              <a:ln w="9525">
                <a:noFill/>
                <a:miter lim="800000"/>
                <a:headEnd/>
                <a:tailEnd/>
              </a:ln>
              <a:effectLst/>
            </p:spPr>
          </p:pic>
        </p:grpSp>
      </p:grpSp>
    </p:spTree>
    <p:extLst>
      <p:ext uri="{BB962C8B-B14F-4D97-AF65-F5344CB8AC3E}">
        <p14:creationId xmlns:p14="http://schemas.microsoft.com/office/powerpoint/2010/main" val="1702117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352986" y="914400"/>
            <a:ext cx="4800600" cy="2343150"/>
          </a:xfrm>
          <a:prstGeom prst="roundRect">
            <a:avLst>
              <a:gd name="adj" fmla="val 6012"/>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endParaRPr lang="en-US" sz="2400" dirty="0">
              <a:solidFill>
                <a:schemeClr val="tx1"/>
              </a:solidFill>
              <a:latin typeface="Arial Narrow" pitchFamily="34" charset="0"/>
            </a:endParaRPr>
          </a:p>
        </p:txBody>
      </p:sp>
      <p:pic>
        <p:nvPicPr>
          <p:cNvPr id="23" name="Picture 2"/>
          <p:cNvPicPr>
            <a:picLocks noChangeAspect="1" noChangeArrowheads="1"/>
          </p:cNvPicPr>
          <p:nvPr/>
        </p:nvPicPr>
        <p:blipFill>
          <a:blip r:embed="rId3" cstate="print"/>
          <a:srcRect/>
          <a:stretch>
            <a:fillRect/>
          </a:stretch>
        </p:blipFill>
        <p:spPr bwMode="auto">
          <a:xfrm>
            <a:off x="467287" y="971551"/>
            <a:ext cx="1943100" cy="414068"/>
          </a:xfrm>
          <a:prstGeom prst="rect">
            <a:avLst/>
          </a:prstGeom>
          <a:noFill/>
          <a:ln w="9525">
            <a:noFill/>
            <a:miter lim="800000"/>
            <a:headEnd/>
            <a:tailEnd/>
          </a:ln>
        </p:spPr>
      </p:pic>
      <p:sp>
        <p:nvSpPr>
          <p:cNvPr id="21" name="Rounded Rectangle 20"/>
          <p:cNvSpPr/>
          <p:nvPr/>
        </p:nvSpPr>
        <p:spPr bwMode="auto">
          <a:xfrm>
            <a:off x="2238936" y="1485900"/>
            <a:ext cx="2857500" cy="1714500"/>
          </a:xfrm>
          <a:prstGeom prst="roundRect">
            <a:avLst>
              <a:gd name="adj" fmla="val 559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500" dirty="0">
                <a:solidFill>
                  <a:schemeClr val="accent1"/>
                </a:solidFill>
                <a:latin typeface="Arial Narrow" pitchFamily="34" charset="0"/>
              </a:rPr>
              <a:t>NI SoftMotion Module</a:t>
            </a:r>
          </a:p>
        </p:txBody>
      </p:sp>
      <p:sp>
        <p:nvSpPr>
          <p:cNvPr id="2" name="Title 1"/>
          <p:cNvSpPr>
            <a:spLocks noGrp="1"/>
          </p:cNvSpPr>
          <p:nvPr>
            <p:ph type="title"/>
          </p:nvPr>
        </p:nvSpPr>
        <p:spPr/>
        <p:txBody>
          <a:bodyPr/>
          <a:lstStyle/>
          <a:p>
            <a:pPr algn="l"/>
            <a:r>
              <a:rPr lang="en-US" dirty="0" smtClean="0"/>
              <a:t>NI LabVIEW SoftMotion Module</a:t>
            </a:r>
            <a:endParaRPr lang="en-US" dirty="0"/>
          </a:p>
        </p:txBody>
      </p:sp>
      <p:grpSp>
        <p:nvGrpSpPr>
          <p:cNvPr id="3" name="Group 27"/>
          <p:cNvGrpSpPr/>
          <p:nvPr/>
        </p:nvGrpSpPr>
        <p:grpSpPr>
          <a:xfrm>
            <a:off x="867336" y="1771650"/>
            <a:ext cx="1371600" cy="1371600"/>
            <a:chOff x="228600" y="2743200"/>
            <a:chExt cx="2590800" cy="2667000"/>
          </a:xfrm>
        </p:grpSpPr>
        <p:sp>
          <p:nvSpPr>
            <p:cNvPr id="17" name="Oval 16"/>
            <p:cNvSpPr/>
            <p:nvPr/>
          </p:nvSpPr>
          <p:spPr bwMode="auto">
            <a:xfrm>
              <a:off x="533400" y="3048000"/>
              <a:ext cx="1981200" cy="20574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350" dirty="0">
                  <a:solidFill>
                    <a:schemeClr val="tx1"/>
                  </a:solidFill>
                  <a:latin typeface="Arial Narrow" pitchFamily="34" charset="0"/>
                </a:rPr>
                <a:t>User Code</a:t>
              </a:r>
            </a:p>
          </p:txBody>
        </p:sp>
        <p:sp>
          <p:nvSpPr>
            <p:cNvPr id="6" name="Circular Arrow 5"/>
            <p:cNvSpPr/>
            <p:nvPr/>
          </p:nvSpPr>
          <p:spPr bwMode="auto">
            <a:xfrm>
              <a:off x="228600" y="2743200"/>
              <a:ext cx="2590800" cy="2667000"/>
            </a:xfrm>
            <a:prstGeom prst="circular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sp>
          <p:nvSpPr>
            <p:cNvPr id="7" name="Circular Arrow 6"/>
            <p:cNvSpPr/>
            <p:nvPr/>
          </p:nvSpPr>
          <p:spPr bwMode="auto">
            <a:xfrm rot="10800000">
              <a:off x="228600" y="2743200"/>
              <a:ext cx="2590800" cy="2667000"/>
            </a:xfrm>
            <a:prstGeom prst="circular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grpSp>
      <p:grpSp>
        <p:nvGrpSpPr>
          <p:cNvPr id="4" name="Group 26"/>
          <p:cNvGrpSpPr/>
          <p:nvPr/>
        </p:nvGrpSpPr>
        <p:grpSpPr>
          <a:xfrm>
            <a:off x="6743700" y="1771649"/>
            <a:ext cx="1371600" cy="1371600"/>
            <a:chOff x="6324600" y="2743200"/>
            <a:chExt cx="2590800" cy="2667000"/>
          </a:xfrm>
        </p:grpSpPr>
        <p:sp>
          <p:nvSpPr>
            <p:cNvPr id="19" name="Oval 18"/>
            <p:cNvSpPr/>
            <p:nvPr/>
          </p:nvSpPr>
          <p:spPr bwMode="auto">
            <a:xfrm>
              <a:off x="6629400" y="3048000"/>
              <a:ext cx="1981199" cy="20574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200" dirty="0" smtClean="0">
                  <a:solidFill>
                    <a:schemeClr val="tx1"/>
                  </a:solidFill>
                  <a:latin typeface="Arial Narrow" pitchFamily="34" charset="0"/>
                </a:rPr>
                <a:t>Motion Drive</a:t>
              </a:r>
              <a:endParaRPr lang="en-US" sz="1200" dirty="0">
                <a:solidFill>
                  <a:schemeClr val="tx1"/>
                </a:solidFill>
                <a:latin typeface="Arial Narrow" pitchFamily="34" charset="0"/>
              </a:endParaRPr>
            </a:p>
          </p:txBody>
        </p:sp>
        <p:sp>
          <p:nvSpPr>
            <p:cNvPr id="12" name="Circular Arrow 11"/>
            <p:cNvSpPr/>
            <p:nvPr/>
          </p:nvSpPr>
          <p:spPr bwMode="auto">
            <a:xfrm>
              <a:off x="6324600" y="2743200"/>
              <a:ext cx="2590800" cy="2667000"/>
            </a:xfrm>
            <a:prstGeom prst="circular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sp>
          <p:nvSpPr>
            <p:cNvPr id="13" name="Circular Arrow 12"/>
            <p:cNvSpPr/>
            <p:nvPr/>
          </p:nvSpPr>
          <p:spPr bwMode="auto">
            <a:xfrm rot="10800000">
              <a:off x="6324600" y="2743200"/>
              <a:ext cx="2590800" cy="2667000"/>
            </a:xfrm>
            <a:prstGeom prst="circular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grpSp>
      <p:grpSp>
        <p:nvGrpSpPr>
          <p:cNvPr id="5" name="Group 25"/>
          <p:cNvGrpSpPr/>
          <p:nvPr/>
        </p:nvGrpSpPr>
        <p:grpSpPr>
          <a:xfrm>
            <a:off x="2981886" y="1771650"/>
            <a:ext cx="1371600" cy="1371600"/>
            <a:chOff x="3276600" y="2743200"/>
            <a:chExt cx="2590800" cy="2667000"/>
          </a:xfrm>
        </p:grpSpPr>
        <p:sp>
          <p:nvSpPr>
            <p:cNvPr id="18" name="Oval 17"/>
            <p:cNvSpPr/>
            <p:nvPr/>
          </p:nvSpPr>
          <p:spPr bwMode="auto">
            <a:xfrm>
              <a:off x="3581400" y="3048000"/>
              <a:ext cx="1981200" cy="2057399"/>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200" dirty="0">
                  <a:solidFill>
                    <a:schemeClr val="tx1"/>
                  </a:solidFill>
                  <a:latin typeface="Arial Narrow" pitchFamily="34" charset="0"/>
                </a:rPr>
                <a:t>SoftMotion Engine</a:t>
              </a:r>
            </a:p>
          </p:txBody>
        </p:sp>
        <p:grpSp>
          <p:nvGrpSpPr>
            <p:cNvPr id="8" name="Group 23"/>
            <p:cNvGrpSpPr/>
            <p:nvPr/>
          </p:nvGrpSpPr>
          <p:grpSpPr>
            <a:xfrm>
              <a:off x="3276600" y="2743200"/>
              <a:ext cx="2590800" cy="2667000"/>
              <a:chOff x="3276600" y="2743200"/>
              <a:chExt cx="2590800" cy="2667000"/>
            </a:xfrm>
          </p:grpSpPr>
          <p:sp>
            <p:nvSpPr>
              <p:cNvPr id="9" name="Circular Arrow 8"/>
              <p:cNvSpPr/>
              <p:nvPr/>
            </p:nvSpPr>
            <p:spPr bwMode="auto">
              <a:xfrm>
                <a:off x="3276600" y="2743200"/>
                <a:ext cx="2590800" cy="2667000"/>
              </a:xfrm>
              <a:prstGeom prst="circular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sp>
            <p:nvSpPr>
              <p:cNvPr id="10" name="Circular Arrow 9"/>
              <p:cNvSpPr/>
              <p:nvPr/>
            </p:nvSpPr>
            <p:spPr bwMode="auto">
              <a:xfrm rot="10800000">
                <a:off x="3276600" y="2743200"/>
                <a:ext cx="2590800" cy="2667000"/>
              </a:xfrm>
              <a:prstGeom prst="circular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solidFill>
                    <a:schemeClr val="tx1"/>
                  </a:solidFill>
                  <a:latin typeface="Arial Narrow" pitchFamily="34" charset="0"/>
                </a:endParaRPr>
              </a:p>
            </p:txBody>
          </p:sp>
        </p:grpSp>
      </p:grpSp>
      <p:sp>
        <p:nvSpPr>
          <p:cNvPr id="15" name="Left-Right Arrow 14"/>
          <p:cNvSpPr/>
          <p:nvPr/>
        </p:nvSpPr>
        <p:spPr bwMode="auto">
          <a:xfrm>
            <a:off x="2038911" y="2171700"/>
            <a:ext cx="1143000" cy="514350"/>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200" dirty="0" smtClean="0">
                <a:solidFill>
                  <a:schemeClr val="bg1"/>
                </a:solidFill>
              </a:rPr>
              <a:t>APIs</a:t>
            </a:r>
            <a:endParaRPr lang="en-US" sz="1400" dirty="0">
              <a:solidFill>
                <a:schemeClr val="bg1"/>
              </a:solidFill>
              <a:latin typeface="Arial Narrow" pitchFamily="34" charset="0"/>
            </a:endParaRPr>
          </a:p>
        </p:txBody>
      </p:sp>
      <p:sp>
        <p:nvSpPr>
          <p:cNvPr id="16" name="Left-Right Arrow 15"/>
          <p:cNvSpPr/>
          <p:nvPr/>
        </p:nvSpPr>
        <p:spPr bwMode="auto">
          <a:xfrm>
            <a:off x="4210610" y="2171700"/>
            <a:ext cx="2771775" cy="514350"/>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200" dirty="0" smtClean="0">
                <a:solidFill>
                  <a:schemeClr val="bg1"/>
                </a:solidFill>
              </a:rPr>
              <a:t>SoftMotion Drive Interface</a:t>
            </a:r>
            <a:endParaRPr lang="en-US" sz="1500" dirty="0">
              <a:solidFill>
                <a:schemeClr val="bg1"/>
              </a:solidFill>
              <a:latin typeface="Arial Narrow" pitchFamily="34" charset="0"/>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7023" t="24490" r="6309" b="23751"/>
          <a:stretch/>
        </p:blipFill>
        <p:spPr>
          <a:xfrm>
            <a:off x="2981886" y="3453827"/>
            <a:ext cx="2983404" cy="1147464"/>
          </a:xfrm>
          <a:prstGeom prst="rect">
            <a:avLst/>
          </a:prstGeom>
        </p:spPr>
      </p:pic>
      <p:cxnSp>
        <p:nvCxnSpPr>
          <p:cNvPr id="14" name="Straight Connector 13"/>
          <p:cNvCxnSpPr/>
          <p:nvPr/>
        </p:nvCxnSpPr>
        <p:spPr>
          <a:xfrm>
            <a:off x="467287" y="3257550"/>
            <a:ext cx="3332356" cy="1962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3799643" y="3257550"/>
            <a:ext cx="1296793" cy="19627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860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78606" y="892572"/>
            <a:ext cx="4057650" cy="35718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SoftMotion Axes</a:t>
            </a:r>
            <a:endParaRPr lang="en-US" dirty="0"/>
          </a:p>
        </p:txBody>
      </p:sp>
      <p:cxnSp>
        <p:nvCxnSpPr>
          <p:cNvPr id="6" name="Straight Arrow Connector 5"/>
          <p:cNvCxnSpPr/>
          <p:nvPr/>
        </p:nvCxnSpPr>
        <p:spPr>
          <a:xfrm>
            <a:off x="2278856" y="2364581"/>
            <a:ext cx="25741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75" name="Picture 3"/>
          <p:cNvPicPr>
            <a:picLocks noChangeAspect="1" noChangeArrowheads="1"/>
          </p:cNvPicPr>
          <p:nvPr/>
        </p:nvPicPr>
        <p:blipFill>
          <a:blip r:embed="rId4"/>
          <a:srcRect/>
          <a:stretch>
            <a:fillRect/>
          </a:stretch>
        </p:blipFill>
        <p:spPr bwMode="auto">
          <a:xfrm>
            <a:off x="4852988" y="830191"/>
            <a:ext cx="3919538" cy="3416496"/>
          </a:xfrm>
          <a:prstGeom prst="rect">
            <a:avLst/>
          </a:prstGeom>
          <a:noFill/>
          <a:ln w="9525">
            <a:noFill/>
            <a:miter lim="800000"/>
            <a:headEnd/>
            <a:tailEnd/>
          </a:ln>
        </p:spPr>
      </p:pic>
    </p:spTree>
    <p:extLst>
      <p:ext uri="{BB962C8B-B14F-4D97-AF65-F5344CB8AC3E}">
        <p14:creationId xmlns:p14="http://schemas.microsoft.com/office/powerpoint/2010/main" val="32806114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SoftMotion Axes</a:t>
            </a:r>
            <a:endParaRPr lang="en-US" dirty="0"/>
          </a:p>
        </p:txBody>
      </p:sp>
      <p:pic>
        <p:nvPicPr>
          <p:cNvPr id="1029" name="Picture 5"/>
          <p:cNvPicPr>
            <a:picLocks noChangeAspect="1" noChangeArrowheads="1"/>
          </p:cNvPicPr>
          <p:nvPr/>
        </p:nvPicPr>
        <p:blipFill>
          <a:blip r:embed="rId3"/>
          <a:srcRect/>
          <a:stretch>
            <a:fillRect/>
          </a:stretch>
        </p:blipFill>
        <p:spPr bwMode="auto">
          <a:xfrm>
            <a:off x="531087" y="768409"/>
            <a:ext cx="3733733" cy="3745474"/>
          </a:xfrm>
          <a:prstGeom prst="rect">
            <a:avLst/>
          </a:prstGeom>
          <a:noFill/>
          <a:ln w="9525">
            <a:noFill/>
            <a:miter lim="800000"/>
            <a:headEnd/>
            <a:tailEnd/>
          </a:ln>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93470" y="750455"/>
            <a:ext cx="3750470" cy="3738750"/>
          </a:xfrm>
          <a:prstGeom prst="rect">
            <a:avLst/>
          </a:prstGeom>
          <a:noFill/>
          <a:ln w="9525">
            <a:noFill/>
            <a:miter lim="800000"/>
            <a:headEnd/>
            <a:tailEnd/>
          </a:ln>
        </p:spPr>
      </p:pic>
    </p:spTree>
    <p:extLst>
      <p:ext uri="{BB962C8B-B14F-4D97-AF65-F5344CB8AC3E}">
        <p14:creationId xmlns:p14="http://schemas.microsoft.com/office/powerpoint/2010/main" val="11590206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5437078" y="735858"/>
            <a:ext cx="2978260" cy="190051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SoftMotion Configuration and Testing</a:t>
            </a:r>
            <a:endParaRPr lang="en-US" dirty="0"/>
          </a:p>
        </p:txBody>
      </p:sp>
      <p:pic>
        <p:nvPicPr>
          <p:cNvPr id="7" name="Picture 6"/>
          <p:cNvPicPr>
            <a:picLocks noChangeAspect="1"/>
          </p:cNvPicPr>
          <p:nvPr/>
        </p:nvPicPr>
        <p:blipFill rotWithShape="1">
          <a:blip r:embed="rId4" cstate="print"/>
          <a:srcRect l="4753" t="29229" r="13503" b="7207"/>
          <a:stretch/>
        </p:blipFill>
        <p:spPr>
          <a:xfrm>
            <a:off x="366889" y="821583"/>
            <a:ext cx="3309965" cy="2514547"/>
          </a:xfrm>
          <a:prstGeom prst="rect">
            <a:avLst/>
          </a:prstGeom>
        </p:spPr>
      </p:pic>
      <p:cxnSp>
        <p:nvCxnSpPr>
          <p:cNvPr id="9" name="Straight Arrow Connector 8"/>
          <p:cNvCxnSpPr/>
          <p:nvPr/>
        </p:nvCxnSpPr>
        <p:spPr>
          <a:xfrm>
            <a:off x="3633990" y="1344430"/>
            <a:ext cx="17387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71775" y="3210414"/>
            <a:ext cx="260100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srcRect/>
          <a:stretch>
            <a:fillRect/>
          </a:stretch>
        </p:blipFill>
        <p:spPr bwMode="auto">
          <a:xfrm>
            <a:off x="5437078" y="2667419"/>
            <a:ext cx="2978260" cy="2332241"/>
          </a:xfrm>
          <a:prstGeom prst="rect">
            <a:avLst/>
          </a:prstGeom>
          <a:noFill/>
          <a:ln w="9525">
            <a:noFill/>
            <a:miter lim="800000"/>
            <a:headEnd/>
            <a:tailEnd/>
          </a:ln>
        </p:spPr>
      </p:pic>
    </p:spTree>
    <p:extLst>
      <p:ext uri="{BB962C8B-B14F-4D97-AF65-F5344CB8AC3E}">
        <p14:creationId xmlns:p14="http://schemas.microsoft.com/office/powerpoint/2010/main" val="25746719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I Company PowerPoint Template_09_2014_16x9">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 Company PowerPoint Template_101314_16x9.pptx" id="{6066D5F5-6086-479E-8CA8-FF1E8CCDDC8D}" vid="{FD0D8DC5-2BB1-4006-92C5-5A2079B083F0}"/>
    </a:ext>
  </a:extLst>
</a:theme>
</file>

<file path=ppt/theme/theme2.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 Company PowerPoint Template_101314_16x9.pptx" id="{6066D5F5-6086-479E-8CA8-FF1E8CCDDC8D}" vid="{31CC93C3-2E58-4393-9206-AC5A41B464BD}"/>
    </a:ext>
  </a:extLst>
</a:theme>
</file>

<file path=ppt/theme/theme3.xml><?xml version="1.0" encoding="utf-8"?>
<a:theme xmlns:a="http://schemas.openxmlformats.org/drawingml/2006/main" name="1_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 Company PowerPoint Template_101314_16x9.pptx" id="{6066D5F5-6086-479E-8CA8-FF1E8CCDDC8D}" vid="{39FDCFB3-DE35-4C31-A15A-391525B76B8B}"/>
    </a:ext>
  </a:extLst>
</a:theme>
</file>

<file path=ppt/theme/theme4.xml><?xml version="1.0" encoding="utf-8"?>
<a:theme xmlns:a="http://schemas.openxmlformats.org/drawingml/2006/main" name="2_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 Company PowerPoint Template_101314_16x9.pptx" id="{6066D5F5-6086-479E-8CA8-FF1E8CCDDC8D}" vid="{36D191AE-78A9-4106-8DC0-FF758F9C319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Template_101314_16x9</Template>
  <TotalTime>5</TotalTime>
  <Words>2764</Words>
  <Application>Microsoft Office PowerPoint</Application>
  <PresentationFormat>On-screen Show (16:9)</PresentationFormat>
  <Paragraphs>277</Paragraphs>
  <Slides>25</Slides>
  <Notes>24</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Arial Narrow</vt:lpstr>
      <vt:lpstr>Calibri</vt:lpstr>
      <vt:lpstr>Courier New</vt:lpstr>
      <vt:lpstr>Univers Com 45 Light</vt:lpstr>
      <vt:lpstr>Univers LT Std 45 Light</vt:lpstr>
      <vt:lpstr>NI Company PowerPoint Template_09_2014_16x9</vt:lpstr>
      <vt:lpstr>NI Confidential</vt:lpstr>
      <vt:lpstr>1_NI Confidential</vt:lpstr>
      <vt:lpstr>2_NI Confidential</vt:lpstr>
      <vt:lpstr>PowerPoint Presentation</vt:lpstr>
      <vt:lpstr>The SoftMotion Drive Interface Controlling 3rd Party Motion Drives with LabVIEW and NI Real-Time Controllers</vt:lpstr>
      <vt:lpstr>Motion System Overview</vt:lpstr>
      <vt:lpstr>Desired Motion System Overview</vt:lpstr>
      <vt:lpstr>SoftMotion and the LabVIEW RIO Architecture</vt:lpstr>
      <vt:lpstr>NI LabVIEW SoftMotion Module</vt:lpstr>
      <vt:lpstr>SoftMotion Axes</vt:lpstr>
      <vt:lpstr>SoftMotion Axes</vt:lpstr>
      <vt:lpstr>SoftMotion Configuration and Testing</vt:lpstr>
      <vt:lpstr>Configuring a SoftMotion Drive Plug-in Axis</vt:lpstr>
      <vt:lpstr>LabVIEW SoftMotion User Code </vt:lpstr>
      <vt:lpstr>SoftMotion Drive Interface architecture</vt:lpstr>
      <vt:lpstr>Technical Details</vt:lpstr>
      <vt:lpstr>Creating a plug-in template</vt:lpstr>
      <vt:lpstr>What the plug-in template provides</vt:lpstr>
      <vt:lpstr>Default features supported by the template plug-in</vt:lpstr>
      <vt:lpstr>Template plug-in PDOs</vt:lpstr>
      <vt:lpstr>Getting Started.vi</vt:lpstr>
      <vt:lpstr>Get Bindings.vi</vt:lpstr>
      <vt:lpstr>Plug-in base class Overridables for customization</vt:lpstr>
      <vt:lpstr>SDI Distribution Method</vt:lpstr>
      <vt:lpstr>SDI Distribution Method</vt:lpstr>
      <vt:lpstr>Expected development workflow</vt:lpstr>
      <vt:lpstr>Initial and ongoing effort</vt:lpstr>
      <vt:lpstr>Drive Partner Promotion – SDI Benefits</vt:lpstr>
    </vt:vector>
  </TitlesOfParts>
  <Manager/>
  <Company>National Instruments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Zach Jones</dc:creator>
  <cp:keywords/>
  <dc:description/>
  <cp:lastModifiedBy>Zach Jones</cp:lastModifiedBy>
  <cp:revision>1</cp:revision>
  <cp:lastPrinted>2012-03-20T15:45:37Z</cp:lastPrinted>
  <dcterms:created xsi:type="dcterms:W3CDTF">2015-05-14T16:11:12Z</dcterms:created>
  <dcterms:modified xsi:type="dcterms:W3CDTF">2015-05-14T16:16:42Z</dcterms:modified>
  <cp:category/>
</cp:coreProperties>
</file>