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CA5E-43DC-1741-A01C-5E09CE4615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362B67-75DF-F34D-A9A9-A8985C1A6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1E32C5-2639-584E-B271-2A2D6262B79B}"/>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5" name="Footer Placeholder 4">
            <a:extLst>
              <a:ext uri="{FF2B5EF4-FFF2-40B4-BE49-F238E27FC236}">
                <a16:creationId xmlns:a16="http://schemas.microsoft.com/office/drawing/2014/main" id="{D3333AA5-6070-E442-8E8D-08A1C5235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D6E50-1A6C-7340-9816-39C8DD8C0355}"/>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71036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7CD2-673B-F347-B3C7-162E2103C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314E1A-7877-E443-8E96-E64BC0F96A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4D2B-D60B-5C47-A317-40D8352512AB}"/>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5" name="Footer Placeholder 4">
            <a:extLst>
              <a:ext uri="{FF2B5EF4-FFF2-40B4-BE49-F238E27FC236}">
                <a16:creationId xmlns:a16="http://schemas.microsoft.com/office/drawing/2014/main" id="{0CC44710-117D-9945-9B15-87735F75B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E73D3-DC6D-D048-8650-CF5A1FE6AB82}"/>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70922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40080F-3BC3-384D-B2DC-B3E81019E9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0CE230-67B5-3843-A990-E21061C69A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DCF0E-5C11-A24F-B1ED-F139F9AAE342}"/>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5" name="Footer Placeholder 4">
            <a:extLst>
              <a:ext uri="{FF2B5EF4-FFF2-40B4-BE49-F238E27FC236}">
                <a16:creationId xmlns:a16="http://schemas.microsoft.com/office/drawing/2014/main" id="{4EC337A3-AA46-664F-93A7-B56F6A9A3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3FA27-5FEB-B84D-9C22-4200D5A64D1B}"/>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365092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1DC2-0F56-C745-96F5-6C7CC6B10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E6B8A9-B008-9B40-A247-AB81E247A2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EAF91-480A-F04B-9327-448D398CA3C5}"/>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5" name="Footer Placeholder 4">
            <a:extLst>
              <a:ext uri="{FF2B5EF4-FFF2-40B4-BE49-F238E27FC236}">
                <a16:creationId xmlns:a16="http://schemas.microsoft.com/office/drawing/2014/main" id="{0BC15C7A-F826-8547-ACBA-70A1F3A3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ADF7-89E8-D94E-B299-537CE9702390}"/>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91075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5B8-E6E5-9241-98F4-CECE1DB61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4F6837-2D56-254C-812D-797A93EC9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CD0DAE-D9E0-764E-B953-9C11C706EA6D}"/>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5" name="Footer Placeholder 4">
            <a:extLst>
              <a:ext uri="{FF2B5EF4-FFF2-40B4-BE49-F238E27FC236}">
                <a16:creationId xmlns:a16="http://schemas.microsoft.com/office/drawing/2014/main" id="{2D085E12-0CEA-1E4E-AB84-56D23C1AE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6AF86-C3C4-1C4E-AC29-58E53E081B99}"/>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266053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CC63-A35C-404D-963D-875841D7D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BA685-6200-8348-A667-3A185BE593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E2BED-F0F4-3841-8797-8B53523940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A8B6FB-B674-C948-A019-7988CC569965}"/>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6" name="Footer Placeholder 5">
            <a:extLst>
              <a:ext uri="{FF2B5EF4-FFF2-40B4-BE49-F238E27FC236}">
                <a16:creationId xmlns:a16="http://schemas.microsoft.com/office/drawing/2014/main" id="{42C83ED4-B231-F84F-81E6-DA5F76E98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B31F3-9786-DE4B-89E8-92BB0EE55821}"/>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34054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E21E-1784-1E49-AD7C-4A5C5D18AD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54680A-77DF-2041-8AD6-4C1457391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08F115-4238-784E-96CA-8D3C1798E2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4B959-89DA-1F44-AC36-CADEC4432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9A840D-3F50-D849-AA05-1D6ADB6D3B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B4E32-49C0-E144-8EED-6F8D6549CED1}"/>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8" name="Footer Placeholder 7">
            <a:extLst>
              <a:ext uri="{FF2B5EF4-FFF2-40B4-BE49-F238E27FC236}">
                <a16:creationId xmlns:a16="http://schemas.microsoft.com/office/drawing/2014/main" id="{FCCB81FE-73F2-CB43-AEBA-192D4AEFD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E2661-C5EA-5B48-AD97-6AF5ABF0A24F}"/>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333503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F63B-E986-0F4C-9A99-073904ADC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71772A-BB01-0B46-A800-1F614E5D440B}"/>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4" name="Footer Placeholder 3">
            <a:extLst>
              <a:ext uri="{FF2B5EF4-FFF2-40B4-BE49-F238E27FC236}">
                <a16:creationId xmlns:a16="http://schemas.microsoft.com/office/drawing/2014/main" id="{6F971DD8-77BA-3A40-ABEE-F5780AD78D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AE49B-BBCC-894A-AA17-592750C22648}"/>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405458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580D3E-6CF8-B249-927D-D8A7EE9578F2}"/>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3" name="Footer Placeholder 2">
            <a:extLst>
              <a:ext uri="{FF2B5EF4-FFF2-40B4-BE49-F238E27FC236}">
                <a16:creationId xmlns:a16="http://schemas.microsoft.com/office/drawing/2014/main" id="{79E8B495-14CF-5047-B643-28C947D62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CC988C-217F-2141-B84E-FA7920C77149}"/>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13215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A6EF-9A12-AE48-A042-6DBAD80E1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E52CCE-9697-7948-AC37-3254C0049E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1B120-2D67-314E-B9C0-2D926BB57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071CCD-37BD-2141-A482-6DE3679175E4}"/>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6" name="Footer Placeholder 5">
            <a:extLst>
              <a:ext uri="{FF2B5EF4-FFF2-40B4-BE49-F238E27FC236}">
                <a16:creationId xmlns:a16="http://schemas.microsoft.com/office/drawing/2014/main" id="{1F5C77A2-968B-E248-A654-E1700C535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0B599-8588-8E44-A825-558917FA0244}"/>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238356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C2CE-1D7D-DE40-A083-4B9698647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10557C-9AE5-7344-93AC-307D0A041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06CA66-AFFC-9043-B758-C51CA5A62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992C8C-217A-1D46-8E6C-CE1A66C2F373}"/>
              </a:ext>
            </a:extLst>
          </p:cNvPr>
          <p:cNvSpPr>
            <a:spLocks noGrp="1"/>
          </p:cNvSpPr>
          <p:nvPr>
            <p:ph type="dt" sz="half" idx="10"/>
          </p:nvPr>
        </p:nvSpPr>
        <p:spPr/>
        <p:txBody>
          <a:bodyPr/>
          <a:lstStyle/>
          <a:p>
            <a:fld id="{BCB843B3-FFFB-EF4E-A60F-DDF5039288AF}" type="datetimeFigureOut">
              <a:rPr lang="en-US" smtClean="0"/>
              <a:t>12/14/18</a:t>
            </a:fld>
            <a:endParaRPr lang="en-US"/>
          </a:p>
        </p:txBody>
      </p:sp>
      <p:sp>
        <p:nvSpPr>
          <p:cNvPr id="6" name="Footer Placeholder 5">
            <a:extLst>
              <a:ext uri="{FF2B5EF4-FFF2-40B4-BE49-F238E27FC236}">
                <a16:creationId xmlns:a16="http://schemas.microsoft.com/office/drawing/2014/main" id="{953069D7-3198-1048-B902-5FC1006CF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C534B-406E-9246-891F-C52FAF01B358}"/>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56658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0F0E2-9FAB-DE40-9A48-F5A9ECDA69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B99586-3A63-4A49-98D3-52382FD85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0DD56-C556-C649-B346-1B40461FC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843B3-FFFB-EF4E-A60F-DDF5039288AF}" type="datetimeFigureOut">
              <a:rPr lang="en-US" smtClean="0"/>
              <a:t>12/14/18</a:t>
            </a:fld>
            <a:endParaRPr lang="en-US"/>
          </a:p>
        </p:txBody>
      </p:sp>
      <p:sp>
        <p:nvSpPr>
          <p:cNvPr id="5" name="Footer Placeholder 4">
            <a:extLst>
              <a:ext uri="{FF2B5EF4-FFF2-40B4-BE49-F238E27FC236}">
                <a16:creationId xmlns:a16="http://schemas.microsoft.com/office/drawing/2014/main" id="{03C6684B-DAF5-1B4C-A915-46FDFB62A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A50A0-BA3B-C34C-93CD-E54B4A57D2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5E56A-79C5-F047-AC64-B10B061C4F08}" type="slidenum">
              <a:rPr lang="en-US" smtClean="0"/>
              <a:t>‹#›</a:t>
            </a:fld>
            <a:endParaRPr lang="en-US"/>
          </a:p>
        </p:txBody>
      </p:sp>
    </p:spTree>
    <p:extLst>
      <p:ext uri="{BB962C8B-B14F-4D97-AF65-F5344CB8AC3E}">
        <p14:creationId xmlns:p14="http://schemas.microsoft.com/office/powerpoint/2010/main" val="669445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0278-018D-A949-90A7-CC8DBDE147D3}"/>
              </a:ext>
            </a:extLst>
          </p:cNvPr>
          <p:cNvSpPr>
            <a:spLocks noGrp="1"/>
          </p:cNvSpPr>
          <p:nvPr>
            <p:ph type="ctrTitle"/>
          </p:nvPr>
        </p:nvSpPr>
        <p:spPr>
          <a:xfrm>
            <a:off x="1524000" y="1122362"/>
            <a:ext cx="9144000" cy="2411669"/>
          </a:xfrm>
        </p:spPr>
        <p:txBody>
          <a:bodyPr/>
          <a:lstStyle/>
          <a:p>
            <a:r>
              <a:rPr lang="en-US" dirty="0"/>
              <a:t>The</a:t>
            </a:r>
          </a:p>
        </p:txBody>
      </p:sp>
      <p:pic>
        <p:nvPicPr>
          <p:cNvPr id="5" name="Picture 4">
            <a:extLst>
              <a:ext uri="{FF2B5EF4-FFF2-40B4-BE49-F238E27FC236}">
                <a16:creationId xmlns:a16="http://schemas.microsoft.com/office/drawing/2014/main" id="{463BF332-7744-6E4B-95C4-D76992FBFC15}"/>
              </a:ext>
            </a:extLst>
          </p:cNvPr>
          <p:cNvPicPr>
            <a:picLocks noChangeAspect="1"/>
          </p:cNvPicPr>
          <p:nvPr/>
        </p:nvPicPr>
        <p:blipFill>
          <a:blip r:embed="rId2"/>
          <a:stretch>
            <a:fillRect/>
          </a:stretch>
        </p:blipFill>
        <p:spPr>
          <a:xfrm>
            <a:off x="1651000" y="889000"/>
            <a:ext cx="8890000" cy="5080000"/>
          </a:xfrm>
          <a:prstGeom prst="rect">
            <a:avLst/>
          </a:prstGeom>
        </p:spPr>
      </p:pic>
      <p:sp>
        <p:nvSpPr>
          <p:cNvPr id="3" name="Subtitle 2">
            <a:extLst>
              <a:ext uri="{FF2B5EF4-FFF2-40B4-BE49-F238E27FC236}">
                <a16:creationId xmlns:a16="http://schemas.microsoft.com/office/drawing/2014/main" id="{D90C7E2D-75A7-AD48-88CF-2836AC905099}"/>
              </a:ext>
            </a:extLst>
          </p:cNvPr>
          <p:cNvSpPr>
            <a:spLocks noGrp="1"/>
          </p:cNvSpPr>
          <p:nvPr>
            <p:ph type="subTitle" idx="1"/>
          </p:nvPr>
        </p:nvSpPr>
        <p:spPr>
          <a:xfrm>
            <a:off x="1725142" y="1061996"/>
            <a:ext cx="8741716" cy="1038654"/>
          </a:xfrm>
        </p:spPr>
        <p:txBody>
          <a:bodyPr>
            <a:normAutofit lnSpcReduction="10000"/>
          </a:bodyPr>
          <a:lstStyle/>
          <a:p>
            <a:pPr algn="l"/>
            <a:r>
              <a:rPr lang="en-US" sz="4000" b="1" dirty="0">
                <a:effectLst>
                  <a:outerShdw blurRad="50800" dist="114300" dir="4080000" algn="tl" rotWithShape="0">
                    <a:prstClr val="black">
                      <a:alpha val="40000"/>
                    </a:prstClr>
                  </a:outerShdw>
                </a:effectLst>
                <a:latin typeface="American Typewriter" panose="02090604020004020304" pitchFamily="18" charset="77"/>
              </a:rPr>
              <a:t>The Sky’s The Limit</a:t>
            </a:r>
          </a:p>
          <a:p>
            <a:pPr algn="l"/>
            <a:r>
              <a:rPr lang="en-US" sz="2200" b="1" dirty="0">
                <a:latin typeface="American Typewriter" panose="02090604020004020304" pitchFamily="18" charset="77"/>
              </a:rPr>
              <a:t>Charting Growth at Austin-Bergstrom International Airport</a:t>
            </a:r>
          </a:p>
        </p:txBody>
      </p:sp>
      <p:sp>
        <p:nvSpPr>
          <p:cNvPr id="7" name="TextBox 6">
            <a:extLst>
              <a:ext uri="{FF2B5EF4-FFF2-40B4-BE49-F238E27FC236}">
                <a16:creationId xmlns:a16="http://schemas.microsoft.com/office/drawing/2014/main" id="{E942BD6C-C5BE-7148-BD66-EA7BBA589017}"/>
              </a:ext>
            </a:extLst>
          </p:cNvPr>
          <p:cNvSpPr txBox="1"/>
          <p:nvPr/>
        </p:nvSpPr>
        <p:spPr>
          <a:xfrm>
            <a:off x="1651000" y="5572897"/>
            <a:ext cx="8890000" cy="369332"/>
          </a:xfrm>
          <a:prstGeom prst="rect">
            <a:avLst/>
          </a:prstGeom>
          <a:noFill/>
        </p:spPr>
        <p:txBody>
          <a:bodyPr wrap="square" rtlCol="0">
            <a:spAutoFit/>
          </a:bodyPr>
          <a:lstStyle/>
          <a:p>
            <a:r>
              <a:rPr lang="en-US" dirty="0">
                <a:solidFill>
                  <a:schemeClr val="bg1"/>
                </a:solidFill>
              </a:rPr>
              <a:t>A project by Dexter </a:t>
            </a:r>
            <a:r>
              <a:rPr lang="en-US" dirty="0" err="1">
                <a:solidFill>
                  <a:schemeClr val="bg1"/>
                </a:solidFill>
              </a:rPr>
              <a:t>D’Cruz</a:t>
            </a:r>
            <a:r>
              <a:rPr lang="en-US" dirty="0">
                <a:solidFill>
                  <a:schemeClr val="bg1"/>
                </a:solidFill>
              </a:rPr>
              <a:t>, Mary Gong, Michael </a:t>
            </a:r>
            <a:r>
              <a:rPr lang="en-US" dirty="0" err="1">
                <a:solidFill>
                  <a:schemeClr val="bg1"/>
                </a:solidFill>
              </a:rPr>
              <a:t>Alrafati</a:t>
            </a:r>
            <a:r>
              <a:rPr lang="en-US" dirty="0">
                <a:solidFill>
                  <a:schemeClr val="bg1"/>
                </a:solidFill>
              </a:rPr>
              <a:t>, and Alan Choate</a:t>
            </a:r>
          </a:p>
        </p:txBody>
      </p:sp>
    </p:spTree>
    <p:extLst>
      <p:ext uri="{BB962C8B-B14F-4D97-AF65-F5344CB8AC3E}">
        <p14:creationId xmlns:p14="http://schemas.microsoft.com/office/powerpoint/2010/main" val="186298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1222-9E89-3A4B-ADEC-A9911AE323F5}"/>
              </a:ext>
            </a:extLst>
          </p:cNvPr>
          <p:cNvSpPr>
            <a:spLocks noGrp="1"/>
          </p:cNvSpPr>
          <p:nvPr>
            <p:ph type="title"/>
          </p:nvPr>
        </p:nvSpPr>
        <p:spPr/>
        <p:txBody>
          <a:bodyPr/>
          <a:lstStyle/>
          <a:p>
            <a:r>
              <a:rPr lang="en-US" dirty="0"/>
              <a:t>Documenting growth at ABIA</a:t>
            </a:r>
          </a:p>
        </p:txBody>
      </p:sp>
      <p:sp>
        <p:nvSpPr>
          <p:cNvPr id="3" name="Content Placeholder 2">
            <a:extLst>
              <a:ext uri="{FF2B5EF4-FFF2-40B4-BE49-F238E27FC236}">
                <a16:creationId xmlns:a16="http://schemas.microsoft.com/office/drawing/2014/main" id="{484CD1EB-152D-0749-8943-848B92584014}"/>
              </a:ext>
            </a:extLst>
          </p:cNvPr>
          <p:cNvSpPr>
            <a:spLocks noGrp="1"/>
          </p:cNvSpPr>
          <p:nvPr>
            <p:ph idx="1"/>
          </p:nvPr>
        </p:nvSpPr>
        <p:spPr/>
        <p:txBody>
          <a:bodyPr/>
          <a:lstStyle/>
          <a:p>
            <a:r>
              <a:rPr lang="en-US" dirty="0"/>
              <a:t>Austin-Bergstrom International Airport opened on May 23, 1999, on what used to be Bergstrom Air Force Base. Travis County’s population that year was 788,500. By 2017, Travis County had 1.2 million residents, not counting growth in Williamson County to the north and Hays County to the south. </a:t>
            </a:r>
          </a:p>
          <a:p>
            <a:r>
              <a:rPr lang="en-US" dirty="0"/>
              <a:t>We sought data that would document growth at ABIA as the metro area it serves added more and more people. </a:t>
            </a:r>
          </a:p>
          <a:p>
            <a:r>
              <a:rPr lang="en-US" dirty="0"/>
              <a:t>For organizational purposes, we limited our data search to 10 years: 2007-2017.</a:t>
            </a:r>
          </a:p>
        </p:txBody>
      </p:sp>
    </p:spTree>
    <p:extLst>
      <p:ext uri="{BB962C8B-B14F-4D97-AF65-F5344CB8AC3E}">
        <p14:creationId xmlns:p14="http://schemas.microsoft.com/office/powerpoint/2010/main" val="100647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5C45-B9F4-A04D-8C40-786FBF2FD652}"/>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7F949BA-E8D5-6848-BFAF-3CDC49856E90}"/>
              </a:ext>
            </a:extLst>
          </p:cNvPr>
          <p:cNvSpPr>
            <a:spLocks noGrp="1"/>
          </p:cNvSpPr>
          <p:nvPr>
            <p:ph idx="1"/>
          </p:nvPr>
        </p:nvSpPr>
        <p:spPr/>
        <p:txBody>
          <a:bodyPr/>
          <a:lstStyle/>
          <a:p>
            <a:pPr marL="0" indent="0">
              <a:buNone/>
            </a:pPr>
            <a:r>
              <a:rPr lang="en-US" dirty="0"/>
              <a:t>PRIMARY SOURCES</a:t>
            </a:r>
          </a:p>
          <a:p>
            <a:pPr marL="0" indent="0">
              <a:buNone/>
            </a:pPr>
            <a:r>
              <a:rPr lang="en-US" dirty="0"/>
              <a:t>• Bureau of Transportation Statistics: </a:t>
            </a:r>
            <a:r>
              <a:rPr lang="en-US" dirty="0" err="1"/>
              <a:t>www.bts.gov</a:t>
            </a:r>
            <a:endParaRPr lang="en-US" dirty="0"/>
          </a:p>
          <a:p>
            <a:pPr marL="0" indent="0">
              <a:buNone/>
            </a:pPr>
            <a:r>
              <a:rPr lang="en-US" dirty="0"/>
              <a:t>Available data included fares, passenger counts, and destinations</a:t>
            </a:r>
          </a:p>
          <a:p>
            <a:pPr marL="0" indent="0">
              <a:buNone/>
            </a:pPr>
            <a:r>
              <a:rPr lang="en-US" dirty="0"/>
              <a:t>• City of Austin: </a:t>
            </a:r>
            <a:r>
              <a:rPr lang="en-US" dirty="0" err="1"/>
              <a:t>data.austintexas.gov</a:t>
            </a:r>
            <a:endParaRPr lang="en-US" dirty="0"/>
          </a:p>
          <a:p>
            <a:pPr marL="0" indent="0">
              <a:buNone/>
            </a:pPr>
            <a:r>
              <a:rPr lang="en-US" dirty="0"/>
              <a:t>Available data included passenger counts and customer surveys</a:t>
            </a:r>
          </a:p>
          <a:p>
            <a:pPr marL="0" indent="0">
              <a:buNone/>
            </a:pPr>
            <a:endParaRPr lang="en-US" dirty="0"/>
          </a:p>
          <a:p>
            <a:pPr marL="0" indent="0">
              <a:buNone/>
            </a:pPr>
            <a:r>
              <a:rPr lang="en-US" dirty="0"/>
              <a:t>SUPPLEMENTAL SOURCES</a:t>
            </a:r>
          </a:p>
          <a:p>
            <a:pPr marL="0" indent="0">
              <a:buNone/>
            </a:pPr>
            <a:r>
              <a:rPr lang="en-US" dirty="0" err="1"/>
              <a:t>Census.gov</a:t>
            </a:r>
            <a:r>
              <a:rPr lang="en-US" dirty="0"/>
              <a:t>, ABIA website</a:t>
            </a:r>
          </a:p>
        </p:txBody>
      </p:sp>
    </p:spTree>
    <p:extLst>
      <p:ext uri="{BB962C8B-B14F-4D97-AF65-F5344CB8AC3E}">
        <p14:creationId xmlns:p14="http://schemas.microsoft.com/office/powerpoint/2010/main" val="268406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72D7-9EAB-3644-B8A4-6A0582A90506}"/>
              </a:ext>
            </a:extLst>
          </p:cNvPr>
          <p:cNvSpPr>
            <a:spLocks noGrp="1"/>
          </p:cNvSpPr>
          <p:nvPr>
            <p:ph type="title"/>
          </p:nvPr>
        </p:nvSpPr>
        <p:spPr/>
        <p:txBody>
          <a:bodyPr/>
          <a:lstStyle/>
          <a:p>
            <a:r>
              <a:rPr lang="en-US" dirty="0"/>
              <a:t>Questions Asked</a:t>
            </a:r>
          </a:p>
        </p:txBody>
      </p:sp>
      <p:sp>
        <p:nvSpPr>
          <p:cNvPr id="3" name="Content Placeholder 2">
            <a:extLst>
              <a:ext uri="{FF2B5EF4-FFF2-40B4-BE49-F238E27FC236}">
                <a16:creationId xmlns:a16="http://schemas.microsoft.com/office/drawing/2014/main" id="{95A8C71A-5C22-2841-917C-DE6D5B37558F}"/>
              </a:ext>
            </a:extLst>
          </p:cNvPr>
          <p:cNvSpPr>
            <a:spLocks noGrp="1"/>
          </p:cNvSpPr>
          <p:nvPr>
            <p:ph idx="1"/>
          </p:nvPr>
        </p:nvSpPr>
        <p:spPr/>
        <p:txBody>
          <a:bodyPr/>
          <a:lstStyle/>
          <a:p>
            <a:r>
              <a:rPr lang="en-US" dirty="0"/>
              <a:t>How much did passenger volume change?</a:t>
            </a:r>
          </a:p>
          <a:p>
            <a:r>
              <a:rPr lang="en-US" dirty="0"/>
              <a:t>How much did the average fare change? Is there a relationship between fares and passenger volume?</a:t>
            </a:r>
          </a:p>
          <a:p>
            <a:r>
              <a:rPr lang="en-US" dirty="0"/>
              <a:t>Did the number of airline serving ABIA change? How much?</a:t>
            </a:r>
          </a:p>
          <a:p>
            <a:r>
              <a:rPr lang="en-US" dirty="0"/>
              <a:t>Which routes had the most passengers? Did that change over time?</a:t>
            </a:r>
          </a:p>
          <a:p>
            <a:r>
              <a:rPr lang="en-US" dirty="0"/>
              <a:t>Did the percentage of on-time arrivals and departures change?</a:t>
            </a:r>
          </a:p>
          <a:p>
            <a:r>
              <a:rPr lang="en-US" dirty="0"/>
              <a:t>Did customer satisfaction with the airport and its services change?</a:t>
            </a:r>
          </a:p>
        </p:txBody>
      </p:sp>
    </p:spTree>
    <p:extLst>
      <p:ext uri="{BB962C8B-B14F-4D97-AF65-F5344CB8AC3E}">
        <p14:creationId xmlns:p14="http://schemas.microsoft.com/office/powerpoint/2010/main" val="88476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B3BF-6311-2E48-85EF-57CD3A6DAA6D}"/>
              </a:ext>
            </a:extLst>
          </p:cNvPr>
          <p:cNvSpPr>
            <a:spLocks noGrp="1"/>
          </p:cNvSpPr>
          <p:nvPr>
            <p:ph type="title"/>
          </p:nvPr>
        </p:nvSpPr>
        <p:spPr/>
        <p:txBody>
          <a:bodyPr/>
          <a:lstStyle/>
          <a:p>
            <a:r>
              <a:rPr lang="en-US" dirty="0"/>
              <a:t>Questions answered … or not</a:t>
            </a:r>
          </a:p>
        </p:txBody>
      </p:sp>
      <p:sp>
        <p:nvSpPr>
          <p:cNvPr id="3" name="Content Placeholder 2">
            <a:extLst>
              <a:ext uri="{FF2B5EF4-FFF2-40B4-BE49-F238E27FC236}">
                <a16:creationId xmlns:a16="http://schemas.microsoft.com/office/drawing/2014/main" id="{509B76E4-239D-C44A-AD66-A3E4AA3A5E85}"/>
              </a:ext>
            </a:extLst>
          </p:cNvPr>
          <p:cNvSpPr>
            <a:spLocks noGrp="1"/>
          </p:cNvSpPr>
          <p:nvPr>
            <p:ph idx="1"/>
          </p:nvPr>
        </p:nvSpPr>
        <p:spPr/>
        <p:txBody>
          <a:bodyPr>
            <a:normAutofit/>
          </a:bodyPr>
          <a:lstStyle/>
          <a:p>
            <a:r>
              <a:rPr lang="en-US" dirty="0"/>
              <a:t>How much did passenger volume change? ✅</a:t>
            </a:r>
          </a:p>
          <a:p>
            <a:r>
              <a:rPr lang="en-US" dirty="0"/>
              <a:t>How much did the average fare change? Is there a relationship between fares and passenger volume? ✅</a:t>
            </a:r>
          </a:p>
          <a:p>
            <a:r>
              <a:rPr lang="en-US" dirty="0"/>
              <a:t>Did the number of airline serving ABIA change? How much? </a:t>
            </a:r>
            <a:r>
              <a:rPr lang="en-US" dirty="0">
                <a:solidFill>
                  <a:srgbClr val="FF0000"/>
                </a:solidFill>
                <a:latin typeface="Brush Script MT" panose="03060802040406070304" pitchFamily="66" charset="-122"/>
              </a:rPr>
              <a:t>X</a:t>
            </a:r>
          </a:p>
          <a:p>
            <a:pPr marL="0" indent="0">
              <a:buNone/>
            </a:pPr>
            <a:r>
              <a:rPr lang="en-US" dirty="0"/>
              <a:t>	We could not locate a data source to answer this question. </a:t>
            </a:r>
          </a:p>
          <a:p>
            <a:pPr marL="0" indent="0">
              <a:buNone/>
            </a:pPr>
            <a:r>
              <a:rPr lang="en-US" dirty="0"/>
              <a:t>• Which routes had the most passengers? Did that change over time? ✅</a:t>
            </a:r>
          </a:p>
          <a:p>
            <a:r>
              <a:rPr lang="en-US" dirty="0"/>
              <a:t>Did the percentage of on-time arrivals and departures change? ✅</a:t>
            </a:r>
          </a:p>
        </p:txBody>
      </p:sp>
    </p:spTree>
    <p:extLst>
      <p:ext uri="{BB962C8B-B14F-4D97-AF65-F5344CB8AC3E}">
        <p14:creationId xmlns:p14="http://schemas.microsoft.com/office/powerpoint/2010/main" val="108637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1959-7E47-FC4E-AC11-87D61BCB9C70}"/>
              </a:ext>
            </a:extLst>
          </p:cNvPr>
          <p:cNvSpPr>
            <a:spLocks noGrp="1"/>
          </p:cNvSpPr>
          <p:nvPr>
            <p:ph type="title"/>
          </p:nvPr>
        </p:nvSpPr>
        <p:spPr/>
        <p:txBody>
          <a:bodyPr/>
          <a:lstStyle/>
          <a:p>
            <a:r>
              <a:rPr lang="en-US" dirty="0"/>
              <a:t>Questions answered … or not (cont’d)</a:t>
            </a:r>
          </a:p>
        </p:txBody>
      </p:sp>
      <p:sp>
        <p:nvSpPr>
          <p:cNvPr id="3" name="Content Placeholder 2">
            <a:extLst>
              <a:ext uri="{FF2B5EF4-FFF2-40B4-BE49-F238E27FC236}">
                <a16:creationId xmlns:a16="http://schemas.microsoft.com/office/drawing/2014/main" id="{EED702CF-5C3B-9B46-A561-6A35941C72F1}"/>
              </a:ext>
            </a:extLst>
          </p:cNvPr>
          <p:cNvSpPr>
            <a:spLocks noGrp="1"/>
          </p:cNvSpPr>
          <p:nvPr>
            <p:ph idx="1"/>
          </p:nvPr>
        </p:nvSpPr>
        <p:spPr/>
        <p:txBody>
          <a:bodyPr/>
          <a:lstStyle/>
          <a:p>
            <a:r>
              <a:rPr lang="en-US" dirty="0"/>
              <a:t>Did customer satisfaction with the airport and its services change? </a:t>
            </a:r>
            <a:r>
              <a:rPr lang="en-US" dirty="0">
                <a:solidFill>
                  <a:srgbClr val="FF0000"/>
                </a:solidFill>
                <a:latin typeface="Brush Script MT" panose="03060802040406070304" pitchFamily="66" charset="-122"/>
              </a:rPr>
              <a:t>X</a:t>
            </a:r>
            <a:endParaRPr lang="en-US" dirty="0"/>
          </a:p>
          <a:p>
            <a:pPr marL="0" indent="0">
              <a:buNone/>
            </a:pPr>
            <a:r>
              <a:rPr lang="en-US" dirty="0"/>
              <a:t>	The city of Austin has a data set with responses to a customer satisfaction survey, but it only has two years of data. We deemed that insufficient for the comparison we sought.</a:t>
            </a:r>
          </a:p>
          <a:p>
            <a:endParaRPr lang="en-US" dirty="0"/>
          </a:p>
        </p:txBody>
      </p:sp>
    </p:spTree>
    <p:extLst>
      <p:ext uri="{BB962C8B-B14F-4D97-AF65-F5344CB8AC3E}">
        <p14:creationId xmlns:p14="http://schemas.microsoft.com/office/powerpoint/2010/main" val="31014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944E-A8F8-D041-810C-FCE02B5B08A6}"/>
              </a:ext>
            </a:extLst>
          </p:cNvPr>
          <p:cNvSpPr>
            <a:spLocks noGrp="1"/>
          </p:cNvSpPr>
          <p:nvPr>
            <p:ph type="title"/>
          </p:nvPr>
        </p:nvSpPr>
        <p:spPr/>
        <p:txBody>
          <a:bodyPr/>
          <a:lstStyle/>
          <a:p>
            <a:r>
              <a:rPr lang="en-US" dirty="0"/>
              <a:t>The process</a:t>
            </a:r>
          </a:p>
        </p:txBody>
      </p:sp>
      <p:sp>
        <p:nvSpPr>
          <p:cNvPr id="3" name="Content Placeholder 2">
            <a:extLst>
              <a:ext uri="{FF2B5EF4-FFF2-40B4-BE49-F238E27FC236}">
                <a16:creationId xmlns:a16="http://schemas.microsoft.com/office/drawing/2014/main" id="{9E7AC2DD-B085-6F4F-BE62-C30B11CC8589}"/>
              </a:ext>
            </a:extLst>
          </p:cNvPr>
          <p:cNvSpPr>
            <a:spLocks noGrp="1"/>
          </p:cNvSpPr>
          <p:nvPr>
            <p:ph idx="1"/>
          </p:nvPr>
        </p:nvSpPr>
        <p:spPr/>
        <p:txBody>
          <a:bodyPr/>
          <a:lstStyle/>
          <a:p>
            <a:pPr marL="0" indent="0">
              <a:buNone/>
            </a:pPr>
            <a:r>
              <a:rPr lang="en-US" dirty="0"/>
              <a:t>There is quite a bit of public information on airports, airfares, passengers, and other flight-related data. However, most of it was not in a format that fit the questions we asked. So we embarked on a journey of wrangling and winnowing to get the numbers we needed.</a:t>
            </a:r>
          </a:p>
          <a:p>
            <a:pPr marL="0" indent="0">
              <a:buNone/>
            </a:pPr>
            <a:r>
              <a:rPr lang="en-US" dirty="0"/>
              <a:t>For example:</a:t>
            </a:r>
          </a:p>
          <a:p>
            <a:pPr marL="0" indent="0">
              <a:buNone/>
            </a:pPr>
            <a:r>
              <a:rPr lang="en-US" dirty="0"/>
              <a:t>• The city of Austin databases often used timestamps for dates. Separating out the months and years was not technically difficult, but it was tedious.</a:t>
            </a:r>
          </a:p>
          <a:p>
            <a:pPr marL="0" indent="0">
              <a:buNone/>
            </a:pPr>
            <a:r>
              <a:rPr lang="en-US" dirty="0"/>
              <a:t>• The data sets used specialized terminology and abbreviations. The documentation was key to understanding exactly what we had.</a:t>
            </a:r>
          </a:p>
        </p:txBody>
      </p:sp>
    </p:spTree>
    <p:extLst>
      <p:ext uri="{BB962C8B-B14F-4D97-AF65-F5344CB8AC3E}">
        <p14:creationId xmlns:p14="http://schemas.microsoft.com/office/powerpoint/2010/main" val="388954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FDF7-B81D-174F-ADD2-585F96637E23}"/>
              </a:ext>
            </a:extLst>
          </p:cNvPr>
          <p:cNvSpPr>
            <a:spLocks noGrp="1"/>
          </p:cNvSpPr>
          <p:nvPr>
            <p:ph type="title"/>
          </p:nvPr>
        </p:nvSpPr>
        <p:spPr/>
        <p:txBody>
          <a:bodyPr/>
          <a:lstStyle/>
          <a:p>
            <a:r>
              <a:rPr lang="en-US" dirty="0"/>
              <a:t>The Process (cont’d)</a:t>
            </a:r>
          </a:p>
        </p:txBody>
      </p:sp>
      <p:sp>
        <p:nvSpPr>
          <p:cNvPr id="3" name="Content Placeholder 2">
            <a:extLst>
              <a:ext uri="{FF2B5EF4-FFF2-40B4-BE49-F238E27FC236}">
                <a16:creationId xmlns:a16="http://schemas.microsoft.com/office/drawing/2014/main" id="{FCE7663F-CA74-BE42-B5F0-335DEA407901}"/>
              </a:ext>
            </a:extLst>
          </p:cNvPr>
          <p:cNvSpPr>
            <a:spLocks noGrp="1"/>
          </p:cNvSpPr>
          <p:nvPr>
            <p:ph idx="1"/>
          </p:nvPr>
        </p:nvSpPr>
        <p:spPr/>
        <p:txBody>
          <a:bodyPr/>
          <a:lstStyle/>
          <a:p>
            <a:r>
              <a:rPr lang="en-US" dirty="0"/>
              <a:t>While we wanted data for the 10-year window of 2007-2017, it wasn’t always available. (Austin’s passenger data, for example, only goes back to 2013.) We used what we had when there was enough to show a trend, but in some cases had to abandon the question.</a:t>
            </a:r>
          </a:p>
          <a:p>
            <a:r>
              <a:rPr lang="en-US" dirty="0"/>
              <a:t>Some data just wasn’t available. For example, we were initially excited to research a fare question: How much of the total fare is the flight, and how much is made up of extras such as baggage fees and the like? That information surely exists somewhere, but we couldn’t find a public data </a:t>
            </a:r>
            <a:r>
              <a:rPr lang="en-US"/>
              <a:t>set that has it.</a:t>
            </a:r>
            <a:endParaRPr lang="en-US" dirty="0"/>
          </a:p>
        </p:txBody>
      </p:sp>
    </p:spTree>
    <p:extLst>
      <p:ext uri="{BB962C8B-B14F-4D97-AF65-F5344CB8AC3E}">
        <p14:creationId xmlns:p14="http://schemas.microsoft.com/office/powerpoint/2010/main" val="300970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524</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Brush Script MT</vt:lpstr>
      <vt:lpstr>American Typewriter</vt:lpstr>
      <vt:lpstr>Arial</vt:lpstr>
      <vt:lpstr>Calibri</vt:lpstr>
      <vt:lpstr>Calibri Light</vt:lpstr>
      <vt:lpstr>Office Theme</vt:lpstr>
      <vt:lpstr>The</vt:lpstr>
      <vt:lpstr>Documenting growth at ABIA</vt:lpstr>
      <vt:lpstr>Data Sources</vt:lpstr>
      <vt:lpstr>Questions Asked</vt:lpstr>
      <vt:lpstr>Questions answered … or not</vt:lpstr>
      <vt:lpstr>Questions answered … or not (cont’d)</vt:lpstr>
      <vt:lpstr>The process</vt:lpstr>
      <vt:lpstr>The Process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dc:title>
  <dc:creator>Alan Choate</dc:creator>
  <cp:lastModifiedBy>Alan Choate</cp:lastModifiedBy>
  <cp:revision>9</cp:revision>
  <dcterms:created xsi:type="dcterms:W3CDTF">2018-12-14T20:19:14Z</dcterms:created>
  <dcterms:modified xsi:type="dcterms:W3CDTF">2018-12-14T21:52:01Z</dcterms:modified>
</cp:coreProperties>
</file>