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Overpass"/>
      <p:regular r:id="rId31"/>
      <p:bold r:id="rId32"/>
      <p:italic r:id="rId33"/>
      <p:boldItalic r:id="rId34"/>
    </p:embeddedFont>
    <p:embeddedFont>
      <p:font typeface="Overpass Light"/>
      <p:regular r:id="rId35"/>
      <p:bold r:id="rId36"/>
      <p:italic r:id="rId37"/>
      <p:boldItalic r:id="rId38"/>
    </p:embeddedFont>
    <p:embeddedFont>
      <p:font typeface="Overpass SemiBol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gYE2p6XQSpETl4gzE5T2gCMQV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1BB977-722C-41DA-9A95-D841E7C30941}">
  <a:tblStyle styleId="{E01BB977-722C-41DA-9A95-D841E7C309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3D42BFA-65DB-438F-9E3B-AD964A00943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SemiBold-bold.fntdata"/><Relationship Id="rId20" Type="http://schemas.openxmlformats.org/officeDocument/2006/relationships/slide" Target="slides/slide14.xml"/><Relationship Id="rId42" Type="http://schemas.openxmlformats.org/officeDocument/2006/relationships/font" Target="fonts/OverpassSemiBold-boldItalic.fntdata"/><Relationship Id="rId41" Type="http://schemas.openxmlformats.org/officeDocument/2006/relationships/font" Target="fonts/OverpassSemiBold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verpass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verpass-italic.fntdata"/><Relationship Id="rId10" Type="http://schemas.openxmlformats.org/officeDocument/2006/relationships/slide" Target="slides/slide4.xml"/><Relationship Id="rId32" Type="http://schemas.openxmlformats.org/officeDocument/2006/relationships/font" Target="fonts/Overpass-bold.fntdata"/><Relationship Id="rId13" Type="http://schemas.openxmlformats.org/officeDocument/2006/relationships/slide" Target="slides/slide7.xml"/><Relationship Id="rId35" Type="http://schemas.openxmlformats.org/officeDocument/2006/relationships/font" Target="fonts/OverpassLight-regular.fntdata"/><Relationship Id="rId12" Type="http://schemas.openxmlformats.org/officeDocument/2006/relationships/slide" Target="slides/slide6.xml"/><Relationship Id="rId34" Type="http://schemas.openxmlformats.org/officeDocument/2006/relationships/font" Target="fonts/Overpass-boldItalic.fntdata"/><Relationship Id="rId15" Type="http://schemas.openxmlformats.org/officeDocument/2006/relationships/slide" Target="slides/slide9.xml"/><Relationship Id="rId37" Type="http://schemas.openxmlformats.org/officeDocument/2006/relationships/font" Target="fonts/OverpassLight-italic.fntdata"/><Relationship Id="rId14" Type="http://schemas.openxmlformats.org/officeDocument/2006/relationships/slide" Target="slides/slide8.xml"/><Relationship Id="rId36" Type="http://schemas.openxmlformats.org/officeDocument/2006/relationships/font" Target="fonts/OverpassLight-bold.fntdata"/><Relationship Id="rId17" Type="http://schemas.openxmlformats.org/officeDocument/2006/relationships/slide" Target="slides/slide11.xml"/><Relationship Id="rId39" Type="http://schemas.openxmlformats.org/officeDocument/2006/relationships/font" Target="fonts/OverpassSemiBold-regular.fntdata"/><Relationship Id="rId16" Type="http://schemas.openxmlformats.org/officeDocument/2006/relationships/slide" Target="slides/slide10.xml"/><Relationship Id="rId38" Type="http://schemas.openxmlformats.org/officeDocument/2006/relationships/font" Target="fonts/Overpass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Relationship Id="rId3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3.png"/><Relationship Id="rId3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6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3" name="Google Shape;13;p2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5" name="Google Shape;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96" name="Google Shape;96;p3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3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98" name="Google Shape;98;p3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3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00" name="Google Shape;100;p37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37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102" name="Google Shape;1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05" name="Google Shape;105;p3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3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107" name="Google Shape;107;p3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09" name="Google Shape;109;p38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10" name="Google Shape;110;p3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11" name="Google Shape;11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14" name="Google Shape;114;p3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3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116" name="Google Shape;116;p3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18" name="Google Shape;118;p3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19" name="Google Shape;119;p39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0" name="Google Shape;120;p39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pic>
        <p:nvPicPr>
          <p:cNvPr id="121" name="Google Shape;12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124" name="Google Shape;124;p4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4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6" name="Google Shape;126;p40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27" name="Google Shape;127;p40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28" name="Google Shape;128;p40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1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32" name="Google Shape;132;p4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4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34" name="Google Shape;134;p4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35" name="Google Shape;13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42" name="Google Shape;142;p30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3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42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9" name="Google Shape;149;p4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4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4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2" name="Google Shape;152;p4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4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54" name="Google Shape;1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3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57" name="Google Shape;157;p43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8" name="Google Shape;158;p43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59" name="Google Shape;159;p43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60" name="Google Shape;160;p43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161" name="Google Shape;161;p4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4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63" name="Google Shape;1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4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66" name="Google Shape;166;p44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7" name="Google Shape;167;p44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68" name="Google Shape;168;p44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9" name="Google Shape;169;p44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70" name="Google Shape;170;p44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71" name="Google Shape;171;p44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2" name="Google Shape;172;p44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1275" y="1882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1275" y="3404473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1275" y="2705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1275" y="4214033"/>
            <a:ext cx="580517" cy="580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4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4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79" name="Google Shape;179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82" name="Google Shape;182;p4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4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84" name="Google Shape;184;p45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5" name="Google Shape;185;p45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86" name="Google Shape;186;p45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7" name="Google Shape;187;p45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88" name="Google Shape;18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6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91" name="Google Shape;191;p4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4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3" name="Google Shape;193;p46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94" name="Google Shape;194;p46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95" name="Google Shape;195;p46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6" name="Google Shape;196;p46"/>
          <p:cNvSpPr txBox="1"/>
          <p:nvPr/>
        </p:nvSpPr>
        <p:spPr>
          <a:xfrm>
            <a:off x="5903450" y="46692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7" name="Google Shape;197;p46"/>
          <p:cNvSpPr txBox="1"/>
          <p:nvPr/>
        </p:nvSpPr>
        <p:spPr>
          <a:xfrm>
            <a:off x="5903450" y="51743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8" name="Google Shape;198;p46"/>
          <p:cNvSpPr txBox="1"/>
          <p:nvPr/>
        </p:nvSpPr>
        <p:spPr>
          <a:xfrm>
            <a:off x="8815525" y="46692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9" name="Google Shape;199;p46"/>
          <p:cNvSpPr txBox="1"/>
          <p:nvPr/>
        </p:nvSpPr>
        <p:spPr>
          <a:xfrm>
            <a:off x="8815525" y="51743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00" name="Google Shape;200;p46"/>
          <p:cNvPicPr preferRelativeResize="0"/>
          <p:nvPr/>
        </p:nvPicPr>
        <p:blipFill rotWithShape="1">
          <a:blip r:embed="rId3">
            <a:alphaModFix/>
          </a:blip>
          <a:srcRect b="0" l="2507" r="2498" t="0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6"/>
          <p:cNvPicPr preferRelativeResize="0"/>
          <p:nvPr/>
        </p:nvPicPr>
        <p:blipFill rotWithShape="1">
          <a:blip r:embed="rId4">
            <a:alphaModFix/>
          </a:blip>
          <a:srcRect b="0" l="2678" r="2678" t="0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6"/>
          <p:cNvPicPr preferRelativeResize="0"/>
          <p:nvPr/>
        </p:nvPicPr>
        <p:blipFill rotWithShape="1">
          <a:blip r:embed="rId5">
            <a:alphaModFix/>
          </a:blip>
          <a:srcRect b="0" l="2507" r="2498" t="0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6"/>
          <p:cNvPicPr preferRelativeResize="0"/>
          <p:nvPr/>
        </p:nvPicPr>
        <p:blipFill rotWithShape="1">
          <a:blip r:embed="rId6">
            <a:alphaModFix/>
          </a:blip>
          <a:srcRect b="0" l="2325" r="2325" t="0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7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207" name="Google Shape;207;p4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4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209" name="Google Shape;209;p4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4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211" name="Google Shape;211;p47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12" name="Google Shape;212;p47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213" name="Google Shape;2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216" name="Google Shape;216;p4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4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218" name="Google Shape;218;p4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4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220" name="Google Shape;220;p48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21" name="Google Shape;221;p4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222" name="Google Shape;22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225" name="Google Shape;225;p4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4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227" name="Google Shape;227;p4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4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229" name="Google Shape;229;p4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230" name="Google Shape;230;p49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31" name="Google Shape;231;p49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0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235" name="Google Shape;235;p5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5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7" name="Google Shape;237;p50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238" name="Google Shape;238;p50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239" name="Google Shape;239;p50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0" name="Google Shape;24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43" name="Google Shape;243;p5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5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45" name="Google Shape;245;p51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246" name="Google Shape;246;p5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5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5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52" name="Google Shape;252;p5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5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54" name="Google Shape;254;p52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55" name="Google Shape;255;p52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256" name="Google Shape;25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3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259" name="Google Shape;259;p5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5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61" name="Google Shape;261;p5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5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63" name="Google Shape;263;p53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64" name="Google Shape;264;p53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265" name="Google Shape;26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ck">
  <p:cSld name="CUSTOM_4_1">
    <p:bg>
      <p:bgPr>
        <a:solidFill>
          <a:srgbClr val="141414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4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268" name="Google Shape;268;p5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5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70" name="Google Shape;270;p5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5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72" name="Google Shape;272;p54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73" name="Google Shape;273;p54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274" name="Google Shape;27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9" name="Google Shape;19;p2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1" name="Google Shape;21;p2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" name="Google Shape;23;p28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24" name="Google Shape;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1_Interior whit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8" name="Google Shape;28;p31"/>
          <p:cNvSpPr txBox="1"/>
          <p:nvPr>
            <p:ph idx="1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  <p:sp>
        <p:nvSpPr>
          <p:cNvPr id="29" name="Google Shape;29;p31"/>
          <p:cNvSpPr txBox="1"/>
          <p:nvPr/>
        </p:nvSpPr>
        <p:spPr>
          <a:xfrm>
            <a:off x="1" y="6339382"/>
            <a:ext cx="12192000" cy="526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61295" y="623062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4" name="Google Shape;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8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98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98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98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2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9" name="Google Shape;39;p32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0" name="Google Shape;40;p32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1" name="Google Shape;41;p32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42" name="Google Shape;42;p32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3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45" name="Google Shape;45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9" name="Google Shape;49;p33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50" name="Google Shape;50;p33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51" name="Google Shape;51;p3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53" name="Google Shape;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56" name="Google Shape;56;p34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57" name="Google Shape;57;p34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8" name="Google Shape;58;p34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9" name="Google Shape;59;p34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0" name="Google Shape;60;p34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61" name="Google Shape;61;p34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1275" y="1882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1275" y="3404473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1275" y="2705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1275" y="4214033"/>
            <a:ext cx="580517" cy="580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3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68" name="Google Shape;6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71" name="Google Shape;71;p3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3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3" name="Google Shape;73;p35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35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75" name="Google Shape;75;p35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35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77" name="Google Shape;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0" name="Google Shape;80;p3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2" name="Google Shape;82;p36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83" name="Google Shape;83;p36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84" name="Google Shape;84;p36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36"/>
          <p:cNvSpPr txBox="1"/>
          <p:nvPr/>
        </p:nvSpPr>
        <p:spPr>
          <a:xfrm>
            <a:off x="5903450" y="46692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6" name="Google Shape;86;p36"/>
          <p:cNvSpPr txBox="1"/>
          <p:nvPr/>
        </p:nvSpPr>
        <p:spPr>
          <a:xfrm>
            <a:off x="5903450" y="51743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7" name="Google Shape;87;p36"/>
          <p:cNvSpPr txBox="1"/>
          <p:nvPr/>
        </p:nvSpPr>
        <p:spPr>
          <a:xfrm>
            <a:off x="8815525" y="46692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8" name="Google Shape;88;p36"/>
          <p:cNvSpPr txBox="1"/>
          <p:nvPr/>
        </p:nvSpPr>
        <p:spPr>
          <a:xfrm>
            <a:off x="8815525" y="51743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89" name="Google Shape;89;p36"/>
          <p:cNvPicPr preferRelativeResize="0"/>
          <p:nvPr/>
        </p:nvPicPr>
        <p:blipFill rotWithShape="1">
          <a:blip r:embed="rId3">
            <a:alphaModFix/>
          </a:blip>
          <a:srcRect b="0" l="2507" r="2498" t="0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6"/>
          <p:cNvPicPr preferRelativeResize="0"/>
          <p:nvPr/>
        </p:nvPicPr>
        <p:blipFill rotWithShape="1">
          <a:blip r:embed="rId4">
            <a:alphaModFix/>
          </a:blip>
          <a:srcRect b="0" l="2678" r="2678" t="0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6"/>
          <p:cNvPicPr preferRelativeResize="0"/>
          <p:nvPr/>
        </p:nvPicPr>
        <p:blipFill rotWithShape="1">
          <a:blip r:embed="rId5">
            <a:alphaModFix/>
          </a:blip>
          <a:srcRect b="0" l="2507" r="2498" t="0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6"/>
          <p:cNvPicPr preferRelativeResize="0"/>
          <p:nvPr/>
        </p:nvPicPr>
        <p:blipFill rotWithShape="1">
          <a:blip r:embed="rId6">
            <a:alphaModFix/>
          </a:blip>
          <a:srcRect b="0" l="2325" r="2324" t="0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11765" y="6169660"/>
            <a:ext cx="1830705" cy="6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verpass Light"/>
              <a:buChar char="●"/>
              <a:defRPr b="0" i="0" sz="2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○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■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○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■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○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600"/>
              <a:buFont typeface="Overpass Light"/>
              <a:buChar char="■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verpass Light"/>
              <a:buChar char="●"/>
              <a:defRPr b="0" i="0" sz="2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○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■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○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■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○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600"/>
              <a:buFont typeface="Overpass Light"/>
              <a:buChar char="■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41.png"/><Relationship Id="rId7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"/>
          <p:cNvSpPr txBox="1"/>
          <p:nvPr>
            <p:ph type="title"/>
          </p:nvPr>
        </p:nvSpPr>
        <p:spPr>
          <a:xfrm>
            <a:off x="1908778" y="573058"/>
            <a:ext cx="753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ceph性能诊断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81" name="Google Shape;281;p1"/>
          <p:cNvSpPr/>
          <p:nvPr/>
        </p:nvSpPr>
        <p:spPr>
          <a:xfrm>
            <a:off x="1803674" y="3950710"/>
            <a:ext cx="2941637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000" spcFirstLastPara="1" rIns="45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史琪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"/>
          <p:cNvSpPr txBox="1"/>
          <p:nvPr/>
        </p:nvSpPr>
        <p:spPr>
          <a:xfrm>
            <a:off x="1803674" y="2831003"/>
            <a:ext cx="5143664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Senior Technical Account Manager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"/>
          <p:cNvSpPr txBox="1"/>
          <p:nvPr/>
        </p:nvSpPr>
        <p:spPr>
          <a:xfrm>
            <a:off x="1803674" y="3334055"/>
            <a:ext cx="5143664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(中文) 高级大客户技术经理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4" name="Google Shape;374;p10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案例1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5" name="Google Shape;375;p1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76" name="Google Shape;376;p10"/>
          <p:cNvSpPr txBox="1"/>
          <p:nvPr/>
        </p:nvSpPr>
        <p:spPr>
          <a:xfrm>
            <a:off x="412115" y="2333625"/>
            <a:ext cx="3976370" cy="129476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故障描述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ceph作为kubernetes的存储。  master节点在频繁的选举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77" name="Google Shape;3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165" y="1203325"/>
            <a:ext cx="6477635" cy="482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1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案例1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4" name="Google Shape;384;p1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85" name="Google Shape;385;p11"/>
          <p:cNvSpPr txBox="1"/>
          <p:nvPr/>
        </p:nvSpPr>
        <p:spPr>
          <a:xfrm>
            <a:off x="293370" y="1967230"/>
            <a:ext cx="2427605" cy="39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故障描述：ceph作为openshift/kubernetes的存储。  master节点在频繁的选举。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经过fio测试ceph集群发现最大的有IO毛刺，平均延迟很低（绿色），最大延迟很高（红色）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etcd 遇到IO毛刺，写入超时，导致master心跳失败重新选举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386" name="Google Shape;386;p11"/>
          <p:cNvGraphicFramePr/>
          <p:nvPr/>
        </p:nvGraphicFramePr>
        <p:xfrm>
          <a:off x="3378835" y="2011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{F3D42BFA-65DB-438F-9E3B-AD964A009434}</a:tableStyleId>
              </a:tblPr>
              <a:tblGrid>
                <a:gridCol w="8533775"/>
              </a:tblGrid>
              <a:tr h="258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rand_100write_4k: (g=0): rw=randwrite, bs=(R) 4096B-4096B, (W) 4096B-4096B, (T) 4096B-4096B, ioengine=libaio, iodepth=1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fio-3.1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Starting 1 thread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Jobs: 1 (f=1): [w(1)][100.0%][r=0KiB/s,w=444KiB/s][r=0,w=111 IOPS][eta 00m:00s]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rand_100write_4k: (groupid=0, jobs=1): err= 0: pid=1196012: Wed Oct 16 10:06:38 2019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  write: IOPS=156, BW=626KiB/s (641kB/s)(110MiB/180025msec)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    slat (usec): min=4, max=249, avg=11.98, stdev= 7.01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    clat (usec): min=731, max=2348.8k, avg=6375.40, stdev=61281.29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     lat (usec): min=739, max=</a:t>
                      </a: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2348.8k</a:t>
                      </a: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, avg=</a:t>
                      </a: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6387.68</a:t>
                      </a: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, stdev=61281.30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EED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2" name="Google Shape;392;p12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案例1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3" name="Google Shape;393;p1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94" name="Google Shape;394;p12"/>
          <p:cNvSpPr txBox="1"/>
          <p:nvPr/>
        </p:nvSpPr>
        <p:spPr>
          <a:xfrm>
            <a:off x="293370" y="1413510"/>
            <a:ext cx="1160589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经过rbd和osd日志分析，连续2条操作记录之间有1.6s的时间gap，操作的对象正在deep scrub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5" name="Google Shape;395;p12"/>
          <p:cNvSpPr/>
          <p:nvPr/>
        </p:nvSpPr>
        <p:spPr>
          <a:xfrm>
            <a:off x="5615305" y="4243070"/>
            <a:ext cx="5341620" cy="18262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p12"/>
          <p:cNvCxnSpPr/>
          <p:nvPr/>
        </p:nvCxnSpPr>
        <p:spPr>
          <a:xfrm flipH="1">
            <a:off x="6049645" y="3624580"/>
            <a:ext cx="14605" cy="603885"/>
          </a:xfrm>
          <a:prstGeom prst="straightConnector1">
            <a:avLst/>
          </a:prstGeom>
          <a:noFill/>
          <a:ln cap="flat" cmpd="sng" w="28575">
            <a:solidFill>
              <a:srgbClr val="BA7C2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7" name="Google Shape;397;p12"/>
          <p:cNvCxnSpPr/>
          <p:nvPr/>
        </p:nvCxnSpPr>
        <p:spPr>
          <a:xfrm flipH="1">
            <a:off x="6855460" y="3624580"/>
            <a:ext cx="14605" cy="603885"/>
          </a:xfrm>
          <a:prstGeom prst="straightConnector1">
            <a:avLst/>
          </a:prstGeom>
          <a:noFill/>
          <a:ln cap="flat" cmpd="sng" w="28575">
            <a:solidFill>
              <a:srgbClr val="BA7C2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8" name="Google Shape;398;p12"/>
          <p:cNvCxnSpPr/>
          <p:nvPr/>
        </p:nvCxnSpPr>
        <p:spPr>
          <a:xfrm>
            <a:off x="7289800" y="3383280"/>
            <a:ext cx="3175" cy="859790"/>
          </a:xfrm>
          <a:prstGeom prst="straightConnector1">
            <a:avLst/>
          </a:prstGeom>
          <a:noFill/>
          <a:ln cap="flat" cmpd="sng" w="28575">
            <a:solidFill>
              <a:srgbClr val="BA7C2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9" name="Google Shape;399;p12"/>
          <p:cNvCxnSpPr/>
          <p:nvPr/>
        </p:nvCxnSpPr>
        <p:spPr>
          <a:xfrm>
            <a:off x="6445250" y="3383280"/>
            <a:ext cx="7620" cy="859790"/>
          </a:xfrm>
          <a:prstGeom prst="straightConnector1">
            <a:avLst/>
          </a:prstGeom>
          <a:noFill/>
          <a:ln cap="flat" cmpd="sng" w="28575">
            <a:solidFill>
              <a:srgbClr val="BA7C2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0" name="Google Shape;400;p12"/>
          <p:cNvCxnSpPr/>
          <p:nvPr/>
        </p:nvCxnSpPr>
        <p:spPr>
          <a:xfrm flipH="1">
            <a:off x="7813040" y="3639185"/>
            <a:ext cx="14605" cy="603885"/>
          </a:xfrm>
          <a:prstGeom prst="straightConnector1">
            <a:avLst/>
          </a:prstGeom>
          <a:noFill/>
          <a:ln cap="flat" cmpd="sng" w="28575">
            <a:solidFill>
              <a:srgbClr val="BA7C2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1" name="Google Shape;401;p12"/>
          <p:cNvCxnSpPr/>
          <p:nvPr/>
        </p:nvCxnSpPr>
        <p:spPr>
          <a:xfrm flipH="1">
            <a:off x="8506460" y="3639185"/>
            <a:ext cx="14605" cy="603885"/>
          </a:xfrm>
          <a:prstGeom prst="straightConnector1">
            <a:avLst/>
          </a:prstGeom>
          <a:noFill/>
          <a:ln cap="flat" cmpd="sng" w="28575">
            <a:solidFill>
              <a:srgbClr val="BA7C2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2" name="Google Shape;402;p12"/>
          <p:cNvCxnSpPr/>
          <p:nvPr/>
        </p:nvCxnSpPr>
        <p:spPr>
          <a:xfrm flipH="1">
            <a:off x="8698865" y="1889125"/>
            <a:ext cx="10160" cy="2353945"/>
          </a:xfrm>
          <a:prstGeom prst="straightConnector1">
            <a:avLst/>
          </a:prstGeom>
          <a:noFill/>
          <a:ln cap="flat" cmpd="sng" w="28575">
            <a:solidFill>
              <a:srgbClr val="BA7C2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3" name="Google Shape;403;p12"/>
          <p:cNvCxnSpPr/>
          <p:nvPr/>
        </p:nvCxnSpPr>
        <p:spPr>
          <a:xfrm flipH="1">
            <a:off x="9653905" y="3760470"/>
            <a:ext cx="20320" cy="482600"/>
          </a:xfrm>
          <a:prstGeom prst="straightConnector1">
            <a:avLst/>
          </a:prstGeom>
          <a:noFill/>
          <a:ln cap="flat" cmpd="sng" w="28575">
            <a:solidFill>
              <a:srgbClr val="BA7C2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4" name="Google Shape;404;p12"/>
          <p:cNvCxnSpPr/>
          <p:nvPr/>
        </p:nvCxnSpPr>
        <p:spPr>
          <a:xfrm flipH="1">
            <a:off x="9319260" y="3639185"/>
            <a:ext cx="14605" cy="603885"/>
          </a:xfrm>
          <a:prstGeom prst="straightConnector1">
            <a:avLst/>
          </a:prstGeom>
          <a:noFill/>
          <a:ln cap="flat" cmpd="sng" w="28575">
            <a:solidFill>
              <a:srgbClr val="BA7C2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5" name="Google Shape;405;p12"/>
          <p:cNvCxnSpPr/>
          <p:nvPr/>
        </p:nvCxnSpPr>
        <p:spPr>
          <a:xfrm flipH="1">
            <a:off x="8159750" y="3639185"/>
            <a:ext cx="14605" cy="603885"/>
          </a:xfrm>
          <a:prstGeom prst="straightConnector1">
            <a:avLst/>
          </a:prstGeom>
          <a:noFill/>
          <a:ln cap="flat" cmpd="sng" w="28575">
            <a:solidFill>
              <a:srgbClr val="BA7C2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6" name="Google Shape;406;p12"/>
          <p:cNvCxnSpPr/>
          <p:nvPr/>
        </p:nvCxnSpPr>
        <p:spPr>
          <a:xfrm flipH="1">
            <a:off x="10015220" y="3639185"/>
            <a:ext cx="14605" cy="603885"/>
          </a:xfrm>
          <a:prstGeom prst="straightConnector1">
            <a:avLst/>
          </a:prstGeom>
          <a:noFill/>
          <a:ln cap="flat" cmpd="sng" w="28575">
            <a:solidFill>
              <a:srgbClr val="BA7C2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7" name="Google Shape;407;p12"/>
          <p:cNvCxnSpPr/>
          <p:nvPr/>
        </p:nvCxnSpPr>
        <p:spPr>
          <a:xfrm flipH="1">
            <a:off x="10467975" y="3865880"/>
            <a:ext cx="20955" cy="377190"/>
          </a:xfrm>
          <a:prstGeom prst="straightConnector1">
            <a:avLst/>
          </a:prstGeom>
          <a:noFill/>
          <a:ln cap="flat" cmpd="sng" w="28575">
            <a:solidFill>
              <a:srgbClr val="BA7C2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8" name="Google Shape;408;p12"/>
          <p:cNvSpPr txBox="1"/>
          <p:nvPr/>
        </p:nvSpPr>
        <p:spPr>
          <a:xfrm>
            <a:off x="7540625" y="4864100"/>
            <a:ext cx="194627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存储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2"/>
          <p:cNvSpPr txBox="1"/>
          <p:nvPr/>
        </p:nvSpPr>
        <p:spPr>
          <a:xfrm>
            <a:off x="10941685" y="3338195"/>
            <a:ext cx="108204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IO请求耗时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2"/>
          <p:cNvSpPr txBox="1"/>
          <p:nvPr/>
        </p:nvSpPr>
        <p:spPr>
          <a:xfrm>
            <a:off x="10564495" y="3956685"/>
            <a:ext cx="51879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2"/>
          <p:cNvSpPr txBox="1"/>
          <p:nvPr/>
        </p:nvSpPr>
        <p:spPr>
          <a:xfrm>
            <a:off x="5394960" y="3787775"/>
            <a:ext cx="51879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2"/>
          <p:cNvSpPr txBox="1"/>
          <p:nvPr/>
        </p:nvSpPr>
        <p:spPr>
          <a:xfrm>
            <a:off x="7967980" y="2075815"/>
            <a:ext cx="81597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1600ms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p12"/>
          <p:cNvGraphicFramePr/>
          <p:nvPr/>
        </p:nvGraphicFramePr>
        <p:xfrm>
          <a:off x="126365" y="257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{F3D42BFA-65DB-438F-9E3B-AD964A009434}</a:tableStyleId>
              </a:tblPr>
              <a:tblGrid>
                <a:gridCol w="5097775"/>
              </a:tblGrid>
              <a:tr h="250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2022-11-22 </a:t>
                      </a: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11:25:03.427203 </a:t>
                      </a: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7fa8a353d700 10 -- 10.21.7.21:0/13330687 &gt;&gt; 10.21.7.21:6801/2181839 conn(0x7fa8840fd570 :-1 s=STATE_OPEN pgs=149 cs=1 l=1).write_message sending 0x7fa884157c30 done.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2022-11-22 </a:t>
                      </a: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11:25:05.063807</a:t>
                      </a: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 7fa8a353d700 20 -- 10.21.7.21:0/13330687 &gt;&gt; 10.21.7.21:6801/2181839 conn(0x7fa8840fd570 :-1 s=STATE_OPEN pgs=149 cs=1 l=1).process prev state is STATE_OPEN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EED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9" name="Google Shape;419;p13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案例2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0" name="Google Shape;420;p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21" name="Google Shape;421;p13"/>
          <p:cNvSpPr txBox="1"/>
          <p:nvPr/>
        </p:nvSpPr>
        <p:spPr>
          <a:xfrm>
            <a:off x="293370" y="1277620"/>
            <a:ext cx="11605895" cy="5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问题描述：Ceph集群频繁出现slow request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2" name="Google Shape;422;p13"/>
          <p:cNvSpPr txBox="1"/>
          <p:nvPr/>
        </p:nvSpPr>
        <p:spPr>
          <a:xfrm>
            <a:off x="293370" y="1846580"/>
            <a:ext cx="1160589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根据history_slow_op 抓取一条延迟高的操作记录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423" name="Google Shape;423;p13"/>
          <p:cNvGraphicFramePr/>
          <p:nvPr/>
        </p:nvGraphicFramePr>
        <p:xfrm>
          <a:off x="695325" y="23641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{F3D42BFA-65DB-438F-9E3B-AD964A009434}</a:tableStyleId>
              </a:tblPr>
              <a:tblGrid>
                <a:gridCol w="8533775"/>
              </a:tblGrid>
              <a:tr h="41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"events": [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{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"time": "2023-03-21 11:28:21.786570",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"event": "initiated"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},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{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"time": "2023-03-21 11:28:21.786640", #op在pg队列中等待处理花了19秒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"event": "queued_for_pg"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},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{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"time": "2023-03-21 11:28:40.443971", 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"event": "reached_pg" #已经获得pg锁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},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{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"time": "2023-03-21 11:28:41.443999", #op获得对象读写锁花了12秒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"event": "waiting for rw locks"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},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{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chemeClr val="dk1"/>
                          </a:solidFill>
                        </a:rPr>
                        <a:t>"time": "2023-03-21 11:28:53.554617", 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EED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9" name="Google Shape;429;p14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案例2扩展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0" name="Google Shape;430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431" name="Google Shape;4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" y="1076960"/>
            <a:ext cx="546671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5865" y="1076960"/>
            <a:ext cx="5448935" cy="258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4160" y="3827145"/>
            <a:ext cx="6368415" cy="29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5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9" name="Google Shape;439;p15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案例3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0" name="Google Shape;440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41" name="Google Shape;441;p15"/>
          <p:cNvSpPr txBox="1"/>
          <p:nvPr/>
        </p:nvSpPr>
        <p:spPr>
          <a:xfrm>
            <a:off x="293370" y="1277620"/>
            <a:ext cx="11605895" cy="5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mysql 读写 全闪存 (NVMe) 的集群 每秒处理事务的数量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42" name="Google Shape;4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36090"/>
            <a:ext cx="11367135" cy="512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8" name="Google Shape;448;p16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案例3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9" name="Google Shape;449;p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50" name="Google Shape;450;p16"/>
          <p:cNvSpPr txBox="1"/>
          <p:nvPr/>
        </p:nvSpPr>
        <p:spPr>
          <a:xfrm>
            <a:off x="293370" y="1277620"/>
            <a:ext cx="11605895" cy="5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mysql 读写 全闪存 (NVMe) 的集群 每秒处理查询的数量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51" name="Google Shape;4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85" y="1696085"/>
            <a:ext cx="11607800" cy="511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57" name="Google Shape;457;p17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案例3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58" name="Google Shape;458;p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59" name="Google Shape;459;p17"/>
          <p:cNvSpPr txBox="1"/>
          <p:nvPr/>
        </p:nvSpPr>
        <p:spPr>
          <a:xfrm>
            <a:off x="293370" y="1277620"/>
            <a:ext cx="11605895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zh-CN" sz="2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总结:</a:t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zh-CN" sz="2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Ceph BlueStore 在基于全闪存 (NVMe) 的集群上部署时比HDD/SSD混合的硬件配置，TPS 提高了 16 倍，QPS 提高了 14 倍，平均延迟降低了约 200 倍，第 99 百分位尾部延迟降低了约 750 倍。当性能对于高事务工作负载至关重要时，建议将 Ceph BlueStore 与全闪存 (NVMe) 硬件一起使用。参考文档如下：</a:t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0" name="Google Shape;460;p17"/>
          <p:cNvSpPr txBox="1"/>
          <p:nvPr/>
        </p:nvSpPr>
        <p:spPr>
          <a:xfrm>
            <a:off x="533400" y="6248400"/>
            <a:ext cx="10426065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https://www.redhat.com/zh/blog/red-hat-openstack-platform-red-hat-ceph-storage-mysql-database-performance-ceph-rbd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6" name="Google Shape;466;p18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性能优化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7" name="Google Shape;467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468" name="Google Shape;4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6425" y="1894205"/>
            <a:ext cx="5649595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8"/>
          <p:cNvSpPr/>
          <p:nvPr/>
        </p:nvSpPr>
        <p:spPr>
          <a:xfrm>
            <a:off x="308610" y="2133600"/>
            <a:ext cx="4756150" cy="3657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44450">
            <a:solidFill>
              <a:schemeClr val="accen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309245" y="2743200"/>
            <a:ext cx="467487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 优化需要满足业务要求，解决业务问题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 优化需要找到整个IO链路的瓶颈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3. 没有目标的优化部分组件，努力白费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6" name="Google Shape;476;p19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性能瓶颈诊断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7" name="Google Shape;477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78" name="Google Shape;478;p19"/>
          <p:cNvSpPr txBox="1"/>
          <p:nvPr/>
        </p:nvSpPr>
        <p:spPr>
          <a:xfrm>
            <a:off x="4756150" y="1403985"/>
            <a:ext cx="6316980" cy="164211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zh-CN" sz="2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硬件瓶颈</a:t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zh-CN" sz="2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1，存储介质</a:t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zh-CN" sz="2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2，网络</a:t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zh-CN" sz="2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3，cpu</a:t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zh-CN" sz="2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4，内存</a:t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9" name="Google Shape;479;p19"/>
          <p:cNvSpPr txBox="1"/>
          <p:nvPr/>
        </p:nvSpPr>
        <p:spPr>
          <a:xfrm>
            <a:off x="4712335" y="4217035"/>
            <a:ext cx="6266180" cy="164211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zh-CN" sz="2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软件瓶颈</a:t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zh-CN" sz="2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1，IO队列，排队</a:t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zh-CN" sz="2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2，多线程任务切换-锁的延迟</a:t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zh-CN" sz="2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3，IO为了保持顺序执行而排队</a:t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zh-CN" sz="2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4，cpu中断，上下文切换</a:t>
            </a:r>
            <a:endParaRPr b="0" i="0" sz="24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80" name="Google Shape;4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5" y="1270635"/>
            <a:ext cx="25781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89" name="Google Shape;289;p2"/>
          <p:cNvSpPr txBox="1"/>
          <p:nvPr/>
        </p:nvSpPr>
        <p:spPr>
          <a:xfrm>
            <a:off x="2470067" y="1567543"/>
            <a:ext cx="5011387" cy="181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C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1，性能与业务需求匹配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C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2，案例分析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C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3，性能诊断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C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4，Crimson简介与预览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6" name="Google Shape;486;p20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诊断方法汇总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7" name="Google Shape;487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488" name="Google Shape;488;p20"/>
          <p:cNvGraphicFramePr/>
          <p:nvPr/>
        </p:nvGraphicFramePr>
        <p:xfrm>
          <a:off x="503555" y="1076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{F3D42BFA-65DB-438F-9E3B-AD964A009434}</a:tableStyleId>
              </a:tblPr>
              <a:tblGrid>
                <a:gridCol w="823600"/>
                <a:gridCol w="1392550"/>
                <a:gridCol w="5866775"/>
                <a:gridCol w="2248525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检查类别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注意要点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相关命令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28975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硬件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存储介质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观察硬盘，raid卡是否达到瓶颈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iostat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29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网络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观察当前网络的流量和最大带宽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iperf，dstat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</a:tr>
              <a:tr h="811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cpu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cpu使用率和load average是否很高, iowait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top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29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内存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查看内存使用情况，注意swap的使用率和out of memory的情况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free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</a:tr>
              <a:tr h="7289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软件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ceph 锁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waiting for lock, queued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history_slow_op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29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cpu中断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大量的cpu中断会产生性能损耗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/proc/interrupts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</a:tr>
              <a:tr h="729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系统中断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上下文切换性能损耗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pidstat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94" name="Google Shape;494;p21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硬件的选型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95" name="Google Shape;495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496" name="Google Shape;496;p21"/>
          <p:cNvGraphicFramePr/>
          <p:nvPr/>
        </p:nvGraphicFramePr>
        <p:xfrm>
          <a:off x="457200" y="1996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{F3D42BFA-65DB-438F-9E3B-AD964A009434}</a:tableStyleId>
              </a:tblPr>
              <a:tblGrid>
                <a:gridCol w="3126750"/>
              </a:tblGrid>
              <a:tr h="449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CPU： 每个 NVMe SSD 10 个core，假设2 GHz CPU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RAM：16 GB 基线，以及每个 OSD 额外 5 GB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网络： 每 2 个 OSD 10 千兆位以太网(GbE)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OSD 介质： 高性能、高端的企业级 NVMe SSD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OSD： 每个 NVMe SSD 对应两个OSD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BlueStore WAL/DB： 高性能、高端的企业级 NVMe SSD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Controller：原生 PCIe 总线.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F8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Google Shape;497;p21"/>
          <p:cNvGraphicFramePr/>
          <p:nvPr/>
        </p:nvGraphicFramePr>
        <p:xfrm>
          <a:off x="4533265" y="1997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{F3D42BFA-65DB-438F-9E3B-AD964A009434}</a:tableStyleId>
              </a:tblPr>
              <a:tblGrid>
                <a:gridCol w="3126750"/>
              </a:tblGrid>
              <a:tr h="472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CPU：每个 HDD 0.5 个core，假定 2 GHz CPU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RAM：16 GB 基线，以及每个 OSD 额外 5 GB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网络： 每 12 个 OSD 一个 10 GbE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OSD 介质： 7200 RPM 企业级 HDD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OSD： 每个 HDD 一个OSD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BlueStore WAL/DB： 高性能、高端的企业级 NVMe SSD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主机总线适配器(HBA)：JBOD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8" name="Google Shape;498;p21"/>
          <p:cNvGraphicFramePr/>
          <p:nvPr/>
        </p:nvGraphicFramePr>
        <p:xfrm>
          <a:off x="8682355" y="20402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{F3D42BFA-65DB-438F-9E3B-AD964A009434}</a:tableStyleId>
              </a:tblPr>
              <a:tblGrid>
                <a:gridCol w="3126750"/>
              </a:tblGrid>
              <a:tr h="468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CPU：每个 HDD 0.5 个core，假设 2 GHz CPU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RAM：16 GB 基准，以及每个 OSD 额外 5 GB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网络：每 12 个 OSD 一个10 GbE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OSD 介质：7,200 RPM 企业级 HDD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OSD：每个 HDD 一个OSD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BlueStore WAL/DB ：与OSD共同位于 HDD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solidFill>
                            <a:schemeClr val="dk1"/>
                          </a:solidFill>
                        </a:rPr>
                        <a:t>主机总线适配器(HBA)：JBOD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1A000"/>
                    </a:solidFill>
                  </a:tcPr>
                </a:tc>
              </a:tr>
            </a:tbl>
          </a:graphicData>
        </a:graphic>
      </p:graphicFrame>
      <p:sp>
        <p:nvSpPr>
          <p:cNvPr id="499" name="Google Shape;499;p21"/>
          <p:cNvSpPr txBox="1"/>
          <p:nvPr/>
        </p:nvSpPr>
        <p:spPr>
          <a:xfrm>
            <a:off x="351790" y="1259840"/>
            <a:ext cx="333819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高IOPS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适用于MySQL、MariaDB 或基于 PostgreSQL 的应用程序的结构化数据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1"/>
          <p:cNvSpPr txBox="1"/>
          <p:nvPr/>
        </p:nvSpPr>
        <p:spPr>
          <a:xfrm>
            <a:off x="8597265" y="1334770"/>
            <a:ext cx="333819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大容量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适用于媒体存档、大数据分析存档和镜像备份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4464050" y="1303020"/>
            <a:ext cx="333819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高吞吐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适用于文本文件、图像、视频、音频、JSON、XML文件、日志文件、电子邮件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2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7" name="Google Shape;507;p22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crimson预览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8" name="Google Shape;508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09" name="Google Shape;509;p22"/>
          <p:cNvSpPr txBox="1"/>
          <p:nvPr/>
        </p:nvSpPr>
        <p:spPr>
          <a:xfrm>
            <a:off x="293370" y="1277620"/>
            <a:ext cx="11605895" cy="139128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RedHat Ceph 7发布了crimson功能预览（可用于测试环境）。Crimson 是下一代ceph-osd多核可扩展性产品。它通过快速网络和存储设备提高性能，采用包括 DPDK 和 SPDK 在内的最先进技术。BlueStore 继续支持 HDD 和 SSD。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Crimson 构建于 SeaStar C++ 框架之上，最大限度地减少延迟并增加 CPU 使用效率。它使用高性能异步 IO 和新的线程架构，旨在最大限度地减少上下文切换和线程间通信。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10" name="Google Shape;5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3290" y="2789555"/>
            <a:ext cx="6532880" cy="330898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2"/>
          <p:cNvSpPr txBox="1"/>
          <p:nvPr/>
        </p:nvSpPr>
        <p:spPr>
          <a:xfrm>
            <a:off x="293370" y="3434715"/>
            <a:ext cx="4064000" cy="18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绕过内核减少上下文切换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在用户空间完成调度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新技术的支持DPDK，SPDK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每个cpu一个线程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异步非阻塞IO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3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7" name="Google Shape;517;p23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crimson和传统引擎对比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8" name="Google Shape;518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19" name="Google Shape;519;p23"/>
          <p:cNvSpPr txBox="1"/>
          <p:nvPr/>
        </p:nvSpPr>
        <p:spPr>
          <a:xfrm>
            <a:off x="293370" y="1277620"/>
            <a:ext cx="11605895" cy="5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传统OSD构架，每个操作都需要对队列内容进行线程间协调。对于pg state，多个线程可能需要访问任一 PG 的内部元数据来锁定争用。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20" name="Google Shape;5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35" y="2162175"/>
            <a:ext cx="9126220" cy="148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4470" y="4828540"/>
            <a:ext cx="8637905" cy="16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3"/>
          <p:cNvSpPr txBox="1"/>
          <p:nvPr/>
        </p:nvSpPr>
        <p:spPr>
          <a:xfrm>
            <a:off x="241300" y="4298315"/>
            <a:ext cx="11605895" cy="5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Crimson 允许单个 I/O 操作在单个核心上完成，无需上下文切换，不会阻塞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zh-CN"/>
              <a:t>Thank you</a:t>
            </a:r>
            <a:endParaRPr/>
          </a:p>
        </p:txBody>
      </p:sp>
      <p:sp>
        <p:nvSpPr>
          <p:cNvPr id="528" name="Google Shape;528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3"/>
          <p:cNvGrpSpPr/>
          <p:nvPr/>
        </p:nvGrpSpPr>
        <p:grpSpPr>
          <a:xfrm>
            <a:off x="2495238" y="2113088"/>
            <a:ext cx="8274871" cy="2536189"/>
            <a:chOff x="-5360221" y="-12700"/>
            <a:chExt cx="8274871" cy="2536189"/>
          </a:xfrm>
        </p:grpSpPr>
        <p:grpSp>
          <p:nvGrpSpPr>
            <p:cNvPr id="295" name="Google Shape;295;p3"/>
            <p:cNvGrpSpPr/>
            <p:nvPr/>
          </p:nvGrpSpPr>
          <p:grpSpPr>
            <a:xfrm>
              <a:off x="-5360221" y="0"/>
              <a:ext cx="8262091" cy="2510778"/>
              <a:chOff x="0" y="0"/>
              <a:chExt cx="8262091" cy="2510778"/>
            </a:xfrm>
          </p:grpSpPr>
          <p:sp>
            <p:nvSpPr>
              <p:cNvPr id="296" name="Google Shape;296;p3"/>
              <p:cNvSpPr/>
              <p:nvPr/>
            </p:nvSpPr>
            <p:spPr>
              <a:xfrm>
                <a:off x="5379897" y="4762"/>
                <a:ext cx="2877431" cy="2501253"/>
              </a:xfrm>
              <a:custGeom>
                <a:rect b="b" l="l" r="r" t="t"/>
                <a:pathLst>
                  <a:path extrusionOk="0" h="3938" w="4531">
                    <a:moveTo>
                      <a:pt x="752" y="0"/>
                    </a:moveTo>
                    <a:cubicBezTo>
                      <a:pt x="376" y="0"/>
                      <a:pt x="0" y="235"/>
                      <a:pt x="0" y="471"/>
                    </a:cubicBezTo>
                    <a:lnTo>
                      <a:pt x="0" y="824"/>
                    </a:lnTo>
                    <a:lnTo>
                      <a:pt x="0" y="1177"/>
                    </a:lnTo>
                    <a:lnTo>
                      <a:pt x="0" y="1657"/>
                    </a:lnTo>
                    <a:lnTo>
                      <a:pt x="0" y="2010"/>
                    </a:lnTo>
                    <a:lnTo>
                      <a:pt x="0" y="2363"/>
                    </a:lnTo>
                    <a:cubicBezTo>
                      <a:pt x="0" y="2599"/>
                      <a:pt x="376" y="2834"/>
                      <a:pt x="752" y="2834"/>
                    </a:cubicBezTo>
                    <a:lnTo>
                      <a:pt x="249" y="3938"/>
                    </a:lnTo>
                    <a:lnTo>
                      <a:pt x="1881" y="2834"/>
                    </a:lnTo>
                    <a:lnTo>
                      <a:pt x="2649" y="2834"/>
                    </a:lnTo>
                    <a:lnTo>
                      <a:pt x="3213" y="2834"/>
                    </a:lnTo>
                    <a:lnTo>
                      <a:pt x="3778" y="2834"/>
                    </a:lnTo>
                    <a:cubicBezTo>
                      <a:pt x="4154" y="2834"/>
                      <a:pt x="4531" y="2599"/>
                      <a:pt x="4531" y="2363"/>
                    </a:cubicBezTo>
                    <a:lnTo>
                      <a:pt x="4531" y="2010"/>
                    </a:lnTo>
                    <a:lnTo>
                      <a:pt x="4531" y="1657"/>
                    </a:lnTo>
                    <a:lnTo>
                      <a:pt x="4531" y="1177"/>
                    </a:lnTo>
                    <a:lnTo>
                      <a:pt x="4531" y="824"/>
                    </a:lnTo>
                    <a:lnTo>
                      <a:pt x="4531" y="471"/>
                    </a:lnTo>
                    <a:cubicBezTo>
                      <a:pt x="4531" y="235"/>
                      <a:pt x="4154" y="0"/>
                      <a:pt x="3778" y="0"/>
                    </a:cubicBezTo>
                    <a:lnTo>
                      <a:pt x="3213" y="0"/>
                    </a:lnTo>
                    <a:lnTo>
                      <a:pt x="2649" y="0"/>
                    </a:lnTo>
                    <a:lnTo>
                      <a:pt x="1881" y="0"/>
                    </a:lnTo>
                    <a:lnTo>
                      <a:pt x="1317" y="0"/>
                    </a:lnTo>
                    <a:lnTo>
                      <a:pt x="752" y="0"/>
                    </a:lnTo>
                  </a:path>
                </a:pathLst>
              </a:custGeom>
              <a:solidFill>
                <a:srgbClr val="CFE7F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0" y="0"/>
                <a:ext cx="8262091" cy="2510778"/>
              </a:xfrm>
              <a:custGeom>
                <a:rect b="b" l="l" r="r" t="t"/>
                <a:pathLst>
                  <a:path extrusionOk="0" h="3953" w="13011">
                    <a:moveTo>
                      <a:pt x="9225" y="7"/>
                    </a:moveTo>
                    <a:cubicBezTo>
                      <a:pt x="8848" y="7"/>
                      <a:pt x="8472" y="242"/>
                      <a:pt x="8472" y="478"/>
                    </a:cubicBezTo>
                    <a:lnTo>
                      <a:pt x="8472" y="831"/>
                    </a:lnTo>
                    <a:lnTo>
                      <a:pt x="8472" y="1184"/>
                    </a:lnTo>
                    <a:lnTo>
                      <a:pt x="8472" y="1665"/>
                    </a:lnTo>
                    <a:lnTo>
                      <a:pt x="8472" y="2018"/>
                    </a:lnTo>
                    <a:lnTo>
                      <a:pt x="8472" y="2371"/>
                    </a:lnTo>
                    <a:cubicBezTo>
                      <a:pt x="8472" y="2606"/>
                      <a:pt x="8848" y="2842"/>
                      <a:pt x="9225" y="2842"/>
                    </a:cubicBezTo>
                    <a:lnTo>
                      <a:pt x="8721" y="3946"/>
                    </a:lnTo>
                    <a:lnTo>
                      <a:pt x="10353" y="2842"/>
                    </a:lnTo>
                    <a:lnTo>
                      <a:pt x="11121" y="2842"/>
                    </a:lnTo>
                    <a:lnTo>
                      <a:pt x="11686" y="2842"/>
                    </a:lnTo>
                    <a:lnTo>
                      <a:pt x="12250" y="2842"/>
                    </a:lnTo>
                    <a:cubicBezTo>
                      <a:pt x="12626" y="2842"/>
                      <a:pt x="13003" y="2606"/>
                      <a:pt x="13003" y="2371"/>
                    </a:cubicBezTo>
                    <a:lnTo>
                      <a:pt x="13003" y="2018"/>
                    </a:lnTo>
                    <a:lnTo>
                      <a:pt x="13003" y="1665"/>
                    </a:lnTo>
                    <a:lnTo>
                      <a:pt x="13003" y="1184"/>
                    </a:lnTo>
                    <a:lnTo>
                      <a:pt x="13003" y="831"/>
                    </a:lnTo>
                    <a:lnTo>
                      <a:pt x="13003" y="478"/>
                    </a:lnTo>
                    <a:cubicBezTo>
                      <a:pt x="13003" y="242"/>
                      <a:pt x="12626" y="7"/>
                      <a:pt x="12250" y="7"/>
                    </a:cubicBezTo>
                    <a:lnTo>
                      <a:pt x="11686" y="7"/>
                    </a:lnTo>
                    <a:lnTo>
                      <a:pt x="11121" y="7"/>
                    </a:lnTo>
                    <a:lnTo>
                      <a:pt x="10353" y="7"/>
                    </a:lnTo>
                    <a:lnTo>
                      <a:pt x="9789" y="7"/>
                    </a:lnTo>
                    <a:lnTo>
                      <a:pt x="9225" y="7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" name="Google Shape;298;p3"/>
            <p:cNvSpPr/>
            <p:nvPr/>
          </p:nvSpPr>
          <p:spPr>
            <a:xfrm>
              <a:off x="-12700" y="-12700"/>
              <a:ext cx="2927350" cy="2536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C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为什么我拿dd测试了下，集中式存储比分布式存储的性能好很多？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3"/>
          <p:cNvGrpSpPr/>
          <p:nvPr/>
        </p:nvGrpSpPr>
        <p:grpSpPr>
          <a:xfrm>
            <a:off x="1951963" y="2141705"/>
            <a:ext cx="2912745" cy="2541904"/>
            <a:chOff x="-12700" y="-12700"/>
            <a:chExt cx="2912745" cy="2541904"/>
          </a:xfrm>
        </p:grpSpPr>
        <p:grpSp>
          <p:nvGrpSpPr>
            <p:cNvPr id="300" name="Google Shape;300;p3"/>
            <p:cNvGrpSpPr/>
            <p:nvPr/>
          </p:nvGrpSpPr>
          <p:grpSpPr>
            <a:xfrm>
              <a:off x="0" y="0"/>
              <a:ext cx="2886956" cy="2510779"/>
              <a:chOff x="0" y="0"/>
              <a:chExt cx="2886956" cy="2510779"/>
            </a:xfrm>
          </p:grpSpPr>
          <p:sp>
            <p:nvSpPr>
              <p:cNvPr id="301" name="Google Shape;301;p3"/>
              <p:cNvSpPr/>
              <p:nvPr/>
            </p:nvSpPr>
            <p:spPr>
              <a:xfrm>
                <a:off x="4762" y="4762"/>
                <a:ext cx="2877431" cy="2501254"/>
              </a:xfrm>
              <a:custGeom>
                <a:rect b="b" l="l" r="r" t="t"/>
                <a:pathLst>
                  <a:path extrusionOk="0" h="3938" w="4531">
                    <a:moveTo>
                      <a:pt x="752" y="0"/>
                    </a:moveTo>
                    <a:cubicBezTo>
                      <a:pt x="376" y="0"/>
                      <a:pt x="0" y="235"/>
                      <a:pt x="0" y="471"/>
                    </a:cubicBezTo>
                    <a:lnTo>
                      <a:pt x="0" y="824"/>
                    </a:lnTo>
                    <a:lnTo>
                      <a:pt x="0" y="1177"/>
                    </a:lnTo>
                    <a:lnTo>
                      <a:pt x="0" y="1657"/>
                    </a:lnTo>
                    <a:lnTo>
                      <a:pt x="0" y="2010"/>
                    </a:lnTo>
                    <a:lnTo>
                      <a:pt x="0" y="2363"/>
                    </a:lnTo>
                    <a:cubicBezTo>
                      <a:pt x="0" y="2599"/>
                      <a:pt x="376" y="2834"/>
                      <a:pt x="752" y="2834"/>
                    </a:cubicBezTo>
                    <a:lnTo>
                      <a:pt x="249" y="3938"/>
                    </a:lnTo>
                    <a:lnTo>
                      <a:pt x="1881" y="2834"/>
                    </a:lnTo>
                    <a:lnTo>
                      <a:pt x="2649" y="2834"/>
                    </a:lnTo>
                    <a:lnTo>
                      <a:pt x="3213" y="2834"/>
                    </a:lnTo>
                    <a:lnTo>
                      <a:pt x="3778" y="2834"/>
                    </a:lnTo>
                    <a:cubicBezTo>
                      <a:pt x="4154" y="2834"/>
                      <a:pt x="4531" y="2599"/>
                      <a:pt x="4531" y="2363"/>
                    </a:cubicBezTo>
                    <a:lnTo>
                      <a:pt x="4531" y="2010"/>
                    </a:lnTo>
                    <a:lnTo>
                      <a:pt x="4531" y="1657"/>
                    </a:lnTo>
                    <a:lnTo>
                      <a:pt x="4531" y="1177"/>
                    </a:lnTo>
                    <a:lnTo>
                      <a:pt x="4531" y="824"/>
                    </a:lnTo>
                    <a:lnTo>
                      <a:pt x="4531" y="471"/>
                    </a:lnTo>
                    <a:cubicBezTo>
                      <a:pt x="4531" y="235"/>
                      <a:pt x="4154" y="0"/>
                      <a:pt x="3778" y="0"/>
                    </a:cubicBezTo>
                    <a:lnTo>
                      <a:pt x="3213" y="0"/>
                    </a:lnTo>
                    <a:lnTo>
                      <a:pt x="2649" y="0"/>
                    </a:lnTo>
                    <a:lnTo>
                      <a:pt x="1881" y="0"/>
                    </a:lnTo>
                    <a:lnTo>
                      <a:pt x="1317" y="0"/>
                    </a:lnTo>
                    <a:lnTo>
                      <a:pt x="752" y="0"/>
                    </a:lnTo>
                  </a:path>
                </a:pathLst>
              </a:custGeom>
              <a:solidFill>
                <a:srgbClr val="CFE7F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0" y="0"/>
                <a:ext cx="2886956" cy="2510779"/>
              </a:xfrm>
              <a:custGeom>
                <a:rect b="b" l="l" r="r" t="t"/>
                <a:pathLst>
                  <a:path extrusionOk="0" h="3953" w="4546">
                    <a:moveTo>
                      <a:pt x="760" y="7"/>
                    </a:moveTo>
                    <a:cubicBezTo>
                      <a:pt x="383" y="7"/>
                      <a:pt x="7" y="242"/>
                      <a:pt x="7" y="478"/>
                    </a:cubicBezTo>
                    <a:lnTo>
                      <a:pt x="7" y="831"/>
                    </a:lnTo>
                    <a:lnTo>
                      <a:pt x="7" y="1184"/>
                    </a:lnTo>
                    <a:lnTo>
                      <a:pt x="7" y="1665"/>
                    </a:lnTo>
                    <a:lnTo>
                      <a:pt x="7" y="2018"/>
                    </a:lnTo>
                    <a:lnTo>
                      <a:pt x="7" y="2371"/>
                    </a:lnTo>
                    <a:cubicBezTo>
                      <a:pt x="7" y="2606"/>
                      <a:pt x="383" y="2842"/>
                      <a:pt x="760" y="2842"/>
                    </a:cubicBezTo>
                    <a:lnTo>
                      <a:pt x="256" y="3946"/>
                    </a:lnTo>
                    <a:lnTo>
                      <a:pt x="1889" y="2842"/>
                    </a:lnTo>
                    <a:lnTo>
                      <a:pt x="2657" y="2842"/>
                    </a:lnTo>
                    <a:lnTo>
                      <a:pt x="3221" y="2842"/>
                    </a:lnTo>
                    <a:lnTo>
                      <a:pt x="3785" y="2842"/>
                    </a:lnTo>
                    <a:cubicBezTo>
                      <a:pt x="4162" y="2842"/>
                      <a:pt x="4538" y="2606"/>
                      <a:pt x="4538" y="2371"/>
                    </a:cubicBezTo>
                    <a:lnTo>
                      <a:pt x="4538" y="2018"/>
                    </a:lnTo>
                    <a:lnTo>
                      <a:pt x="4538" y="1665"/>
                    </a:lnTo>
                    <a:lnTo>
                      <a:pt x="4538" y="1184"/>
                    </a:lnTo>
                    <a:lnTo>
                      <a:pt x="4538" y="831"/>
                    </a:lnTo>
                    <a:lnTo>
                      <a:pt x="4538" y="478"/>
                    </a:lnTo>
                    <a:cubicBezTo>
                      <a:pt x="4538" y="242"/>
                      <a:pt x="4162" y="7"/>
                      <a:pt x="3785" y="7"/>
                    </a:cubicBezTo>
                    <a:lnTo>
                      <a:pt x="3221" y="7"/>
                    </a:lnTo>
                    <a:lnTo>
                      <a:pt x="2657" y="7"/>
                    </a:lnTo>
                    <a:lnTo>
                      <a:pt x="1889" y="7"/>
                    </a:lnTo>
                    <a:lnTo>
                      <a:pt x="1324" y="7"/>
                    </a:lnTo>
                    <a:lnTo>
                      <a:pt x="760" y="7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3" name="Google Shape;303;p3"/>
            <p:cNvSpPr/>
            <p:nvPr/>
          </p:nvSpPr>
          <p:spPr>
            <a:xfrm>
              <a:off x="-12700" y="-12700"/>
              <a:ext cx="2912745" cy="2541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C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给我分配的存储性能越快越好。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3"/>
          <p:cNvGrpSpPr/>
          <p:nvPr/>
        </p:nvGrpSpPr>
        <p:grpSpPr>
          <a:xfrm>
            <a:off x="2495237" y="2113088"/>
            <a:ext cx="5323159" cy="2524125"/>
            <a:chOff x="-2420574" y="-12700"/>
            <a:chExt cx="5323159" cy="2524125"/>
          </a:xfrm>
        </p:grpSpPr>
        <p:grpSp>
          <p:nvGrpSpPr>
            <p:cNvPr id="305" name="Google Shape;305;p3"/>
            <p:cNvGrpSpPr/>
            <p:nvPr/>
          </p:nvGrpSpPr>
          <p:grpSpPr>
            <a:xfrm>
              <a:off x="-2420574" y="0"/>
              <a:ext cx="5310056" cy="2510778"/>
              <a:chOff x="0" y="0"/>
              <a:chExt cx="5310056" cy="2510778"/>
            </a:xfrm>
          </p:grpSpPr>
          <p:sp>
            <p:nvSpPr>
              <p:cNvPr id="306" name="Google Shape;306;p3"/>
              <p:cNvSpPr/>
              <p:nvPr/>
            </p:nvSpPr>
            <p:spPr>
              <a:xfrm>
                <a:off x="2427862" y="4762"/>
                <a:ext cx="2877431" cy="2501253"/>
              </a:xfrm>
              <a:custGeom>
                <a:rect b="b" l="l" r="r" t="t"/>
                <a:pathLst>
                  <a:path extrusionOk="0" h="3938" w="4531">
                    <a:moveTo>
                      <a:pt x="752" y="0"/>
                    </a:moveTo>
                    <a:cubicBezTo>
                      <a:pt x="376" y="0"/>
                      <a:pt x="0" y="235"/>
                      <a:pt x="0" y="471"/>
                    </a:cubicBezTo>
                    <a:lnTo>
                      <a:pt x="0" y="824"/>
                    </a:lnTo>
                    <a:lnTo>
                      <a:pt x="0" y="1177"/>
                    </a:lnTo>
                    <a:lnTo>
                      <a:pt x="0" y="1657"/>
                    </a:lnTo>
                    <a:lnTo>
                      <a:pt x="0" y="2010"/>
                    </a:lnTo>
                    <a:lnTo>
                      <a:pt x="0" y="2363"/>
                    </a:lnTo>
                    <a:cubicBezTo>
                      <a:pt x="0" y="2599"/>
                      <a:pt x="376" y="2834"/>
                      <a:pt x="752" y="2834"/>
                    </a:cubicBezTo>
                    <a:lnTo>
                      <a:pt x="249" y="3938"/>
                    </a:lnTo>
                    <a:lnTo>
                      <a:pt x="1881" y="2834"/>
                    </a:lnTo>
                    <a:lnTo>
                      <a:pt x="2649" y="2834"/>
                    </a:lnTo>
                    <a:lnTo>
                      <a:pt x="3213" y="2834"/>
                    </a:lnTo>
                    <a:lnTo>
                      <a:pt x="3778" y="2834"/>
                    </a:lnTo>
                    <a:cubicBezTo>
                      <a:pt x="4154" y="2834"/>
                      <a:pt x="4531" y="2599"/>
                      <a:pt x="4531" y="2363"/>
                    </a:cubicBezTo>
                    <a:lnTo>
                      <a:pt x="4531" y="2010"/>
                    </a:lnTo>
                    <a:lnTo>
                      <a:pt x="4531" y="1657"/>
                    </a:lnTo>
                    <a:lnTo>
                      <a:pt x="4531" y="1177"/>
                    </a:lnTo>
                    <a:lnTo>
                      <a:pt x="4531" y="824"/>
                    </a:lnTo>
                    <a:lnTo>
                      <a:pt x="4531" y="471"/>
                    </a:lnTo>
                    <a:cubicBezTo>
                      <a:pt x="4531" y="235"/>
                      <a:pt x="4154" y="0"/>
                      <a:pt x="3778" y="0"/>
                    </a:cubicBezTo>
                    <a:lnTo>
                      <a:pt x="3213" y="0"/>
                    </a:lnTo>
                    <a:lnTo>
                      <a:pt x="2649" y="0"/>
                    </a:lnTo>
                    <a:lnTo>
                      <a:pt x="1881" y="0"/>
                    </a:lnTo>
                    <a:lnTo>
                      <a:pt x="1317" y="0"/>
                    </a:lnTo>
                    <a:lnTo>
                      <a:pt x="752" y="0"/>
                    </a:lnTo>
                  </a:path>
                </a:pathLst>
              </a:custGeom>
              <a:solidFill>
                <a:srgbClr val="CFE7F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0" y="0"/>
                <a:ext cx="5310056" cy="2510778"/>
              </a:xfrm>
              <a:custGeom>
                <a:rect b="b" l="l" r="r" t="t"/>
                <a:pathLst>
                  <a:path extrusionOk="0" h="3953" w="8362">
                    <a:moveTo>
                      <a:pt x="4576" y="7"/>
                    </a:moveTo>
                    <a:cubicBezTo>
                      <a:pt x="4199" y="7"/>
                      <a:pt x="3823" y="242"/>
                      <a:pt x="3823" y="478"/>
                    </a:cubicBezTo>
                    <a:lnTo>
                      <a:pt x="3823" y="831"/>
                    </a:lnTo>
                    <a:lnTo>
                      <a:pt x="3823" y="1184"/>
                    </a:lnTo>
                    <a:lnTo>
                      <a:pt x="3823" y="1665"/>
                    </a:lnTo>
                    <a:lnTo>
                      <a:pt x="3823" y="2018"/>
                    </a:lnTo>
                    <a:lnTo>
                      <a:pt x="3823" y="2371"/>
                    </a:lnTo>
                    <a:cubicBezTo>
                      <a:pt x="3823" y="2606"/>
                      <a:pt x="4199" y="2842"/>
                      <a:pt x="4576" y="2842"/>
                    </a:cubicBezTo>
                    <a:lnTo>
                      <a:pt x="4072" y="3946"/>
                    </a:lnTo>
                    <a:lnTo>
                      <a:pt x="5704" y="2842"/>
                    </a:lnTo>
                    <a:lnTo>
                      <a:pt x="6472" y="2842"/>
                    </a:lnTo>
                    <a:lnTo>
                      <a:pt x="7037" y="2842"/>
                    </a:lnTo>
                    <a:lnTo>
                      <a:pt x="7601" y="2842"/>
                    </a:lnTo>
                    <a:cubicBezTo>
                      <a:pt x="7978" y="2842"/>
                      <a:pt x="8354" y="2606"/>
                      <a:pt x="8354" y="2371"/>
                    </a:cubicBezTo>
                    <a:lnTo>
                      <a:pt x="8354" y="2018"/>
                    </a:lnTo>
                    <a:lnTo>
                      <a:pt x="8354" y="1665"/>
                    </a:lnTo>
                    <a:lnTo>
                      <a:pt x="8354" y="1184"/>
                    </a:lnTo>
                    <a:lnTo>
                      <a:pt x="8354" y="831"/>
                    </a:lnTo>
                    <a:lnTo>
                      <a:pt x="8354" y="478"/>
                    </a:lnTo>
                    <a:cubicBezTo>
                      <a:pt x="8354" y="242"/>
                      <a:pt x="7978" y="7"/>
                      <a:pt x="7601" y="7"/>
                    </a:cubicBezTo>
                    <a:lnTo>
                      <a:pt x="7037" y="7"/>
                    </a:lnTo>
                    <a:lnTo>
                      <a:pt x="6472" y="7"/>
                    </a:lnTo>
                    <a:lnTo>
                      <a:pt x="5704" y="7"/>
                    </a:lnTo>
                    <a:lnTo>
                      <a:pt x="5140" y="7"/>
                    </a:lnTo>
                    <a:lnTo>
                      <a:pt x="4576" y="7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" name="Google Shape;308;p3"/>
            <p:cNvSpPr/>
            <p:nvPr/>
          </p:nvSpPr>
          <p:spPr>
            <a:xfrm>
              <a:off x="-12700" y="-12700"/>
              <a:ext cx="2915285" cy="2524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C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提供一份性能测试数据，作为存储对接应用的参考指标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09" name="Google Shape;309;p3"/>
          <p:cNvGraphicFramePr/>
          <p:nvPr/>
        </p:nvGraphicFramePr>
        <p:xfrm>
          <a:off x="1528728" y="5846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{E01BB977-722C-41DA-9A95-D841E7C30941}</a:tableStyleId>
              </a:tblPr>
              <a:tblGrid>
                <a:gridCol w="1646550"/>
                <a:gridCol w="2955925"/>
                <a:gridCol w="3224525"/>
                <a:gridCol w="2331075"/>
              </a:tblGrid>
              <a:tr h="69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>
                          <a:latin typeface="SimSun"/>
                          <a:ea typeface="SimSun"/>
                          <a:cs typeface="SimSun"/>
                          <a:sym typeface="SimSun"/>
                        </a:rPr>
                        <a:t>应用开发者</a:t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  <a:p>
                      <a:pPr indent="0" lvl="0" marL="854710" marR="0" rtl="0" algn="l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          </a:t>
                      </a:r>
                      <a:r>
                        <a:rPr lang="zh-CN" sz="1400" u="none" cap="none" strike="noStrike">
                          <a:latin typeface="SimSun"/>
                          <a:ea typeface="SimSun"/>
                          <a:cs typeface="SimSun"/>
                          <a:sym typeface="SimSun"/>
                        </a:rPr>
                        <a:t>性能测试团队</a:t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  <a:p>
                      <a:pPr indent="0" lvl="0" marL="909320" marR="0" rtl="0" algn="l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Linux 管理员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0" name="Google Shape;310;p3"/>
          <p:cNvSpPr/>
          <p:nvPr/>
        </p:nvSpPr>
        <p:spPr>
          <a:xfrm>
            <a:off x="5015500" y="1072638"/>
            <a:ext cx="3980815" cy="869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534" marR="0" rtl="0" algn="l">
              <a:lnSpc>
                <a:spcPct val="126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存储用户的声音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9070" y="4647275"/>
            <a:ext cx="893818" cy="1027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750" y="4723430"/>
            <a:ext cx="842812" cy="1027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7308" y="4664949"/>
            <a:ext cx="634693" cy="107683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"/>
          <p:cNvSpPr/>
          <p:nvPr/>
        </p:nvSpPr>
        <p:spPr>
          <a:xfrm>
            <a:off x="377222" y="6200912"/>
            <a:ext cx="145414" cy="1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3012" y="99"/>
            <a:ext cx="9525" cy="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3004" y="6401399"/>
            <a:ext cx="9525" cy="4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2" name="Google Shape;322;p4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性能评估指标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3" name="Google Shape;323;p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324" name="Google Shape;324;p4"/>
          <p:cNvGraphicFramePr/>
          <p:nvPr/>
        </p:nvGraphicFramePr>
        <p:xfrm>
          <a:off x="320675" y="1076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{F3D42BFA-65DB-438F-9E3B-AD964A009434}</a:tableStyleId>
              </a:tblPr>
              <a:tblGrid>
                <a:gridCol w="1217300"/>
                <a:gridCol w="1645275"/>
                <a:gridCol w="4816475"/>
                <a:gridCol w="2353025"/>
              </a:tblGrid>
              <a:tr h="58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存储类别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指标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CN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评估内容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测试工具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1342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块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iops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每秒读写IO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40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latency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IO延迟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 vMerge="1"/>
              </a:tr>
              <a:tr h="906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bandwith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吞吐量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81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文件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fops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元数据能力/海量小文件处理能力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filebench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</a:tr>
              <a:tr h="81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对象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object-ops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每秒上传下载的对象数量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CN" sz="18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cosbench</a:t>
                      </a:r>
                      <a:endParaRPr b="0" sz="18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数据库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tps/qps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每秒处理事务数量/查询数量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CN" sz="18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sysbench</a:t>
                      </a:r>
                      <a:endParaRPr b="0" sz="18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30" name="Google Shape;3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19200"/>
            <a:ext cx="87439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2" name="Google Shape;332;p5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测试工具对比fio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6"/>
          <p:cNvPicPr preferRelativeResize="0"/>
          <p:nvPr/>
        </p:nvPicPr>
        <p:blipFill rotWithShape="1">
          <a:blip r:embed="rId3">
            <a:alphaModFix/>
          </a:blip>
          <a:srcRect b="0" l="-4421" r="-4421" t="0"/>
          <a:stretch/>
        </p:blipFill>
        <p:spPr>
          <a:xfrm>
            <a:off x="-45" y="1516795"/>
            <a:ext cx="12192089" cy="4562106"/>
          </a:xfrm>
          <a:custGeom>
            <a:rect b="b" l="l" r="r" t="t"/>
            <a:pathLst>
              <a:path extrusionOk="0" h="6720" w="19200">
                <a:moveTo>
                  <a:pt x="0" y="0"/>
                </a:moveTo>
                <a:lnTo>
                  <a:pt x="19200" y="0"/>
                </a:lnTo>
                <a:lnTo>
                  <a:pt x="19200" y="6720"/>
                </a:lnTo>
                <a:lnTo>
                  <a:pt x="0" y="67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338" name="Google Shape;338;p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39" name="Google Shape;339;p6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0" name="Google Shape;340;p6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测试工具对比filebench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1" name="Google Shape;341;p6"/>
          <p:cNvSpPr txBox="1"/>
          <p:nvPr/>
        </p:nvSpPr>
        <p:spPr>
          <a:xfrm>
            <a:off x="11350625" y="6550660"/>
            <a:ext cx="406400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8" name="Google Shape;348;p7"/>
          <p:cNvSpPr txBox="1"/>
          <p:nvPr/>
        </p:nvSpPr>
        <p:spPr>
          <a:xfrm>
            <a:off x="4571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不同业务类型适配存储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9" name="Google Shape;349;p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350" name="Google Shape;350;p7"/>
          <p:cNvGraphicFramePr/>
          <p:nvPr/>
        </p:nvGraphicFramePr>
        <p:xfrm>
          <a:off x="266066" y="10766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{F3D42BFA-65DB-438F-9E3B-AD964A009434}</a:tableStyleId>
              </a:tblPr>
              <a:tblGrid>
                <a:gridCol w="1442725"/>
                <a:gridCol w="5984950"/>
                <a:gridCol w="4178925"/>
              </a:tblGrid>
              <a:tr h="59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业务类型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描述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适配存储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EAFE"/>
                    </a:solidFill>
                  </a:tcPr>
                </a:tc>
              </a:tr>
              <a:tr h="84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海量小文件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海量小文件（1 byte~几十kb），数量上亿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ceph rgw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大文件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几百MB，几GB大小文件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cephfs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</a:tr>
              <a:tr h="93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事务型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对于一个典型的事务，可能会有几次到几十次同步I/O操作。(关系数据库)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集中式存储/ceph rbd(</a:t>
                      </a:r>
                      <a:r>
                        <a:rPr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ssd</a:t>
                      </a:r>
                      <a:r>
                        <a:rPr b="0"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热点字段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事务中包含多次对同一字段的递增或递减操作，例如购物车的数量更新、库存管理、余额查询</a:t>
                      </a:r>
                      <a:r>
                        <a:rPr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(关系数据库)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集中式存储/ceph rbd(ssd)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</a:tr>
              <a:tr h="84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并发型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文件多线程上传，下载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ceph(</a:t>
                      </a:r>
                      <a:r>
                        <a:rPr b="0"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ssd/hdd盘)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状态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状态更新、查询（kubernetes etcd）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zh-C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ssd盘单盘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"/>
          <p:cNvSpPr txBox="1"/>
          <p:nvPr/>
        </p:nvSpPr>
        <p:spPr>
          <a:xfrm>
            <a:off x="253365" y="1181735"/>
            <a:ext cx="1160589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大部分信息管理系统、文件存储、数据备份、等业务系统每秒的iops需求不超过200，平均在30左右。hdd ceph集群即可满足。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6" name="Google Shape;356;p8"/>
          <p:cNvSpPr txBox="1"/>
          <p:nvPr/>
        </p:nvSpPr>
        <p:spPr>
          <a:xfrm>
            <a:off x="253365" y="1817370"/>
            <a:ext cx="1160589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zh-CN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fio对空集群的压测，产生如下性能指标，这些性能指标会随着集群workload增大而减小。（机械盘压力变大，性能减小）</a:t>
            </a:r>
            <a:endParaRPr b="0" i="0" sz="16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357" name="Google Shape;357;p8"/>
          <p:cNvGraphicFramePr/>
          <p:nvPr/>
        </p:nvGraphicFramePr>
        <p:xfrm>
          <a:off x="142240" y="25546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{F3D42BFA-65DB-438F-9E3B-AD964A009434}</a:tableStyleId>
              </a:tblPr>
              <a:tblGrid>
                <a:gridCol w="1447800"/>
                <a:gridCol w="1455425"/>
                <a:gridCol w="1665600"/>
                <a:gridCol w="1188300"/>
                <a:gridCol w="1597650"/>
                <a:gridCol w="1323550"/>
                <a:gridCol w="899800"/>
                <a:gridCol w="1022350"/>
                <a:gridCol w="922025"/>
              </a:tblGrid>
              <a:tr h="3810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块存储</a:t>
                      </a:r>
                      <a:endParaRPr b="0"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文件存储</a:t>
                      </a:r>
                      <a:endParaRPr b="0" sz="1400" u="none" cap="none" strike="noStrike"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CN" sz="14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对象存储</a:t>
                      </a:r>
                      <a:endParaRPr b="0"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单客户端iops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整个集群iops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单客户端bw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整个集群bw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单客户端延迟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单客户端fops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整个集群fops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单客户端ops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整个集群ops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kernel rbd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2000~5000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 anchor="ctr">
                    <a:solidFill>
                      <a:srgbClr val="ADBCC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20000~30000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 anchor="ctr"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2GB/s 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 anchor="ctr">
                    <a:solidFill>
                      <a:srgbClr val="ADBCC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10GB/s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 anchor="ctr">
                    <a:solidFill>
                      <a:srgbClr val="ADBCC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3~10ms (单线程)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 anchor="ctr"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kernel 2000 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 anchor="ctr">
                    <a:solidFill>
                      <a:srgbClr val="ADBCC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20000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 anchor="ctr">
                    <a:solidFill>
                      <a:srgbClr val="ADBCC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2000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 anchor="ctr">
                    <a:solidFill>
                      <a:srgbClr val="ADBCC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20000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 anchor="ctr">
                    <a:solidFill>
                      <a:srgbClr val="ADBCC3"/>
                    </a:solidFill>
                  </a:tcPr>
                </a:tc>
              </a:tr>
              <a:tr h="42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librbd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200~300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 anchor="ctr">
                    <a:solidFill>
                      <a:srgbClr val="ADBCC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200~300MB/s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 anchor="ctr">
                    <a:solidFill>
                      <a:srgbClr val="ADBCC3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3F3F3F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fuse 200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45725" marB="45725" marR="91450" marL="91450" anchor="ctr">
                    <a:solidFill>
                      <a:srgbClr val="ADBCC3"/>
                    </a:solidFill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sp>
        <p:nvSpPr>
          <p:cNvPr id="358" name="Google Shape;358;p8"/>
          <p:cNvSpPr txBox="1"/>
          <p:nvPr/>
        </p:nvSpPr>
        <p:spPr>
          <a:xfrm>
            <a:off x="142240" y="4629150"/>
            <a:ext cx="526415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硬件配置：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osd node *10，每台服务器2SSD(block.db)+8 HDD(block.dev)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7200 rpm HDD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GbE 网络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0" name="Google Shape;360;p8"/>
          <p:cNvSpPr txBox="1"/>
          <p:nvPr/>
        </p:nvSpPr>
        <p:spPr>
          <a:xfrm>
            <a:off x="888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适合hdd ceph的业务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9"/>
          <p:cNvGraphicFramePr/>
          <p:nvPr/>
        </p:nvGraphicFramePr>
        <p:xfrm>
          <a:off x="414655" y="1158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{F3D42BFA-65DB-438F-9E3B-AD964A009434}</a:tableStyleId>
              </a:tblPr>
              <a:tblGrid>
                <a:gridCol w="3726175"/>
                <a:gridCol w="7442200"/>
              </a:tblGrid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业务类型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描述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4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关系数据库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事务需要低延迟，热点数据锁竞争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ETCD和ZooKeeper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需要稳定低延迟，etcd对延迟的要求不能超过20ms，参考文档如下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</a:tr>
              <a:tr h="104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NoSQL(MongoDB 和 Elastic Search)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数据库本身冗余，和ceph冗余叠加，消耗存储空间和带宽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消息队列（Kafka）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C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启用持久性的分布式缓存组件，需要低延迟IO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75" marB="47775" marR="88900" marL="889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BCC3"/>
                    </a:solidFill>
                  </a:tcPr>
                </a:tc>
              </a:tr>
            </a:tbl>
          </a:graphicData>
        </a:graphic>
      </p:graphicFrame>
      <p:sp>
        <p:nvSpPr>
          <p:cNvPr id="366" name="Google Shape;366;p9"/>
          <p:cNvSpPr txBox="1"/>
          <p:nvPr/>
        </p:nvSpPr>
        <p:spPr>
          <a:xfrm>
            <a:off x="464185" y="6238875"/>
            <a:ext cx="99250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https://access.redhat.com/documentation/zh-cn/openshift_container_platform/4.12/html/scalability_and_performance/recommended-etcd-practices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"/>
          <p:cNvSpPr/>
          <p:nvPr/>
        </p:nvSpPr>
        <p:spPr>
          <a:xfrm>
            <a:off x="0" y="0"/>
            <a:ext cx="12192000" cy="10767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8" name="Google Shape;368;p9"/>
          <p:cNvSpPr txBox="1"/>
          <p:nvPr/>
        </p:nvSpPr>
        <p:spPr>
          <a:xfrm>
            <a:off x="88855" y="208915"/>
            <a:ext cx="1127768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63500" spcFirstLastPara="1" rIns="63500" wrap="square" tIns="25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不适合hdd ceph的业务</a:t>
            </a:r>
            <a:endParaRPr b="1" i="0" sz="3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2020-10-15T08:00:00Z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479B722E67CF42F1959471043833CF84</vt:lpwstr>
  </property>
</Properties>
</file>