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ed Hat Text Light"/>
      <p:regular r:id="rId21"/>
      <p:bold r:id="rId22"/>
      <p:italic r:id="rId23"/>
      <p:boldItalic r:id="rId24"/>
    </p:embeddedFont>
    <p:embeddedFont>
      <p:font typeface="Red Hat Text Medium"/>
      <p:regular r:id="rId25"/>
      <p:bold r:id="rId26"/>
      <p:italic r:id="rId27"/>
      <p:boldItalic r:id="rId28"/>
    </p:embeddedFont>
    <p:embeddedFont>
      <p:font typeface="Overpass"/>
      <p:regular r:id="rId29"/>
      <p:bold r:id="rId30"/>
      <p:italic r:id="rId31"/>
      <p:boldItalic r:id="rId32"/>
    </p:embeddedFont>
    <p:embeddedFont>
      <p:font typeface="Overpass Light"/>
      <p:regular r:id="rId33"/>
      <p:bold r:id="rId34"/>
      <p:italic r:id="rId35"/>
      <p:boldItalic r:id="rId36"/>
    </p:embeddedFont>
    <p:embeddedFont>
      <p:font typeface="Overpass SemiBold"/>
      <p:regular r:id="rId37"/>
      <p:bold r:id="rId38"/>
      <p:italic r:id="rId39"/>
      <p:boldItalic r:id="rId40"/>
    </p:embeddedFont>
    <p:embeddedFont>
      <p:font typeface="Red Hat Tex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5" roundtripDataSignature="AMtx7miwqNYXffJnCdvROyOgSfV1fOwx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Semi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RedHatText-bold.fntdata"/><Relationship Id="rId41" Type="http://schemas.openxmlformats.org/officeDocument/2006/relationships/font" Target="fonts/RedHatText-regular.fntdata"/><Relationship Id="rId22" Type="http://schemas.openxmlformats.org/officeDocument/2006/relationships/font" Target="fonts/RedHatTextLight-bold.fntdata"/><Relationship Id="rId44" Type="http://schemas.openxmlformats.org/officeDocument/2006/relationships/font" Target="fonts/RedHatText-boldItalic.fntdata"/><Relationship Id="rId21" Type="http://schemas.openxmlformats.org/officeDocument/2006/relationships/font" Target="fonts/RedHatTextLight-regular.fntdata"/><Relationship Id="rId43" Type="http://schemas.openxmlformats.org/officeDocument/2006/relationships/font" Target="fonts/RedHatText-italic.fntdata"/><Relationship Id="rId24" Type="http://schemas.openxmlformats.org/officeDocument/2006/relationships/font" Target="fonts/RedHatTextLight-boldItalic.fntdata"/><Relationship Id="rId23" Type="http://schemas.openxmlformats.org/officeDocument/2006/relationships/font" Target="fonts/RedHatTextLight-italic.fntdata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edHatTextMedium-bold.fntdata"/><Relationship Id="rId25" Type="http://schemas.openxmlformats.org/officeDocument/2006/relationships/font" Target="fonts/RedHatTextMedium-regular.fntdata"/><Relationship Id="rId28" Type="http://schemas.openxmlformats.org/officeDocument/2006/relationships/font" Target="fonts/RedHatTextMedium-boldItalic.fntdata"/><Relationship Id="rId27" Type="http://schemas.openxmlformats.org/officeDocument/2006/relationships/font" Target="fonts/RedHatTex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-italic.fntdata"/><Relationship Id="rId30" Type="http://schemas.openxmlformats.org/officeDocument/2006/relationships/font" Target="fonts/Overpass-bold.fntdata"/><Relationship Id="rId11" Type="http://schemas.openxmlformats.org/officeDocument/2006/relationships/slide" Target="slides/slide6.xml"/><Relationship Id="rId33" Type="http://schemas.openxmlformats.org/officeDocument/2006/relationships/font" Target="fonts/OverpassLight-regular.fntdata"/><Relationship Id="rId10" Type="http://schemas.openxmlformats.org/officeDocument/2006/relationships/slide" Target="slides/slide5.xml"/><Relationship Id="rId32" Type="http://schemas.openxmlformats.org/officeDocument/2006/relationships/font" Target="fonts/Overpass-boldItalic.fntdata"/><Relationship Id="rId13" Type="http://schemas.openxmlformats.org/officeDocument/2006/relationships/slide" Target="slides/slide8.xml"/><Relationship Id="rId35" Type="http://schemas.openxmlformats.org/officeDocument/2006/relationships/font" Target="fonts/OverpassLight-italic.fntdata"/><Relationship Id="rId12" Type="http://schemas.openxmlformats.org/officeDocument/2006/relationships/slide" Target="slides/slide7.xml"/><Relationship Id="rId34" Type="http://schemas.openxmlformats.org/officeDocument/2006/relationships/font" Target="fonts/OverpassLight-bold.fntdata"/><Relationship Id="rId15" Type="http://schemas.openxmlformats.org/officeDocument/2006/relationships/slide" Target="slides/slide10.xml"/><Relationship Id="rId37" Type="http://schemas.openxmlformats.org/officeDocument/2006/relationships/font" Target="fonts/Overpass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Overpass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Overpass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Overpass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3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3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Relationship Id="rId7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3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Relationship Id="rId3" Type="http://schemas.openxmlformats.org/officeDocument/2006/relationships/image" Target="../media/image3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Relationship Id="rId7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04" name="Google Shape;104;p2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106" name="Google Shape;106;p2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08" name="Google Shape;108;p29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9" name="Google Shape;109;p2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10" name="Google Shape;1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13" name="Google Shape;113;p3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115" name="Google Shape;115;p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18" name="Google Shape;118;p30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0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0" name="Google Shape;120;p3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23" name="Google Shape;123;p3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5" name="Google Shape;125;p3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26" name="Google Shape;126;p31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1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28" name="Google Shape;128;p3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31" name="Google Shape;131;p3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33" name="Google Shape;133;p32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34" name="Google Shape;1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98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98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98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98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3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6" name="Google Shape;156;p33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3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59" name="Google Shape;1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3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64" name="Google Shape;164;p34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5" name="Google Shape;165;p3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66" name="Google Shape;166;p3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68" name="Google Shape;1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3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73" name="Google Shape;173;p3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75" name="Google Shape;17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77" name="Google Shape;177;p3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80" name="Google Shape;180;p3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1275" y="1882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1275" y="3404473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1275" y="2705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21275" y="4214033"/>
            <a:ext cx="580517" cy="580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3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3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5" name="Google Shape;195;p3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3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1" name="Google Shape;201;p3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4" name="Google Shape;204;p37"/>
          <p:cNvSpPr txBox="1"/>
          <p:nvPr/>
        </p:nvSpPr>
        <p:spPr>
          <a:xfrm>
            <a:off x="5903450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5903450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8815525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8815525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7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7"/>
          <p:cNvPicPr preferRelativeResize="0"/>
          <p:nvPr/>
        </p:nvPicPr>
        <p:blipFill rotWithShape="1">
          <a:blip r:embed="rId7">
            <a:alphaModFix/>
          </a:blip>
          <a:srcRect b="0" l="2325" r="2325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8" name="Google Shape;18;p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0" name="Google Shape;20;p1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 b="315" l="0" r="0" t="326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9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214" name="Google Shape;214;p3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216" name="Google Shape;216;p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3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218" name="Google Shape;218;p38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19" name="Google Shape;219;p3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b="316" l="0" r="0" t="326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223" name="Google Shape;223;p3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3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225" name="Google Shape;225;p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3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227" name="Google Shape;227;p39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28" name="Google Shape;228;p3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232" name="Google Shape;232;p4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4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234" name="Google Shape;234;p4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4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/>
              <a:buNone/>
              <a:defRPr sz="9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236" name="Google Shape;236;p4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237" name="Google Shape;237;p40"/>
          <p:cNvPicPr preferRelativeResize="0"/>
          <p:nvPr/>
        </p:nvPicPr>
        <p:blipFill rotWithShape="1">
          <a:blip r:embed="rId3">
            <a:alphaModFix/>
          </a:blip>
          <a:srcRect b="316" l="0" r="0" t="326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0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39" name="Google Shape;239;p4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242" name="Google Shape;242;p4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4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44" name="Google Shape;244;p4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245" name="Google Shape;245;p41"/>
          <p:cNvPicPr preferRelativeResize="0"/>
          <p:nvPr/>
        </p:nvPicPr>
        <p:blipFill rotWithShape="1">
          <a:blip r:embed="rId3">
            <a:alphaModFix/>
          </a:blip>
          <a:srcRect b="316" l="0" r="0" t="326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247" name="Google Shape;247;p4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50" name="Google Shape;250;p4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4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 rotWithShape="1">
          <a:blip r:embed="rId3">
            <a:alphaModFix/>
          </a:blip>
          <a:srcRect b="316" l="0" r="0" t="326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254" name="Google Shape;254;p4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4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59" name="Google Shape;259;p4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4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61" name="Google Shape;261;p43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62" name="Google Shape;262;p43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263" name="Google Shape;2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66" name="Google Shape;266;p4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4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68" name="Google Shape;268;p4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4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70" name="Google Shape;270;p44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71" name="Google Shape;271;p44"/>
          <p:cNvPicPr preferRelativeResize="0"/>
          <p:nvPr/>
        </p:nvPicPr>
        <p:blipFill rotWithShape="1">
          <a:blip r:embed="rId2">
            <a:alphaModFix/>
          </a:blip>
          <a:srcRect b="316" l="0" r="0" t="326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ck">
  <p:cSld name="CUSTOM_4_1">
    <p:bg>
      <p:bgPr>
        <a:solidFill>
          <a:srgbClr val="141414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275" name="Google Shape;275;p4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4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/>
              <a:buNone/>
              <a:defRPr sz="9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77" name="Google Shape;277;p4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4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79" name="Google Shape;279;p4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80" name="Google Shape;280;p45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1_Interior whit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7" name="Google Shape;27;p20"/>
          <p:cNvSpPr txBox="1"/>
          <p:nvPr>
            <p:ph idx="1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  <p:sp>
        <p:nvSpPr>
          <p:cNvPr id="28" name="Google Shape;28;p20"/>
          <p:cNvSpPr txBox="1"/>
          <p:nvPr/>
        </p:nvSpPr>
        <p:spPr>
          <a:xfrm>
            <a:off x="1" y="6339382"/>
            <a:ext cx="12192000" cy="52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2403" y="6466537"/>
            <a:ext cx="1288475" cy="3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3" name="Google Shape;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98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98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98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98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3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9" name="Google Shape;39;p23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0" name="Google Shape;40;p23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1" name="Google Shape;41;p23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4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42" name="Google Shape;42;p2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2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6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50" name="Google Shape;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2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0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56" name="Google Shape;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8" name="Google Shape;58;p2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9" name="Google Shape;59;p2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0" name="Google Shape;60;p2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4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61" name="Google Shape;61;p2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1275" y="1882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1275" y="3404473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1275" y="2705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21275" y="4214033"/>
            <a:ext cx="580517" cy="580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2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70" name="Google Shape;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3" name="Google Shape;73;p2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2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46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2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79" name="Google Shape;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2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2" name="Google Shape;82;p2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70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83" name="Google Shape;83;p2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/>
              <a:buNone/>
              <a:defRPr sz="9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27"/>
          <p:cNvSpPr txBox="1"/>
          <p:nvPr/>
        </p:nvSpPr>
        <p:spPr>
          <a:xfrm>
            <a:off x="5903450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6" name="Google Shape;86;p27"/>
          <p:cNvSpPr txBox="1"/>
          <p:nvPr/>
        </p:nvSpPr>
        <p:spPr>
          <a:xfrm>
            <a:off x="5903450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7" name="Google Shape;87;p27"/>
          <p:cNvSpPr txBox="1"/>
          <p:nvPr/>
        </p:nvSpPr>
        <p:spPr>
          <a:xfrm>
            <a:off x="8815525" y="46692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8" name="Google Shape;88;p27"/>
          <p:cNvSpPr txBox="1"/>
          <p:nvPr/>
        </p:nvSpPr>
        <p:spPr>
          <a:xfrm>
            <a:off x="8815525" y="5174300"/>
            <a:ext cx="2323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89" name="Google Shape;89;p2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7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7"/>
          <p:cNvPicPr preferRelativeResize="0"/>
          <p:nvPr/>
        </p:nvPicPr>
        <p:blipFill rotWithShape="1">
          <a:blip r:embed="rId7">
            <a:alphaModFix/>
          </a:blip>
          <a:srcRect b="0" l="2325" r="2324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1" sz="60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95" name="Google Shape;95;p2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97" name="Google Shape;97;p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9" name="Google Shape;99;p28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zh-CN" sz="6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zh-CN" sz="6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6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0" name="Google Shape;100;p2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101" name="Google Shape;101;p28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verpass Light"/>
              <a:buChar char="●"/>
              <a:defRPr b="0" i="0" sz="2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/>
              <a:buNone/>
              <a:defRPr b="0" i="0" sz="34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verpass Light"/>
              <a:buChar char="●"/>
              <a:defRPr b="0" i="0" sz="21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○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600"/>
              <a:buFont typeface="Overpass Light"/>
              <a:buChar char="■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29.jpg"/><Relationship Id="rId5" Type="http://schemas.openxmlformats.org/officeDocument/2006/relationships/image" Target="../media/image3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"/>
          <p:cNvSpPr txBox="1"/>
          <p:nvPr>
            <p:ph type="title"/>
          </p:nvPr>
        </p:nvSpPr>
        <p:spPr>
          <a:xfrm>
            <a:off x="1908778" y="573058"/>
            <a:ext cx="753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lang="zh-CN" sz="48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Ceph 数据故障处理</a:t>
            </a:r>
            <a:endParaRPr b="1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7" name="Google Shape;287;p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88" name="Google Shape;288;p1"/>
          <p:cNvSpPr/>
          <p:nvPr/>
        </p:nvSpPr>
        <p:spPr>
          <a:xfrm>
            <a:off x="1803674" y="3950710"/>
            <a:ext cx="2941637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000" spcFirstLastPara="1" rIns="45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zh-CN" sz="1400" u="none" cap="none" strike="noStrike">
                <a:solidFill>
                  <a:srgbClr val="FFFFFF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20</a:t>
            </a:r>
            <a:r>
              <a:rPr lang="zh-CN">
                <a:solidFill>
                  <a:srgbClr val="FFFFFF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25</a:t>
            </a:r>
            <a:r>
              <a:rPr i="0" lang="zh-CN" sz="1400" u="none" cap="none" strike="noStrike">
                <a:solidFill>
                  <a:srgbClr val="FFFFFF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.</a:t>
            </a:r>
            <a:r>
              <a:rPr lang="zh-CN">
                <a:solidFill>
                  <a:srgbClr val="FFFFFF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5</a:t>
            </a:r>
            <a:r>
              <a:rPr i="0" lang="zh-CN" sz="1400" u="none" cap="none" strike="noStrike">
                <a:solidFill>
                  <a:srgbClr val="FFFFFF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.2</a:t>
            </a:r>
            <a:r>
              <a:rPr lang="zh-CN">
                <a:solidFill>
                  <a:srgbClr val="FFFFFF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3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zh-CN" sz="1400" u="none" cap="none" strike="noStrike">
                <a:solidFill>
                  <a:srgbClr val="FFFFFF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 TAM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zh-CN" sz="1400" u="none" cap="none" strike="noStrike">
                <a:solidFill>
                  <a:srgbClr val="FFFFFF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史琪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zh-CN" sz="1400" u="none" cap="none" strike="noStrike">
                <a:solidFill>
                  <a:srgbClr val="FFFFFF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qshi@redhat.com 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289" name="Google Shape;289;p1"/>
          <p:cNvSpPr txBox="1"/>
          <p:nvPr/>
        </p:nvSpPr>
        <p:spPr>
          <a:xfrm>
            <a:off x="1803674" y="2831003"/>
            <a:ext cx="5143664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zh-CN" sz="2400" u="none" cap="none" strike="noStrike">
                <a:solidFill>
                  <a:schemeClr val="lt1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TAM – Technical Account Manager</a:t>
            </a:r>
            <a:endParaRPr i="0" sz="2400" u="none" cap="none" strike="noStrike">
              <a:solidFill>
                <a:schemeClr val="lt1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290" name="Google Shape;290;p1"/>
          <p:cNvSpPr txBox="1"/>
          <p:nvPr/>
        </p:nvSpPr>
        <p:spPr>
          <a:xfrm>
            <a:off x="1803674" y="3334055"/>
            <a:ext cx="5143664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zh-CN" sz="2400" u="none" cap="none" strike="noStrike">
                <a:solidFill>
                  <a:schemeClr val="lt1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(中文) 大客户技术经理</a:t>
            </a:r>
            <a:endParaRPr i="0" sz="2400" u="none" cap="none" strike="noStrike">
              <a:solidFill>
                <a:schemeClr val="lt1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</a:pPr>
            <a:r>
              <a:rPr lang="zh-CN" sz="2400">
                <a:solidFill>
                  <a:schemeClr val="dk1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附录2--pg inconsistent 处理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423" name="Google Shape;423;p50"/>
          <p:cNvSpPr txBox="1"/>
          <p:nvPr/>
        </p:nvSpPr>
        <p:spPr>
          <a:xfrm>
            <a:off x="1277893" y="1197534"/>
            <a:ext cx="43188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常见原因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磁盘跳变，误操作，造成的三副本数据不一致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发现机制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通过ceph scrub 扫描三副本发现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 pg deep-scrub {pgid}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修复原理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根据权威副本来修复其他副本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修复操作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 pg repair {pgid}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</a:pPr>
            <a:r>
              <a:rPr lang="zh-CN" sz="2400">
                <a:solidFill>
                  <a:schemeClr val="dk1"/>
                </a:solidFill>
              </a:rPr>
              <a:t>附录3--Pg incomplete处理</a:t>
            </a:r>
            <a:endParaRPr/>
          </a:p>
        </p:txBody>
      </p:sp>
      <p:sp>
        <p:nvSpPr>
          <p:cNvPr id="429" name="Google Shape;429;p51"/>
          <p:cNvSpPr txBox="1"/>
          <p:nvPr/>
        </p:nvSpPr>
        <p:spPr>
          <a:xfrm>
            <a:off x="1277892" y="1807133"/>
            <a:ext cx="10914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常见原因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环境有多个机器同时坏盘或者掉电，导致了三副本元数据都缺失，不足以恢复成一个完全的pg元数据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修复原理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拉起这个pg所含数据的所有osd，尽量保证pg数据足够的充分。 如果所在osd不能全部拉起，则 在query相关osd上找到该pg最多的那份数据导入主osd。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相关命令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 pg 1.4 query &gt; 1.4query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 pg dump|grep incom &gt; pgincom.info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#拉起能启动的osd，剃掉不能启动的osd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ceph-objectstore-tool --data-path /var/lib/ceph/osd/ceph-8/ --type bluestore --pgid 17.es1 --op export --file /mnt/test.obj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ceph-objectstore-tool --data-path /var/lib/ceph/osd/ceph-8/ --type bluestore --pgid 17.es1 --op remove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ceph-objectstore-tool --data-path /var/lib/ceph/osd/ceph-8/ --type bluestore --pgid 17.es1 --op import --file /mnt/test.obj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ceph-objectstore-tool --data-path /var/lib/ceph/osd/ceph-8/ --type bluestore --pgid 17.es1 --op mark-complete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</a:pPr>
            <a:r>
              <a:rPr lang="zh-CN" sz="2400">
                <a:solidFill>
                  <a:schemeClr val="dk1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附录4—pg stale处理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435" name="Google Shape;435;p52"/>
          <p:cNvSpPr txBox="1"/>
          <p:nvPr/>
        </p:nvSpPr>
        <p:spPr>
          <a:xfrm>
            <a:off x="1277892" y="1197534"/>
            <a:ext cx="10594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常见原因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Pg所在的osd全部down了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修复原理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尽量拉起pg所在的一个osd，保证有1个副本存在。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如果pg所在的osd不能拉起。 从</a:t>
            </a:r>
            <a:r>
              <a:rPr lang="zh-CN">
                <a:latin typeface="Red Hat Text Light"/>
                <a:ea typeface="Red Hat Text Light"/>
                <a:cs typeface="Red Hat Text Light"/>
                <a:sym typeface="Red Hat Text Light"/>
              </a:rPr>
              <a:t>down的</a:t>
            </a: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osd里提取出pg数据，导入到正常osd中。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相关命令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ceph-objectstore-tool --data-path /var/lib/ceph/osd/ceph-8/ --type bluestore --pgid 17.es1 --op export --file /mnt/test.obj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 force_create_pg 17.es1 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 pg dump | grep 17.es1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ceph-objectstore-tool --data-path /var/lib/ceph/osd/ceph-x/ --type bluestore --pgid 17.es1 --op import --file /mnt/test.obj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</a:pPr>
            <a:r>
              <a:rPr lang="zh-CN" sz="2400">
                <a:solidFill>
                  <a:schemeClr val="dk1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附录6—object unfound处理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441" name="Google Shape;441;p53"/>
          <p:cNvSpPr txBox="1"/>
          <p:nvPr/>
        </p:nvSpPr>
        <p:spPr>
          <a:xfrm>
            <a:off x="1277893" y="1197534"/>
            <a:ext cx="8519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常见原因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掉电，误操作，导致部分三副本对象丢失。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修复原理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把down的osd启动，不能启动的踢出集群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丢失的对象回滚到旧版本，或者直接标记为对象丢失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相关命令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 pg 4.210 query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 pg 4.210 mark_unfound_lost revert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 pg 4.210 mark_unfound_lost delete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</a:pPr>
            <a:r>
              <a:rPr lang="zh-CN" sz="2400">
                <a:solidFill>
                  <a:schemeClr val="dk1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附录7—object misplace处理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447" name="Google Shape;447;p54"/>
          <p:cNvSpPr txBox="1"/>
          <p:nvPr/>
        </p:nvSpPr>
        <p:spPr>
          <a:xfrm>
            <a:off x="1277893" y="1197534"/>
            <a:ext cx="4318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对象错位，这是一种正常的数据恢复状态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但是如果错位的对象数，没有随着数据恢复变少，错位对象数一直保持不变，那很大可能是数据迁移恢复的过程hang了。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修复原理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重启对象所在的osd，让osd的修复进程重新开始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相关命令</a:t>
            </a:r>
            <a:endParaRPr i="0" sz="1600" u="none" cap="none" strike="noStrike">
              <a:solidFill>
                <a:srgbClr val="00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systemctl restart ceph-osd@{id}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Red Hat is the world’s leading provider of enterprise open source software solutions. Award-winning support, training, and consulting services make </a:t>
            </a:r>
            <a:br>
              <a:rPr lang="zh-CN"/>
            </a:br>
            <a:r>
              <a:rPr lang="zh-CN"/>
              <a:t>Red Hat a trusted adviser to the Fortune 500. </a:t>
            </a:r>
            <a:endParaRPr/>
          </a:p>
        </p:txBody>
      </p:sp>
      <p:sp>
        <p:nvSpPr>
          <p:cNvPr id="453" name="Google Shape;453;p16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zh-CN"/>
              <a:t>Thank you</a:t>
            </a:r>
            <a:endParaRPr/>
          </a:p>
        </p:txBody>
      </p:sp>
      <p:sp>
        <p:nvSpPr>
          <p:cNvPr id="454" name="Google Shape;454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96" name="Google Shape;296;p2"/>
          <p:cNvSpPr txBox="1"/>
          <p:nvPr/>
        </p:nvSpPr>
        <p:spPr>
          <a:xfrm>
            <a:off x="2470067" y="1567543"/>
            <a:ext cx="5011387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C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1，引言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C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2，数据故障的类型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C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3，Ceph 数据故障标签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C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4，Ceph数据故障的处理方式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02" name="Google Shape;302;p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</a:pPr>
            <a:r>
              <a:rPr lang="zh-CN" sz="2400">
                <a:solidFill>
                  <a:schemeClr val="dk1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苹果上的疤痕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pic>
        <p:nvPicPr>
          <p:cNvPr id="303" name="Google Shape;3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781" y="3236719"/>
            <a:ext cx="4686954" cy="291505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"/>
          <p:cNvSpPr txBox="1"/>
          <p:nvPr/>
        </p:nvSpPr>
        <p:spPr>
          <a:xfrm>
            <a:off x="1658781" y="871741"/>
            <a:ext cx="4362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8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苹果上有疤痕怎么吃？</a:t>
            </a:r>
            <a:endParaRPr i="0" sz="28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8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A，直接把苹果扔掉</a:t>
            </a:r>
            <a:endParaRPr i="0" sz="28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8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B，把带疤痕的一面削掉</a:t>
            </a:r>
            <a:endParaRPr i="0" sz="28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8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C，用菜刀把疤痕剃掉</a:t>
            </a:r>
            <a:endParaRPr i="0" sz="28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8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D，用镊子把疤痕夹掉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"/>
          <p:cNvSpPr txBox="1"/>
          <p:nvPr>
            <p:ph idx="4294967295" type="subTitle"/>
          </p:nvPr>
        </p:nvSpPr>
        <p:spPr>
          <a:xfrm>
            <a:off x="108161" y="-71235"/>
            <a:ext cx="5977088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Light"/>
              <a:buNone/>
            </a:pPr>
            <a:r>
              <a:rPr i="0" lang="zh-CN" sz="21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Ceph的数据组织</a:t>
            </a:r>
            <a:endParaRPr i="0" sz="21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pic>
        <p:nvPicPr>
          <p:cNvPr id="310" name="Google Shape;3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65" y="952492"/>
            <a:ext cx="8156624" cy="55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"/>
          <p:cNvSpPr txBox="1"/>
          <p:nvPr/>
        </p:nvSpPr>
        <p:spPr>
          <a:xfrm>
            <a:off x="9129932" y="1294228"/>
            <a:ext cx="279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  ≈  1 PB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Osd     ≈  2~6 TB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Pg       ≈  1~20 GB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Object ≈  </a:t>
            </a:r>
            <a:r>
              <a:rPr lang="zh-CN" sz="2400">
                <a:latin typeface="Red Hat Text Light"/>
                <a:ea typeface="Red Hat Text Light"/>
                <a:cs typeface="Red Hat Text Light"/>
                <a:sym typeface="Red Hat Text Light"/>
              </a:rPr>
              <a:t>1</a:t>
            </a: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~4 MB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idx="4294967295" type="subTitle"/>
          </p:nvPr>
        </p:nvSpPr>
        <p:spPr>
          <a:xfrm>
            <a:off x="108161" y="-71235"/>
            <a:ext cx="5977088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Light"/>
              <a:buNone/>
            </a:pPr>
            <a:r>
              <a:rPr i="0" lang="zh-CN" sz="21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修复Ceph数据故障的原则</a:t>
            </a:r>
            <a:endParaRPr i="0" sz="21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624254" y="986808"/>
            <a:ext cx="77231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0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抓大放小原则。</a:t>
            </a:r>
            <a:endParaRPr i="0" sz="20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0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对应Ceph集群依次为，修复硬盘（osd）🡪修复pg-&gt;修复对象</a:t>
            </a:r>
            <a:endParaRPr i="0" sz="20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318" name="Google Shape;318;p46"/>
          <p:cNvSpPr/>
          <p:nvPr/>
        </p:nvSpPr>
        <p:spPr>
          <a:xfrm>
            <a:off x="1118382" y="3462100"/>
            <a:ext cx="6310826" cy="26573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6"/>
          <p:cNvSpPr/>
          <p:nvPr/>
        </p:nvSpPr>
        <p:spPr>
          <a:xfrm>
            <a:off x="975458" y="2262712"/>
            <a:ext cx="2349305" cy="862502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硬盘/osd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6"/>
          <p:cNvSpPr/>
          <p:nvPr/>
        </p:nvSpPr>
        <p:spPr>
          <a:xfrm>
            <a:off x="3349576" y="2262712"/>
            <a:ext cx="2039816" cy="862502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目录/pg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6"/>
          <p:cNvSpPr/>
          <p:nvPr/>
        </p:nvSpPr>
        <p:spPr>
          <a:xfrm>
            <a:off x="5389392" y="2269376"/>
            <a:ext cx="2349304" cy="862502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文件/object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片包含 游戏机&#10;&#10;描述已自动生成" id="322" name="Google Shape;3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469" y="4535618"/>
            <a:ext cx="1427835" cy="1427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&#10;&#10;描述已自动生成" id="323" name="Google Shape;3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891" y="4581192"/>
            <a:ext cx="1382261" cy="13822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, 盒子&#10;&#10;描述已自动生成" id="324" name="Google Shape;32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0481" y="4753442"/>
            <a:ext cx="1382261" cy="10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6"/>
          <p:cNvSpPr txBox="1"/>
          <p:nvPr/>
        </p:nvSpPr>
        <p:spPr>
          <a:xfrm>
            <a:off x="5500906" y="3671075"/>
            <a:ext cx="21262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硬盘/osd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1936819" y="5224852"/>
            <a:ext cx="886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3926351" y="5272321"/>
            <a:ext cx="886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6"/>
          <p:cNvSpPr txBox="1"/>
          <p:nvPr/>
        </p:nvSpPr>
        <p:spPr>
          <a:xfrm>
            <a:off x="5887606" y="5348517"/>
            <a:ext cx="886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5819922" y="4930061"/>
            <a:ext cx="8862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4954" y="3799750"/>
            <a:ext cx="2126275" cy="212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46"/>
          <p:cNvCxnSpPr>
            <a:stCxn id="330" idx="1"/>
          </p:cNvCxnSpPr>
          <p:nvPr/>
        </p:nvCxnSpPr>
        <p:spPr>
          <a:xfrm rot="10800000">
            <a:off x="7429154" y="4862888"/>
            <a:ext cx="194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</a:pPr>
            <a:r>
              <a:rPr lang="zh-CN" sz="2400">
                <a:solidFill>
                  <a:schemeClr val="dk1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数据故障的类型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337" name="Google Shape;337;p47"/>
          <p:cNvSpPr txBox="1"/>
          <p:nvPr/>
        </p:nvSpPr>
        <p:spPr>
          <a:xfrm>
            <a:off x="595086" y="998806"/>
            <a:ext cx="5578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1，三副本数据降级为两副本或者一副本</a:t>
            </a:r>
            <a:endParaRPr i="0" sz="2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2，三副本数据不一致</a:t>
            </a:r>
            <a:endParaRPr i="0" sz="2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3，三副本数据都没有了</a:t>
            </a:r>
            <a:endParaRPr i="0" sz="2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4，数据错位</a:t>
            </a:r>
            <a:endParaRPr i="0" sz="2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5，元数据恢复异常</a:t>
            </a:r>
            <a:endParaRPr i="0" sz="2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338" name="Google Shape;338;p47"/>
          <p:cNvSpPr/>
          <p:nvPr/>
        </p:nvSpPr>
        <p:spPr>
          <a:xfrm>
            <a:off x="727723" y="4217237"/>
            <a:ext cx="3629465" cy="2015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7"/>
          <p:cNvSpPr/>
          <p:nvPr/>
        </p:nvSpPr>
        <p:spPr>
          <a:xfrm>
            <a:off x="962188" y="4755326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7"/>
          <p:cNvSpPr/>
          <p:nvPr/>
        </p:nvSpPr>
        <p:spPr>
          <a:xfrm>
            <a:off x="962188" y="5064816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7"/>
          <p:cNvSpPr/>
          <p:nvPr/>
        </p:nvSpPr>
        <p:spPr>
          <a:xfrm>
            <a:off x="2127459" y="4752978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7"/>
          <p:cNvSpPr/>
          <p:nvPr/>
        </p:nvSpPr>
        <p:spPr>
          <a:xfrm>
            <a:off x="2127459" y="5062468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3281015" y="4767046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7"/>
          <p:cNvSpPr/>
          <p:nvPr/>
        </p:nvSpPr>
        <p:spPr>
          <a:xfrm>
            <a:off x="3281015" y="5076536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7"/>
          <p:cNvSpPr txBox="1"/>
          <p:nvPr/>
        </p:nvSpPr>
        <p:spPr>
          <a:xfrm>
            <a:off x="2127459" y="4273001"/>
            <a:ext cx="1308295" cy="30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正常数据</a:t>
            </a:r>
            <a:endParaRPr/>
          </a:p>
        </p:txBody>
      </p:sp>
      <p:sp>
        <p:nvSpPr>
          <p:cNvPr id="346" name="Google Shape;346;p47"/>
          <p:cNvSpPr/>
          <p:nvPr/>
        </p:nvSpPr>
        <p:spPr>
          <a:xfrm>
            <a:off x="6262465" y="241993"/>
            <a:ext cx="3629465" cy="2015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7"/>
          <p:cNvSpPr/>
          <p:nvPr/>
        </p:nvSpPr>
        <p:spPr>
          <a:xfrm>
            <a:off x="6496930" y="780082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6496930" y="1089572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7662201" y="777734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7"/>
          <p:cNvSpPr/>
          <p:nvPr/>
        </p:nvSpPr>
        <p:spPr>
          <a:xfrm>
            <a:off x="7662201" y="1087224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7"/>
          <p:cNvSpPr txBox="1"/>
          <p:nvPr/>
        </p:nvSpPr>
        <p:spPr>
          <a:xfrm>
            <a:off x="7662201" y="297757"/>
            <a:ext cx="1308295" cy="30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副本降级</a:t>
            </a: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6281221" y="2485946"/>
            <a:ext cx="3629465" cy="2015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7"/>
          <p:cNvSpPr/>
          <p:nvPr/>
        </p:nvSpPr>
        <p:spPr>
          <a:xfrm>
            <a:off x="6515686" y="3024035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7"/>
          <p:cNvSpPr/>
          <p:nvPr/>
        </p:nvSpPr>
        <p:spPr>
          <a:xfrm>
            <a:off x="6515686" y="3333525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7"/>
          <p:cNvSpPr/>
          <p:nvPr/>
        </p:nvSpPr>
        <p:spPr>
          <a:xfrm>
            <a:off x="7680957" y="3021687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7"/>
          <p:cNvSpPr/>
          <p:nvPr/>
        </p:nvSpPr>
        <p:spPr>
          <a:xfrm>
            <a:off x="7680957" y="3331177"/>
            <a:ext cx="829994" cy="1045199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7"/>
          <p:cNvSpPr/>
          <p:nvPr/>
        </p:nvSpPr>
        <p:spPr>
          <a:xfrm>
            <a:off x="8834513" y="3035755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7680957" y="2541710"/>
            <a:ext cx="1308295" cy="30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数据不一致</a:t>
            </a:r>
            <a:endParaRPr/>
          </a:p>
        </p:txBody>
      </p:sp>
      <p:sp>
        <p:nvSpPr>
          <p:cNvPr id="359" name="Google Shape;359;p47"/>
          <p:cNvSpPr/>
          <p:nvPr/>
        </p:nvSpPr>
        <p:spPr>
          <a:xfrm>
            <a:off x="6281221" y="4741969"/>
            <a:ext cx="3629465" cy="2015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7"/>
          <p:cNvSpPr/>
          <p:nvPr/>
        </p:nvSpPr>
        <p:spPr>
          <a:xfrm>
            <a:off x="6515686" y="5280058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7"/>
          <p:cNvSpPr/>
          <p:nvPr/>
        </p:nvSpPr>
        <p:spPr>
          <a:xfrm>
            <a:off x="6515686" y="5589548"/>
            <a:ext cx="829994" cy="1045199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/>
          <p:nvPr/>
        </p:nvSpPr>
        <p:spPr>
          <a:xfrm>
            <a:off x="7680957" y="5277710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7"/>
          <p:cNvSpPr/>
          <p:nvPr/>
        </p:nvSpPr>
        <p:spPr>
          <a:xfrm>
            <a:off x="7680957" y="5587200"/>
            <a:ext cx="829994" cy="1045199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7"/>
          <p:cNvSpPr/>
          <p:nvPr/>
        </p:nvSpPr>
        <p:spPr>
          <a:xfrm>
            <a:off x="8834513" y="5291778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7"/>
          <p:cNvSpPr/>
          <p:nvPr/>
        </p:nvSpPr>
        <p:spPr>
          <a:xfrm>
            <a:off x="8834513" y="5601268"/>
            <a:ext cx="829994" cy="1045199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7680957" y="4797733"/>
            <a:ext cx="1308295" cy="30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三副本丢失</a:t>
            </a:r>
            <a:endParaRPr/>
          </a:p>
        </p:txBody>
      </p:sp>
      <p:sp>
        <p:nvSpPr>
          <p:cNvPr id="367" name="Google Shape;367;p47"/>
          <p:cNvSpPr/>
          <p:nvPr/>
        </p:nvSpPr>
        <p:spPr>
          <a:xfrm>
            <a:off x="8834513" y="3344087"/>
            <a:ext cx="829994" cy="770713"/>
          </a:xfrm>
          <a:prstGeom prst="flowChartDocumen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</a:pPr>
            <a:r>
              <a:rPr lang="zh-CN" sz="2400">
                <a:solidFill>
                  <a:schemeClr val="dk1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数据故障的类型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623665" y="881018"/>
            <a:ext cx="5549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1，三副本数据降级为两副本或者一副本</a:t>
            </a:r>
            <a:endParaRPr i="0" sz="2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2，三副本数据不一致</a:t>
            </a:r>
            <a:endParaRPr i="0" sz="2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3，三副本数据都没有了</a:t>
            </a:r>
            <a:endParaRPr i="0" sz="2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4，数据错位</a:t>
            </a:r>
            <a:endParaRPr i="0" sz="2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5，元数据恢复异常</a:t>
            </a:r>
            <a:endParaRPr i="0" sz="2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374" name="Google Shape;374;p48"/>
          <p:cNvSpPr/>
          <p:nvPr/>
        </p:nvSpPr>
        <p:spPr>
          <a:xfrm>
            <a:off x="669665" y="4130155"/>
            <a:ext cx="3629465" cy="2015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8"/>
          <p:cNvSpPr/>
          <p:nvPr/>
        </p:nvSpPr>
        <p:spPr>
          <a:xfrm>
            <a:off x="904130" y="4668244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8"/>
          <p:cNvSpPr/>
          <p:nvPr/>
        </p:nvSpPr>
        <p:spPr>
          <a:xfrm>
            <a:off x="904130" y="4977734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8"/>
          <p:cNvSpPr/>
          <p:nvPr/>
        </p:nvSpPr>
        <p:spPr>
          <a:xfrm>
            <a:off x="2069401" y="4665896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8"/>
          <p:cNvSpPr/>
          <p:nvPr/>
        </p:nvSpPr>
        <p:spPr>
          <a:xfrm>
            <a:off x="2069401" y="4975386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8"/>
          <p:cNvSpPr/>
          <p:nvPr/>
        </p:nvSpPr>
        <p:spPr>
          <a:xfrm>
            <a:off x="3222957" y="4679964"/>
            <a:ext cx="829994" cy="309490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8"/>
          <p:cNvSpPr/>
          <p:nvPr/>
        </p:nvSpPr>
        <p:spPr>
          <a:xfrm>
            <a:off x="3222957" y="4989454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8"/>
          <p:cNvSpPr txBox="1"/>
          <p:nvPr/>
        </p:nvSpPr>
        <p:spPr>
          <a:xfrm>
            <a:off x="2069401" y="4185919"/>
            <a:ext cx="1308295" cy="30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正常数据</a:t>
            </a:r>
            <a:endParaRPr/>
          </a:p>
        </p:txBody>
      </p:sp>
      <p:sp>
        <p:nvSpPr>
          <p:cNvPr id="382" name="Google Shape;382;p48"/>
          <p:cNvSpPr/>
          <p:nvPr/>
        </p:nvSpPr>
        <p:spPr>
          <a:xfrm>
            <a:off x="6262465" y="1901981"/>
            <a:ext cx="5148900" cy="2015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8"/>
          <p:cNvSpPr txBox="1"/>
          <p:nvPr/>
        </p:nvSpPr>
        <p:spPr>
          <a:xfrm>
            <a:off x="8318249" y="1956555"/>
            <a:ext cx="1308295" cy="30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数据错位</a:t>
            </a:r>
            <a:endParaRPr/>
          </a:p>
        </p:txBody>
      </p:sp>
      <p:sp>
        <p:nvSpPr>
          <p:cNvPr id="384" name="Google Shape;384;p48"/>
          <p:cNvSpPr/>
          <p:nvPr/>
        </p:nvSpPr>
        <p:spPr>
          <a:xfrm>
            <a:off x="6281221" y="4399152"/>
            <a:ext cx="3629465" cy="20151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8"/>
          <p:cNvSpPr/>
          <p:nvPr/>
        </p:nvSpPr>
        <p:spPr>
          <a:xfrm>
            <a:off x="6515686" y="5246731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8"/>
          <p:cNvSpPr/>
          <p:nvPr/>
        </p:nvSpPr>
        <p:spPr>
          <a:xfrm>
            <a:off x="7680957" y="5244383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8"/>
          <p:cNvSpPr/>
          <p:nvPr/>
        </p:nvSpPr>
        <p:spPr>
          <a:xfrm>
            <a:off x="8834513" y="5258451"/>
            <a:ext cx="829994" cy="104519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8"/>
          <p:cNvSpPr txBox="1"/>
          <p:nvPr/>
        </p:nvSpPr>
        <p:spPr>
          <a:xfrm>
            <a:off x="7326925" y="4454916"/>
            <a:ext cx="1662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元数据无法恢复</a:t>
            </a:r>
            <a:endParaRPr/>
          </a:p>
        </p:txBody>
      </p:sp>
      <p:sp>
        <p:nvSpPr>
          <p:cNvPr id="389" name="Google Shape;389;p48"/>
          <p:cNvSpPr/>
          <p:nvPr/>
        </p:nvSpPr>
        <p:spPr>
          <a:xfrm>
            <a:off x="6496930" y="4944275"/>
            <a:ext cx="848750" cy="295422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8"/>
          <p:cNvSpPr/>
          <p:nvPr/>
        </p:nvSpPr>
        <p:spPr>
          <a:xfrm>
            <a:off x="7680957" y="4934893"/>
            <a:ext cx="829994" cy="311838"/>
          </a:xfrm>
          <a:prstGeom prst="snip2SameRect">
            <a:avLst>
              <a:gd fmla="val 50000" name="adj1"/>
              <a:gd fmla="val 0" name="adj2"/>
            </a:avLst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8"/>
          <p:cNvSpPr/>
          <p:nvPr/>
        </p:nvSpPr>
        <p:spPr>
          <a:xfrm>
            <a:off x="8834513" y="4944275"/>
            <a:ext cx="829994" cy="302455"/>
          </a:xfrm>
          <a:prstGeom prst="snip1Rect">
            <a:avLst>
              <a:gd fmla="val 50000" name="adj"/>
            </a:avLst>
          </a:prstGeom>
          <a:solidFill>
            <a:srgbClr val="FF0000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8220056" y="2327699"/>
            <a:ext cx="1204686" cy="55389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crush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8"/>
          <p:cNvSpPr/>
          <p:nvPr/>
        </p:nvSpPr>
        <p:spPr>
          <a:xfrm>
            <a:off x="6515686" y="3156499"/>
            <a:ext cx="1165271" cy="6169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8"/>
          <p:cNvSpPr/>
          <p:nvPr/>
        </p:nvSpPr>
        <p:spPr>
          <a:xfrm>
            <a:off x="8364332" y="3156499"/>
            <a:ext cx="1300175" cy="6169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8"/>
          <p:cNvSpPr/>
          <p:nvPr/>
        </p:nvSpPr>
        <p:spPr>
          <a:xfrm>
            <a:off x="10159560" y="3156497"/>
            <a:ext cx="1066007" cy="6169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8"/>
          <p:cNvSpPr/>
          <p:nvPr/>
        </p:nvSpPr>
        <p:spPr>
          <a:xfrm>
            <a:off x="6703591" y="3289179"/>
            <a:ext cx="435428" cy="43391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8"/>
          <p:cNvSpPr/>
          <p:nvPr/>
        </p:nvSpPr>
        <p:spPr>
          <a:xfrm>
            <a:off x="9104264" y="3297133"/>
            <a:ext cx="435428" cy="43391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8"/>
          <p:cNvSpPr/>
          <p:nvPr/>
        </p:nvSpPr>
        <p:spPr>
          <a:xfrm>
            <a:off x="10474849" y="3293406"/>
            <a:ext cx="435428" cy="43391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48"/>
          <p:cNvCxnSpPr>
            <a:stCxn id="392" idx="4"/>
          </p:cNvCxnSpPr>
          <p:nvPr/>
        </p:nvCxnSpPr>
        <p:spPr>
          <a:xfrm flipH="1">
            <a:off x="7072199" y="2881595"/>
            <a:ext cx="1750200" cy="24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0" name="Google Shape;400;p48"/>
          <p:cNvCxnSpPr>
            <a:endCxn id="394" idx="0"/>
          </p:cNvCxnSpPr>
          <p:nvPr/>
        </p:nvCxnSpPr>
        <p:spPr>
          <a:xfrm>
            <a:off x="8871620" y="2909599"/>
            <a:ext cx="142800" cy="24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1" name="Google Shape;401;p48"/>
          <p:cNvCxnSpPr>
            <a:stCxn id="392" idx="4"/>
            <a:endCxn id="395" idx="0"/>
          </p:cNvCxnSpPr>
          <p:nvPr/>
        </p:nvCxnSpPr>
        <p:spPr>
          <a:xfrm>
            <a:off x="8822399" y="2881595"/>
            <a:ext cx="1870200" cy="27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2" name="Google Shape;402;p48"/>
          <p:cNvSpPr/>
          <p:nvPr/>
        </p:nvSpPr>
        <p:spPr>
          <a:xfrm>
            <a:off x="8483038" y="3275743"/>
            <a:ext cx="435428" cy="433915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48"/>
          <p:cNvCxnSpPr>
            <a:stCxn id="396" idx="6"/>
            <a:endCxn id="402" idx="2"/>
          </p:cNvCxnSpPr>
          <p:nvPr/>
        </p:nvCxnSpPr>
        <p:spPr>
          <a:xfrm flipH="1" rot="10800000">
            <a:off x="7139019" y="3492637"/>
            <a:ext cx="1344000" cy="1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</a:pPr>
            <a:r>
              <a:rPr lang="zh-CN" sz="2400">
                <a:solidFill>
                  <a:schemeClr val="dk1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Ceph数据故障标签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409" name="Google Shape;409;p8"/>
          <p:cNvSpPr txBox="1"/>
          <p:nvPr/>
        </p:nvSpPr>
        <p:spPr>
          <a:xfrm>
            <a:off x="1277892" y="1197534"/>
            <a:ext cx="622018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0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Osd级别故障</a:t>
            </a:r>
            <a:endParaRPr i="0" sz="20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Osd  down                                    #Osd不能正常启动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1277892" y="2391508"/>
            <a:ext cx="913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0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Pg级别故障</a:t>
            </a:r>
            <a:endParaRPr i="0" sz="20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Pg active                                    # Pg状态正常，能接受客户端的请求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Pg clean                                     # Pg内数据饱满，满副本数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Pg inconsistent                          # Pg三副本中，有数据和其他副本不一致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Pg incomplete                           # Pg 元数据由于缺失无法恢复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Pg stale                                    # Pg状态没有被任何OSD更新，很可能存储这个pg的osd都挂掉了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Pg undersized / degraded        # Pg的副本数小于规定副本数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411" name="Google Shape;411;p8"/>
          <p:cNvSpPr txBox="1"/>
          <p:nvPr/>
        </p:nvSpPr>
        <p:spPr>
          <a:xfrm>
            <a:off x="1277893" y="5203937"/>
            <a:ext cx="62201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0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Object 级别故障</a:t>
            </a:r>
            <a:endParaRPr i="0" sz="20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Object unfound                          # 对象级别的三副本丢失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Object misplace                         # 对象错位，需要重新归位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</a:pPr>
            <a:r>
              <a:rPr lang="zh-CN" sz="2400">
                <a:solidFill>
                  <a:schemeClr val="dk1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附录1--osd异常处理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417" name="Google Shape;417;p49"/>
          <p:cNvSpPr txBox="1"/>
          <p:nvPr/>
        </p:nvSpPr>
        <p:spPr>
          <a:xfrm>
            <a:off x="1277892" y="1197534"/>
            <a:ext cx="98637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20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Osd map出错，Osd不能启动</a:t>
            </a:r>
            <a:endParaRPr i="0" sz="20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常见原因</a:t>
            </a:r>
            <a:endParaRPr i="0" sz="16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机器掉电，Osdmap破坏或丢失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解决方案</a:t>
            </a:r>
            <a:endParaRPr i="0" sz="16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在ceph集群找到对应版本的osdmap，并导入丢失osdmap的osd。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最佳建议</a:t>
            </a:r>
            <a:endParaRPr i="0" sz="16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osdmap备份</a:t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6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导出导入osdmap命令</a:t>
            </a:r>
            <a:endParaRPr i="0" sz="16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ceph-objectstore-tool --data-path /var/lib/ceph/osd/ceph-4/ --type bluestore --op get-osdmap --epoch 48 --file 1.txt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zh-CN" sz="1400" u="none" cap="none" strike="noStrike">
                <a:solidFill>
                  <a:srgbClr val="000000"/>
                </a:solidFill>
                <a:latin typeface="Red Hat Text Light"/>
                <a:ea typeface="Red Hat Text Light"/>
                <a:cs typeface="Red Hat Text Light"/>
                <a:sym typeface="Red Hat Text Light"/>
              </a:rPr>
              <a:t>ceph-objectstore-tool --data-path /var/lib/ceph/osd/ceph-4/ --type bluestore --op set-osdmap --epoch 48 --file 1.txt</a:t>
            </a:r>
            <a:endParaRPr>
              <a:latin typeface="Red Hat Text Light"/>
              <a:ea typeface="Red Hat Text Light"/>
              <a:cs typeface="Red Hat Text Light"/>
              <a:sym typeface="Red Hat Tex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