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4" r:id="rId4"/>
    <p:sldId id="258" r:id="rId5"/>
    <p:sldId id="268" r:id="rId6"/>
    <p:sldId id="270" r:id="rId7"/>
    <p:sldId id="271" r:id="rId8"/>
    <p:sldId id="273" r:id="rId9"/>
    <p:sldId id="272" r:id="rId10"/>
    <p:sldId id="274" r:id="rId11"/>
    <p:sldId id="265" r:id="rId12"/>
    <p:sldId id="266" r:id="rId13"/>
    <p:sldId id="291" r:id="rId14"/>
    <p:sldId id="282" r:id="rId15"/>
    <p:sldId id="278" r:id="rId16"/>
    <p:sldId id="281" r:id="rId17"/>
    <p:sldId id="279" r:id="rId18"/>
    <p:sldId id="280" r:id="rId19"/>
    <p:sldId id="292" r:id="rId20"/>
    <p:sldId id="283" r:id="rId21"/>
    <p:sldId id="284" r:id="rId22"/>
    <p:sldId id="257" r:id="rId23"/>
    <p:sldId id="259" r:id="rId24"/>
    <p:sldId id="260" r:id="rId25"/>
    <p:sldId id="261" r:id="rId26"/>
    <p:sldId id="262" r:id="rId27"/>
    <p:sldId id="263" r:id="rId28"/>
    <p:sldId id="285" r:id="rId29"/>
    <p:sldId id="286" r:id="rId30"/>
    <p:sldId id="288" r:id="rId31"/>
    <p:sldId id="289" r:id="rId32"/>
    <p:sldId id="290" r:id="rId33"/>
    <p:sldId id="269" r:id="rId34"/>
    <p:sldId id="276" r:id="rId35"/>
    <p:sldId id="27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FF6600"/>
    <a:srgbClr val="FF9933"/>
    <a:srgbClr val="80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2E39-E1A0-457D-895B-140F4927FB5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8EBE-FF2B-4E53-834F-A6C83FECDE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14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2E39-E1A0-457D-895B-140F4927FB5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8EBE-FF2B-4E53-834F-A6C83FECD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1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2E39-E1A0-457D-895B-140F4927FB5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8EBE-FF2B-4E53-834F-A6C83FECD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5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2E39-E1A0-457D-895B-140F4927FB5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8EBE-FF2B-4E53-834F-A6C83FECD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7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2E39-E1A0-457D-895B-140F4927FB5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8EBE-FF2B-4E53-834F-A6C83FECDE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93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2E39-E1A0-457D-895B-140F4927FB5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8EBE-FF2B-4E53-834F-A6C83FECD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5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2E39-E1A0-457D-895B-140F4927FB5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8EBE-FF2B-4E53-834F-A6C83FECD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3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2E39-E1A0-457D-895B-140F4927FB5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8EBE-FF2B-4E53-834F-A6C83FECD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7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2E39-E1A0-457D-895B-140F4927FB5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8EBE-FF2B-4E53-834F-A6C83FECD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6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052E39-E1A0-457D-895B-140F4927FB5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F08EBE-FF2B-4E53-834F-A6C83FECD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1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2E39-E1A0-457D-895B-140F4927FB5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8EBE-FF2B-4E53-834F-A6C83FECD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0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052E39-E1A0-457D-895B-140F4927FB5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F08EBE-FF2B-4E53-834F-A6C83FECDE2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20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ps.prenhall.com/wps/media/objects/724/741576/chapter_13.html" TargetMode="External"/><Relationship Id="rId2" Type="http://schemas.openxmlformats.org/officeDocument/2006/relationships/hyperlink" Target="http://www.mathworks.com/help/signal/examples/signal-smoothing.html?s_eid=PSM_12299&amp;requestedDomain=www.mathwork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i.com/white-paper/5432/en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Wavelet Based De-noising and Peak Detection of Infrared Spectra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495014"/>
          </a:xfrm>
        </p:spPr>
        <p:txBody>
          <a:bodyPr/>
          <a:lstStyle/>
          <a:p>
            <a:r>
              <a:rPr lang="en-US" dirty="0"/>
              <a:t>Presentation By: Michael Ramsey</a:t>
            </a:r>
          </a:p>
          <a:p>
            <a:r>
              <a:rPr lang="en-US" dirty="0"/>
              <a:t>Advisor: Dr. Caroline Haddad</a:t>
            </a:r>
          </a:p>
          <a:p>
            <a:r>
              <a:rPr lang="en-US" dirty="0"/>
              <a:t>Secondary Advisor: dr. Barnabas </a:t>
            </a:r>
            <a:r>
              <a:rPr lang="en-US" dirty="0" err="1"/>
              <a:t>Gikonyo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9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 Iterations of the Daubechies-4 Transform </a:t>
            </a:r>
            <a:br>
              <a:rPr lang="en-US" dirty="0"/>
            </a:br>
            <a:r>
              <a:rPr lang="en-US" dirty="0"/>
              <a:t>of 2,4,6-trimethylphenol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4" t="6392" r="8681" b="6199"/>
          <a:stretch/>
        </p:blipFill>
        <p:spPr>
          <a:xfrm>
            <a:off x="1836420" y="1826260"/>
            <a:ext cx="8580120" cy="4514167"/>
          </a:xfrm>
        </p:spPr>
      </p:pic>
    </p:spTree>
    <p:extLst>
      <p:ext uri="{BB962C8B-B14F-4D97-AF65-F5344CB8AC3E}">
        <p14:creationId xmlns:p14="http://schemas.microsoft.com/office/powerpoint/2010/main" val="14892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De-noising Infrared Spectra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58" y="1783685"/>
            <a:ext cx="5233817" cy="3925363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5" y="1783685"/>
            <a:ext cx="5232865" cy="392464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42" t="93944" r="34948" b="-194"/>
          <a:stretch/>
        </p:blipFill>
        <p:spPr>
          <a:xfrm>
            <a:off x="2610067" y="5532693"/>
            <a:ext cx="1236398" cy="2219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42" t="93944" r="34948" b="-194"/>
          <a:stretch/>
        </p:blipFill>
        <p:spPr>
          <a:xfrm>
            <a:off x="8427608" y="5532693"/>
            <a:ext cx="1236398" cy="2219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t="36374" r="92021" b="39714"/>
          <a:stretch/>
        </p:blipFill>
        <p:spPr>
          <a:xfrm>
            <a:off x="800588" y="3267828"/>
            <a:ext cx="225083" cy="9566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t="36374" r="92021" b="39714"/>
          <a:stretch/>
        </p:blipFill>
        <p:spPr>
          <a:xfrm>
            <a:off x="6641637" y="3267707"/>
            <a:ext cx="225083" cy="9566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5754658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6600"/>
                </a:solidFill>
              </a:rPr>
              <a:t> </a:t>
            </a:r>
            <a:r>
              <a:rPr lang="en-US" sz="2800" dirty="0" smtClean="0"/>
              <a:t>Our</a:t>
            </a:r>
            <a:r>
              <a:rPr lang="en-US" sz="2800" dirty="0" smtClean="0">
                <a:solidFill>
                  <a:srgbClr val="FF6600"/>
                </a:solidFill>
              </a:rPr>
              <a:t> </a:t>
            </a:r>
            <a:r>
              <a:rPr lang="en-US" sz="2800" dirty="0" smtClean="0"/>
              <a:t>goal is to recover the original spectra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316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de-noising be achieved?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251460" indent="-342900">
              <a:buFont typeface="+mj-lt"/>
              <a:buAutoNum type="arabicPeriod"/>
            </a:pPr>
            <a:r>
              <a:rPr lang="en-US" sz="2400" u="sng" dirty="0"/>
              <a:t>Co-adding Spectra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Obtain many different spectra of the compound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Take the average of all the spectra obtained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01168" lvl="1" indent="0">
              <a:buNone/>
            </a:pPr>
            <a:r>
              <a:rPr lang="en-US" sz="2000" u="sng" dirty="0"/>
              <a:t>Pros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Usually does a good job of de-noising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01168" lvl="1" indent="0">
              <a:buNone/>
            </a:pPr>
            <a:r>
              <a:rPr lang="en-US" sz="2000" u="sng" dirty="0"/>
              <a:t>Cons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Requires a Large Sample of Spectra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Time consuming to continually take samples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2.  </a:t>
            </a:r>
            <a:r>
              <a:rPr lang="en-US" sz="2400" u="sng" dirty="0"/>
              <a:t>Mathematical Methods</a:t>
            </a:r>
            <a:endParaRPr lang="en-US" sz="2400" dirty="0"/>
          </a:p>
          <a:p>
            <a:pPr marL="201168" lvl="1" indent="0">
              <a:buNone/>
            </a:pPr>
            <a:r>
              <a:rPr lang="en-US" sz="2000" u="sng" dirty="0"/>
              <a:t>Pros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Also does a good job of de-noising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Much faster than co-adding spectra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01168" lvl="1" indent="0">
              <a:buNone/>
            </a:pPr>
            <a:r>
              <a:rPr lang="en-US" sz="2000" u="sng" dirty="0"/>
              <a:t>Procedure or Algorithm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/>
              <a:t>Compute the Wavelet Transform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/>
              <a:t>Apply a threshold rule to the </a:t>
            </a:r>
            <a:r>
              <a:rPr lang="en-US" sz="2000" dirty="0" err="1"/>
              <a:t>highpass</a:t>
            </a:r>
            <a:r>
              <a:rPr lang="en-US" sz="2000" dirty="0"/>
              <a:t> portion (detail coefficients) of the wavelet transform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/>
              <a:t>Rejoin the </a:t>
            </a:r>
            <a:r>
              <a:rPr lang="en-US" sz="2000" dirty="0" err="1"/>
              <a:t>lowpass</a:t>
            </a:r>
            <a:r>
              <a:rPr lang="en-US" sz="2000" dirty="0"/>
              <a:t> with the revised </a:t>
            </a:r>
            <a:r>
              <a:rPr lang="en-US" sz="2000" dirty="0" err="1"/>
              <a:t>highpass</a:t>
            </a:r>
            <a:r>
              <a:rPr lang="en-US" sz="2000" dirty="0"/>
              <a:t> portion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/>
              <a:t>Compute the Inverse Wavelet Transform</a:t>
            </a:r>
          </a:p>
          <a:p>
            <a:pPr marL="20116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4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vs. Soft Thresholding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49" y="1859833"/>
            <a:ext cx="10620262" cy="4077327"/>
          </a:xfrm>
        </p:spPr>
      </p:pic>
    </p:spTree>
    <p:extLst>
      <p:ext uri="{BB962C8B-B14F-4D97-AF65-F5344CB8AC3E}">
        <p14:creationId xmlns:p14="http://schemas.microsoft.com/office/powerpoint/2010/main" val="371574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Absolute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Performed on each scale (j) of the detail coefficients.</a:t>
                </a:r>
              </a:p>
              <a:p>
                <a:pPr lvl="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/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Compute</a:t>
                </a:r>
              </a:p>
              <a:p>
                <a:pPr lvl="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𝑚𝑒𝑑𝑖𝑎𝑛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.6745</m:t>
                        </m:r>
                      </m:den>
                    </m:f>
                  </m:oMath>
                </a14:m>
                <a:endParaRPr lang="en-US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Divide each wavelet coefficient at scale (j)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pPr lvl="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Find the threshold R, perform soft thresholding on each wavelet coefficient</a:t>
                </a:r>
              </a:p>
              <a:p>
                <a:pPr lvl="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lvl="5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US" sz="2000" dirty="0"/>
              </a:p>
              <a:p>
                <a:pPr lvl="5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     </a:t>
                </a:r>
              </a:p>
              <a:p>
                <a:pPr lvl="5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70" b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4" t="6392" r="8681" b="6199"/>
          <a:stretch/>
        </p:blipFill>
        <p:spPr>
          <a:xfrm>
            <a:off x="7384657" y="4288664"/>
            <a:ext cx="3771023" cy="198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2,4,6-trimethylphenol De-noised by MAD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9" t="6827" r="8831" b="2880"/>
          <a:stretch/>
        </p:blipFill>
        <p:spPr>
          <a:xfrm>
            <a:off x="1871980" y="1834211"/>
            <a:ext cx="8509000" cy="4448946"/>
          </a:xfrm>
        </p:spPr>
      </p:pic>
    </p:spTree>
    <p:extLst>
      <p:ext uri="{BB962C8B-B14F-4D97-AF65-F5344CB8AC3E}">
        <p14:creationId xmlns:p14="http://schemas.microsoft.com/office/powerpoint/2010/main" val="140008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Stein’s Unbiased Risk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15366"/>
              </a:xfrm>
            </p:spPr>
            <p:txBody>
              <a:bodyPr>
                <a:normAutofit lnSpcReduction="10000"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Performed on each scale (j) of the detail coefficients.</a:t>
                </a:r>
              </a:p>
              <a:p>
                <a:pPr lvl="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/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Sort the squared detail coefficients in ascending order, call this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𝑖𝑛𝑐𝑟𝑒𝑎𝑠𝑖𝑛𝑔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Compute cumulative sum vector</a:t>
                </a:r>
              </a:p>
              <a:p>
                <a:pPr lvl="5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Linearly decreasing vector c</a:t>
                </a:r>
              </a:p>
              <a:p>
                <a:pPr lvl="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−2, …, 1, 0]</m:t>
                    </m:r>
                  </m:oMath>
                </a14:m>
                <a:endParaRPr lang="en-US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Compute risk value is computed for every wavelet coefficient</a:t>
                </a:r>
              </a:p>
              <a:p>
                <a:pPr lvl="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−2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000" dirty="0"/>
                  <a:t>,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Find the threshold R, set all wavelet coefficients less than value in magnitude to 0</a:t>
                </a:r>
              </a:p>
              <a:p>
                <a:pPr lvl="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then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lvl="5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15366"/>
              </a:xfrm>
              <a:blipFill>
                <a:blip r:embed="rId2"/>
                <a:stretch>
                  <a:fillRect t="-2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40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00" dirty="0"/>
              <a:t>2,4,6-trimethylphenol De-noised by SURE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0" t="6827" r="9132" b="3512"/>
          <a:stretch/>
        </p:blipFill>
        <p:spPr>
          <a:xfrm>
            <a:off x="1816100" y="1766478"/>
            <a:ext cx="8610600" cy="4503518"/>
          </a:xfrm>
        </p:spPr>
      </p:pic>
    </p:spTree>
    <p:extLst>
      <p:ext uri="{BB962C8B-B14F-4D97-AF65-F5344CB8AC3E}">
        <p14:creationId xmlns:p14="http://schemas.microsoft.com/office/powerpoint/2010/main" val="72116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2,4,6-trimethylphenol De-noised by Singular Value Decomposition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0" t="6827" r="9132" b="3512"/>
          <a:stretch/>
        </p:blipFill>
        <p:spPr>
          <a:xfrm>
            <a:off x="1852930" y="1845625"/>
            <a:ext cx="8547100" cy="4466276"/>
          </a:xfrm>
        </p:spPr>
      </p:pic>
    </p:spTree>
    <p:extLst>
      <p:ext uri="{BB962C8B-B14F-4D97-AF65-F5344CB8AC3E}">
        <p14:creationId xmlns:p14="http://schemas.microsoft.com/office/powerpoint/2010/main" val="32043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of HWT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/>
              </p:nvPr>
            </p:nvGraphicFramePr>
            <p:xfrm>
              <a:off x="1097280" y="1960563"/>
              <a:ext cx="4224024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8003">
                      <a:extLst>
                        <a:ext uri="{9D8B030D-6E8A-4147-A177-3AD203B41FA5}">
                          <a16:colId xmlns="" xmlns:a16="http://schemas.microsoft.com/office/drawing/2014/main" val="2472409060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361308491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3276211690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1302493144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1100172309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218707077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250960122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2743308739"/>
                        </a:ext>
                      </a:extLst>
                    </a:gridCol>
                  </a:tblGrid>
                  <a:tr h="4566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  <a:p>
                          <a:pPr algn="ctr"/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239349486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56143146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856029580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712855375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770726935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199746939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83920060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2139873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892248499"/>
                  </p:ext>
                </p:extLst>
              </p:nvPr>
            </p:nvGraphicFramePr>
            <p:xfrm>
              <a:off x="1097280" y="1960563"/>
              <a:ext cx="4224024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8003">
                      <a:extLst>
                        <a:ext uri="{9D8B030D-6E8A-4147-A177-3AD203B41FA5}">
                          <a16:colId xmlns:a16="http://schemas.microsoft.com/office/drawing/2014/main" val="2472409060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361308491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3276211690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1302493144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1100172309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218707077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250960122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2743308739"/>
                        </a:ext>
                      </a:extLst>
                    </a:gridCol>
                  </a:tblGrid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r="-696552" b="-7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63" r="-604651" b="-7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851" r="-397701" b="-7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349486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851" t="-100000" r="-497701" b="-6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851" t="-100000" r="-397701" b="-6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143146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3488" t="-200000" r="-302326" b="-5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701" t="-200000" r="-198851" b="-5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602958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4651" t="-296203" r="-101163" b="-396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6552" t="-296203" b="-396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855375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01282" r="-696552" b="-3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63" t="-401282" r="-604651" b="-3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0726935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851" t="-501282" r="-497701" b="-2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851" t="-501282" r="-397701" b="-2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9746939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3488" t="-601282" r="-302326" b="-1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701" t="-601282" r="-198851" b="-1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92006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4651" t="-701282" r="-101163" b="-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6552" t="-701282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39873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8"/>
              <p:cNvGraphicFramePr>
                <a:graphicFrameLocks noGrp="1"/>
              </p:cNvGraphicFramePr>
              <p:nvPr>
                <p:ph sz="half" idx="2"/>
                <p:extLst/>
              </p:nvPr>
            </p:nvGraphicFramePr>
            <p:xfrm>
              <a:off x="5532743" y="1960563"/>
              <a:ext cx="444500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4500">
                      <a:extLst>
                        <a:ext uri="{9D8B030D-6E8A-4147-A177-3AD203B41FA5}">
                          <a16:colId xmlns="" xmlns:a16="http://schemas.microsoft.com/office/drawing/2014/main" val="3876774064"/>
                        </a:ext>
                      </a:extLst>
                    </a:gridCol>
                  </a:tblGrid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93316197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413674482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11564374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64662058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02466518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245364518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532709543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002233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8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527770601"/>
                  </p:ext>
                </p:extLst>
              </p:nvPr>
            </p:nvGraphicFramePr>
            <p:xfrm>
              <a:off x="5532743" y="1960563"/>
              <a:ext cx="444500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4500">
                      <a:extLst>
                        <a:ext uri="{9D8B030D-6E8A-4147-A177-3AD203B41FA5}">
                          <a16:colId xmlns:a16="http://schemas.microsoft.com/office/drawing/2014/main" val="3876774064"/>
                        </a:ext>
                      </a:extLst>
                    </a:gridCol>
                  </a:tblGrid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b="-7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316197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0000" b="-6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3674482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0000" b="-5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4374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96203" b="-3949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662058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40128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466518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50128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5364518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601282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2709543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7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233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ight Bracket 5"/>
          <p:cNvSpPr/>
          <p:nvPr/>
        </p:nvSpPr>
        <p:spPr>
          <a:xfrm>
            <a:off x="5016501" y="1960035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ight Bracket 7"/>
          <p:cNvSpPr/>
          <p:nvPr/>
        </p:nvSpPr>
        <p:spPr>
          <a:xfrm rot="10800000">
            <a:off x="1097280" y="1960035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ight Bracket 9"/>
          <p:cNvSpPr/>
          <p:nvPr/>
        </p:nvSpPr>
        <p:spPr>
          <a:xfrm rot="10800000">
            <a:off x="5423849" y="1960035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ight Bracket 10"/>
          <p:cNvSpPr/>
          <p:nvPr/>
        </p:nvSpPr>
        <p:spPr>
          <a:xfrm>
            <a:off x="5831196" y="1960035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3832" y="3690951"/>
            <a:ext cx="17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8"/>
              <p:cNvGraphicFramePr>
                <a:graphicFrameLocks/>
              </p:cNvGraphicFramePr>
              <p:nvPr>
                <p:extLst/>
              </p:nvPr>
            </p:nvGraphicFramePr>
            <p:xfrm>
              <a:off x="6337301" y="1960563"/>
              <a:ext cx="1155700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5700">
                      <a:extLst>
                        <a:ext uri="{9D8B030D-6E8A-4147-A177-3AD203B41FA5}">
                          <a16:colId xmlns="" xmlns:a16="http://schemas.microsoft.com/office/drawing/2014/main" val="3876774064"/>
                        </a:ext>
                      </a:extLst>
                    </a:gridCol>
                  </a:tblGrid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93316197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413674482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11564374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64662058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02466518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245364518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532709543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002233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07219867"/>
                  </p:ext>
                </p:extLst>
              </p:nvPr>
            </p:nvGraphicFramePr>
            <p:xfrm>
              <a:off x="6337301" y="1960563"/>
              <a:ext cx="1155700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5700">
                      <a:extLst>
                        <a:ext uri="{9D8B030D-6E8A-4147-A177-3AD203B41FA5}">
                          <a16:colId xmlns:a16="http://schemas.microsoft.com/office/drawing/2014/main" val="3876774064"/>
                        </a:ext>
                      </a:extLst>
                    </a:gridCol>
                  </a:tblGrid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b="-7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316197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0000" b="-6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3674482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00000" b="-5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4374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96203" b="-396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662058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401282" b="-3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466518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501282" b="-2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5364518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01282" b="-1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2709543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701282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233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Right Bracket 14"/>
          <p:cNvSpPr/>
          <p:nvPr/>
        </p:nvSpPr>
        <p:spPr>
          <a:xfrm rot="10800000">
            <a:off x="6409043" y="1960035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Right Bracket 15"/>
          <p:cNvSpPr/>
          <p:nvPr/>
        </p:nvSpPr>
        <p:spPr>
          <a:xfrm>
            <a:off x="7151996" y="1960035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62161" y="3678105"/>
            <a:ext cx="35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22" name="Content Placeholder 3"/>
          <p:cNvSpPr txBox="1">
            <a:spLocks/>
          </p:cNvSpPr>
          <p:nvPr/>
        </p:nvSpPr>
        <p:spPr>
          <a:xfrm>
            <a:off x="7564742" y="1960034"/>
            <a:ext cx="3590938" cy="25484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Computation model using the 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haar</a:t>
            </a: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wavelet transform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This can be generalized for longer length vectors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Note that the vector input must be of even length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Is this transform invertible?</a:t>
            </a:r>
          </a:p>
          <a:p>
            <a:pPr marL="578358" lvl="2" indent="-285750">
              <a:buClr>
                <a:srgbClr val="E48312"/>
              </a:buClr>
            </a:pP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540500" y="3873500"/>
            <a:ext cx="7239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Infrared Spectroscopy </a:t>
            </a:r>
            <a:r>
              <a:rPr lang="en-US" sz="3200" dirty="0" smtClean="0"/>
              <a:t>Background</a:t>
            </a: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1-Dimensional Discrete Wavelet Transform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De-noising of Infrared </a:t>
            </a:r>
            <a:r>
              <a:rPr lang="en-US" sz="3200" dirty="0" smtClean="0"/>
              <a:t>Spectra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1-Dimensional </a:t>
            </a:r>
            <a:r>
              <a:rPr lang="en-US" sz="3200" dirty="0" err="1" smtClean="0"/>
              <a:t>Undecimated</a:t>
            </a:r>
            <a:r>
              <a:rPr lang="en-US" sz="3200" dirty="0" smtClean="0"/>
              <a:t> Discrete Wavelet Transform</a:t>
            </a: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Compound </a:t>
            </a:r>
            <a:r>
              <a:rPr lang="en-US" sz="3200" dirty="0" smtClean="0"/>
              <a:t>Identification </a:t>
            </a:r>
            <a:r>
              <a:rPr lang="en-US" sz="3200" dirty="0"/>
              <a:t>U</a:t>
            </a:r>
            <a:r>
              <a:rPr lang="en-US" sz="3200" dirty="0" smtClean="0"/>
              <a:t>sing </a:t>
            </a:r>
            <a:r>
              <a:rPr lang="en-US" sz="3200" dirty="0"/>
              <a:t>Infrared Spectra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Undecimated</a:t>
            </a:r>
            <a:r>
              <a:rPr lang="en-US" dirty="0"/>
              <a:t> </a:t>
            </a:r>
            <a:r>
              <a:rPr lang="en-US" dirty="0" err="1"/>
              <a:t>Haar</a:t>
            </a:r>
            <a:r>
              <a:rPr lang="en-US" dirty="0"/>
              <a:t> Wavelet Transform (UHWT)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526912099"/>
                  </p:ext>
                </p:extLst>
              </p:nvPr>
            </p:nvGraphicFramePr>
            <p:xfrm>
              <a:off x="1097280" y="1998663"/>
              <a:ext cx="4224024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8003">
                      <a:extLst>
                        <a:ext uri="{9D8B030D-6E8A-4147-A177-3AD203B41FA5}">
                          <a16:colId xmlns="" xmlns:a16="http://schemas.microsoft.com/office/drawing/2014/main" val="2472409060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361308491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3276211690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1302493144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1100172309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218707077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250960122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2743308739"/>
                        </a:ext>
                      </a:extLst>
                    </a:gridCol>
                  </a:tblGrid>
                  <a:tr h="4566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  <a:p>
                          <a:pPr algn="ctr"/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239349486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56143146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856029580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712855375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770726935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199746939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83920060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2139873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526912099"/>
                  </p:ext>
                </p:extLst>
              </p:nvPr>
            </p:nvGraphicFramePr>
            <p:xfrm>
              <a:off x="1097280" y="1998663"/>
              <a:ext cx="4224024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8003">
                      <a:extLst>
                        <a:ext uri="{9D8B030D-6E8A-4147-A177-3AD203B41FA5}">
                          <a16:colId xmlns:a16="http://schemas.microsoft.com/office/drawing/2014/main" val="2472409060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361308491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3276211690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1302493144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1100172309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218707077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250960122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2743308739"/>
                        </a:ext>
                      </a:extLst>
                    </a:gridCol>
                  </a:tblGrid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r="-696552" b="-7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63" r="-604651" b="-7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851" r="-397701" b="-7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349486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63" t="-100000" r="-604651" b="-6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851" t="-100000" r="-497701" b="-6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851" t="-100000" r="-397701" b="-6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143146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851" t="-200000" r="-497701" b="-5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851" t="-200000" r="-397701" b="-5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3488" t="-200000" r="-302326" b="-5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701" t="-200000" r="-198851" b="-5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602958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851" t="-296203" r="-397701" b="-396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3488" t="-296203" r="-302326" b="-396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4651" t="-296203" r="-101163" b="-396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6552" t="-296203" b="-396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855375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01282" r="-696552" b="-3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63" t="-401282" r="-604651" b="-3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3488" t="-401282" r="-302326" b="-3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701" t="-401282" r="-198851" b="-3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0726935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851" t="-501282" r="-497701" b="-2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851" t="-501282" r="-397701" b="-2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701" t="-501282" r="-198851" b="-2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4651" t="-501282" r="-101163" b="-2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9746939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3488" t="-601282" r="-302326" b="-1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701" t="-601282" r="-198851" b="-1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4651" t="-601282" r="-101163" b="-1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6552" t="-601282" b="-1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92006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01282" r="-696552" b="-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4651" t="-701282" r="-101163" b="-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6552" t="-701282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39873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91578954"/>
                  </p:ext>
                </p:extLst>
              </p:nvPr>
            </p:nvGraphicFramePr>
            <p:xfrm>
              <a:off x="5532743" y="1998663"/>
              <a:ext cx="444500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4500">
                      <a:extLst>
                        <a:ext uri="{9D8B030D-6E8A-4147-A177-3AD203B41FA5}">
                          <a16:colId xmlns="" xmlns:a16="http://schemas.microsoft.com/office/drawing/2014/main" val="3876774064"/>
                        </a:ext>
                      </a:extLst>
                    </a:gridCol>
                  </a:tblGrid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93316197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413674482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11564374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64662058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02466518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245364518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532709543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002233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91578954"/>
                  </p:ext>
                </p:extLst>
              </p:nvPr>
            </p:nvGraphicFramePr>
            <p:xfrm>
              <a:off x="5532743" y="1998663"/>
              <a:ext cx="444500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4500">
                      <a:extLst>
                        <a:ext uri="{9D8B030D-6E8A-4147-A177-3AD203B41FA5}">
                          <a16:colId xmlns:a16="http://schemas.microsoft.com/office/drawing/2014/main" val="3876774064"/>
                        </a:ext>
                      </a:extLst>
                    </a:gridCol>
                  </a:tblGrid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b="-7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316197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0000" b="-6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3674482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0000" b="-5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4374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96203" b="-3949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662058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40128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466518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50128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5364518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601282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2709543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7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233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ight Bracket 5"/>
          <p:cNvSpPr/>
          <p:nvPr/>
        </p:nvSpPr>
        <p:spPr>
          <a:xfrm>
            <a:off x="5016501" y="1998135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 rot="10800000">
            <a:off x="1097280" y="1998135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 rot="10800000">
            <a:off x="5423849" y="1998135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>
            <a:off x="5831196" y="1998135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93832" y="3729051"/>
            <a:ext cx="17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47318132"/>
                  </p:ext>
                </p:extLst>
              </p:nvPr>
            </p:nvGraphicFramePr>
            <p:xfrm>
              <a:off x="6337301" y="1998663"/>
              <a:ext cx="1155700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5700">
                      <a:extLst>
                        <a:ext uri="{9D8B030D-6E8A-4147-A177-3AD203B41FA5}">
                          <a16:colId xmlns="" xmlns:a16="http://schemas.microsoft.com/office/drawing/2014/main" val="3876774064"/>
                        </a:ext>
                      </a:extLst>
                    </a:gridCol>
                  </a:tblGrid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93316197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413674482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11564374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64662058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02466518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245364518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532709543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002233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47318132"/>
                  </p:ext>
                </p:extLst>
              </p:nvPr>
            </p:nvGraphicFramePr>
            <p:xfrm>
              <a:off x="6337301" y="1998663"/>
              <a:ext cx="1155700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5700">
                      <a:extLst>
                        <a:ext uri="{9D8B030D-6E8A-4147-A177-3AD203B41FA5}">
                          <a16:colId xmlns:a16="http://schemas.microsoft.com/office/drawing/2014/main" val="3876774064"/>
                        </a:ext>
                      </a:extLst>
                    </a:gridCol>
                  </a:tblGrid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b="-7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316197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0000" b="-6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3674482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00000" b="-5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4374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96203" b="-396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662058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401282" b="-3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466518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501282" b="-2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5364518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01282" b="-1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2709543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701282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233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Right Bracket 11"/>
          <p:cNvSpPr/>
          <p:nvPr/>
        </p:nvSpPr>
        <p:spPr>
          <a:xfrm rot="10800000">
            <a:off x="6409043" y="1998135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>
            <a:off x="7151996" y="1998135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62161" y="3716205"/>
            <a:ext cx="35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29" name="Content Placeholder 3"/>
          <p:cNvSpPr txBox="1">
            <a:spLocks/>
          </p:cNvSpPr>
          <p:nvPr/>
        </p:nvSpPr>
        <p:spPr>
          <a:xfrm>
            <a:off x="7564742" y="1960034"/>
            <a:ext cx="3590938" cy="38430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This computes only the </a:t>
            </a:r>
            <a:r>
              <a:rPr lang="en-US" sz="2200" dirty="0" err="1"/>
              <a:t>lowpass</a:t>
            </a:r>
            <a:r>
              <a:rPr lang="en-US" sz="2200" dirty="0"/>
              <a:t> portion (averaging coefficients) of the UHWT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We add redundancy to the wavelet transform. This means there are multiple ways to compute the inverse </a:t>
            </a:r>
            <a:r>
              <a:rPr lang="en-US" sz="2200" dirty="0" smtClean="0"/>
              <a:t>transform</a:t>
            </a:r>
            <a:endParaRPr lang="en-US" sz="2200" dirty="0"/>
          </a:p>
          <a:p>
            <a:pPr marL="578358" lvl="2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3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Highpass</a:t>
            </a:r>
            <a:r>
              <a:rPr lang="en-US" dirty="0"/>
              <a:t> Portion (Averaging Coefficients) of the UHWT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84480146"/>
                  </p:ext>
                </p:extLst>
              </p:nvPr>
            </p:nvGraphicFramePr>
            <p:xfrm>
              <a:off x="1097280" y="1985963"/>
              <a:ext cx="4224024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8003">
                      <a:extLst>
                        <a:ext uri="{9D8B030D-6E8A-4147-A177-3AD203B41FA5}">
                          <a16:colId xmlns="" xmlns:a16="http://schemas.microsoft.com/office/drawing/2014/main" val="2472409060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361308491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3276211690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1302493144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1100172309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218707077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250960122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2743308739"/>
                        </a:ext>
                      </a:extLst>
                    </a:gridCol>
                  </a:tblGrid>
                  <a:tr h="4566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  <a:p>
                          <a:pPr algn="ctr"/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239349486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56143146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856029580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712855375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770726935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199746939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83920060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2139873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84480146"/>
                  </p:ext>
                </p:extLst>
              </p:nvPr>
            </p:nvGraphicFramePr>
            <p:xfrm>
              <a:off x="1097280" y="1985963"/>
              <a:ext cx="4224024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8003">
                      <a:extLst>
                        <a:ext uri="{9D8B030D-6E8A-4147-A177-3AD203B41FA5}">
                          <a16:colId xmlns:a16="http://schemas.microsoft.com/office/drawing/2014/main" val="2472409060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361308491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3276211690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1302493144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1100172309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218707077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250960122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2743308739"/>
                        </a:ext>
                      </a:extLst>
                    </a:gridCol>
                  </a:tblGrid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r="-696552" b="-7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63" r="-604651" b="-7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851" r="-397701" b="-7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349486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63" t="-100000" r="-604651" b="-6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851" t="-100000" r="-497701" b="-6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851" t="-100000" r="-397701" b="-6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143146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851" t="-200000" r="-497701" b="-5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851" t="-200000" r="-397701" b="-5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3488" t="-200000" r="-302326" b="-5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701" t="-200000" r="-198851" b="-5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602958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851" t="-296203" r="-397701" b="-396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3488" t="-296203" r="-302326" b="-396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4651" t="-296203" r="-101163" b="-396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6552" t="-296203" b="-396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855375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01282" r="-696552" b="-3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63" t="-401282" r="-604651" b="-3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3488" t="-401282" r="-302326" b="-3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701" t="-401282" r="-198851" b="-3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0726935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851" t="-501282" r="-497701" b="-2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851" t="-501282" r="-397701" b="-2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701" t="-501282" r="-198851" b="-2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4651" t="-501282" r="-101163" b="-2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9746939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3488" t="-601282" r="-302326" b="-1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701" t="-601282" r="-198851" b="-1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4651" t="-601282" r="-101163" b="-1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6552" t="-601282" b="-1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92006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01282" r="-696552" b="-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4651" t="-701282" r="-101163" b="-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6552" t="-701282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39873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54713211"/>
                  </p:ext>
                </p:extLst>
              </p:nvPr>
            </p:nvGraphicFramePr>
            <p:xfrm>
              <a:off x="5532743" y="1985963"/>
              <a:ext cx="444500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4500">
                      <a:extLst>
                        <a:ext uri="{9D8B030D-6E8A-4147-A177-3AD203B41FA5}">
                          <a16:colId xmlns="" xmlns:a16="http://schemas.microsoft.com/office/drawing/2014/main" val="3876774064"/>
                        </a:ext>
                      </a:extLst>
                    </a:gridCol>
                  </a:tblGrid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93316197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413674482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11564374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64662058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02466518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245364518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532709543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002233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54713211"/>
                  </p:ext>
                </p:extLst>
              </p:nvPr>
            </p:nvGraphicFramePr>
            <p:xfrm>
              <a:off x="5532743" y="1985963"/>
              <a:ext cx="444500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4500">
                      <a:extLst>
                        <a:ext uri="{9D8B030D-6E8A-4147-A177-3AD203B41FA5}">
                          <a16:colId xmlns:a16="http://schemas.microsoft.com/office/drawing/2014/main" val="3876774064"/>
                        </a:ext>
                      </a:extLst>
                    </a:gridCol>
                  </a:tblGrid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b="-7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316197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0000" b="-6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3674482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0000" b="-5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4374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96203" b="-3949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662058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40128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466518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50128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5364518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601282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2709543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7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233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ight Bracket 5"/>
          <p:cNvSpPr/>
          <p:nvPr/>
        </p:nvSpPr>
        <p:spPr>
          <a:xfrm>
            <a:off x="5016501" y="1985435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 rot="10800000">
            <a:off x="1097280" y="1985435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 rot="10800000">
            <a:off x="5423849" y="1985435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>
            <a:off x="5831196" y="1985435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93832" y="3716351"/>
            <a:ext cx="17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04573980"/>
                  </p:ext>
                </p:extLst>
              </p:nvPr>
            </p:nvGraphicFramePr>
            <p:xfrm>
              <a:off x="6337301" y="1985963"/>
              <a:ext cx="1155700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5700">
                      <a:extLst>
                        <a:ext uri="{9D8B030D-6E8A-4147-A177-3AD203B41FA5}">
                          <a16:colId xmlns="" xmlns:a16="http://schemas.microsoft.com/office/drawing/2014/main" val="3876774064"/>
                        </a:ext>
                      </a:extLst>
                    </a:gridCol>
                  </a:tblGrid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93316197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413674482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11564374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64662058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02466518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245364518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532709543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002233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04573980"/>
                  </p:ext>
                </p:extLst>
              </p:nvPr>
            </p:nvGraphicFramePr>
            <p:xfrm>
              <a:off x="6337301" y="1985963"/>
              <a:ext cx="1155700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5700">
                      <a:extLst>
                        <a:ext uri="{9D8B030D-6E8A-4147-A177-3AD203B41FA5}">
                          <a16:colId xmlns:a16="http://schemas.microsoft.com/office/drawing/2014/main" val="3876774064"/>
                        </a:ext>
                      </a:extLst>
                    </a:gridCol>
                  </a:tblGrid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b="-7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316197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0000" b="-6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3674482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00000" b="-5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4374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96203" b="-396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662058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401282" b="-3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466518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501282" b="-2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5364518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01282" b="-1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2709543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701282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233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Right Bracket 11"/>
          <p:cNvSpPr/>
          <p:nvPr/>
        </p:nvSpPr>
        <p:spPr>
          <a:xfrm rot="10800000">
            <a:off x="6409043" y="1985435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>
            <a:off x="7151996" y="1985435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62161" y="3703505"/>
            <a:ext cx="35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7564742" y="1960034"/>
            <a:ext cx="3590938" cy="38565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Also notice that these matrices are no longer </a:t>
            </a:r>
            <a:r>
              <a:rPr lang="en-US" sz="2200" dirty="0" smtClean="0"/>
              <a:t>orthogonal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In fact, these matrices are no longer invertible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In this example, we obtain a transformed vector of length 16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The UWT yields a vector that is twice the length of the original vector</a:t>
            </a:r>
          </a:p>
          <a:p>
            <a:pPr marL="578358" lvl="2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1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UHWT of 4-ethylphenol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82" y="1860221"/>
            <a:ext cx="5726918" cy="4295189"/>
          </a:xfr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0222"/>
            <a:ext cx="5726918" cy="4295189"/>
          </a:xfr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42" t="93944" r="34948" b="-194"/>
          <a:stretch/>
        </p:blipFill>
        <p:spPr>
          <a:xfrm>
            <a:off x="2614342" y="5933445"/>
            <a:ext cx="1236398" cy="2219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42" t="93944" r="34948" b="-194"/>
          <a:stretch/>
        </p:blipFill>
        <p:spPr>
          <a:xfrm>
            <a:off x="8341260" y="5933445"/>
            <a:ext cx="1236398" cy="2219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t="36374" r="92021" b="39714"/>
          <a:stretch/>
        </p:blipFill>
        <p:spPr>
          <a:xfrm>
            <a:off x="613899" y="3529513"/>
            <a:ext cx="225083" cy="95660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t="36374" r="92021" b="39714"/>
          <a:stretch/>
        </p:blipFill>
        <p:spPr>
          <a:xfrm>
            <a:off x="6340817" y="3529513"/>
            <a:ext cx="225083" cy="95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2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" y="1835834"/>
            <a:ext cx="9439422" cy="4498584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Undecimated</a:t>
            </a:r>
            <a:r>
              <a:rPr lang="en-US" dirty="0"/>
              <a:t> </a:t>
            </a:r>
            <a:r>
              <a:rPr lang="en-US" dirty="0" err="1"/>
              <a:t>Haar</a:t>
            </a:r>
            <a:r>
              <a:rPr lang="en-US" dirty="0"/>
              <a:t> Wavelet Transform</a:t>
            </a:r>
          </a:p>
        </p:txBody>
      </p:sp>
      <p:sp>
        <p:nvSpPr>
          <p:cNvPr id="9" name="Oval 8"/>
          <p:cNvSpPr/>
          <p:nvPr/>
        </p:nvSpPr>
        <p:spPr>
          <a:xfrm>
            <a:off x="3849450" y="5036233"/>
            <a:ext cx="1391478" cy="529647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77339" y="5036234"/>
            <a:ext cx="2568519" cy="529647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42" t="93944" r="34948" b="-194"/>
          <a:stretch/>
        </p:blipFill>
        <p:spPr>
          <a:xfrm>
            <a:off x="5508281" y="5977818"/>
            <a:ext cx="1236398" cy="2219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t="36374" r="92021" b="39714"/>
          <a:stretch/>
        </p:blipFill>
        <p:spPr>
          <a:xfrm>
            <a:off x="2239499" y="3606824"/>
            <a:ext cx="225083" cy="95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Detection with the </a:t>
            </a:r>
            <a:r>
              <a:rPr lang="en-US" dirty="0" smtClean="0"/>
              <a:t>UHWT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010" y="1808682"/>
            <a:ext cx="9136939" cy="4354427"/>
          </a:xfrm>
        </p:spPr>
      </p:pic>
      <p:sp>
        <p:nvSpPr>
          <p:cNvPr id="5" name="TextBox 4"/>
          <p:cNvSpPr txBox="1"/>
          <p:nvPr/>
        </p:nvSpPr>
        <p:spPr>
          <a:xfrm>
            <a:off x="9799357" y="5226148"/>
            <a:ext cx="2991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159 Peaks!!!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42" t="93944" r="34948" b="-194"/>
          <a:stretch/>
        </p:blipFill>
        <p:spPr>
          <a:xfrm>
            <a:off x="5508280" y="5821166"/>
            <a:ext cx="1236398" cy="2219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t="36374" r="92021" b="39714"/>
          <a:stretch/>
        </p:blipFill>
        <p:spPr>
          <a:xfrm>
            <a:off x="2353799" y="3507593"/>
            <a:ext cx="225083" cy="95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1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the </a:t>
            </a:r>
            <a:r>
              <a:rPr lang="en-US" dirty="0" smtClean="0"/>
              <a:t>UHWT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468096"/>
              </p:ext>
            </p:extLst>
          </p:nvPr>
        </p:nvGraphicFramePr>
        <p:xfrm>
          <a:off x="1096963" y="1846263"/>
          <a:ext cx="10058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="" xmlns:a16="http://schemas.microsoft.com/office/drawing/2014/main" val="528823653"/>
                    </a:ext>
                  </a:extLst>
                </a:gridCol>
                <a:gridCol w="1005840">
                  <a:extLst>
                    <a:ext uri="{9D8B030D-6E8A-4147-A177-3AD203B41FA5}">
                      <a16:colId xmlns="" xmlns:a16="http://schemas.microsoft.com/office/drawing/2014/main" val="2596560964"/>
                    </a:ext>
                  </a:extLst>
                </a:gridCol>
                <a:gridCol w="1005840">
                  <a:extLst>
                    <a:ext uri="{9D8B030D-6E8A-4147-A177-3AD203B41FA5}">
                      <a16:colId xmlns="" xmlns:a16="http://schemas.microsoft.com/office/drawing/2014/main" val="2979311117"/>
                    </a:ext>
                  </a:extLst>
                </a:gridCol>
                <a:gridCol w="1005840">
                  <a:extLst>
                    <a:ext uri="{9D8B030D-6E8A-4147-A177-3AD203B41FA5}">
                      <a16:colId xmlns="" xmlns:a16="http://schemas.microsoft.com/office/drawing/2014/main" val="1314716814"/>
                    </a:ext>
                  </a:extLst>
                </a:gridCol>
                <a:gridCol w="1005840">
                  <a:extLst>
                    <a:ext uri="{9D8B030D-6E8A-4147-A177-3AD203B41FA5}">
                      <a16:colId xmlns="" xmlns:a16="http://schemas.microsoft.com/office/drawing/2014/main" val="2200327669"/>
                    </a:ext>
                  </a:extLst>
                </a:gridCol>
                <a:gridCol w="1005840">
                  <a:extLst>
                    <a:ext uri="{9D8B030D-6E8A-4147-A177-3AD203B41FA5}">
                      <a16:colId xmlns="" xmlns:a16="http://schemas.microsoft.com/office/drawing/2014/main" val="1858435246"/>
                    </a:ext>
                  </a:extLst>
                </a:gridCol>
                <a:gridCol w="1005840">
                  <a:extLst>
                    <a:ext uri="{9D8B030D-6E8A-4147-A177-3AD203B41FA5}">
                      <a16:colId xmlns="" xmlns:a16="http://schemas.microsoft.com/office/drawing/2014/main" val="3228906047"/>
                    </a:ext>
                  </a:extLst>
                </a:gridCol>
                <a:gridCol w="1005840">
                  <a:extLst>
                    <a:ext uri="{9D8B030D-6E8A-4147-A177-3AD203B41FA5}">
                      <a16:colId xmlns="" xmlns:a16="http://schemas.microsoft.com/office/drawing/2014/main" val="2376384779"/>
                    </a:ext>
                  </a:extLst>
                </a:gridCol>
                <a:gridCol w="1005840">
                  <a:extLst>
                    <a:ext uri="{9D8B030D-6E8A-4147-A177-3AD203B41FA5}">
                      <a16:colId xmlns="" xmlns:a16="http://schemas.microsoft.com/office/drawing/2014/main" val="2390767725"/>
                    </a:ext>
                  </a:extLst>
                </a:gridCol>
                <a:gridCol w="1005840">
                  <a:extLst>
                    <a:ext uri="{9D8B030D-6E8A-4147-A177-3AD203B41FA5}">
                      <a16:colId xmlns="" xmlns:a16="http://schemas.microsoft.com/office/drawing/2014/main" val="486227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="" xmlns:a16="http://schemas.microsoft.com/office/drawing/2014/main" val="210686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9111" marR="9111" marT="9525" marB="0" anchor="b"/>
                </a:tc>
                <a:extLst>
                  <a:ext uri="{0D108BD9-81ED-4DB2-BD59-A6C34878D82A}">
                    <a16:rowId xmlns="" xmlns:a16="http://schemas.microsoft.com/office/drawing/2014/main" val="26006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</a:t>
                      </a:r>
                    </a:p>
                  </a:txBody>
                  <a:tcPr marL="9111" marR="9111" marT="9525" marB="0" anchor="b"/>
                </a:tc>
                <a:extLst>
                  <a:ext uri="{0D108BD9-81ED-4DB2-BD59-A6C34878D82A}">
                    <a16:rowId xmlns="" xmlns:a16="http://schemas.microsoft.com/office/drawing/2014/main" val="415336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</a:t>
                      </a:r>
                    </a:p>
                  </a:txBody>
                  <a:tcPr marL="9111" marR="9111" marT="9525" marB="0" anchor="b"/>
                </a:tc>
                <a:extLst>
                  <a:ext uri="{0D108BD9-81ED-4DB2-BD59-A6C34878D82A}">
                    <a16:rowId xmlns="" xmlns:a16="http://schemas.microsoft.com/office/drawing/2014/main" val="194609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776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776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843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</a:t>
                      </a:r>
                    </a:p>
                  </a:txBody>
                  <a:tcPr marL="9111" marR="9111" marT="9525" marB="0" anchor="b"/>
                </a:tc>
                <a:extLst>
                  <a:ext uri="{0D108BD9-81ED-4DB2-BD59-A6C34878D82A}">
                    <a16:rowId xmlns="" xmlns:a16="http://schemas.microsoft.com/office/drawing/2014/main" val="137078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779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779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843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</a:t>
                      </a:r>
                    </a:p>
                  </a:txBody>
                  <a:tcPr marL="9111" marR="9111" marT="9525" marB="0" anchor="b"/>
                </a:tc>
                <a:extLst>
                  <a:ext uri="{0D108BD9-81ED-4DB2-BD59-A6C34878D82A}">
                    <a16:rowId xmlns="" xmlns:a16="http://schemas.microsoft.com/office/drawing/2014/main" val="283961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891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891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919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918</a:t>
                      </a:r>
                    </a:p>
                  </a:txBody>
                  <a:tcPr marL="9111" marR="9111" marT="9525" marB="0" anchor="b"/>
                </a:tc>
                <a:extLst>
                  <a:ext uri="{0D108BD9-81ED-4DB2-BD59-A6C34878D82A}">
                    <a16:rowId xmlns="" xmlns:a16="http://schemas.microsoft.com/office/drawing/2014/main" val="120271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921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921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919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1013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1012</a:t>
                      </a:r>
                    </a:p>
                  </a:txBody>
                  <a:tcPr marL="9111" marR="9111" marT="9525" marB="0" anchor="b"/>
                </a:tc>
                <a:extLst>
                  <a:ext uri="{0D108BD9-81ED-4DB2-BD59-A6C34878D82A}">
                    <a16:rowId xmlns="" xmlns:a16="http://schemas.microsoft.com/office/drawing/2014/main" val="72747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923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1015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1015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1014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1014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1013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1081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</a:t>
                      </a:r>
                    </a:p>
                  </a:txBody>
                  <a:tcPr marL="9111" marR="9111" marT="9525" marB="0" anchor="b"/>
                </a:tc>
                <a:extLst>
                  <a:ext uri="{0D108BD9-81ED-4DB2-BD59-A6C34878D82A}">
                    <a16:rowId xmlns="" xmlns:a16="http://schemas.microsoft.com/office/drawing/2014/main" val="136154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1017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1016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1016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1083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1083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1082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1082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1081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1115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1115</a:t>
                      </a:r>
                    </a:p>
                  </a:txBody>
                  <a:tcPr marL="9111" marR="9111" marT="9525" marB="0" anchor="b"/>
                </a:tc>
                <a:extLst>
                  <a:ext uri="{0D108BD9-81ED-4DB2-BD59-A6C34878D82A}">
                    <a16:rowId xmlns="" xmlns:a16="http://schemas.microsoft.com/office/drawing/2014/main" val="1312435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1085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1118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1117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1117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1116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1116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1213</a:t>
                      </a:r>
                    </a:p>
                  </a:txBody>
                  <a:tcPr marL="9111" marR="9111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1212</a:t>
                      </a:r>
                    </a:p>
                  </a:txBody>
                  <a:tcPr marL="9111" marR="9111" marT="9525" marB="0" anchor="b"/>
                </a:tc>
                <a:extLst>
                  <a:ext uri="{0D108BD9-81ED-4DB2-BD59-A6C34878D82A}">
                    <a16:rowId xmlns="" xmlns:a16="http://schemas.microsoft.com/office/drawing/2014/main" val="168857069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0617502" y="4097774"/>
            <a:ext cx="675861" cy="3843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613928" y="4097774"/>
            <a:ext cx="675861" cy="3843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626735" y="4479124"/>
            <a:ext cx="675861" cy="3843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79721" y="4479124"/>
            <a:ext cx="675861" cy="3843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92528" y="4479124"/>
            <a:ext cx="675861" cy="3843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585116" y="4484722"/>
            <a:ext cx="675861" cy="3843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73581" y="4479124"/>
            <a:ext cx="675861" cy="3843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64108" y="4856914"/>
            <a:ext cx="675861" cy="3843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576915" y="4856914"/>
            <a:ext cx="675861" cy="3843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565380" y="4856914"/>
            <a:ext cx="675861" cy="3843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Detection with the UWT – 10 iterations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308" y="1795430"/>
            <a:ext cx="9218343" cy="4393222"/>
          </a:xfrm>
        </p:spPr>
      </p:pic>
      <p:sp>
        <p:nvSpPr>
          <p:cNvPr id="5" name="TextBox 4"/>
          <p:cNvSpPr txBox="1"/>
          <p:nvPr/>
        </p:nvSpPr>
        <p:spPr>
          <a:xfrm>
            <a:off x="9811924" y="5240216"/>
            <a:ext cx="2991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143 Peaks!!!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42" t="93944" r="34948" b="-194"/>
          <a:stretch/>
        </p:blipFill>
        <p:spPr>
          <a:xfrm>
            <a:off x="5508280" y="5860777"/>
            <a:ext cx="1236398" cy="2219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t="36374" r="92021" b="39714"/>
          <a:stretch/>
        </p:blipFill>
        <p:spPr>
          <a:xfrm>
            <a:off x="2290299" y="3513739"/>
            <a:ext cx="225083" cy="95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9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Detection with the UWT – 300 iterations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06" y="1755672"/>
            <a:ext cx="9340948" cy="4451653"/>
          </a:xfrm>
        </p:spPr>
      </p:pic>
      <p:sp>
        <p:nvSpPr>
          <p:cNvPr id="6" name="TextBox 5"/>
          <p:cNvSpPr txBox="1"/>
          <p:nvPr/>
        </p:nvSpPr>
        <p:spPr>
          <a:xfrm>
            <a:off x="9945247" y="5283948"/>
            <a:ext cx="2991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50 Peaks!!!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42" t="93944" r="34948" b="-194"/>
          <a:stretch/>
        </p:blipFill>
        <p:spPr>
          <a:xfrm>
            <a:off x="5508281" y="5915118"/>
            <a:ext cx="1236398" cy="2219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t="36374" r="92021" b="39714"/>
          <a:stretch/>
        </p:blipFill>
        <p:spPr>
          <a:xfrm>
            <a:off x="2264899" y="3502856"/>
            <a:ext cx="225083" cy="95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Smoothing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There are still too many peaks detected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We need to smooth the signal further, however more iterations of the UHWT will not do a good enough job.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We start over by utilizing a moving average filter of length N to make more drastic smoothing to the spectra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We can also iterate this process with multiple filter lengths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Here we apply one iteration of a moving average filter of length 424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278" y="1845734"/>
            <a:ext cx="5364481" cy="4023360"/>
          </a:xfrm>
        </p:spPr>
      </p:pic>
    </p:spTree>
    <p:extLst>
      <p:ext uri="{BB962C8B-B14F-4D97-AF65-F5344CB8AC3E}">
        <p14:creationId xmlns:p14="http://schemas.microsoft.com/office/powerpoint/2010/main" val="17634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4-ethylphenol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0" t="3670" r="9132" b="2881"/>
          <a:stretch/>
        </p:blipFill>
        <p:spPr>
          <a:xfrm>
            <a:off x="2018030" y="1819333"/>
            <a:ext cx="8216900" cy="4487458"/>
          </a:xfrm>
        </p:spPr>
      </p:pic>
    </p:spTree>
    <p:extLst>
      <p:ext uri="{BB962C8B-B14F-4D97-AF65-F5344CB8AC3E}">
        <p14:creationId xmlns:p14="http://schemas.microsoft.com/office/powerpoint/2010/main" val="29016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Infrared Spectroscopy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948" y="1944208"/>
            <a:ext cx="5556737" cy="4206239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An Infrared Spectrometer bombards a molecule with infrared light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Molecules absorb specific frequencies of light dependent on the molecular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Too high of a frequency may cause the bonds to break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Infrared light has a lower frequency that other parts of the electromagnetic spectrum (visible, ultraviolet)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Instead of breaking, the bonds will vibrate, yielding information on the bonds present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Vibrational Modes: symmetric and antisymmetric stretching, scissoring, rocking, wagging and twisting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http://wps.prenhall.com/wps/media/objects/724/741576/Instructor_Resources/Chapter_13/Text_Images/FG13_14-01T04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685" y="1864199"/>
            <a:ext cx="5714999" cy="428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53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Succinic Acid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9" t="3986" r="8981" b="3512"/>
          <a:stretch/>
        </p:blipFill>
        <p:spPr>
          <a:xfrm>
            <a:off x="1972929" y="1788160"/>
            <a:ext cx="8307101" cy="4466019"/>
          </a:xfrm>
        </p:spPr>
      </p:pic>
    </p:spTree>
    <p:extLst>
      <p:ext uri="{BB962C8B-B14F-4D97-AF65-F5344CB8AC3E}">
        <p14:creationId xmlns:p14="http://schemas.microsoft.com/office/powerpoint/2010/main" val="14772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4-nitrobenzaldehyde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0" t="3987" r="8831" b="3196"/>
          <a:stretch/>
        </p:blipFill>
        <p:spPr>
          <a:xfrm>
            <a:off x="2056650" y="1788160"/>
            <a:ext cx="8139659" cy="4390935"/>
          </a:xfrm>
        </p:spPr>
      </p:pic>
    </p:spTree>
    <p:extLst>
      <p:ext uri="{BB962C8B-B14F-4D97-AF65-F5344CB8AC3E}">
        <p14:creationId xmlns:p14="http://schemas.microsoft.com/office/powerpoint/2010/main" val="41255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Peak detection performs well in identifying –OH and –CH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functional groups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Procedure also does well at identifying aromatic rings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M</a:t>
            </a:r>
            <a:r>
              <a:rPr lang="en-US" sz="2800" dirty="0" smtClean="0"/>
              <a:t>isidentification of Alkenes and C=N bonds is present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Need to implement a way to decipher between –OH and –COOH functional groups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400" dirty="0" smtClean="0"/>
              <a:t>This will likely be computed by an area calculation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Must improve peak finding in 500cm</a:t>
            </a:r>
            <a:r>
              <a:rPr lang="en-US" sz="2800" baseline="30000" dirty="0" smtClean="0"/>
              <a:t>-1</a:t>
            </a:r>
            <a:r>
              <a:rPr lang="en-US" sz="2800" dirty="0" smtClean="0"/>
              <a:t> - 2000cm</a:t>
            </a:r>
            <a:r>
              <a:rPr lang="en-US" sz="2800" baseline="30000" dirty="0" smtClean="0"/>
              <a:t>-1</a:t>
            </a:r>
            <a:r>
              <a:rPr lang="en-US" sz="2800" dirty="0" smtClean="0"/>
              <a:t> region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862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Investigate other de-noising methods and threshold determination techniques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Attempt de-noising using the </a:t>
            </a:r>
            <a:r>
              <a:rPr lang="en-US" sz="2600" dirty="0" err="1"/>
              <a:t>undecimated</a:t>
            </a:r>
            <a:r>
              <a:rPr lang="en-US" sz="2600" dirty="0"/>
              <a:t> wavelet transform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Further improve my model for peak detection, and investigate other methods as well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Obtain more information for my compound identification scheme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Nuclear Magnetic Resonance, Mass Spectroscopy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Incorporate probabilistic determination into compound identification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1378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3466"/>
          </a:xfrm>
        </p:spPr>
        <p:txBody>
          <a:bodyPr>
            <a:normAutofit fontScale="92500"/>
          </a:bodyPr>
          <a:lstStyle/>
          <a:p>
            <a:r>
              <a:rPr lang="en-US" sz="2400" u="sng" dirty="0"/>
              <a:t>Papers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/>
              <a:t>Alsberg</a:t>
            </a:r>
            <a:r>
              <a:rPr lang="en-US" sz="2200" dirty="0"/>
              <a:t>, “Wavelet De-noising of Infrared Spectra”, Analyst, July 1997, Vol. 122 (645–652)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/>
              <a:t>Bos</a:t>
            </a:r>
            <a:r>
              <a:rPr lang="en-US" sz="2200" dirty="0"/>
              <a:t>, “The wavelet transform for pre-processing IR spectra in the identification of mono- and di-substituted benzenes”, </a:t>
            </a:r>
            <a:r>
              <a:rPr lang="en-US" sz="2200" dirty="0" err="1"/>
              <a:t>Chemometrics</a:t>
            </a:r>
            <a:r>
              <a:rPr lang="en-US" sz="2200" dirty="0"/>
              <a:t> and intelligent laboratory systems, October 1993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/>
              <a:t>Gu</a:t>
            </a:r>
            <a:r>
              <a:rPr lang="en-US" sz="2200" dirty="0"/>
              <a:t>, “Redundant Wavelet Transform and its Application in </a:t>
            </a:r>
            <a:r>
              <a:rPr lang="en-US" sz="2200" dirty="0" err="1"/>
              <a:t>Denoising</a:t>
            </a:r>
            <a:r>
              <a:rPr lang="en-US" sz="2200" dirty="0"/>
              <a:t> and Prediction”, Harvard University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Van Fleet, </a:t>
            </a:r>
            <a:r>
              <a:rPr lang="en-US" sz="2200" i="1" dirty="0"/>
              <a:t>Discrete Wavelet Transformations: An elementary approach with applications</a:t>
            </a:r>
            <a:r>
              <a:rPr lang="en-US" sz="2200" dirty="0"/>
              <a:t>, 2008</a:t>
            </a:r>
          </a:p>
          <a:p>
            <a:r>
              <a:rPr lang="en-US" sz="2400" u="sng" dirty="0"/>
              <a:t>Websites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u="sng" dirty="0">
                <a:hlinkClick r:id="rId2"/>
              </a:rPr>
              <a:t>http://www.mathworks.com/help/signal/examples/signal-smoothing.html?s_eid=PSM_12299&amp;requestedDomain=www.mathworks.com</a:t>
            </a:r>
            <a:r>
              <a:rPr lang="en-US" sz="2200" u="sng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u="sng" dirty="0">
                <a:hlinkClick r:id="rId3"/>
              </a:rPr>
              <a:t>http://wps.prenhall.com/wps/media/objects/724/741576/chapter_13.html</a:t>
            </a:r>
            <a:endParaRPr lang="en-US" sz="22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u="sng" dirty="0">
                <a:hlinkClick r:id="rId4"/>
              </a:rPr>
              <a:t>http://www.ni.com/white-paper/5432/en/</a:t>
            </a:r>
            <a:r>
              <a:rPr lang="en-US" sz="2200" u="sng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u="sng" dirty="0"/>
          </a:p>
        </p:txBody>
      </p:sp>
    </p:spTree>
    <p:extLst>
      <p:ext uri="{BB962C8B-B14F-4D97-AF65-F5344CB8AC3E}">
        <p14:creationId xmlns:p14="http://schemas.microsoft.com/office/powerpoint/2010/main" val="179083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 for Attending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40551"/>
            <a:ext cx="4184561" cy="41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2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Infrared Spectrum for </a:t>
            </a:r>
            <a:br>
              <a:rPr lang="en-US" dirty="0"/>
            </a:br>
            <a:r>
              <a:rPr lang="en-US" dirty="0"/>
              <a:t>2,4,6-trimethylphenol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7" t="4892" r="7322" b="7382"/>
          <a:stretch/>
        </p:blipFill>
        <p:spPr>
          <a:xfrm>
            <a:off x="367903" y="2220710"/>
            <a:ext cx="7579365" cy="388371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2" r="11005"/>
          <a:stretch/>
        </p:blipFill>
        <p:spPr>
          <a:xfrm>
            <a:off x="7947268" y="2220710"/>
            <a:ext cx="3882684" cy="3769472"/>
          </a:xfrm>
        </p:spPr>
      </p:pic>
      <p:sp>
        <p:nvSpPr>
          <p:cNvPr id="7" name="TextBox 6"/>
          <p:cNvSpPr txBox="1"/>
          <p:nvPr/>
        </p:nvSpPr>
        <p:spPr>
          <a:xfrm>
            <a:off x="1388985" y="1939199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2,4,6-trimethylphenol</a:t>
            </a:r>
          </a:p>
        </p:txBody>
      </p:sp>
      <p:sp>
        <p:nvSpPr>
          <p:cNvPr id="13" name="Oval 12"/>
          <p:cNvSpPr/>
          <p:nvPr/>
        </p:nvSpPr>
        <p:spPr>
          <a:xfrm>
            <a:off x="1416142" y="2521023"/>
            <a:ext cx="749305" cy="135049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356332" y="2674646"/>
            <a:ext cx="749305" cy="13504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/>
          <p:cNvCxnSpPr>
            <a:stCxn id="13" idx="4"/>
          </p:cNvCxnSpPr>
          <p:nvPr/>
        </p:nvCxnSpPr>
        <p:spPr>
          <a:xfrm rot="16200000" flipH="1">
            <a:off x="4866480" y="795836"/>
            <a:ext cx="1721362" cy="7872733"/>
          </a:xfrm>
          <a:prstGeom prst="curvedConnector2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499491" y="4025146"/>
            <a:ext cx="436098" cy="976896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330678" y="2620820"/>
            <a:ext cx="225084" cy="29329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14" idx="0"/>
          </p:cNvCxnSpPr>
          <p:nvPr/>
        </p:nvCxnSpPr>
        <p:spPr>
          <a:xfrm rot="5400000" flipH="1" flipV="1">
            <a:off x="6120445" y="-868436"/>
            <a:ext cx="153623" cy="6932543"/>
          </a:xfrm>
          <a:prstGeom prst="curvedConnector2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0" idx="6"/>
          </p:cNvCxnSpPr>
          <p:nvPr/>
        </p:nvCxnSpPr>
        <p:spPr>
          <a:xfrm>
            <a:off x="5555762" y="2767465"/>
            <a:ext cx="3629464" cy="1104056"/>
          </a:xfrm>
          <a:prstGeom prst="curvedConnector3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9" idx="5"/>
          </p:cNvCxnSpPr>
          <p:nvPr/>
        </p:nvCxnSpPr>
        <p:spPr>
          <a:xfrm rot="5400000" flipH="1" flipV="1">
            <a:off x="7163907" y="2851729"/>
            <a:ext cx="715067" cy="3299434"/>
          </a:xfrm>
          <a:prstGeom prst="curvedConnector4">
            <a:avLst>
              <a:gd name="adj1" fmla="val -31969"/>
              <a:gd name="adj2" fmla="val 50968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42" t="93944" r="34948" b="-194"/>
          <a:stretch/>
        </p:blipFill>
        <p:spPr>
          <a:xfrm>
            <a:off x="3405941" y="6104427"/>
            <a:ext cx="1236398" cy="22196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t="36374" r="92021" b="39714"/>
          <a:stretch/>
        </p:blipFill>
        <p:spPr>
          <a:xfrm>
            <a:off x="164359" y="3627144"/>
            <a:ext cx="225083" cy="95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3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Discrete Wavelet Transform (DWT)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Transforms Data so that we obtain frequency information, and the time associated with the frequencies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Fourier transform only captures frequency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This transform can be described using filter banks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Filters separates the signal into multiple components, each representing a frequency sub-band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u="sng" dirty="0"/>
                  <a:t>Haar Filter Bank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92608" lvl="1">
                  <a:buNone/>
                </a:pPr>
                <a:r>
                  <a:rPr lang="en-US" sz="2000" u="sng" dirty="0"/>
                  <a:t>Daubechies Four-Term Orthogonal Filter Bank</a:t>
                </a:r>
                <a:endParaRPr lang="en-US" u="sng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,3−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,3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endParaRPr lang="en-US" dirty="0"/>
              </a:p>
              <a:p>
                <a:pPr marL="578358" lvl="2" indent="-285750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235" t="-1667" r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6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of HWT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892248499"/>
                  </p:ext>
                </p:extLst>
              </p:nvPr>
            </p:nvGraphicFramePr>
            <p:xfrm>
              <a:off x="1097280" y="1960563"/>
              <a:ext cx="4224024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8003">
                      <a:extLst>
                        <a:ext uri="{9D8B030D-6E8A-4147-A177-3AD203B41FA5}">
                          <a16:colId xmlns="" xmlns:a16="http://schemas.microsoft.com/office/drawing/2014/main" val="2472409060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361308491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3276211690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1302493144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1100172309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218707077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250960122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2743308739"/>
                        </a:ext>
                      </a:extLst>
                    </a:gridCol>
                  </a:tblGrid>
                  <a:tr h="4566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  <a:p>
                          <a:pPr algn="ctr"/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239349486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56143146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856029580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712855375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770726935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199746939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83920060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2139873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892248499"/>
                  </p:ext>
                </p:extLst>
              </p:nvPr>
            </p:nvGraphicFramePr>
            <p:xfrm>
              <a:off x="1097280" y="1960563"/>
              <a:ext cx="4224024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8003">
                      <a:extLst>
                        <a:ext uri="{9D8B030D-6E8A-4147-A177-3AD203B41FA5}">
                          <a16:colId xmlns:a16="http://schemas.microsoft.com/office/drawing/2014/main" val="2472409060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361308491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3276211690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1302493144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1100172309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218707077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250960122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2743308739"/>
                        </a:ext>
                      </a:extLst>
                    </a:gridCol>
                  </a:tblGrid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r="-696552" b="-7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63" r="-604651" b="-7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851" r="-397701" b="-7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349486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851" t="-100000" r="-497701" b="-6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851" t="-100000" r="-397701" b="-6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143146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3488" t="-200000" r="-302326" b="-5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701" t="-200000" r="-198851" b="-5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602958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4651" t="-296203" r="-101163" b="-396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6552" t="-296203" b="-396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855375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01282" r="-696552" b="-3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63" t="-401282" r="-604651" b="-3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0726935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851" t="-501282" r="-497701" b="-2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851" t="-501282" r="-397701" b="-2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9746939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3488" t="-601282" r="-302326" b="-1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701" t="-601282" r="-198851" b="-1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92006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4651" t="-701282" r="-101163" b="-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6552" t="-701282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39873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8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527770601"/>
                  </p:ext>
                </p:extLst>
              </p:nvPr>
            </p:nvGraphicFramePr>
            <p:xfrm>
              <a:off x="5532743" y="1960563"/>
              <a:ext cx="444500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4500">
                      <a:extLst>
                        <a:ext uri="{9D8B030D-6E8A-4147-A177-3AD203B41FA5}">
                          <a16:colId xmlns="" xmlns:a16="http://schemas.microsoft.com/office/drawing/2014/main" val="3876774064"/>
                        </a:ext>
                      </a:extLst>
                    </a:gridCol>
                  </a:tblGrid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93316197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413674482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11564374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64662058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02466518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245364518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532709543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002233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8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527770601"/>
                  </p:ext>
                </p:extLst>
              </p:nvPr>
            </p:nvGraphicFramePr>
            <p:xfrm>
              <a:off x="5532743" y="1960563"/>
              <a:ext cx="444500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4500">
                      <a:extLst>
                        <a:ext uri="{9D8B030D-6E8A-4147-A177-3AD203B41FA5}">
                          <a16:colId xmlns:a16="http://schemas.microsoft.com/office/drawing/2014/main" val="3876774064"/>
                        </a:ext>
                      </a:extLst>
                    </a:gridCol>
                  </a:tblGrid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b="-7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316197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0000" b="-6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3674482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0000" b="-5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4374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96203" b="-3949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662058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40128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466518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50128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5364518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601282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2709543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7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233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ight Bracket 5"/>
          <p:cNvSpPr/>
          <p:nvPr/>
        </p:nvSpPr>
        <p:spPr>
          <a:xfrm>
            <a:off x="5016501" y="1960035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 rot="10800000">
            <a:off x="1097280" y="1960035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ket 9"/>
          <p:cNvSpPr/>
          <p:nvPr/>
        </p:nvSpPr>
        <p:spPr>
          <a:xfrm rot="10800000">
            <a:off x="5423849" y="1960035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5831196" y="1960035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93832" y="3690951"/>
            <a:ext cx="17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07219867"/>
                  </p:ext>
                </p:extLst>
              </p:nvPr>
            </p:nvGraphicFramePr>
            <p:xfrm>
              <a:off x="6337301" y="1960563"/>
              <a:ext cx="1155700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5700">
                      <a:extLst>
                        <a:ext uri="{9D8B030D-6E8A-4147-A177-3AD203B41FA5}">
                          <a16:colId xmlns="" xmlns:a16="http://schemas.microsoft.com/office/drawing/2014/main" val="3876774064"/>
                        </a:ext>
                      </a:extLst>
                    </a:gridCol>
                  </a:tblGrid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93316197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413674482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11564374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64662058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02466518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245364518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532709543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002233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07219867"/>
                  </p:ext>
                </p:extLst>
              </p:nvPr>
            </p:nvGraphicFramePr>
            <p:xfrm>
              <a:off x="6337301" y="1960563"/>
              <a:ext cx="1155700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5700">
                      <a:extLst>
                        <a:ext uri="{9D8B030D-6E8A-4147-A177-3AD203B41FA5}">
                          <a16:colId xmlns:a16="http://schemas.microsoft.com/office/drawing/2014/main" val="3876774064"/>
                        </a:ext>
                      </a:extLst>
                    </a:gridCol>
                  </a:tblGrid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b="-7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316197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0000" b="-6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3674482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00000" b="-5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4374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96203" b="-396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662058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401282" b="-3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466518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501282" b="-2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5364518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01282" b="-1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2709543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701282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233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Right Bracket 14"/>
          <p:cNvSpPr/>
          <p:nvPr/>
        </p:nvSpPr>
        <p:spPr>
          <a:xfrm rot="10800000">
            <a:off x="6409043" y="1960035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/>
          <p:cNvSpPr/>
          <p:nvPr/>
        </p:nvSpPr>
        <p:spPr>
          <a:xfrm>
            <a:off x="7151996" y="1960035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62161" y="3678105"/>
            <a:ext cx="35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22" name="Content Placeholder 3"/>
          <p:cNvSpPr txBox="1">
            <a:spLocks/>
          </p:cNvSpPr>
          <p:nvPr/>
        </p:nvSpPr>
        <p:spPr>
          <a:xfrm>
            <a:off x="7564742" y="1960034"/>
            <a:ext cx="3590938" cy="25484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Computation model using the </a:t>
            </a:r>
            <a:r>
              <a:rPr lang="en-US" sz="2200" dirty="0" err="1"/>
              <a:t>haar</a:t>
            </a:r>
            <a:r>
              <a:rPr lang="en-US" sz="2200" dirty="0"/>
              <a:t> wavelet transform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This can be generalized for longer length vectors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Note that the vector input must be of even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Is this transform invertible?</a:t>
            </a:r>
          </a:p>
          <a:p>
            <a:pPr marL="578358" lvl="2" indent="-285750"/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540500" y="3873500"/>
            <a:ext cx="7239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9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HWT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94641884"/>
                  </p:ext>
                </p:extLst>
              </p:nvPr>
            </p:nvGraphicFramePr>
            <p:xfrm>
              <a:off x="1097280" y="1960563"/>
              <a:ext cx="4224024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8003">
                      <a:extLst>
                        <a:ext uri="{9D8B030D-6E8A-4147-A177-3AD203B41FA5}">
                          <a16:colId xmlns="" xmlns:a16="http://schemas.microsoft.com/office/drawing/2014/main" val="2472409060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361308491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3276211690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1302493144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1100172309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218707077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250960122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2743308739"/>
                        </a:ext>
                      </a:extLst>
                    </a:gridCol>
                  </a:tblGrid>
                  <a:tr h="4566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  <a:p>
                          <a:pPr algn="ctr"/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239349486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56143146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856029580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712855375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770726935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199746939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83920060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  <a:p>
                          <a:pPr algn="ctr"/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2139873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94641884"/>
                  </p:ext>
                </p:extLst>
              </p:nvPr>
            </p:nvGraphicFramePr>
            <p:xfrm>
              <a:off x="1097280" y="1960563"/>
              <a:ext cx="4224024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8003">
                      <a:extLst>
                        <a:ext uri="{9D8B030D-6E8A-4147-A177-3AD203B41FA5}">
                          <a16:colId xmlns:a16="http://schemas.microsoft.com/office/drawing/2014/main" val="2472409060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361308491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3276211690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1302493144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1100172309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218707077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250960122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2743308739"/>
                        </a:ext>
                      </a:extLst>
                    </a:gridCol>
                  </a:tblGrid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r="-696552" b="-7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851" r="-397701" b="-7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3488" r="-302326" b="-7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349486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0000" r="-696552" b="-6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3488" t="-100000" r="-302326" b="-6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143146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63" t="-200000" r="-604651" b="-5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701" t="-200000" r="-198851" b="-5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602958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63" t="-296203" r="-604651" b="-396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701" t="-296203" r="-198851" b="-396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2855375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851" t="-401282" r="-497701" b="-3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4651" t="-401282" r="-101163" b="-3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0726935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851" t="-501282" r="-497701" b="-2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4651" t="-501282" r="-101163" b="-2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9746939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851" t="-601282" r="-397701" b="-1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6552" t="-601282" b="-1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92006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851" t="-701282" r="-397701" b="-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  <a:p>
                          <a:pPr algn="ctr"/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6552" t="-701282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39873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53557789"/>
                  </p:ext>
                </p:extLst>
              </p:nvPr>
            </p:nvGraphicFramePr>
            <p:xfrm>
              <a:off x="6820382" y="1960035"/>
              <a:ext cx="444500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4500">
                      <a:extLst>
                        <a:ext uri="{9D8B030D-6E8A-4147-A177-3AD203B41FA5}">
                          <a16:colId xmlns="" xmlns:a16="http://schemas.microsoft.com/office/drawing/2014/main" val="3876774064"/>
                        </a:ext>
                      </a:extLst>
                    </a:gridCol>
                  </a:tblGrid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93316197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413674482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11564374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64662058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02466518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245364518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532709543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002233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53557789"/>
                  </p:ext>
                </p:extLst>
              </p:nvPr>
            </p:nvGraphicFramePr>
            <p:xfrm>
              <a:off x="6820382" y="1960035"/>
              <a:ext cx="444500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4500">
                      <a:extLst>
                        <a:ext uri="{9D8B030D-6E8A-4147-A177-3AD203B41FA5}">
                          <a16:colId xmlns:a16="http://schemas.microsoft.com/office/drawing/2014/main" val="3876774064"/>
                        </a:ext>
                      </a:extLst>
                    </a:gridCol>
                  </a:tblGrid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b="-7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316197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0000" b="-6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3674482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0000" b="-5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4374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96203" b="-3949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662058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40128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466518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50128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5364518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601282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2709543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7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233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ight Bracket 5"/>
          <p:cNvSpPr/>
          <p:nvPr/>
        </p:nvSpPr>
        <p:spPr>
          <a:xfrm>
            <a:off x="5016501" y="1960035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 rot="10800000">
            <a:off x="1097280" y="1960035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 rot="10800000">
            <a:off x="6711488" y="1959507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>
            <a:off x="7118835" y="1959507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93832" y="3690951"/>
            <a:ext cx="17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1176734"/>
                  </p:ext>
                </p:extLst>
              </p:nvPr>
            </p:nvGraphicFramePr>
            <p:xfrm>
              <a:off x="5372579" y="1960563"/>
              <a:ext cx="1155700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5700">
                      <a:extLst>
                        <a:ext uri="{9D8B030D-6E8A-4147-A177-3AD203B41FA5}">
                          <a16:colId xmlns="" xmlns:a16="http://schemas.microsoft.com/office/drawing/2014/main" val="3876774064"/>
                        </a:ext>
                      </a:extLst>
                    </a:gridCol>
                  </a:tblGrid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93316197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413674482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11564374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64662058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02466518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245364518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532709543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002233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1176734"/>
                  </p:ext>
                </p:extLst>
              </p:nvPr>
            </p:nvGraphicFramePr>
            <p:xfrm>
              <a:off x="5372579" y="1960563"/>
              <a:ext cx="1155700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5700">
                      <a:extLst>
                        <a:ext uri="{9D8B030D-6E8A-4147-A177-3AD203B41FA5}">
                          <a16:colId xmlns:a16="http://schemas.microsoft.com/office/drawing/2014/main" val="3876774064"/>
                        </a:ext>
                      </a:extLst>
                    </a:gridCol>
                  </a:tblGrid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b="-7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316197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0000" b="-6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3674482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00000" b="-5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4374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96203" b="-396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662058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401282" b="-3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466518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501282" b="-2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5364518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01282" b="-1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2709543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701282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233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Right Bracket 11"/>
          <p:cNvSpPr/>
          <p:nvPr/>
        </p:nvSpPr>
        <p:spPr>
          <a:xfrm rot="10800000">
            <a:off x="5444321" y="1960035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>
            <a:off x="6187274" y="1960035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97151" y="3651884"/>
            <a:ext cx="35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7564742" y="1960034"/>
            <a:ext cx="3590938" cy="33485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We have an orthogonal matrix, therefore to compute the inverse transform, simply pre-multiply by the </a:t>
            </a:r>
            <a:r>
              <a:rPr lang="en-US" sz="2200" dirty="0" smtClean="0"/>
              <a:t>transpose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Matrix multiplication is inefficient for computing. Instead, we implement algorithms to compute the transform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578358" lvl="2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4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Daubechies-4 Transform of </a:t>
            </a:r>
            <a:br>
              <a:rPr lang="en-US" dirty="0"/>
            </a:br>
            <a:r>
              <a:rPr lang="en-US" dirty="0"/>
              <a:t>2,4,6-trimethylphenol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619" y="1872854"/>
            <a:ext cx="5173663" cy="388024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99" y="1845735"/>
            <a:ext cx="5209820" cy="3907365"/>
          </a:xfrm>
        </p:spPr>
      </p:pic>
      <p:sp>
        <p:nvSpPr>
          <p:cNvPr id="10" name="TextBox 9"/>
          <p:cNvSpPr txBox="1"/>
          <p:nvPr/>
        </p:nvSpPr>
        <p:spPr>
          <a:xfrm>
            <a:off x="7039054" y="1772920"/>
            <a:ext cx="113030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4790" y="1768714"/>
            <a:ext cx="113030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</a:t>
            </a:r>
          </a:p>
        </p:txBody>
      </p:sp>
    </p:spTree>
    <p:extLst>
      <p:ext uri="{BB962C8B-B14F-4D97-AF65-F5344CB8AC3E}">
        <p14:creationId xmlns:p14="http://schemas.microsoft.com/office/powerpoint/2010/main" val="116563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the HWT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976025817"/>
                  </p:ext>
                </p:extLst>
              </p:nvPr>
            </p:nvGraphicFramePr>
            <p:xfrm>
              <a:off x="4475480" y="1985963"/>
              <a:ext cx="4224024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8003">
                      <a:extLst>
                        <a:ext uri="{9D8B030D-6E8A-4147-A177-3AD203B41FA5}">
                          <a16:colId xmlns="" xmlns:a16="http://schemas.microsoft.com/office/drawing/2014/main" val="2472409060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361308491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3276211690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1302493144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1100172309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218707077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250960122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2743308739"/>
                        </a:ext>
                      </a:extLst>
                    </a:gridCol>
                  </a:tblGrid>
                  <a:tr h="4566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  <a:p>
                          <a:pPr algn="ctr"/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239349486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56143146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856029580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712855375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770726935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199746939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83920060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2139873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976025817"/>
                  </p:ext>
                </p:extLst>
              </p:nvPr>
            </p:nvGraphicFramePr>
            <p:xfrm>
              <a:off x="4475480" y="1985963"/>
              <a:ext cx="4224024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8003">
                      <a:extLst>
                        <a:ext uri="{9D8B030D-6E8A-4147-A177-3AD203B41FA5}">
                          <a16:colId xmlns:a16="http://schemas.microsoft.com/office/drawing/2014/main" val="2472409060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361308491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3276211690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1302493144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1100172309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218707077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250960122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2743308739"/>
                        </a:ext>
                      </a:extLst>
                    </a:gridCol>
                  </a:tblGrid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r="-697701" b="-7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r="-597701" b="-7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851" r="-398851" b="-7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349486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326" t="-100000" r="-504651" b="-6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851" t="-100000" r="-398851" b="-6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143146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851" t="-200000" r="-298851" b="-5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851" t="-200000" r="-198851" b="-5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602958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5814" t="-296203" r="-101163" b="-396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7701" t="-296203" b="-396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855375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01282" r="-697701" b="-3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1282" r="-597701" b="-3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0726935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326" t="-501282" r="-504651" b="-2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851" t="-501282" r="-398851" b="-2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9746939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851" t="-601282" r="-298851" b="-1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851" t="-601282" r="-198851" b="-1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92006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5814" t="-701282" r="-101163" b="-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7701" t="-701282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39873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49227360"/>
                  </p:ext>
                </p:extLst>
              </p:nvPr>
            </p:nvGraphicFramePr>
            <p:xfrm>
              <a:off x="8910943" y="1985963"/>
              <a:ext cx="444500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4500">
                      <a:extLst>
                        <a:ext uri="{9D8B030D-6E8A-4147-A177-3AD203B41FA5}">
                          <a16:colId xmlns="" xmlns:a16="http://schemas.microsoft.com/office/drawing/2014/main" val="3876774064"/>
                        </a:ext>
                      </a:extLst>
                    </a:gridCol>
                  </a:tblGrid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93316197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413674482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11564374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64662058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02466518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245364518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532709543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002233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49227360"/>
                  </p:ext>
                </p:extLst>
              </p:nvPr>
            </p:nvGraphicFramePr>
            <p:xfrm>
              <a:off x="8910943" y="1985963"/>
              <a:ext cx="444500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4500">
                      <a:extLst>
                        <a:ext uri="{9D8B030D-6E8A-4147-A177-3AD203B41FA5}">
                          <a16:colId xmlns:a16="http://schemas.microsoft.com/office/drawing/2014/main" val="3876774064"/>
                        </a:ext>
                      </a:extLst>
                    </a:gridCol>
                  </a:tblGrid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b="-7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316197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0000" b="-6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3674482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0000" b="-5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4374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96203" b="-3949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662058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40128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466518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50128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5364518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601282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2709543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7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233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ight Bracket 5"/>
          <p:cNvSpPr/>
          <p:nvPr/>
        </p:nvSpPr>
        <p:spPr>
          <a:xfrm>
            <a:off x="8394701" y="1985435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 rot="10800000">
            <a:off x="4475480" y="1985435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 rot="10800000">
            <a:off x="8802049" y="1985435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>
            <a:off x="9209396" y="1985435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72032" y="3716351"/>
            <a:ext cx="17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69106529"/>
                  </p:ext>
                </p:extLst>
              </p:nvPr>
            </p:nvGraphicFramePr>
            <p:xfrm>
              <a:off x="9666119" y="1985963"/>
              <a:ext cx="1848799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48799">
                      <a:extLst>
                        <a:ext uri="{9D8B030D-6E8A-4147-A177-3AD203B41FA5}">
                          <a16:colId xmlns="" xmlns:a16="http://schemas.microsoft.com/office/drawing/2014/main" val="3876774064"/>
                        </a:ext>
                      </a:extLst>
                    </a:gridCol>
                  </a:tblGrid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93316197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413674482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11564374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64662058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02466518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245364518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532709543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002233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69106529"/>
                  </p:ext>
                </p:extLst>
              </p:nvPr>
            </p:nvGraphicFramePr>
            <p:xfrm>
              <a:off x="9666119" y="1985963"/>
              <a:ext cx="1848799" cy="380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48799">
                      <a:extLst>
                        <a:ext uri="{9D8B030D-6E8A-4147-A177-3AD203B41FA5}">
                          <a16:colId xmlns:a16="http://schemas.microsoft.com/office/drawing/2014/main" val="3876774064"/>
                        </a:ext>
                      </a:extLst>
                    </a:gridCol>
                  </a:tblGrid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b="-7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316197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0000" b="-6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3674482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00000" b="-5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64374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96203" b="-396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6620584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401282" b="-3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466518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501282" b="-2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5364518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01282" b="-1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2709543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701282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233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Right Bracket 11"/>
          <p:cNvSpPr/>
          <p:nvPr/>
        </p:nvSpPr>
        <p:spPr>
          <a:xfrm rot="10800000">
            <a:off x="9787243" y="1985435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>
            <a:off x="11308877" y="1972588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440361" y="3703505"/>
            <a:ext cx="35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53635988"/>
                  </p:ext>
                </p:extLst>
              </p:nvPr>
            </p:nvGraphicFramePr>
            <p:xfrm>
              <a:off x="235757" y="1985434"/>
              <a:ext cx="4224024" cy="37286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8003">
                      <a:extLst>
                        <a:ext uri="{9D8B030D-6E8A-4147-A177-3AD203B41FA5}">
                          <a16:colId xmlns="" xmlns:a16="http://schemas.microsoft.com/office/drawing/2014/main" val="2472409060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361308491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3276211690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1302493144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1100172309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218707077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250960122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="" xmlns:a16="http://schemas.microsoft.com/office/drawing/2014/main" val="2743308739"/>
                        </a:ext>
                      </a:extLst>
                    </a:gridCol>
                  </a:tblGrid>
                  <a:tr h="4566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  <a:p>
                          <a:pPr algn="ctr"/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239349486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56143146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856029580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712855375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770726935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199746939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83920060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2139873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53635988"/>
                  </p:ext>
                </p:extLst>
              </p:nvPr>
            </p:nvGraphicFramePr>
            <p:xfrm>
              <a:off x="235757" y="1985434"/>
              <a:ext cx="4224024" cy="37286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8003">
                      <a:extLst>
                        <a:ext uri="{9D8B030D-6E8A-4147-A177-3AD203B41FA5}">
                          <a16:colId xmlns:a16="http://schemas.microsoft.com/office/drawing/2014/main" val="2472409060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361308491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3276211690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1302493144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1100172309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218707077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2509601227"/>
                        </a:ext>
                      </a:extLst>
                    </a:gridCol>
                    <a:gridCol w="528003">
                      <a:extLst>
                        <a:ext uri="{9D8B030D-6E8A-4147-A177-3AD203B41FA5}">
                          <a16:colId xmlns:a16="http://schemas.microsoft.com/office/drawing/2014/main" val="2743308739"/>
                        </a:ext>
                      </a:extLst>
                    </a:gridCol>
                  </a:tblGrid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r="-697701" b="-685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r="-597701" b="-685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8851" r="-398851" b="-685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349486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2326" t="-100000" r="-504651" b="-585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8851" t="-100000" r="-398851" b="-585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143146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197468" r="-697701" b="-478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97468" r="-597701" b="-478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6029580"/>
                      </a:ext>
                    </a:extLst>
                  </a:tr>
                  <a:tr h="475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2326" t="-301282" r="-504651" b="-3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8851" t="-301282" r="-398851" b="-3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2855375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0726935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9746939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920060"/>
                      </a:ext>
                    </a:extLst>
                  </a:tr>
                  <a:tr h="456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39873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Right Bracket 16"/>
          <p:cNvSpPr/>
          <p:nvPr/>
        </p:nvSpPr>
        <p:spPr>
          <a:xfrm>
            <a:off x="4154978" y="1984906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ket 17"/>
          <p:cNvSpPr/>
          <p:nvPr/>
        </p:nvSpPr>
        <p:spPr>
          <a:xfrm rot="10800000">
            <a:off x="235757" y="1984906"/>
            <a:ext cx="228600" cy="383116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16" idx="2"/>
          </p:cNvCxnSpPr>
          <p:nvPr/>
        </p:nvCxnSpPr>
        <p:spPr>
          <a:xfrm flipH="1">
            <a:off x="2347769" y="1984906"/>
            <a:ext cx="14516" cy="3729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2"/>
          </p:cNvCxnSpPr>
          <p:nvPr/>
        </p:nvCxnSpPr>
        <p:spPr>
          <a:xfrm flipV="1">
            <a:off x="235757" y="3898900"/>
            <a:ext cx="411414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918700" y="2931702"/>
            <a:ext cx="1460500" cy="1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918700" y="3847486"/>
            <a:ext cx="1460500" cy="1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0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10141</TotalTime>
  <Words>1371</Words>
  <Application>Microsoft Office PowerPoint</Application>
  <PresentationFormat>Widescreen</PresentationFormat>
  <Paragraphs>820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Retrospect</vt:lpstr>
      <vt:lpstr>Wavelet Based De-noising and Peak Detection of Infrared Spectra</vt:lpstr>
      <vt:lpstr>Talk Outline:</vt:lpstr>
      <vt:lpstr>Infrared Spectroscopy Background</vt:lpstr>
      <vt:lpstr>Infrared Spectrum for  2,4,6-trimethylphenol</vt:lpstr>
      <vt:lpstr>1-D Discrete Wavelet Transform (DWT)</vt:lpstr>
      <vt:lpstr>Computation of HWT</vt:lpstr>
      <vt:lpstr>Inverse HWT</vt:lpstr>
      <vt:lpstr>Daubechies-4 Transform of  2,4,6-trimethylphenol</vt:lpstr>
      <vt:lpstr>Iterating the HWT</vt:lpstr>
      <vt:lpstr>3 Iterations of the Daubechies-4 Transform  of 2,4,6-trimethylphenol</vt:lpstr>
      <vt:lpstr>De-noising Infrared Spectra</vt:lpstr>
      <vt:lpstr>How can de-noising be achieved?</vt:lpstr>
      <vt:lpstr>Hard vs. Soft Thresholding</vt:lpstr>
      <vt:lpstr>Median Absolute Deviation</vt:lpstr>
      <vt:lpstr>2,4,6-trimethylphenol De-noised by MAD</vt:lpstr>
      <vt:lpstr>Stein’s Unbiased Risk Estimate</vt:lpstr>
      <vt:lpstr>2,4,6-trimethylphenol De-noised by SURE</vt:lpstr>
      <vt:lpstr>2,4,6-trimethylphenol De-noised by Singular Value Decomposition</vt:lpstr>
      <vt:lpstr>Computation of HWT</vt:lpstr>
      <vt:lpstr>The Undecimated Haar Wavelet Transform (UHWT)</vt:lpstr>
      <vt:lpstr>Highpass Portion (Averaging Coefficients) of the UHWT</vt:lpstr>
      <vt:lpstr>The UHWT of 4-ethylphenol</vt:lpstr>
      <vt:lpstr>The Undecimated Haar Wavelet Transform</vt:lpstr>
      <vt:lpstr>Peak Detection with the UHWT</vt:lpstr>
      <vt:lpstr>Iterating the UHWT</vt:lpstr>
      <vt:lpstr>Peak Detection with the UWT – 10 iterations</vt:lpstr>
      <vt:lpstr>Peak Detection with the UWT – 300 iterations</vt:lpstr>
      <vt:lpstr>Signal Smoothing</vt:lpstr>
      <vt:lpstr>4-ethylphenol</vt:lpstr>
      <vt:lpstr>Succinic Acid</vt:lpstr>
      <vt:lpstr>4-nitrobenzaldehyde</vt:lpstr>
      <vt:lpstr>Results</vt:lpstr>
      <vt:lpstr>Future Research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Ramsey</dc:creator>
  <cp:lastModifiedBy>Michael Ramsey</cp:lastModifiedBy>
  <cp:revision>79</cp:revision>
  <dcterms:created xsi:type="dcterms:W3CDTF">2016-04-06T12:16:01Z</dcterms:created>
  <dcterms:modified xsi:type="dcterms:W3CDTF">2016-04-19T16:58:16Z</dcterms:modified>
</cp:coreProperties>
</file>