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/>
    <p:restoredTop sz="96587"/>
  </p:normalViewPr>
  <p:slideViewPr>
    <p:cSldViewPr snapToGrid="0">
      <p:cViewPr varScale="1">
        <p:scale>
          <a:sx n="160" d="100"/>
          <a:sy n="16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4D674-ADAD-49D4-9328-3EA871E62A4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D9396BB-4A9B-4105-9CEF-6C1083E35D65}">
      <dgm:prSet/>
      <dgm:spPr/>
      <dgm:t>
        <a:bodyPr/>
        <a:lstStyle/>
        <a:p>
          <a:r>
            <a:rPr lang="en-US" dirty="0"/>
            <a:t>Passed in: 1998</a:t>
          </a:r>
        </a:p>
      </dgm:t>
    </dgm:pt>
    <dgm:pt modelId="{B88673E1-CB8A-41CF-BAC3-3CB64AA40EB1}" type="parTrans" cxnId="{ACF6FF59-D07E-4303-91D4-6EBB7C55FDFF}">
      <dgm:prSet/>
      <dgm:spPr/>
      <dgm:t>
        <a:bodyPr/>
        <a:lstStyle/>
        <a:p>
          <a:endParaRPr lang="en-US"/>
        </a:p>
      </dgm:t>
    </dgm:pt>
    <dgm:pt modelId="{35260046-33C1-44C9-8675-41EC95359C78}" type="sibTrans" cxnId="{ACF6FF59-D07E-4303-91D4-6EBB7C55FDFF}">
      <dgm:prSet/>
      <dgm:spPr/>
      <dgm:t>
        <a:bodyPr/>
        <a:lstStyle/>
        <a:p>
          <a:endParaRPr lang="en-US"/>
        </a:p>
      </dgm:t>
    </dgm:pt>
    <dgm:pt modelId="{119B369B-8677-4A27-9872-17B606CCB886}">
      <dgm:prSet/>
      <dgm:spPr/>
      <dgm:t>
        <a:bodyPr/>
        <a:lstStyle/>
        <a:p>
          <a:r>
            <a:rPr lang="en-US" dirty="0"/>
            <a:t>Purpose: To protect children under the age of 13 while interacting with online services.</a:t>
          </a:r>
        </a:p>
      </dgm:t>
    </dgm:pt>
    <dgm:pt modelId="{ECC2326A-6C33-4A93-986B-0B8172A72E2C}" type="parTrans" cxnId="{C30E4A34-2706-469C-828A-13905DECD558}">
      <dgm:prSet/>
      <dgm:spPr/>
      <dgm:t>
        <a:bodyPr/>
        <a:lstStyle/>
        <a:p>
          <a:endParaRPr lang="en-US"/>
        </a:p>
      </dgm:t>
    </dgm:pt>
    <dgm:pt modelId="{5C6F6719-16DB-403B-A103-D65F0CD28BE6}" type="sibTrans" cxnId="{C30E4A34-2706-469C-828A-13905DECD558}">
      <dgm:prSet/>
      <dgm:spPr/>
      <dgm:t>
        <a:bodyPr/>
        <a:lstStyle/>
        <a:p>
          <a:endParaRPr lang="en-US"/>
        </a:p>
      </dgm:t>
    </dgm:pt>
    <dgm:pt modelId="{FDEEE7AE-16A0-46DA-A333-880C75BD4564}">
      <dgm:prSet/>
      <dgm:spPr/>
      <dgm:t>
        <a:bodyPr/>
        <a:lstStyle/>
        <a:p>
          <a:r>
            <a:rPr lang="en-US" dirty="0"/>
            <a:t>What it Protects: Prohibits the collection of personal information from children without parental consent.</a:t>
          </a:r>
        </a:p>
      </dgm:t>
    </dgm:pt>
    <dgm:pt modelId="{7DBE7ADC-703C-488B-8CC9-F9685B3BB435}" type="parTrans" cxnId="{869D90DB-68FC-435B-9189-252BCFAEF080}">
      <dgm:prSet/>
      <dgm:spPr/>
      <dgm:t>
        <a:bodyPr/>
        <a:lstStyle/>
        <a:p>
          <a:endParaRPr lang="en-US"/>
        </a:p>
      </dgm:t>
    </dgm:pt>
    <dgm:pt modelId="{C7C33792-AC71-480D-B5B3-ECB4B4BCF9A9}" type="sibTrans" cxnId="{869D90DB-68FC-435B-9189-252BCFAEF080}">
      <dgm:prSet/>
      <dgm:spPr/>
      <dgm:t>
        <a:bodyPr/>
        <a:lstStyle/>
        <a:p>
          <a:endParaRPr lang="en-US"/>
        </a:p>
      </dgm:t>
    </dgm:pt>
    <dgm:pt modelId="{BF7E89D4-4D75-4A76-B2CA-35F80D58592B}">
      <dgm:prSet/>
      <dgm:spPr/>
      <dgm:t>
        <a:bodyPr/>
        <a:lstStyle/>
        <a:p>
          <a:r>
            <a:rPr lang="en-US" dirty="0"/>
            <a:t>Importance: Ensures that parents have control over what information is collected from their young children online.</a:t>
          </a:r>
        </a:p>
      </dgm:t>
    </dgm:pt>
    <dgm:pt modelId="{553566E2-05A8-4B83-9855-3D247CD2AA3D}" type="parTrans" cxnId="{EEC8B69B-F892-4621-8949-7309E1BE2311}">
      <dgm:prSet/>
      <dgm:spPr/>
      <dgm:t>
        <a:bodyPr/>
        <a:lstStyle/>
        <a:p>
          <a:endParaRPr lang="en-US"/>
        </a:p>
      </dgm:t>
    </dgm:pt>
    <dgm:pt modelId="{C36D1614-80B4-44E1-BABF-F3F20069A263}" type="sibTrans" cxnId="{EEC8B69B-F892-4621-8949-7309E1BE2311}">
      <dgm:prSet/>
      <dgm:spPr/>
      <dgm:t>
        <a:bodyPr/>
        <a:lstStyle/>
        <a:p>
          <a:endParaRPr lang="en-US"/>
        </a:p>
      </dgm:t>
    </dgm:pt>
    <dgm:pt modelId="{C70E532B-4815-4560-B2DA-9BD620CE91B9}">
      <dgm:prSet custT="1"/>
      <dgm:spPr/>
      <dgm:t>
        <a:bodyPr/>
        <a:lstStyle/>
        <a:p>
          <a:r>
            <a:rPr lang="en-US" sz="1200" dirty="0"/>
            <a:t>Federal Trade Commission. (2021).</a:t>
          </a:r>
        </a:p>
      </dgm:t>
    </dgm:pt>
    <dgm:pt modelId="{ED1C7630-3911-444C-8C22-94C0E8DB93C0}" type="sibTrans" cxnId="{E8910FE9-7276-4C31-925E-8BC2FF61A6F4}">
      <dgm:prSet/>
      <dgm:spPr/>
      <dgm:t>
        <a:bodyPr/>
        <a:lstStyle/>
        <a:p>
          <a:endParaRPr lang="en-US"/>
        </a:p>
      </dgm:t>
    </dgm:pt>
    <dgm:pt modelId="{0E606A60-AABA-4724-A91D-25654A9EA5A7}" type="parTrans" cxnId="{E8910FE9-7276-4C31-925E-8BC2FF61A6F4}">
      <dgm:prSet/>
      <dgm:spPr/>
      <dgm:t>
        <a:bodyPr/>
        <a:lstStyle/>
        <a:p>
          <a:endParaRPr lang="en-US"/>
        </a:p>
      </dgm:t>
    </dgm:pt>
    <dgm:pt modelId="{C2A07300-5F44-A641-91C4-D732DEBD7A49}" type="pres">
      <dgm:prSet presAssocID="{26A4D674-ADAD-49D4-9328-3EA871E62A42}" presName="vert0" presStyleCnt="0">
        <dgm:presLayoutVars>
          <dgm:dir/>
          <dgm:animOne val="branch"/>
          <dgm:animLvl val="lvl"/>
        </dgm:presLayoutVars>
      </dgm:prSet>
      <dgm:spPr/>
    </dgm:pt>
    <dgm:pt modelId="{A38992D6-984C-5D4A-B064-DFF112AC819E}" type="pres">
      <dgm:prSet presAssocID="{9D9396BB-4A9B-4105-9CEF-6C1083E35D65}" presName="thickLine" presStyleLbl="alignNode1" presStyleIdx="0" presStyleCnt="5"/>
      <dgm:spPr/>
    </dgm:pt>
    <dgm:pt modelId="{AFC5EB10-6992-3044-973A-9B8669B5E273}" type="pres">
      <dgm:prSet presAssocID="{9D9396BB-4A9B-4105-9CEF-6C1083E35D65}" presName="horz1" presStyleCnt="0"/>
      <dgm:spPr/>
    </dgm:pt>
    <dgm:pt modelId="{CF9E1063-2B89-3741-8B8E-28CD53421189}" type="pres">
      <dgm:prSet presAssocID="{9D9396BB-4A9B-4105-9CEF-6C1083E35D65}" presName="tx1" presStyleLbl="revTx" presStyleIdx="0" presStyleCnt="5"/>
      <dgm:spPr/>
    </dgm:pt>
    <dgm:pt modelId="{56E2DFF7-CD0D-A14E-9248-DA05D9BF98A5}" type="pres">
      <dgm:prSet presAssocID="{9D9396BB-4A9B-4105-9CEF-6C1083E35D65}" presName="vert1" presStyleCnt="0"/>
      <dgm:spPr/>
    </dgm:pt>
    <dgm:pt modelId="{D8DFD384-385D-0542-96AC-D10DB6D698EE}" type="pres">
      <dgm:prSet presAssocID="{119B369B-8677-4A27-9872-17B606CCB886}" presName="thickLine" presStyleLbl="alignNode1" presStyleIdx="1" presStyleCnt="5"/>
      <dgm:spPr/>
    </dgm:pt>
    <dgm:pt modelId="{4C03B03F-859D-6546-A7AA-3BFBD5BEAAA5}" type="pres">
      <dgm:prSet presAssocID="{119B369B-8677-4A27-9872-17B606CCB886}" presName="horz1" presStyleCnt="0"/>
      <dgm:spPr/>
    </dgm:pt>
    <dgm:pt modelId="{1CC57A8E-5AE6-5A47-9F1C-9B17C5065AFB}" type="pres">
      <dgm:prSet presAssocID="{119B369B-8677-4A27-9872-17B606CCB886}" presName="tx1" presStyleLbl="revTx" presStyleIdx="1" presStyleCnt="5"/>
      <dgm:spPr/>
    </dgm:pt>
    <dgm:pt modelId="{5B7A982C-8F7F-9348-B3FE-C35A31968DFC}" type="pres">
      <dgm:prSet presAssocID="{119B369B-8677-4A27-9872-17B606CCB886}" presName="vert1" presStyleCnt="0"/>
      <dgm:spPr/>
    </dgm:pt>
    <dgm:pt modelId="{D1E2DC91-2CA2-EC4B-92CC-6DD3AD0D6B93}" type="pres">
      <dgm:prSet presAssocID="{FDEEE7AE-16A0-46DA-A333-880C75BD4564}" presName="thickLine" presStyleLbl="alignNode1" presStyleIdx="2" presStyleCnt="5"/>
      <dgm:spPr/>
    </dgm:pt>
    <dgm:pt modelId="{9E86AFDC-05E6-DA48-B8A4-9983E99C6B87}" type="pres">
      <dgm:prSet presAssocID="{FDEEE7AE-16A0-46DA-A333-880C75BD4564}" presName="horz1" presStyleCnt="0"/>
      <dgm:spPr/>
    </dgm:pt>
    <dgm:pt modelId="{81F63DCD-AFE8-F647-B443-54C2DCD016DD}" type="pres">
      <dgm:prSet presAssocID="{FDEEE7AE-16A0-46DA-A333-880C75BD4564}" presName="tx1" presStyleLbl="revTx" presStyleIdx="2" presStyleCnt="5"/>
      <dgm:spPr/>
    </dgm:pt>
    <dgm:pt modelId="{5D056F1F-27D6-8C45-865F-08241621B85F}" type="pres">
      <dgm:prSet presAssocID="{FDEEE7AE-16A0-46DA-A333-880C75BD4564}" presName="vert1" presStyleCnt="0"/>
      <dgm:spPr/>
    </dgm:pt>
    <dgm:pt modelId="{19A2999E-C6B1-A346-8D54-94067F06B591}" type="pres">
      <dgm:prSet presAssocID="{BF7E89D4-4D75-4A76-B2CA-35F80D58592B}" presName="thickLine" presStyleLbl="alignNode1" presStyleIdx="3" presStyleCnt="5"/>
      <dgm:spPr/>
    </dgm:pt>
    <dgm:pt modelId="{FCAD604B-E834-054C-9AE2-68B7DF64D63D}" type="pres">
      <dgm:prSet presAssocID="{BF7E89D4-4D75-4A76-B2CA-35F80D58592B}" presName="horz1" presStyleCnt="0"/>
      <dgm:spPr/>
    </dgm:pt>
    <dgm:pt modelId="{8B18BCF2-B339-0E4B-946F-664272B93A57}" type="pres">
      <dgm:prSet presAssocID="{BF7E89D4-4D75-4A76-B2CA-35F80D58592B}" presName="tx1" presStyleLbl="revTx" presStyleIdx="3" presStyleCnt="5"/>
      <dgm:spPr/>
    </dgm:pt>
    <dgm:pt modelId="{353B9B7E-8769-C544-A04F-2BC642502E5A}" type="pres">
      <dgm:prSet presAssocID="{BF7E89D4-4D75-4A76-B2CA-35F80D58592B}" presName="vert1" presStyleCnt="0"/>
      <dgm:spPr/>
    </dgm:pt>
    <dgm:pt modelId="{A970C05C-956A-AE42-AA95-7CF16AA70213}" type="pres">
      <dgm:prSet presAssocID="{C70E532B-4815-4560-B2DA-9BD620CE91B9}" presName="thickLine" presStyleLbl="alignNode1" presStyleIdx="4" presStyleCnt="5"/>
      <dgm:spPr/>
    </dgm:pt>
    <dgm:pt modelId="{ADC4CB74-DB3D-154D-8B23-D9FBEBF9DD87}" type="pres">
      <dgm:prSet presAssocID="{C70E532B-4815-4560-B2DA-9BD620CE91B9}" presName="horz1" presStyleCnt="0"/>
      <dgm:spPr/>
    </dgm:pt>
    <dgm:pt modelId="{049F134A-4B62-CE42-AEC4-57DC77CA0439}" type="pres">
      <dgm:prSet presAssocID="{C70E532B-4815-4560-B2DA-9BD620CE91B9}" presName="tx1" presStyleLbl="revTx" presStyleIdx="4" presStyleCnt="5"/>
      <dgm:spPr/>
    </dgm:pt>
    <dgm:pt modelId="{E9054094-9208-D441-A3BF-1DB9A0331B55}" type="pres">
      <dgm:prSet presAssocID="{C70E532B-4815-4560-B2DA-9BD620CE91B9}" presName="vert1" presStyleCnt="0"/>
      <dgm:spPr/>
    </dgm:pt>
  </dgm:ptLst>
  <dgm:cxnLst>
    <dgm:cxn modelId="{DAF25E23-086B-BE4B-9831-ADA848C10A3D}" type="presOf" srcId="{BF7E89D4-4D75-4A76-B2CA-35F80D58592B}" destId="{8B18BCF2-B339-0E4B-946F-664272B93A57}" srcOrd="0" destOrd="0" presId="urn:microsoft.com/office/officeart/2008/layout/LinedList"/>
    <dgm:cxn modelId="{C30E4A34-2706-469C-828A-13905DECD558}" srcId="{26A4D674-ADAD-49D4-9328-3EA871E62A42}" destId="{119B369B-8677-4A27-9872-17B606CCB886}" srcOrd="1" destOrd="0" parTransId="{ECC2326A-6C33-4A93-986B-0B8172A72E2C}" sibTransId="{5C6F6719-16DB-403B-A103-D65F0CD28BE6}"/>
    <dgm:cxn modelId="{0C9D6857-58EC-3944-B524-A8AC74C56E03}" type="presOf" srcId="{9D9396BB-4A9B-4105-9CEF-6C1083E35D65}" destId="{CF9E1063-2B89-3741-8B8E-28CD53421189}" srcOrd="0" destOrd="0" presId="urn:microsoft.com/office/officeart/2008/layout/LinedList"/>
    <dgm:cxn modelId="{ACF6FF59-D07E-4303-91D4-6EBB7C55FDFF}" srcId="{26A4D674-ADAD-49D4-9328-3EA871E62A42}" destId="{9D9396BB-4A9B-4105-9CEF-6C1083E35D65}" srcOrd="0" destOrd="0" parTransId="{B88673E1-CB8A-41CF-BAC3-3CB64AA40EB1}" sibTransId="{35260046-33C1-44C9-8675-41EC95359C78}"/>
    <dgm:cxn modelId="{65F72E74-7931-D641-92F0-7D55997FBE6C}" type="presOf" srcId="{C70E532B-4815-4560-B2DA-9BD620CE91B9}" destId="{049F134A-4B62-CE42-AEC4-57DC77CA0439}" srcOrd="0" destOrd="0" presId="urn:microsoft.com/office/officeart/2008/layout/LinedList"/>
    <dgm:cxn modelId="{EEC8B69B-F892-4621-8949-7309E1BE2311}" srcId="{26A4D674-ADAD-49D4-9328-3EA871E62A42}" destId="{BF7E89D4-4D75-4A76-B2CA-35F80D58592B}" srcOrd="3" destOrd="0" parTransId="{553566E2-05A8-4B83-9855-3D247CD2AA3D}" sibTransId="{C36D1614-80B4-44E1-BABF-F3F20069A263}"/>
    <dgm:cxn modelId="{3AE6C3C5-CA0E-A142-B283-7955A1D60868}" type="presOf" srcId="{119B369B-8677-4A27-9872-17B606CCB886}" destId="{1CC57A8E-5AE6-5A47-9F1C-9B17C5065AFB}" srcOrd="0" destOrd="0" presId="urn:microsoft.com/office/officeart/2008/layout/LinedList"/>
    <dgm:cxn modelId="{AAF7DEC6-7A3D-5A42-B33F-DC00C61AB12C}" type="presOf" srcId="{26A4D674-ADAD-49D4-9328-3EA871E62A42}" destId="{C2A07300-5F44-A641-91C4-D732DEBD7A49}" srcOrd="0" destOrd="0" presId="urn:microsoft.com/office/officeart/2008/layout/LinedList"/>
    <dgm:cxn modelId="{869D90DB-68FC-435B-9189-252BCFAEF080}" srcId="{26A4D674-ADAD-49D4-9328-3EA871E62A42}" destId="{FDEEE7AE-16A0-46DA-A333-880C75BD4564}" srcOrd="2" destOrd="0" parTransId="{7DBE7ADC-703C-488B-8CC9-F9685B3BB435}" sibTransId="{C7C33792-AC71-480D-B5B3-ECB4B4BCF9A9}"/>
    <dgm:cxn modelId="{4FD2BEE2-C7CF-B54F-BE7E-A4FA687A918A}" type="presOf" srcId="{FDEEE7AE-16A0-46DA-A333-880C75BD4564}" destId="{81F63DCD-AFE8-F647-B443-54C2DCD016DD}" srcOrd="0" destOrd="0" presId="urn:microsoft.com/office/officeart/2008/layout/LinedList"/>
    <dgm:cxn modelId="{E8910FE9-7276-4C31-925E-8BC2FF61A6F4}" srcId="{26A4D674-ADAD-49D4-9328-3EA871E62A42}" destId="{C70E532B-4815-4560-B2DA-9BD620CE91B9}" srcOrd="4" destOrd="0" parTransId="{0E606A60-AABA-4724-A91D-25654A9EA5A7}" sibTransId="{ED1C7630-3911-444C-8C22-94C0E8DB93C0}"/>
    <dgm:cxn modelId="{392B3691-0DB0-AC48-AB2E-8BE48D6D921E}" type="presParOf" srcId="{C2A07300-5F44-A641-91C4-D732DEBD7A49}" destId="{A38992D6-984C-5D4A-B064-DFF112AC819E}" srcOrd="0" destOrd="0" presId="urn:microsoft.com/office/officeart/2008/layout/LinedList"/>
    <dgm:cxn modelId="{D8BB54A4-0042-2E43-A5D1-4818C5C028C5}" type="presParOf" srcId="{C2A07300-5F44-A641-91C4-D732DEBD7A49}" destId="{AFC5EB10-6992-3044-973A-9B8669B5E273}" srcOrd="1" destOrd="0" presId="urn:microsoft.com/office/officeart/2008/layout/LinedList"/>
    <dgm:cxn modelId="{FB1C7E57-20E5-F44B-A502-C7D71339D1BE}" type="presParOf" srcId="{AFC5EB10-6992-3044-973A-9B8669B5E273}" destId="{CF9E1063-2B89-3741-8B8E-28CD53421189}" srcOrd="0" destOrd="0" presId="urn:microsoft.com/office/officeart/2008/layout/LinedList"/>
    <dgm:cxn modelId="{CAFD29E5-6BC7-694E-8178-5E173E7AD87B}" type="presParOf" srcId="{AFC5EB10-6992-3044-973A-9B8669B5E273}" destId="{56E2DFF7-CD0D-A14E-9248-DA05D9BF98A5}" srcOrd="1" destOrd="0" presId="urn:microsoft.com/office/officeart/2008/layout/LinedList"/>
    <dgm:cxn modelId="{041A8099-F7D3-D14D-B214-E10D7C0689F3}" type="presParOf" srcId="{C2A07300-5F44-A641-91C4-D732DEBD7A49}" destId="{D8DFD384-385D-0542-96AC-D10DB6D698EE}" srcOrd="2" destOrd="0" presId="urn:microsoft.com/office/officeart/2008/layout/LinedList"/>
    <dgm:cxn modelId="{866837CA-EDA3-754A-A647-D8B674D06208}" type="presParOf" srcId="{C2A07300-5F44-A641-91C4-D732DEBD7A49}" destId="{4C03B03F-859D-6546-A7AA-3BFBD5BEAAA5}" srcOrd="3" destOrd="0" presId="urn:microsoft.com/office/officeart/2008/layout/LinedList"/>
    <dgm:cxn modelId="{71562FB3-3DD4-CC49-A6EA-950748F7BF42}" type="presParOf" srcId="{4C03B03F-859D-6546-A7AA-3BFBD5BEAAA5}" destId="{1CC57A8E-5AE6-5A47-9F1C-9B17C5065AFB}" srcOrd="0" destOrd="0" presId="urn:microsoft.com/office/officeart/2008/layout/LinedList"/>
    <dgm:cxn modelId="{907D9D44-1110-5845-AF7E-8F07FC0AD7D6}" type="presParOf" srcId="{4C03B03F-859D-6546-A7AA-3BFBD5BEAAA5}" destId="{5B7A982C-8F7F-9348-B3FE-C35A31968DFC}" srcOrd="1" destOrd="0" presId="urn:microsoft.com/office/officeart/2008/layout/LinedList"/>
    <dgm:cxn modelId="{ACB2A59B-144E-284F-B0C7-7662F05522B3}" type="presParOf" srcId="{C2A07300-5F44-A641-91C4-D732DEBD7A49}" destId="{D1E2DC91-2CA2-EC4B-92CC-6DD3AD0D6B93}" srcOrd="4" destOrd="0" presId="urn:microsoft.com/office/officeart/2008/layout/LinedList"/>
    <dgm:cxn modelId="{3A32C0FB-3830-6A48-9F21-DEAE1786A347}" type="presParOf" srcId="{C2A07300-5F44-A641-91C4-D732DEBD7A49}" destId="{9E86AFDC-05E6-DA48-B8A4-9983E99C6B87}" srcOrd="5" destOrd="0" presId="urn:microsoft.com/office/officeart/2008/layout/LinedList"/>
    <dgm:cxn modelId="{83E50B92-8E97-F94C-959E-80C0D097E868}" type="presParOf" srcId="{9E86AFDC-05E6-DA48-B8A4-9983E99C6B87}" destId="{81F63DCD-AFE8-F647-B443-54C2DCD016DD}" srcOrd="0" destOrd="0" presId="urn:microsoft.com/office/officeart/2008/layout/LinedList"/>
    <dgm:cxn modelId="{58E5B37B-7E02-9540-8B6B-77850B5C58CA}" type="presParOf" srcId="{9E86AFDC-05E6-DA48-B8A4-9983E99C6B87}" destId="{5D056F1F-27D6-8C45-865F-08241621B85F}" srcOrd="1" destOrd="0" presId="urn:microsoft.com/office/officeart/2008/layout/LinedList"/>
    <dgm:cxn modelId="{411DC439-3526-8C48-A6B7-F07FFA0ED347}" type="presParOf" srcId="{C2A07300-5F44-A641-91C4-D732DEBD7A49}" destId="{19A2999E-C6B1-A346-8D54-94067F06B591}" srcOrd="6" destOrd="0" presId="urn:microsoft.com/office/officeart/2008/layout/LinedList"/>
    <dgm:cxn modelId="{BC25F62C-92C3-E941-8161-B65126767E56}" type="presParOf" srcId="{C2A07300-5F44-A641-91C4-D732DEBD7A49}" destId="{FCAD604B-E834-054C-9AE2-68B7DF64D63D}" srcOrd="7" destOrd="0" presId="urn:microsoft.com/office/officeart/2008/layout/LinedList"/>
    <dgm:cxn modelId="{B5153470-F995-1E42-B000-79C0DDB771CF}" type="presParOf" srcId="{FCAD604B-E834-054C-9AE2-68B7DF64D63D}" destId="{8B18BCF2-B339-0E4B-946F-664272B93A57}" srcOrd="0" destOrd="0" presId="urn:microsoft.com/office/officeart/2008/layout/LinedList"/>
    <dgm:cxn modelId="{86939A40-8908-9842-B9B5-BF6048750201}" type="presParOf" srcId="{FCAD604B-E834-054C-9AE2-68B7DF64D63D}" destId="{353B9B7E-8769-C544-A04F-2BC642502E5A}" srcOrd="1" destOrd="0" presId="urn:microsoft.com/office/officeart/2008/layout/LinedList"/>
    <dgm:cxn modelId="{CD5DB06D-1119-E147-B0B0-49F0FF5FC74E}" type="presParOf" srcId="{C2A07300-5F44-A641-91C4-D732DEBD7A49}" destId="{A970C05C-956A-AE42-AA95-7CF16AA70213}" srcOrd="8" destOrd="0" presId="urn:microsoft.com/office/officeart/2008/layout/LinedList"/>
    <dgm:cxn modelId="{785933A8-42E0-AD4F-82FE-C67CD2B1885E}" type="presParOf" srcId="{C2A07300-5F44-A641-91C4-D732DEBD7A49}" destId="{ADC4CB74-DB3D-154D-8B23-D9FBEBF9DD87}" srcOrd="9" destOrd="0" presId="urn:microsoft.com/office/officeart/2008/layout/LinedList"/>
    <dgm:cxn modelId="{66A21D61-0FB1-5E41-A104-BBA8A57FF1D7}" type="presParOf" srcId="{ADC4CB74-DB3D-154D-8B23-D9FBEBF9DD87}" destId="{049F134A-4B62-CE42-AEC4-57DC77CA0439}" srcOrd="0" destOrd="0" presId="urn:microsoft.com/office/officeart/2008/layout/LinedList"/>
    <dgm:cxn modelId="{DC626AEF-5FB2-E145-A4E5-268EED6B69AC}" type="presParOf" srcId="{ADC4CB74-DB3D-154D-8B23-D9FBEBF9DD87}" destId="{E9054094-9208-D441-A3BF-1DB9A0331B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92D6-984C-5D4A-B064-DFF112AC819E}">
      <dsp:nvSpPr>
        <dsp:cNvPr id="0" name=""/>
        <dsp:cNvSpPr/>
      </dsp:nvSpPr>
      <dsp:spPr>
        <a:xfrm>
          <a:off x="0" y="438"/>
          <a:ext cx="54443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1063-2B89-3741-8B8E-28CD53421189}">
      <dsp:nvSpPr>
        <dsp:cNvPr id="0" name=""/>
        <dsp:cNvSpPr/>
      </dsp:nvSpPr>
      <dsp:spPr>
        <a:xfrm>
          <a:off x="0" y="438"/>
          <a:ext cx="5444382" cy="7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Passed in: 1998</a:t>
          </a:r>
        </a:p>
      </dsp:txBody>
      <dsp:txXfrm>
        <a:off x="0" y="438"/>
        <a:ext cx="5444382" cy="718066"/>
      </dsp:txXfrm>
    </dsp:sp>
    <dsp:sp modelId="{D8DFD384-385D-0542-96AC-D10DB6D698EE}">
      <dsp:nvSpPr>
        <dsp:cNvPr id="0" name=""/>
        <dsp:cNvSpPr/>
      </dsp:nvSpPr>
      <dsp:spPr>
        <a:xfrm>
          <a:off x="0" y="718504"/>
          <a:ext cx="54443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57A8E-5AE6-5A47-9F1C-9B17C5065AFB}">
      <dsp:nvSpPr>
        <dsp:cNvPr id="0" name=""/>
        <dsp:cNvSpPr/>
      </dsp:nvSpPr>
      <dsp:spPr>
        <a:xfrm>
          <a:off x="0" y="718504"/>
          <a:ext cx="5444382" cy="7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Purpose: To protect children under the age of 13 while interacting with online services.</a:t>
          </a:r>
        </a:p>
      </dsp:txBody>
      <dsp:txXfrm>
        <a:off x="0" y="718504"/>
        <a:ext cx="5444382" cy="718066"/>
      </dsp:txXfrm>
    </dsp:sp>
    <dsp:sp modelId="{D1E2DC91-2CA2-EC4B-92CC-6DD3AD0D6B93}">
      <dsp:nvSpPr>
        <dsp:cNvPr id="0" name=""/>
        <dsp:cNvSpPr/>
      </dsp:nvSpPr>
      <dsp:spPr>
        <a:xfrm>
          <a:off x="0" y="1436570"/>
          <a:ext cx="54443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F63DCD-AFE8-F647-B443-54C2DCD016DD}">
      <dsp:nvSpPr>
        <dsp:cNvPr id="0" name=""/>
        <dsp:cNvSpPr/>
      </dsp:nvSpPr>
      <dsp:spPr>
        <a:xfrm>
          <a:off x="0" y="1436570"/>
          <a:ext cx="5444382" cy="7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it Protects: Prohibits the collection of personal information from children without parental consent.</a:t>
          </a:r>
        </a:p>
      </dsp:txBody>
      <dsp:txXfrm>
        <a:off x="0" y="1436570"/>
        <a:ext cx="5444382" cy="718066"/>
      </dsp:txXfrm>
    </dsp:sp>
    <dsp:sp modelId="{19A2999E-C6B1-A346-8D54-94067F06B591}">
      <dsp:nvSpPr>
        <dsp:cNvPr id="0" name=""/>
        <dsp:cNvSpPr/>
      </dsp:nvSpPr>
      <dsp:spPr>
        <a:xfrm>
          <a:off x="0" y="2154636"/>
          <a:ext cx="54443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18BCF2-B339-0E4B-946F-664272B93A57}">
      <dsp:nvSpPr>
        <dsp:cNvPr id="0" name=""/>
        <dsp:cNvSpPr/>
      </dsp:nvSpPr>
      <dsp:spPr>
        <a:xfrm>
          <a:off x="0" y="2154636"/>
          <a:ext cx="5444382" cy="7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Importance: Ensures that parents have control over what information is collected from their young children online.</a:t>
          </a:r>
        </a:p>
      </dsp:txBody>
      <dsp:txXfrm>
        <a:off x="0" y="2154636"/>
        <a:ext cx="5444382" cy="718066"/>
      </dsp:txXfrm>
    </dsp:sp>
    <dsp:sp modelId="{A970C05C-956A-AE42-AA95-7CF16AA70213}">
      <dsp:nvSpPr>
        <dsp:cNvPr id="0" name=""/>
        <dsp:cNvSpPr/>
      </dsp:nvSpPr>
      <dsp:spPr>
        <a:xfrm>
          <a:off x="0" y="2872702"/>
          <a:ext cx="544438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9F134A-4B62-CE42-AEC4-57DC77CA0439}">
      <dsp:nvSpPr>
        <dsp:cNvPr id="0" name=""/>
        <dsp:cNvSpPr/>
      </dsp:nvSpPr>
      <dsp:spPr>
        <a:xfrm>
          <a:off x="0" y="2872702"/>
          <a:ext cx="5444382" cy="7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Federal Trade Commission. (2021).</a:t>
          </a:r>
        </a:p>
      </dsp:txBody>
      <dsp:txXfrm>
        <a:off x="0" y="2872702"/>
        <a:ext cx="5444382" cy="71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7414-BCDF-1047-954F-B76F774ACDD9}" type="datetimeFigureOut">
              <a:rPr lang="en-US" smtClean="0"/>
              <a:t>5/3/24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1E6-7267-0A49-9140-72A58E51C1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6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2CCB-3113-5BBE-6FA9-A2E55BE4D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022FC-9AF4-8433-F8B0-004E40420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4A1C5-BE02-4F8E-D0B4-5BDE1009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9091-3A12-7C45-AD2E-6EC6EADCE507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8D1E-63A8-E4FE-B9A8-DA29915F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F129-688D-BC18-3512-5DCB1F9E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3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9358-2025-83EB-3694-C403EEE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CA974-2F57-5479-1A0A-4FFF1E18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7957-0220-EE76-D785-13A3ADBC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1F13-2F30-2242-A8BE-1A1C133C94EE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7089-8936-3D8E-0F4E-A765DDB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F055-A078-4A6D-F0AD-255781E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D540-734E-EC2B-E6A1-313C036D9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20622-4231-E5AA-EA75-84477A9B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ABF1-27D7-0489-5C42-7A57822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E64E-9B8E-544C-B0DE-F5C5B2649D8D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DF4A-2F77-59AE-4E05-64D8F96A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0E11-DAD2-5915-38FC-6C4BC55F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5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698B-829D-8E4E-716E-16946259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15A9-91C9-4E57-6B8D-966548AE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2C6E-E092-EFBF-7E90-03464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4B60-45B5-914D-93E3-17FE35BA6341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C674-50FC-3F66-657B-8354627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47D0-80FB-7689-5B92-37B5A402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0CD-87F0-D0AB-A021-442A2F6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4EC4-4944-095A-44C8-F10751C1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18F5-3CCB-D965-8180-2A56AFF9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9C43-3248-6849-A8D3-E080C13FB4A5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6859-DA81-3A76-A9EA-097DFCA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816D-3099-18A4-BA32-53AB3258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89F5-0F8A-C36C-C50A-04AEB544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F3C-DC15-9461-83F9-9E1FE39DB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90285-E68C-247F-1B0F-280F07997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D80B6-C487-90B0-2CB6-BEEEE2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5DF4-69F3-3A44-9927-C2106E0BDCEB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4C1D7-05D6-D15E-FD2C-759E36B6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7200-B8DF-4F74-BBE9-5D312AFA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5EE0-7C81-74CE-6D81-8723783A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9BB3-F0B0-3E8F-4B00-358C3EAA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3F76F-2BDD-5C57-DDEA-C80044B5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4816F-66B8-3F32-48B9-8B0AE09CD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DBE88-C947-7A91-D8C3-BE0B5ABAF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5AD73-687C-A0B0-28CB-FE66E5FD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6DDD-216F-8341-8775-E6A948324070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9FCD4-18F6-DD52-EDC1-01278921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56007-D5DD-D8F2-BC1B-F9AAF549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FB3-7CDA-5D57-F7C8-F7F46F03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8364C-553B-CCE9-56DA-90568CBE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ACEA-C355-1244-9575-9A65AC155262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4BF08-05DA-61F5-6EFE-FB133B03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BF48A-E9A7-74DD-AF2F-4603D8F2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9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1DCD9-4FA4-2C47-8523-5EE1E8E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761-A7DF-744B-B825-B0E3DE22E13D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45339-6169-563E-595B-9C712FF1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7BF82-EA01-3DF5-CE33-A380EAAC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FE4E-A3C9-B53F-B842-51FB6246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3E39-FF20-66F9-53C9-4B36073E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4D40-F89A-5A4E-4A35-F360A38D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ADDD-C095-771D-6F04-61771C96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448CA-200B-A348-AF10-7C3A618FDFEA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F9700-A4B7-C2C6-135E-256EC82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3DDAD-C73E-7479-18EF-2565A605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09A4-4962-5569-98C3-EE0043F9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8A6AB-29D9-C061-8116-36F5D2C22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D5ADE-0364-3327-4718-AE6761ED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6C6C4-9A45-1A61-D2F4-7A073B31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42C9-8853-A74E-BBD7-548B01B85A14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6AB0-88AC-C616-DB9F-2BF9B351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6076-8726-CF83-A01A-F325301D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36D7E-10EE-FC1D-18ED-DBE5141B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A31E5-93A4-6A2C-6F38-8B1CD57A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82D-2DC4-11EF-CE0B-023D6496B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1DB4F-029F-5B42-BC39-A202E8EE472C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3674-6A78-D10E-C918-86563081E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90F7-55EB-CD4D-36E6-DD4CB4EF2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A10BC-DF10-7646-8286-6C1C2171ED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c.gov/business-guidance/privacy-security/gramm-leach-bliley-act" TargetMode="External"/><Relationship Id="rId2" Type="http://schemas.openxmlformats.org/officeDocument/2006/relationships/hyperlink" Target="https://www.ftc.gov/legal-library/browse/rules/childrens-online-privacy-protection-rule-cop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hs.gov/hipaa/for-professionals/index.html" TargetMode="External"/><Relationship Id="rId5" Type="http://schemas.openxmlformats.org/officeDocument/2006/relationships/hyperlink" Target="https://www2.ed.gov/policy/gen/guid/fpco/ferpa/index.html" TargetMode="External"/><Relationship Id="rId4" Type="http://schemas.openxmlformats.org/officeDocument/2006/relationships/hyperlink" Target="https://nvlpubs.nist.gov/nistpubs/SpecialPublications/NIST.SP.800-53r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3FFFEBB3-4A30-D5D1-6075-EB37EEAD7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BE9D3-EA5C-7EA2-1414-27BAB2D6A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Protecting Data: An Overview of 5 U.S. Federal Regulations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0425-381D-667A-D39B-2BDB76EF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An Insight into key legal frameworks safeguarding data privacy and security</a:t>
            </a:r>
          </a:p>
          <a:p>
            <a:endParaRPr lang="en-US" sz="1100" dirty="0">
              <a:solidFill>
                <a:srgbClr val="FFFFFF"/>
              </a:solidFill>
            </a:endParaRPr>
          </a:p>
          <a:p>
            <a:r>
              <a:rPr lang="en-US" sz="1100" dirty="0">
                <a:solidFill>
                  <a:srgbClr val="FFFFFF"/>
                </a:solidFill>
              </a:rPr>
              <a:t>By: Michael Ranola</a:t>
            </a:r>
          </a:p>
          <a:p>
            <a:r>
              <a:rPr lang="en-US" sz="1100" dirty="0">
                <a:solidFill>
                  <a:srgbClr val="FFFFFF"/>
                </a:solidFill>
              </a:rPr>
              <a:t>IT520 – Spring 2024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917C-9B17-56B6-F83C-9E5A50C6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5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7282-F86E-FF7C-4291-725F7973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Introduction to Data Protection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F809-7A58-29C1-3FB4-C7E84707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Purpose of the Presentation: To explore the critical U.S. Federal Regulations designed to protect data privacy and security.</a:t>
            </a:r>
          </a:p>
          <a:p>
            <a:r>
              <a:rPr lang="en-US" sz="2000" dirty="0"/>
              <a:t>Importance of Data Protection: In the digital age, protecting personal and corporate data is vital to maintaining privacy, security, and trust.</a:t>
            </a:r>
          </a:p>
          <a:p>
            <a:r>
              <a:rPr lang="en-US" sz="2000" dirty="0"/>
              <a:t>Overview: This presentation will detail five key regulations, discussing their implementation, covered entities, protected data, and their significance in today’s technological landscape.</a:t>
            </a:r>
          </a:p>
        </p:txBody>
      </p:sp>
      <p:pic>
        <p:nvPicPr>
          <p:cNvPr id="16" name="Picture 15" descr="Padlock on computer motherboard">
            <a:extLst>
              <a:ext uri="{FF2B5EF4-FFF2-40B4-BE49-F238E27FC236}">
                <a16:creationId xmlns:a16="http://schemas.microsoft.com/office/drawing/2014/main" id="{EE369FF7-C05F-E74E-2237-871AEF1CF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3" r="37727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EBE9-93E3-CF43-A557-50143F45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4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81B5-4F6F-33C0-2334-D6A03660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3700" dirty="0"/>
              <a:t>Health Insurance Portability and Accountability Act (HIPAA) - 1996</a:t>
            </a:r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79F588DC-5568-8A40-3056-C1AC490B8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53" r="210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151-D2A3-DE3C-D056-1FC90CE8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900" dirty="0"/>
              <a:t>Passed in 1996</a:t>
            </a:r>
          </a:p>
          <a:p>
            <a:r>
              <a:rPr lang="en-US" sz="1900" dirty="0"/>
              <a:t>Purpose: To protect personal health information from being disclosed without the patient’s consent or knowledge.</a:t>
            </a:r>
          </a:p>
          <a:p>
            <a:r>
              <a:rPr lang="en-US" sz="1900" dirty="0"/>
              <a:t>What it Protects: HIPAA safeguards medical records and other personal health information both in digital and non-digital forms.</a:t>
            </a:r>
          </a:p>
          <a:p>
            <a:r>
              <a:rPr lang="en-US" sz="1900" dirty="0"/>
              <a:t>Importance: Ensures that personal health data remains confidential and secure, providing patients with rights over their health information.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400" dirty="0"/>
              <a:t>US Department of Health and Human Services (HHS). (2023).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3310-F51C-4122-D512-AB97A85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FBDA9-CFC2-86C5-7B50-0BEEF882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3700" dirty="0"/>
              <a:t>Federal Information Security Management Act (FISMA) - 2002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5840E581-F2FE-46F4-CD27-AE021F5E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 r="44859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D21E-52EA-8EBF-A1EB-74E762E8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900" dirty="0"/>
              <a:t>Passed in: 2002</a:t>
            </a:r>
          </a:p>
          <a:p>
            <a:r>
              <a:rPr lang="en-US" sz="1900" dirty="0"/>
              <a:t>Purpose: To secure federal information systems and the data they manage.</a:t>
            </a:r>
          </a:p>
          <a:p>
            <a:r>
              <a:rPr lang="en-US" sz="1900" dirty="0"/>
              <a:t>What it Protects: FISMA protects data related to the federal government’s operations and assets, including personally identifiable information (PII) held by federal agencies.</a:t>
            </a:r>
          </a:p>
          <a:p>
            <a:r>
              <a:rPr lang="en-US" sz="1900" dirty="0"/>
              <a:t>Importance: It mandates federal agencies to develop, document, and implement an information security and protection program.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400" dirty="0"/>
              <a:t>National Institute of Standards and Technology. (2020).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047B-ED2E-07F1-BCDF-B0F9478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7780-A521-14A9-1249-27AC4819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Gramm-Leach-Bliley Act (GLBA) - 1999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3D98D587-9EBF-24B7-1E73-901CA84CD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FDB4-79D1-CFA9-23C1-D19C3C48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 dirty="0"/>
              <a:t>Passed in: 1999</a:t>
            </a:r>
          </a:p>
          <a:p>
            <a:r>
              <a:rPr lang="en-US" sz="1700" dirty="0"/>
              <a:t>Purpose: To govern the handling of personal financial information by financial institutions.</a:t>
            </a:r>
          </a:p>
          <a:p>
            <a:r>
              <a:rPr lang="en-US" sz="1700" dirty="0"/>
              <a:t>What it Protects: protects nonpublic personal information including names, addresses, and credit histories.</a:t>
            </a:r>
          </a:p>
          <a:p>
            <a:r>
              <a:rPr lang="en-US" sz="1700" dirty="0"/>
              <a:t>Importance: Requires financial institutions to explain their information-sharing practices to their customers and to safeguard sensitive data.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400" dirty="0"/>
              <a:t>Federal Trade Commission. (2022).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5F8-F2F0-60C0-5769-BD7261CB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4187-1EA7-B177-1B40-869D376E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The Family Educational Rights and Privacy Act (FERPA) - 1974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7EC1-25BB-59A0-CEFB-9FFE4D24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Passed in: 1974</a:t>
            </a:r>
          </a:p>
          <a:p>
            <a:r>
              <a:rPr lang="en-US" sz="1600" dirty="0"/>
              <a:t>Purpose: To protect the privacy of student education records.</a:t>
            </a:r>
          </a:p>
          <a:p>
            <a:r>
              <a:rPr lang="en-US" sz="1600" dirty="0"/>
              <a:t>What it Protects: Applies to all schools that receive funds under an applicable program of the U.S. Department of Education.</a:t>
            </a:r>
          </a:p>
          <a:p>
            <a:r>
              <a:rPr lang="en-US" sz="1600" dirty="0"/>
              <a:t>Importance: Gives parents certain protections with regard to their children’s education records, such as report cards, disciplinary records, contact and family information, and class schedules.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U.S. Department of Education (n.d.)</a:t>
            </a:r>
          </a:p>
        </p:txBody>
      </p:sp>
      <p:pic>
        <p:nvPicPr>
          <p:cNvPr id="14" name="Picture 13" descr="Glasses on top of a book">
            <a:extLst>
              <a:ext uri="{FF2B5EF4-FFF2-40B4-BE49-F238E27FC236}">
                <a16:creationId xmlns:a16="http://schemas.microsoft.com/office/drawing/2014/main" id="{99330C5E-0F6E-1FC9-3E15-92CE05E55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6" r="33188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52BCD-7B55-1601-577E-0E233A3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F8F8-72A3-C672-480A-F691181C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The Children’s Online Privacy Protection Act (COPPA) - 1998</a:t>
            </a:r>
          </a:p>
        </p:txBody>
      </p:sp>
      <p:pic>
        <p:nvPicPr>
          <p:cNvPr id="7" name="Picture 6" descr="Close up of a blue surface&#10;&#10;Description automatically generated">
            <a:extLst>
              <a:ext uri="{FF2B5EF4-FFF2-40B4-BE49-F238E27FC236}">
                <a16:creationId xmlns:a16="http://schemas.microsoft.com/office/drawing/2014/main" id="{C2E96FF2-8255-74BD-BFDB-F38ABED24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1" r="3552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C44F-6EE1-A2F8-29D6-B1457A13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97E3E1-B48F-3C14-E0D3-409A0FAE0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46383"/>
              </p:ext>
            </p:extLst>
          </p:nvPr>
        </p:nvGraphicFramePr>
        <p:xfrm>
          <a:off x="5868557" y="2551176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30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382D9-F57B-945F-F68B-8387205B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4DEF-439D-4F29-B423-FFD8AA38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Federal Trade Commission. (2021). Children’s Online Privacy Protection Rule (“COPPA”).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https://www.ftc.gov/legal-library/browse/rules/childrens-online-privacy-protection-rule-coppa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Federal Trade Commission. (2022). Gramm-Leach-Bliley Act.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https://www.ftc.gov/business-guidance/privacy-security/gramm-leach-bliley-act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National Institute of Standards and Technology (NIST). (2020). NIST Special Publication 800-53, Security and Privacy Controls for Federal Information Systems and Organizations.</a:t>
            </a:r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https://nvlpubs.nist.gov/nistpubs/SpecialPublications/NIST.SP.800-53r5.pdf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U.S. Department of Education. (n.d.) Family Educational Rights and Privacy Act (FERPA).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https://www2.ed.gov/policy/gen/guid/fpco/ferpa/index.html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US Department of Health and Human Services (HHS).(2023). HIPAA for professionals.</a:t>
            </a:r>
          </a:p>
          <a:p>
            <a:pPr marL="0" indent="0">
              <a:buNone/>
            </a:pPr>
            <a:r>
              <a:rPr lang="en-US" sz="1200" b="0" i="0" u="none" strike="noStrike" dirty="0">
                <a:effectLst/>
                <a:latin typeface="Söhne"/>
                <a:hlinkClick r:id="rId6"/>
              </a:rPr>
              <a:t>https://www.hhs.gov/hipaa/for-professionals/index.html</a:t>
            </a:r>
            <a:endParaRPr lang="en-US" sz="1200" b="0" i="0" u="none" strike="noStrike" dirty="0">
              <a:effectLst/>
              <a:latin typeface="Söhne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ABFE-1079-6D73-46E1-DB842336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0A10BC-DF10-7646-8286-6C1C2171ED2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702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Office Theme</vt:lpstr>
      <vt:lpstr>Protecting Data: An Overview of 5 U.S. Federal Regulations</vt:lpstr>
      <vt:lpstr>Introduction to Data Protection Regulations</vt:lpstr>
      <vt:lpstr>Health Insurance Portability and Accountability Act (HIPAA) - 1996</vt:lpstr>
      <vt:lpstr>Federal Information Security Management Act (FISMA) - 2002</vt:lpstr>
      <vt:lpstr>Gramm-Leach-Bliley Act (GLBA) - 1999</vt:lpstr>
      <vt:lpstr>The Family Educational Rights and Privacy Act (FERPA) - 1974</vt:lpstr>
      <vt:lpstr>The Children’s Online Privacy Protection Act (COPPA) - 1998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Data: An Overview of 5 U.S. Federal Regulations</dc:title>
  <dc:creator>Michael Ranola</dc:creator>
  <cp:lastModifiedBy>Michael Ranola</cp:lastModifiedBy>
  <cp:revision>7</cp:revision>
  <dcterms:created xsi:type="dcterms:W3CDTF">2024-05-02T00:24:48Z</dcterms:created>
  <dcterms:modified xsi:type="dcterms:W3CDTF">2024-05-04T02:30:27Z</dcterms:modified>
</cp:coreProperties>
</file>