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9" r:id="rId2"/>
    <p:sldId id="260" r:id="rId3"/>
    <p:sldId id="261" r:id="rId4"/>
    <p:sldId id="280" r:id="rId5"/>
    <p:sldId id="257" r:id="rId6"/>
    <p:sldId id="282" r:id="rId7"/>
    <p:sldId id="297" r:id="rId8"/>
    <p:sldId id="298" r:id="rId9"/>
    <p:sldId id="285" r:id="rId10"/>
    <p:sldId id="292" r:id="rId11"/>
    <p:sldId id="296" r:id="rId12"/>
    <p:sldId id="283" r:id="rId13"/>
    <p:sldId id="284" r:id="rId14"/>
    <p:sldId id="287" r:id="rId15"/>
    <p:sldId id="288" r:id="rId16"/>
    <p:sldId id="290" r:id="rId17"/>
    <p:sldId id="289" r:id="rId18"/>
    <p:sldId id="291" r:id="rId19"/>
    <p:sldId id="295" r:id="rId20"/>
    <p:sldId id="279" r:id="rId2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8"/>
    <p:restoredTop sz="74863"/>
  </p:normalViewPr>
  <p:slideViewPr>
    <p:cSldViewPr snapToGrid="0" snapToObjects="1">
      <p:cViewPr>
        <p:scale>
          <a:sx n="120" d="100"/>
          <a:sy n="120" d="100"/>
        </p:scale>
        <p:origin x="251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5794481-C2FD-9142-A6A2-79D2430FC3C5}" type="datetimeFigureOut">
              <a:rPr lang="en-US" smtClean="0"/>
              <a:t>1/24/19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268BF71-C841-FC47-8625-7E39BB7FC863}" type="slidenum">
              <a:rPr lang="en-US" smtClean="0"/>
              <a:t>‹#›</a:t>
            </a:fld>
            <a:endParaRPr lang="en-US"/>
          </a:p>
        </p:txBody>
      </p:sp>
    </p:spTree>
    <p:extLst>
      <p:ext uri="{BB962C8B-B14F-4D97-AF65-F5344CB8AC3E}">
        <p14:creationId xmlns:p14="http://schemas.microsoft.com/office/powerpoint/2010/main" val="12345227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a:t>
            </a:fld>
            <a:endParaRPr lang="en-US"/>
          </a:p>
        </p:txBody>
      </p:sp>
    </p:spTree>
    <p:extLst>
      <p:ext uri="{BB962C8B-B14F-4D97-AF65-F5344CB8AC3E}">
        <p14:creationId xmlns:p14="http://schemas.microsoft.com/office/powerpoint/2010/main" val="785033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register the struct before encoding it.</a:t>
            </a:r>
          </a:p>
          <a:p>
            <a:endParaRPr lang="en-US" dirty="0"/>
          </a:p>
          <a:p>
            <a:r>
              <a:rPr lang="en-US" dirty="0"/>
              <a:t>This tells the encoder that it needs to create a wire type that describes the struct in a way the receiver can use to map to struct(s) on their end.</a:t>
            </a:r>
          </a:p>
        </p:txBody>
      </p:sp>
      <p:sp>
        <p:nvSpPr>
          <p:cNvPr id="4" name="Slide Number Placeholder 3"/>
          <p:cNvSpPr>
            <a:spLocks noGrp="1"/>
          </p:cNvSpPr>
          <p:nvPr>
            <p:ph type="sldNum" sz="quarter" idx="5"/>
          </p:nvPr>
        </p:nvSpPr>
        <p:spPr/>
        <p:txBody>
          <a:bodyPr/>
          <a:lstStyle/>
          <a:p>
            <a:fld id="{A268BF71-C841-FC47-8625-7E39BB7FC863}" type="slidenum">
              <a:rPr lang="en-US" smtClean="0"/>
              <a:t>14</a:t>
            </a:fld>
            <a:endParaRPr lang="en-US"/>
          </a:p>
        </p:txBody>
      </p:sp>
    </p:spTree>
    <p:extLst>
      <p:ext uri="{BB962C8B-B14F-4D97-AF65-F5344CB8AC3E}">
        <p14:creationId xmlns:p14="http://schemas.microsoft.com/office/powerpoint/2010/main" val="178732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15</a:t>
            </a:fld>
            <a:endParaRPr lang="en-US"/>
          </a:p>
        </p:txBody>
      </p:sp>
    </p:spTree>
    <p:extLst>
      <p:ext uri="{BB962C8B-B14F-4D97-AF65-F5344CB8AC3E}">
        <p14:creationId xmlns:p14="http://schemas.microsoft.com/office/powerpoint/2010/main" val="3600648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16</a:t>
            </a:fld>
            <a:endParaRPr lang="en-US"/>
          </a:p>
        </p:txBody>
      </p:sp>
    </p:spTree>
    <p:extLst>
      <p:ext uri="{BB962C8B-B14F-4D97-AF65-F5344CB8AC3E}">
        <p14:creationId xmlns:p14="http://schemas.microsoft.com/office/powerpoint/2010/main" val="399654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that includes the full encoded struct that’s passed to the consumer for reconstitution.  Only 74 bytes on subsequent runs.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17</a:t>
            </a:fld>
            <a:endParaRPr lang="en-US"/>
          </a:p>
        </p:txBody>
      </p:sp>
    </p:spTree>
    <p:extLst>
      <p:ext uri="{BB962C8B-B14F-4D97-AF65-F5344CB8AC3E}">
        <p14:creationId xmlns:p14="http://schemas.microsoft.com/office/powerpoint/2010/main" val="141133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defRPr>
            </a:lvl2pPr>
            <a:lvl3pPr marL="1143000" indent="-228600" eaLnBrk="0" hangingPunct="0">
              <a:defRPr sz="2400">
                <a:solidFill>
                  <a:schemeClr val="tx1"/>
                </a:solidFill>
                <a:latin typeface="Arial" charset="0"/>
                <a:ea typeface="ヒラギノ角ゴ Pro W3" charset="0"/>
              </a:defRPr>
            </a:lvl3pPr>
            <a:lvl4pPr marL="1600200" indent="-228600" eaLnBrk="0" hangingPunct="0">
              <a:defRPr sz="2400">
                <a:solidFill>
                  <a:schemeClr val="tx1"/>
                </a:solidFill>
                <a:latin typeface="Arial" charset="0"/>
                <a:ea typeface="ヒラギノ角ゴ Pro W3" charset="0"/>
              </a:defRPr>
            </a:lvl4pPr>
            <a:lvl5pPr marL="2057400" indent="-228600" eaLnBrk="0" hangingPunct="0">
              <a:defRPr sz="2400">
                <a:solidFill>
                  <a:schemeClr val="tx1"/>
                </a:solidFill>
                <a:latin typeface="Arial" charset="0"/>
                <a:ea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defRPr>
            </a:lvl9pPr>
          </a:lstStyle>
          <a:p>
            <a:fld id="{9B90E171-EDF2-3047-949E-B569B1390EE0}" type="slidenum">
              <a:rPr lang="pt-BR" sz="1200"/>
              <a:pPr/>
              <a:t>2</a:t>
            </a:fld>
            <a:endParaRPr lang="pt-BR" sz="1200"/>
          </a:p>
        </p:txBody>
      </p:sp>
      <p:sp>
        <p:nvSpPr>
          <p:cNvPr id="1945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6646" tIns="43323" rIns="86646" bIns="43323" numCol="1" anchor="t" anchorCtr="0" compatLnSpc="1">
            <a:prstTxWarp prst="textNoShape">
              <a:avLst/>
            </a:prstTxWarp>
          </a:bodyPr>
          <a:lstStyle/>
          <a:p>
            <a:pPr marL="0" indent="0" eaLnBrk="1" hangingPunct="1">
              <a:buNone/>
            </a:pPr>
            <a:r>
              <a:rPr lang="en-US" dirty="0">
                <a:latin typeface="Arial" charset="0"/>
              </a:rPr>
              <a:t>Why is binary encoding so important?</a:t>
            </a:r>
          </a:p>
          <a:p>
            <a:pPr marL="0" indent="0" eaLnBrk="1" hangingPunct="1">
              <a:buNone/>
            </a:pPr>
            <a:endParaRPr lang="en-US" dirty="0">
              <a:latin typeface="Arial" charset="0"/>
            </a:endParaRPr>
          </a:p>
          <a:p>
            <a:pPr marL="0" indent="0" eaLnBrk="1" hangingPunct="1">
              <a:buNone/>
            </a:pPr>
            <a:r>
              <a:rPr lang="en-US" dirty="0">
                <a:latin typeface="Arial" charset="0"/>
              </a:rPr>
              <a:t>Everything is binary encoded at some level:</a:t>
            </a:r>
          </a:p>
          <a:p>
            <a:r>
              <a:rPr lang="en-US" dirty="0">
                <a:latin typeface="Arial" charset="0"/>
              </a:rPr>
              <a:t>Character-sets: ASCII (7- &amp; 8-bit), UTF-8 &amp; 16, EBCDIC</a:t>
            </a:r>
          </a:p>
          <a:p>
            <a:r>
              <a:rPr lang="en-US" dirty="0">
                <a:latin typeface="Arial" charset="0"/>
              </a:rPr>
              <a:t>Floating point numbers: </a:t>
            </a:r>
            <a:r>
              <a:rPr lang="en-US" dirty="0"/>
              <a:t>IEEE 754</a:t>
            </a:r>
          </a:p>
          <a:p>
            <a:endParaRPr lang="en-US" dirty="0"/>
          </a:p>
          <a:p>
            <a:r>
              <a:rPr lang="en-US" dirty="0"/>
              <a:t>Binary encodings of structured data can save time and space when encoding/decoding when human readability isn’t important.</a:t>
            </a:r>
          </a:p>
          <a:p>
            <a:pPr eaLnBrk="1" hangingPunct="1">
              <a:spcBef>
                <a:spcPct val="0"/>
              </a:spcBef>
            </a:pPr>
            <a:endParaRPr lang="pt-BR" dirty="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 like CORBA</a:t>
            </a:r>
          </a:p>
          <a:p>
            <a:endParaRPr lang="en-US" dirty="0"/>
          </a:p>
          <a:p>
            <a:r>
              <a:rPr lang="en-US" dirty="0"/>
              <a:t>Human readable since this became a standard in 1984</a:t>
            </a:r>
          </a:p>
          <a:p>
            <a:endParaRPr lang="en-US" dirty="0"/>
          </a:p>
          <a:p>
            <a:r>
              <a:rPr lang="en-US" dirty="0"/>
              <a:t>X.509, and ASN.1, defines the format of the certs used in HTTPS.</a:t>
            </a:r>
          </a:p>
          <a:p>
            <a:r>
              <a:rPr lang="en-US" dirty="0"/>
              <a:t>Also used in LDAP, VoIP, SNMP, and cellular standards like 3G and 4G.</a:t>
            </a:r>
          </a:p>
        </p:txBody>
      </p:sp>
      <p:sp>
        <p:nvSpPr>
          <p:cNvPr id="4" name="Slide Number Placeholder 3"/>
          <p:cNvSpPr>
            <a:spLocks noGrp="1"/>
          </p:cNvSpPr>
          <p:nvPr>
            <p:ph type="sldNum" sz="quarter" idx="5"/>
          </p:nvPr>
        </p:nvSpPr>
        <p:spPr/>
        <p:txBody>
          <a:bodyPr/>
          <a:lstStyle/>
          <a:p>
            <a:fld id="{A268BF71-C841-FC47-8625-7E39BB7FC863}" type="slidenum">
              <a:rPr lang="en-US" smtClean="0"/>
              <a:t>4</a:t>
            </a:fld>
            <a:endParaRPr lang="en-US"/>
          </a:p>
        </p:txBody>
      </p:sp>
    </p:spTree>
    <p:extLst>
      <p:ext uri="{BB962C8B-B14F-4D97-AF65-F5344CB8AC3E}">
        <p14:creationId xmlns:p14="http://schemas.microsoft.com/office/powerpoint/2010/main" val="351057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 and structure of the IDL aren’t important from Go’s perspective, but still useful background.</a:t>
            </a:r>
          </a:p>
          <a:p>
            <a:endParaRPr lang="en-US" dirty="0"/>
          </a:p>
          <a:p>
            <a:r>
              <a:rPr lang="en-US" dirty="0"/>
              <a:t>Date and time fields use a format similar to RFC-3339</a:t>
            </a:r>
          </a:p>
          <a:p>
            <a:endParaRPr lang="en-US" dirty="0"/>
          </a:p>
          <a:p>
            <a:endParaRPr lang="en-US" dirty="0"/>
          </a:p>
          <a:p>
            <a:r>
              <a:rPr lang="en-US" dirty="0"/>
              <a:t>STRING TYPES:</a:t>
            </a:r>
          </a:p>
          <a:p>
            <a:endParaRPr lang="en-US" dirty="0"/>
          </a:p>
          <a:p>
            <a:r>
              <a:rPr lang="en-US" dirty="0"/>
              <a:t>IA5String – International Alphabet #5.  Uses 7-bits for each character.  7-bit ASCII in the US.</a:t>
            </a:r>
          </a:p>
          <a:p>
            <a:r>
              <a:rPr lang="en-US" dirty="0" err="1"/>
              <a:t>VisibileString</a:t>
            </a:r>
            <a:r>
              <a:rPr lang="en-US" dirty="0"/>
              <a:t> – IA5String without the control characters (\n, \t, \r, </a:t>
            </a:r>
            <a:r>
              <a:rPr lang="en-US" dirty="0" err="1"/>
              <a:t>etc</a:t>
            </a:r>
            <a:r>
              <a:rPr lang="en-US" dirty="0"/>
              <a:t>)</a:t>
            </a:r>
          </a:p>
          <a:p>
            <a:r>
              <a:rPr lang="en-US" dirty="0"/>
              <a:t>UTF8String – traditional 8-bit Unicode strings</a:t>
            </a:r>
          </a:p>
          <a:p>
            <a:r>
              <a:rPr lang="en-US" dirty="0"/>
              <a:t>Binary strings </a:t>
            </a:r>
          </a:p>
          <a:p>
            <a:r>
              <a:rPr lang="en-US" dirty="0"/>
              <a:t>Hex strings are also supported with special quoting</a:t>
            </a:r>
          </a:p>
          <a:p>
            <a:endParaRPr lang="en-US" dirty="0"/>
          </a:p>
          <a:p>
            <a:r>
              <a:rPr lang="en-US" dirty="0"/>
              <a:t>`01001`B</a:t>
            </a:r>
          </a:p>
          <a:p>
            <a:r>
              <a:rPr lang="en-US" dirty="0"/>
              <a:t>`1F4D`H</a:t>
            </a:r>
          </a:p>
        </p:txBody>
      </p:sp>
      <p:sp>
        <p:nvSpPr>
          <p:cNvPr id="4" name="Slide Number Placeholder 3"/>
          <p:cNvSpPr>
            <a:spLocks noGrp="1"/>
          </p:cNvSpPr>
          <p:nvPr>
            <p:ph type="sldNum" sz="quarter" idx="5"/>
          </p:nvPr>
        </p:nvSpPr>
        <p:spPr/>
        <p:txBody>
          <a:bodyPr/>
          <a:lstStyle/>
          <a:p>
            <a:fld id="{A268BF71-C841-FC47-8625-7E39BB7FC863}" type="slidenum">
              <a:rPr lang="en-US" smtClean="0"/>
              <a:t>5</a:t>
            </a:fld>
            <a:endParaRPr lang="en-US"/>
          </a:p>
        </p:txBody>
      </p:sp>
    </p:spTree>
    <p:extLst>
      <p:ext uri="{BB962C8B-B14F-4D97-AF65-F5344CB8AC3E}">
        <p14:creationId xmlns:p14="http://schemas.microsoft.com/office/powerpoint/2010/main" val="258755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structure has its own bit representation:</a:t>
            </a:r>
          </a:p>
          <a:p>
            <a:endParaRPr lang="en-US" dirty="0"/>
          </a:p>
          <a:p>
            <a:r>
              <a:rPr lang="en-US" dirty="0"/>
              <a:t>Type has:</a:t>
            </a:r>
          </a:p>
          <a:p>
            <a:pPr marL="171450" indent="-171450">
              <a:buFontTx/>
              <a:buChar char="-"/>
            </a:pPr>
            <a:r>
              <a:rPr lang="en-US" dirty="0"/>
              <a:t>2 bits for class (universal, application, private, context-specific)</a:t>
            </a:r>
          </a:p>
          <a:p>
            <a:pPr marL="171450" indent="-171450">
              <a:buFontTx/>
              <a:buChar char="-"/>
            </a:pPr>
            <a:r>
              <a:rPr lang="en-US" dirty="0"/>
              <a:t>1 bit for form (primitive or constructed)</a:t>
            </a:r>
          </a:p>
          <a:p>
            <a:pPr marL="171450" indent="-171450">
              <a:buFontTx/>
              <a:buChar char="-"/>
            </a:pPr>
            <a:r>
              <a:rPr lang="en-US" dirty="0"/>
              <a:t>5 bits for “tag”, which is analogous to type</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7</a:t>
            </a:fld>
            <a:endParaRPr lang="en-US"/>
          </a:p>
        </p:txBody>
      </p:sp>
    </p:spTree>
    <p:extLst>
      <p:ext uri="{BB962C8B-B14F-4D97-AF65-F5344CB8AC3E}">
        <p14:creationId xmlns:p14="http://schemas.microsoft.com/office/powerpoint/2010/main" val="147934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structure has its own bit representation:</a:t>
            </a:r>
          </a:p>
          <a:p>
            <a:endParaRPr lang="en-US" dirty="0"/>
          </a:p>
          <a:p>
            <a:r>
              <a:rPr lang="en-US" dirty="0"/>
              <a:t>Type has:</a:t>
            </a:r>
          </a:p>
          <a:p>
            <a:pPr marL="171450" indent="-171450">
              <a:buFontTx/>
              <a:buChar char="-"/>
            </a:pPr>
            <a:r>
              <a:rPr lang="en-US" dirty="0"/>
              <a:t>2 bits for class (universal, application, private, context-specific)</a:t>
            </a:r>
          </a:p>
          <a:p>
            <a:pPr marL="171450" indent="-171450">
              <a:buFontTx/>
              <a:buChar char="-"/>
            </a:pPr>
            <a:r>
              <a:rPr lang="en-US" dirty="0"/>
              <a:t>1 bit for form (primitive or constructed)</a:t>
            </a:r>
          </a:p>
          <a:p>
            <a:pPr marL="171450" indent="-171450">
              <a:buFontTx/>
              <a:buChar char="-"/>
            </a:pPr>
            <a:r>
              <a:rPr lang="en-US" dirty="0"/>
              <a:t>5 bits for “tag”, which is analogous to type</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8</a:t>
            </a:fld>
            <a:endParaRPr lang="en-US"/>
          </a:p>
        </p:txBody>
      </p:sp>
    </p:spTree>
    <p:extLst>
      <p:ext uri="{BB962C8B-B14F-4D97-AF65-F5344CB8AC3E}">
        <p14:creationId xmlns:p14="http://schemas.microsoft.com/office/powerpoint/2010/main" val="225942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77 total bytes of output when the Philadelphia struct is encoded using DER encoding.</a:t>
            </a:r>
          </a:p>
          <a:p>
            <a:endParaRPr lang="en-US" dirty="0"/>
          </a:p>
          <a:p>
            <a:r>
              <a:rPr lang="en-US" dirty="0"/>
              <a:t>The DER binary format for ASN.1 is fairly straightforward to understand and parse.</a:t>
            </a:r>
          </a:p>
        </p:txBody>
      </p:sp>
      <p:sp>
        <p:nvSpPr>
          <p:cNvPr id="4" name="Slide Number Placeholder 3"/>
          <p:cNvSpPr>
            <a:spLocks noGrp="1"/>
          </p:cNvSpPr>
          <p:nvPr>
            <p:ph type="sldNum" sz="quarter" idx="5"/>
          </p:nvPr>
        </p:nvSpPr>
        <p:spPr/>
        <p:txBody>
          <a:bodyPr/>
          <a:lstStyle/>
          <a:p>
            <a:fld id="{A268BF71-C841-FC47-8625-7E39BB7FC863}" type="slidenum">
              <a:rPr lang="en-US" smtClean="0"/>
              <a:t>9</a:t>
            </a:fld>
            <a:endParaRPr lang="en-US"/>
          </a:p>
        </p:txBody>
      </p:sp>
    </p:spTree>
    <p:extLst>
      <p:ext uri="{BB962C8B-B14F-4D97-AF65-F5344CB8AC3E}">
        <p14:creationId xmlns:p14="http://schemas.microsoft.com/office/powerpoint/2010/main" val="391997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Go-SPECIFIC BINARY ENCODING:</a:t>
            </a:r>
          </a:p>
          <a:p>
            <a:r>
              <a:rPr lang="en-US" dirty="0">
                <a:effectLst/>
              </a:rPr>
              <a:t>There is no Gob spec although the wire formats are documented in the package docs.</a:t>
            </a:r>
          </a:p>
          <a:p>
            <a:endParaRPr lang="en-US" dirty="0">
              <a:effectLst/>
            </a:endParaRPr>
          </a:p>
          <a:p>
            <a:r>
              <a:rPr lang="en-US" dirty="0">
                <a:effectLst/>
              </a:rPr>
              <a:t>There is a python project that purports to decode GOB bitstreams but it hasn’t been updated in 2 years and only supports a limited set of the GOB bitstream format.</a:t>
            </a:r>
          </a:p>
          <a:p>
            <a:r>
              <a:rPr lang="en-US" dirty="0">
                <a:effectLst/>
              </a:rPr>
              <a:t>https://</a:t>
            </a:r>
            <a:r>
              <a:rPr lang="en-US" dirty="0" err="1">
                <a:effectLst/>
              </a:rPr>
              <a:t>github.com</a:t>
            </a:r>
            <a:r>
              <a:rPr lang="en-US" dirty="0">
                <a:effectLst/>
              </a:rPr>
              <a:t>/</a:t>
            </a:r>
            <a:r>
              <a:rPr lang="en-US" dirty="0" err="1">
                <a:effectLst/>
              </a:rPr>
              <a:t>mgeisler</a:t>
            </a:r>
            <a:r>
              <a:rPr lang="en-US" dirty="0">
                <a:effectLst/>
              </a:rPr>
              <a:t>/</a:t>
            </a:r>
            <a:r>
              <a:rPr lang="en-US" dirty="0" err="1">
                <a:effectLst/>
              </a:rPr>
              <a:t>pygob</a:t>
            </a:r>
            <a:endParaRPr lang="en-US" dirty="0">
              <a:effectLst/>
            </a:endParaRPr>
          </a:p>
          <a:p>
            <a:endParaRPr lang="en-US" dirty="0">
              <a:effectLst/>
            </a:endParaRPr>
          </a:p>
          <a:p>
            <a:r>
              <a:rPr lang="en-US" b="1" dirty="0">
                <a:effectLst/>
              </a:rPr>
              <a:t>NO IDL:</a:t>
            </a:r>
          </a:p>
          <a:p>
            <a:r>
              <a:rPr lang="en-US" dirty="0">
                <a:effectLst/>
              </a:rPr>
              <a:t>Unlike Avro, </a:t>
            </a:r>
            <a:r>
              <a:rPr lang="en-US" dirty="0" err="1">
                <a:effectLst/>
              </a:rPr>
              <a:t>Flatbuffers</a:t>
            </a:r>
            <a:r>
              <a:rPr lang="en-US" dirty="0">
                <a:effectLst/>
              </a:rPr>
              <a:t>, Protocol buffers, and Thrift</a:t>
            </a:r>
          </a:p>
          <a:p>
            <a:endParaRPr lang="en-US" dirty="0">
              <a:effectLst/>
            </a:endParaRPr>
          </a:p>
          <a:p>
            <a:r>
              <a:rPr lang="en-US" dirty="0">
                <a:effectLst/>
              </a:rPr>
              <a:t>No IDL is good in that it’s one less thing to do when changing your interfaces, but it limits the endpoints of those interfaces to </a:t>
            </a:r>
            <a:r>
              <a:rPr lang="en-US" dirty="0" err="1">
                <a:effectLst/>
              </a:rPr>
              <a:t>Go.u</a:t>
            </a:r>
            <a:endParaRPr lang="en-US" dirty="0">
              <a:effectLst/>
            </a:endParaRPr>
          </a:p>
          <a:p>
            <a:endParaRPr lang="en-US" dirty="0">
              <a:effectLst/>
            </a:endParaRPr>
          </a:p>
          <a:p>
            <a:endParaRPr lang="en-US" dirty="0">
              <a:effectLst/>
            </a:endParaRPr>
          </a:p>
          <a:p>
            <a:r>
              <a:rPr lang="en-US" b="1" dirty="0">
                <a:effectLst/>
              </a:rPr>
              <a:t>LESSONS-LEARNED FROM PROTOBUFS</a:t>
            </a:r>
          </a:p>
          <a:p>
            <a:r>
              <a:rPr lang="en-US" dirty="0" err="1"/>
              <a:t>protobufs</a:t>
            </a:r>
            <a:r>
              <a:rPr lang="en-US" dirty="0"/>
              <a:t> only work on structs.  Serializing an array of primitive types?  Create a container struct to hold it.</a:t>
            </a:r>
          </a:p>
          <a:p>
            <a:endParaRPr lang="en-US" dirty="0"/>
          </a:p>
          <a:p>
            <a:r>
              <a:rPr lang="en-US" dirty="0"/>
              <a:t>No required fields in Gob.  </a:t>
            </a:r>
          </a:p>
          <a:p>
            <a:pPr lvl="1"/>
            <a:r>
              <a:rPr lang="en-US" dirty="0"/>
              <a:t>In </a:t>
            </a:r>
            <a:r>
              <a:rPr lang="en-US" dirty="0" err="1"/>
              <a:t>protobufs</a:t>
            </a:r>
            <a:r>
              <a:rPr lang="en-US" dirty="0"/>
              <a:t>, required fields add to the CPU and memory overhead of encoding/decoding.</a:t>
            </a:r>
          </a:p>
          <a:p>
            <a:pPr lvl="1"/>
            <a:r>
              <a:rPr lang="en-US" dirty="0"/>
              <a:t>Can impede updating the </a:t>
            </a:r>
            <a:r>
              <a:rPr lang="en-US" dirty="0" err="1"/>
              <a:t>protobuf</a:t>
            </a:r>
            <a:r>
              <a:rPr lang="en-US" dirty="0"/>
              <a:t> definition if you want to remove a required field since you'd have to update all consumers in what could be a multistep process.</a:t>
            </a:r>
          </a:p>
          <a:p>
            <a:endParaRPr lang="en-US" dirty="0"/>
          </a:p>
          <a:p>
            <a:r>
              <a:rPr lang="en-US" dirty="0"/>
              <a:t>No default values in Gob</a:t>
            </a:r>
          </a:p>
          <a:p>
            <a:pPr lvl="1"/>
            <a:r>
              <a:rPr lang="en-US" dirty="0"/>
              <a:t>Default fields can raise portability issues like character sets, precision, etc.</a:t>
            </a:r>
          </a:p>
          <a:p>
            <a:pPr lvl="1"/>
            <a:r>
              <a:rPr lang="en-US" dirty="0"/>
              <a:t>Unset fields in a struct will be set to the zero-value of the field in the Gob encoding of that struct.</a:t>
            </a:r>
          </a:p>
          <a:p>
            <a:endParaRPr lang="en-US" dirty="0"/>
          </a:p>
          <a:p>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12</a:t>
            </a:fld>
            <a:endParaRPr lang="en-US"/>
          </a:p>
        </p:txBody>
      </p:sp>
    </p:spTree>
    <p:extLst>
      <p:ext uri="{BB962C8B-B14F-4D97-AF65-F5344CB8AC3E}">
        <p14:creationId xmlns:p14="http://schemas.microsoft.com/office/powerpoint/2010/main" val="1115392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ZERO-VALUE FIELDS:</a:t>
            </a:r>
          </a:p>
          <a:p>
            <a:r>
              <a:rPr lang="en-US" dirty="0"/>
              <a:t>If the field type is </a:t>
            </a:r>
            <a:r>
              <a:rPr lang="en-US" dirty="0" err="1"/>
              <a:t>int</a:t>
            </a:r>
            <a:r>
              <a:rPr lang="en-US" dirty="0"/>
              <a:t> and the value is zero, GOB won’t encode the value since the receiver is another Go program and knows that </a:t>
            </a:r>
            <a:r>
              <a:rPr lang="en-US" dirty="0" err="1"/>
              <a:t>int</a:t>
            </a:r>
            <a:r>
              <a:rPr lang="en-US" dirty="0"/>
              <a:t> fields have a zero-value of zero.</a:t>
            </a:r>
          </a:p>
          <a:p>
            <a:endParaRPr lang="en-US" dirty="0"/>
          </a:p>
          <a:p>
            <a:endParaRPr lang="en-US" dirty="0"/>
          </a:p>
          <a:p>
            <a:r>
              <a:rPr lang="en-US" b="1" dirty="0"/>
              <a:t>SOURCE AND DESTINATION STRUCTS DON”T HAVE TO BE IDENTICAL</a:t>
            </a:r>
          </a:p>
          <a:p>
            <a:r>
              <a:rPr lang="en-US" dirty="0"/>
              <a:t>Gob will matches fields based on name and COMPATIBLE type (not exact type)</a:t>
            </a:r>
          </a:p>
          <a:p>
            <a:endParaRPr lang="en-US" dirty="0"/>
          </a:p>
          <a:p>
            <a:r>
              <a:rPr lang="en-US" dirty="0">
                <a:effectLst/>
              </a:rPr>
              <a:t>Encoding of numerical types is done in a size-less way: int8, int16, int32, and int64 are encoded in the same way.  This means the struct on the encoding side can be more restrictive than on the decoding side:</a:t>
            </a:r>
          </a:p>
          <a:p>
            <a:endParaRPr lang="en-US" dirty="0"/>
          </a:p>
          <a:p>
            <a:r>
              <a:rPr lang="en-US" dirty="0"/>
              <a:t>42 can be represented as an int8 on the sender, but decoded into an int32 or int64 by the receiver. (Errors are thrown if the decoded value doesn't fit into the receiver field).</a:t>
            </a:r>
          </a:p>
          <a:p>
            <a:endParaRPr lang="en-US" dirty="0"/>
          </a:p>
          <a:p>
            <a:endParaRPr lang="en-US" dirty="0"/>
          </a:p>
          <a:p>
            <a:r>
              <a:rPr lang="en-US" b="1" dirty="0"/>
              <a:t>SELF-DESCRIBING:</a:t>
            </a:r>
          </a:p>
          <a:p>
            <a:r>
              <a:rPr lang="en-US" dirty="0"/>
              <a:t>When read from beginning to end, they contain all the information needed to decode the contents.  The stream itself contains information about the structure to be decoded into.</a:t>
            </a:r>
          </a:p>
          <a:p>
            <a:endParaRPr lang="en-US" dirty="0"/>
          </a:p>
          <a:p>
            <a:endParaRPr lang="en-US" dirty="0"/>
          </a:p>
        </p:txBody>
      </p:sp>
      <p:sp>
        <p:nvSpPr>
          <p:cNvPr id="4" name="Slide Number Placeholder 3"/>
          <p:cNvSpPr>
            <a:spLocks noGrp="1"/>
          </p:cNvSpPr>
          <p:nvPr>
            <p:ph type="sldNum" sz="quarter" idx="5"/>
          </p:nvPr>
        </p:nvSpPr>
        <p:spPr/>
        <p:txBody>
          <a:bodyPr/>
          <a:lstStyle/>
          <a:p>
            <a:fld id="{A268BF71-C841-FC47-8625-7E39BB7FC863}" type="slidenum">
              <a:rPr lang="en-US" smtClean="0"/>
              <a:t>13</a:t>
            </a:fld>
            <a:endParaRPr lang="en-US"/>
          </a:p>
        </p:txBody>
      </p:sp>
    </p:spTree>
    <p:extLst>
      <p:ext uri="{BB962C8B-B14F-4D97-AF65-F5344CB8AC3E}">
        <p14:creationId xmlns:p14="http://schemas.microsoft.com/office/powerpoint/2010/main" val="383991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4" name="Picture 7" descr="Comcast_pos_RGB_Digital.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180263" y="330200"/>
            <a:ext cx="1516062" cy="54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458788" y="4113219"/>
            <a:ext cx="7773988" cy="763587"/>
          </a:xfrm>
          <a:extLst>
            <a:ext uri="{909E8E84-426E-40dd-AFC4-6F175D3DCCD1}">
              <a14:hiddenFill xmlns="" xmlns:a14="http://schemas.microsoft.com/office/drawing/2010/main">
                <a:solidFill>
                  <a:schemeClr val="tx2">
                    <a:alpha val="0"/>
                  </a:schemeClr>
                </a:solidFill>
              </a14:hiddenFill>
            </a:ext>
          </a:extLst>
        </p:spPr>
        <p:txBody>
          <a:bodyPr/>
          <a:lstStyle>
            <a:lvl1pPr marL="0" indent="0">
              <a:buNone/>
              <a:defRPr sz="1400"/>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30455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a:t>Presentation title (optional)</a:t>
            </a:r>
            <a:endParaRPr lang="en-US" dirty="0"/>
          </a:p>
        </p:txBody>
      </p:sp>
      <p:sp>
        <p:nvSpPr>
          <p:cNvPr id="4" name="Rectangle 11"/>
          <p:cNvSpPr>
            <a:spLocks noGrp="1" noChangeArrowheads="1"/>
          </p:cNvSpPr>
          <p:nvPr>
            <p:ph type="sldNum" sz="quarter" idx="11"/>
          </p:nvPr>
        </p:nvSpPr>
        <p:spPr>
          <a:ln/>
        </p:spPr>
        <p:txBody>
          <a:bodyPr/>
          <a:lstStyle>
            <a:lvl1pPr>
              <a:defRPr/>
            </a:lvl1pPr>
          </a:lstStyle>
          <a:p>
            <a:fld id="{3AED409D-9C09-3742-826E-06F4E7FD53FC}" type="slidenum">
              <a:rPr lang="en-US"/>
              <a:pPr/>
              <a:t>‹#›</a:t>
            </a:fld>
            <a:endParaRPr lang="en-US"/>
          </a:p>
        </p:txBody>
      </p:sp>
    </p:spTree>
    <p:extLst>
      <p:ext uri="{BB962C8B-B14F-4D97-AF65-F5344CB8AC3E}">
        <p14:creationId xmlns:p14="http://schemas.microsoft.com/office/powerpoint/2010/main" val="122222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29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940751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3" name="Picture 7" descr="Comcast_pos_RGB_Digital.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045944" y="2865727"/>
            <a:ext cx="3050056" cy="1103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0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endParaRPr lang="en-US" dirty="0"/>
          </a:p>
        </p:txBody>
      </p:sp>
      <p:sp>
        <p:nvSpPr>
          <p:cNvPr id="4" name="Content Placeholder 3"/>
          <p:cNvSpPr>
            <a:spLocks noGrp="1"/>
          </p:cNvSpPr>
          <p:nvPr>
            <p:ph sz="quarter" idx="10"/>
          </p:nvPr>
        </p:nvSpPr>
        <p:spPr>
          <a:xfrm>
            <a:off x="458787" y="1371600"/>
            <a:ext cx="8229600" cy="4809744"/>
          </a:xfrm>
          <a:noFill/>
          <a:ln>
            <a:noFill/>
          </a:ln>
        </p:spPr>
        <p:txBody>
          <a:bodyPr vert="horz" wrap="square" lIns="0" tIns="0" rIns="0" bIns="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Presentation title (optional)</a:t>
            </a:r>
            <a:endParaRPr lang="en-US" dirty="0"/>
          </a:p>
        </p:txBody>
      </p:sp>
      <p:sp>
        <p:nvSpPr>
          <p:cNvPr id="6" name="Rectangle 11"/>
          <p:cNvSpPr>
            <a:spLocks noGrp="1" noChangeArrowheads="1"/>
          </p:cNvSpPr>
          <p:nvPr>
            <p:ph type="sldNum" sz="quarter" idx="12"/>
          </p:nvPr>
        </p:nvSpPr>
        <p:spPr>
          <a:ln/>
        </p:spPr>
        <p:txBody>
          <a:bodyPr/>
          <a:lstStyle>
            <a:lvl1pPr>
              <a:defRPr/>
            </a:lvl1pPr>
          </a:lstStyle>
          <a:p>
            <a:fld id="{E73DD6C2-2E78-E144-898F-830B271C1F0E}" type="slidenum">
              <a:rPr lang="en-US"/>
              <a:pPr/>
              <a:t>‹#›</a:t>
            </a:fld>
            <a:endParaRPr lang="en-US" dirty="0"/>
          </a:p>
        </p:txBody>
      </p:sp>
    </p:spTree>
    <p:extLst>
      <p:ext uri="{BB962C8B-B14F-4D97-AF65-F5344CB8AC3E}">
        <p14:creationId xmlns:p14="http://schemas.microsoft.com/office/powerpoint/2010/main" val="39002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6"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endParaRPr lang="en-US" dirty="0"/>
          </a:p>
        </p:txBody>
      </p:sp>
      <p:sp>
        <p:nvSpPr>
          <p:cNvPr id="3" name="Content Placeholder 2"/>
          <p:cNvSpPr>
            <a:spLocks noGrp="1"/>
          </p:cNvSpPr>
          <p:nvPr>
            <p:ph sz="quarter" idx="10"/>
          </p:nvPr>
        </p:nvSpPr>
        <p:spPr>
          <a:xfrm>
            <a:off x="458787" y="1371600"/>
            <a:ext cx="8229600" cy="4809744"/>
          </a:xfrm>
        </p:spPr>
        <p:txBody>
          <a:bodyPr/>
          <a:lstStyle>
            <a:lvl1pPr>
              <a:tabLst>
                <a:tab pos="7772400" algn="r"/>
              </a:tabLst>
              <a:defRPr/>
            </a:lvl1pPr>
            <a:lvl2pPr>
              <a:tabLst>
                <a:tab pos="7772400" algn="r"/>
              </a:tabLst>
              <a:defRPr/>
            </a:lvl2pPr>
            <a:lvl3pPr>
              <a:tabLst>
                <a:tab pos="7772400" algn="r"/>
              </a:tabLst>
              <a:defRPr/>
            </a:lvl3pPr>
            <a:lvl4pPr>
              <a:tabLst>
                <a:tab pos="7772400" algn="r"/>
              </a:tabLst>
              <a:defRPr/>
            </a:lvl4pPr>
            <a:lvl5pPr>
              <a:tabLst>
                <a:tab pos="77724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Presentation title (optional)</a:t>
            </a:r>
            <a:endParaRPr lang="en-US" dirty="0"/>
          </a:p>
        </p:txBody>
      </p:sp>
      <p:sp>
        <p:nvSpPr>
          <p:cNvPr id="5" name="Rectangle 11"/>
          <p:cNvSpPr>
            <a:spLocks noGrp="1" noChangeArrowheads="1"/>
          </p:cNvSpPr>
          <p:nvPr>
            <p:ph type="sldNum" sz="quarter" idx="12"/>
          </p:nvPr>
        </p:nvSpPr>
        <p:spPr>
          <a:ln/>
        </p:spPr>
        <p:txBody>
          <a:bodyPr/>
          <a:lstStyle>
            <a:lvl1pPr>
              <a:defRPr/>
            </a:lvl1pPr>
          </a:lstStyle>
          <a:p>
            <a:fld id="{DE06A19F-2B14-4643-88B8-326955634C66}" type="slidenum">
              <a:rPr lang="en-US"/>
              <a:pPr/>
              <a:t>‹#›</a:t>
            </a:fld>
            <a:endParaRPr lang="en-US"/>
          </a:p>
        </p:txBody>
      </p:sp>
    </p:spTree>
    <p:extLst>
      <p:ext uri="{BB962C8B-B14F-4D97-AF65-F5344CB8AC3E}">
        <p14:creationId xmlns:p14="http://schemas.microsoft.com/office/powerpoint/2010/main" val="48451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14" y="1371600"/>
            <a:ext cx="3883124"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7687" y="1371600"/>
            <a:ext cx="3879112"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ftr" sz="quarter" idx="10"/>
          </p:nvPr>
        </p:nvSpPr>
        <p:spPr/>
        <p:txBody>
          <a:bodyPr/>
          <a:lstStyle>
            <a:lvl1pPr>
              <a:defRPr/>
            </a:lvl1pPr>
          </a:lstStyle>
          <a:p>
            <a:pPr>
              <a:defRPr/>
            </a:pPr>
            <a:r>
              <a:rPr lang="en-US"/>
              <a:t>Presentation title (optional)</a:t>
            </a:r>
            <a:endParaRPr lang="en-US" dirty="0"/>
          </a:p>
        </p:txBody>
      </p:sp>
      <p:sp>
        <p:nvSpPr>
          <p:cNvPr id="6" name="Rectangle 11"/>
          <p:cNvSpPr>
            <a:spLocks noGrp="1" noChangeArrowheads="1"/>
          </p:cNvSpPr>
          <p:nvPr>
            <p:ph type="sldNum" sz="quarter" idx="11"/>
          </p:nvPr>
        </p:nvSpPr>
        <p:spPr/>
        <p:txBody>
          <a:bodyPr/>
          <a:lstStyle>
            <a:lvl1pPr>
              <a:defRPr/>
            </a:lvl1pPr>
          </a:lstStyle>
          <a:p>
            <a:fld id="{77797A69-8D46-3648-8877-C5041C55D61D}" type="slidenum">
              <a:rPr lang="en-US"/>
              <a:pPr/>
              <a:t>‹#›</a:t>
            </a:fld>
            <a:endParaRPr lang="en-US"/>
          </a:p>
        </p:txBody>
      </p:sp>
    </p:spTree>
    <p:extLst>
      <p:ext uri="{BB962C8B-B14F-4D97-AF65-F5344CB8AC3E}">
        <p14:creationId xmlns:p14="http://schemas.microsoft.com/office/powerpoint/2010/main" val="38093232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4026" y="1371600"/>
            <a:ext cx="8228394" cy="647033"/>
          </a:xfrm>
        </p:spPr>
        <p:txBody>
          <a:bodyPr>
            <a:noAutofit/>
          </a:bodyPr>
          <a:lstStyle/>
          <a:p>
            <a:pPr lvl="0"/>
            <a:r>
              <a:rPr lang="en-US"/>
              <a:t>Click to edit Master text styles</a:t>
            </a:r>
          </a:p>
        </p:txBody>
      </p:sp>
      <p:sp>
        <p:nvSpPr>
          <p:cNvPr id="5" name="Content Placeholder 2"/>
          <p:cNvSpPr>
            <a:spLocks noGrp="1"/>
          </p:cNvSpPr>
          <p:nvPr>
            <p:ph sz="half" idx="13"/>
          </p:nvPr>
        </p:nvSpPr>
        <p:spPr>
          <a:xfrm>
            <a:off x="454764" y="2118878"/>
            <a:ext cx="3883124" cy="4000936"/>
          </a:xfrm>
        </p:spPr>
        <p:txBody>
          <a:bodyPr>
            <a:noAutofit/>
          </a:bodyPr>
          <a:lstStyle>
            <a:lvl1pPr>
              <a:defRPr sz="1400" b="0">
                <a:solidFill>
                  <a:srgbClr val="000000"/>
                </a:solidFill>
              </a:defRPr>
            </a:lvl1pPr>
            <a:lvl2pPr>
              <a:defRPr sz="1400" b="0"/>
            </a:lvl2pPr>
            <a:lvl3pPr>
              <a:defRPr sz="1400" b="0"/>
            </a:lvl3pPr>
            <a:lvl4pPr>
              <a:defRPr sz="14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4796220" y="2118878"/>
            <a:ext cx="3886200" cy="4000936"/>
          </a:xfrm>
        </p:spPr>
        <p:txBody>
          <a:bodyPr>
            <a:noAutofit/>
          </a:bodyPr>
          <a:lstStyle>
            <a:lvl1pPr>
              <a:defRPr sz="1400" b="0">
                <a:solidFill>
                  <a:srgbClr val="000000"/>
                </a:solidFill>
              </a:defRPr>
            </a:lvl1pPr>
            <a:lvl2pPr>
              <a:defRPr sz="1400" b="0"/>
            </a:lvl2pPr>
            <a:lvl3pPr>
              <a:defRPr sz="1400" b="0"/>
            </a:lvl3pPr>
            <a:lvl4pPr>
              <a:defRPr sz="14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2"/>
          <p:cNvSpPr>
            <a:spLocks noGrp="1"/>
          </p:cNvSpPr>
          <p:nvPr>
            <p:ph type="ftr" sz="quarter" idx="14"/>
          </p:nvPr>
        </p:nvSpPr>
        <p:spPr/>
        <p:txBody>
          <a:bodyPr/>
          <a:lstStyle>
            <a:lvl1pPr>
              <a:defRPr/>
            </a:lvl1pPr>
          </a:lstStyle>
          <a:p>
            <a:pPr>
              <a:defRPr/>
            </a:pPr>
            <a:r>
              <a:rPr lang="en-US"/>
              <a:t>Presentation title (optional)</a:t>
            </a:r>
            <a:endParaRPr lang="en-US" dirty="0"/>
          </a:p>
        </p:txBody>
      </p:sp>
      <p:sp>
        <p:nvSpPr>
          <p:cNvPr id="8" name="Slide Number Placeholder 6"/>
          <p:cNvSpPr>
            <a:spLocks noGrp="1"/>
          </p:cNvSpPr>
          <p:nvPr>
            <p:ph type="sldNum" sz="quarter" idx="15"/>
          </p:nvPr>
        </p:nvSpPr>
        <p:spPr/>
        <p:txBody>
          <a:bodyPr/>
          <a:lstStyle>
            <a:lvl1pPr>
              <a:defRPr/>
            </a:lvl1pPr>
          </a:lstStyle>
          <a:p>
            <a:fld id="{4105DA8B-4579-384E-B1B9-C5CC532B5FEB}" type="slidenum">
              <a:rPr lang="en-US"/>
              <a:pPr/>
              <a:t>‹#›</a:t>
            </a:fld>
            <a:endParaRPr lang="en-US"/>
          </a:p>
        </p:txBody>
      </p:sp>
    </p:spTree>
    <p:extLst>
      <p:ext uri="{BB962C8B-B14F-4D97-AF65-F5344CB8AC3E}">
        <p14:creationId xmlns:p14="http://schemas.microsoft.com/office/powerpoint/2010/main" val="1930008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460249" y="1371600"/>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2560765"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3291206" y="2880234"/>
            <a:ext cx="2560320"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6121719" y="2880234"/>
            <a:ext cx="2560320"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15"/>
          </p:nvPr>
        </p:nvSpPr>
        <p:spPr/>
        <p:txBody>
          <a:bodyPr/>
          <a:lstStyle>
            <a:lvl1pPr>
              <a:defRPr/>
            </a:lvl1pPr>
          </a:lstStyle>
          <a:p>
            <a:pPr>
              <a:defRPr/>
            </a:pPr>
            <a:r>
              <a:rPr lang="en-US"/>
              <a:t>Presentation title (optional)</a:t>
            </a:r>
            <a:endParaRPr lang="en-US" dirty="0"/>
          </a:p>
        </p:txBody>
      </p:sp>
      <p:sp>
        <p:nvSpPr>
          <p:cNvPr id="9" name="Rectangle 11"/>
          <p:cNvSpPr>
            <a:spLocks noGrp="1" noChangeArrowheads="1"/>
          </p:cNvSpPr>
          <p:nvPr>
            <p:ph type="sldNum" sz="quarter" idx="16"/>
          </p:nvPr>
        </p:nvSpPr>
        <p:spPr/>
        <p:txBody>
          <a:bodyPr/>
          <a:lstStyle>
            <a:lvl1pPr>
              <a:defRPr/>
            </a:lvl1pPr>
          </a:lstStyle>
          <a:p>
            <a:fld id="{FB23B83D-41CB-C74D-ADB6-8D358BFA83A8}" type="slidenum">
              <a:rPr lang="en-US"/>
              <a:pPr/>
              <a:t>‹#›</a:t>
            </a:fld>
            <a:endParaRPr lang="en-US"/>
          </a:p>
        </p:txBody>
      </p:sp>
    </p:spTree>
    <p:extLst>
      <p:ext uri="{BB962C8B-B14F-4D97-AF65-F5344CB8AC3E}">
        <p14:creationId xmlns:p14="http://schemas.microsoft.com/office/powerpoint/2010/main" val="14394627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460249" y="1371600"/>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1900365"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2565804" y="2880234"/>
            <a:ext cx="1901951"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4672946" y="2880234"/>
            <a:ext cx="1901951"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5"/>
          </p:nvPr>
        </p:nvSpPr>
        <p:spPr>
          <a:xfrm>
            <a:off x="6780088" y="2880234"/>
            <a:ext cx="1901951" cy="3214179"/>
          </a:xfr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Rectangle 5"/>
          <p:cNvSpPr>
            <a:spLocks noGrp="1" noChangeArrowheads="1"/>
          </p:cNvSpPr>
          <p:nvPr>
            <p:ph type="ftr" sz="quarter" idx="16"/>
          </p:nvPr>
        </p:nvSpPr>
        <p:spPr/>
        <p:txBody>
          <a:bodyPr/>
          <a:lstStyle>
            <a:lvl1pPr>
              <a:defRPr/>
            </a:lvl1pPr>
          </a:lstStyle>
          <a:p>
            <a:pPr>
              <a:defRPr/>
            </a:pPr>
            <a:r>
              <a:rPr lang="en-US"/>
              <a:t>Presentation title (optional)</a:t>
            </a:r>
            <a:endParaRPr lang="en-US" dirty="0"/>
          </a:p>
        </p:txBody>
      </p:sp>
      <p:sp>
        <p:nvSpPr>
          <p:cNvPr id="11" name="Rectangle 11"/>
          <p:cNvSpPr>
            <a:spLocks noGrp="1" noChangeArrowheads="1"/>
          </p:cNvSpPr>
          <p:nvPr>
            <p:ph type="sldNum" sz="quarter" idx="17"/>
          </p:nvPr>
        </p:nvSpPr>
        <p:spPr/>
        <p:txBody>
          <a:bodyPr/>
          <a:lstStyle>
            <a:lvl1pPr>
              <a:defRPr/>
            </a:lvl1pPr>
          </a:lstStyle>
          <a:p>
            <a:fld id="{F1276310-E821-1A43-A138-9E0A4C1582B3}" type="slidenum">
              <a:rPr lang="en-US"/>
              <a:pPr/>
              <a:t>‹#›</a:t>
            </a:fld>
            <a:endParaRPr lang="en-US"/>
          </a:p>
        </p:txBody>
      </p:sp>
    </p:spTree>
    <p:extLst>
      <p:ext uri="{BB962C8B-B14F-4D97-AF65-F5344CB8AC3E}">
        <p14:creationId xmlns:p14="http://schemas.microsoft.com/office/powerpoint/2010/main" val="633829444"/>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8787" y="455614"/>
            <a:ext cx="8229601" cy="839787"/>
          </a:xfrm>
        </p:spPr>
        <p:txBody>
          <a:bodyPr/>
          <a:lstStyle/>
          <a:p>
            <a:r>
              <a:rPr lang="en-US"/>
              <a:t>Click to edit Master title style</a:t>
            </a:r>
            <a:endParaRPr lang="en-US" dirty="0"/>
          </a:p>
        </p:txBody>
      </p:sp>
      <p:sp>
        <p:nvSpPr>
          <p:cNvPr id="8" name="Content Placeholder 7"/>
          <p:cNvSpPr>
            <a:spLocks noGrp="1"/>
          </p:cNvSpPr>
          <p:nvPr>
            <p:ph sz="quarter" idx="10"/>
          </p:nvPr>
        </p:nvSpPr>
        <p:spPr>
          <a:xfrm>
            <a:off x="6128903" y="1362075"/>
            <a:ext cx="2559485" cy="480213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hart Placeholder 4"/>
          <p:cNvSpPr>
            <a:spLocks noGrp="1"/>
          </p:cNvSpPr>
          <p:nvPr>
            <p:ph type="chart" sz="quarter" idx="12"/>
          </p:nvPr>
        </p:nvSpPr>
        <p:spPr>
          <a:xfrm>
            <a:off x="452438" y="1362075"/>
            <a:ext cx="5657850" cy="4806892"/>
          </a:xfrm>
        </p:spPr>
        <p:txBody>
          <a:bodyPr anchor="ctr" anchorCtr="1"/>
          <a:lstStyle>
            <a:lvl1pPr marL="0" indent="0">
              <a:buNone/>
              <a:defRPr sz="1200"/>
            </a:lvl1pPr>
          </a:lstStyle>
          <a:p>
            <a:pPr lvl="0"/>
            <a:r>
              <a:rPr lang="en-US" noProof="0"/>
              <a:t>Click icon to add chart</a:t>
            </a:r>
            <a:endParaRPr lang="en-US" noProof="0" dirty="0"/>
          </a:p>
        </p:txBody>
      </p:sp>
      <p:sp>
        <p:nvSpPr>
          <p:cNvPr id="6" name="Rectangle 5"/>
          <p:cNvSpPr>
            <a:spLocks noGrp="1" noChangeArrowheads="1"/>
          </p:cNvSpPr>
          <p:nvPr>
            <p:ph type="ftr" sz="quarter" idx="13"/>
          </p:nvPr>
        </p:nvSpPr>
        <p:spPr/>
        <p:txBody>
          <a:bodyPr/>
          <a:lstStyle>
            <a:lvl1pPr>
              <a:defRPr/>
            </a:lvl1pPr>
          </a:lstStyle>
          <a:p>
            <a:pPr>
              <a:defRPr/>
            </a:pPr>
            <a:r>
              <a:rPr lang="en-US"/>
              <a:t>Presentation title (optional)</a:t>
            </a:r>
            <a:endParaRPr lang="en-US" dirty="0"/>
          </a:p>
        </p:txBody>
      </p:sp>
      <p:sp>
        <p:nvSpPr>
          <p:cNvPr id="7" name="Rectangle 11"/>
          <p:cNvSpPr>
            <a:spLocks noGrp="1" noChangeArrowheads="1"/>
          </p:cNvSpPr>
          <p:nvPr>
            <p:ph type="sldNum" sz="quarter" idx="14"/>
          </p:nvPr>
        </p:nvSpPr>
        <p:spPr/>
        <p:txBody>
          <a:bodyPr/>
          <a:lstStyle>
            <a:lvl1pPr>
              <a:defRPr/>
            </a:lvl1pPr>
          </a:lstStyle>
          <a:p>
            <a:fld id="{2776438A-5AA9-8240-BCCE-0D1C79B48788}" type="slidenum">
              <a:rPr lang="en-US"/>
              <a:pPr/>
              <a:t>‹#›</a:t>
            </a:fld>
            <a:endParaRPr lang="en-US"/>
          </a:p>
        </p:txBody>
      </p:sp>
    </p:spTree>
    <p:extLst>
      <p:ext uri="{BB962C8B-B14F-4D97-AF65-F5344CB8AC3E}">
        <p14:creationId xmlns:p14="http://schemas.microsoft.com/office/powerpoint/2010/main" val="247902511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57200" y="3850640"/>
            <a:ext cx="8229600" cy="2013585"/>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half" idx="12"/>
          </p:nvPr>
        </p:nvSpPr>
        <p:spPr>
          <a:xfrm>
            <a:off x="331724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3"/>
          </p:nvPr>
        </p:nvSpPr>
        <p:spPr>
          <a:xfrm>
            <a:off x="617728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8" name="Rectangle 5"/>
          <p:cNvSpPr>
            <a:spLocks noGrp="1" noChangeArrowheads="1"/>
          </p:cNvSpPr>
          <p:nvPr>
            <p:ph type="ftr" sz="quarter" idx="14"/>
          </p:nvPr>
        </p:nvSpPr>
        <p:spPr/>
        <p:txBody>
          <a:bodyPr/>
          <a:lstStyle>
            <a:lvl1pPr>
              <a:defRPr/>
            </a:lvl1pPr>
          </a:lstStyle>
          <a:p>
            <a:pPr>
              <a:defRPr/>
            </a:pPr>
            <a:r>
              <a:rPr lang="en-US"/>
              <a:t>Presentation title (optional)</a:t>
            </a:r>
            <a:endParaRPr lang="en-US" dirty="0"/>
          </a:p>
        </p:txBody>
      </p:sp>
      <p:sp>
        <p:nvSpPr>
          <p:cNvPr id="9" name="Rectangle 11"/>
          <p:cNvSpPr>
            <a:spLocks noGrp="1" noChangeArrowheads="1"/>
          </p:cNvSpPr>
          <p:nvPr>
            <p:ph type="sldNum" sz="quarter" idx="15"/>
          </p:nvPr>
        </p:nvSpPr>
        <p:spPr/>
        <p:txBody>
          <a:bodyPr/>
          <a:lstStyle>
            <a:lvl1pPr>
              <a:defRPr/>
            </a:lvl1pPr>
          </a:lstStyle>
          <a:p>
            <a:fld id="{C870B288-AEB7-494C-BF52-AD1DD520CD74}" type="slidenum">
              <a:rPr lang="en-US"/>
              <a:pPr/>
              <a:t>‹#›</a:t>
            </a:fld>
            <a:endParaRPr lang="en-US"/>
          </a:p>
        </p:txBody>
      </p:sp>
    </p:spTree>
    <p:extLst>
      <p:ext uri="{BB962C8B-B14F-4D97-AF65-F5344CB8AC3E}">
        <p14:creationId xmlns:p14="http://schemas.microsoft.com/office/powerpoint/2010/main" val="146010202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Comcast_pos_RGB_Digital.png"/>
          <p:cNvPicPr>
            <a:picLocks noChangeAspect="1"/>
          </p:cNvPicPr>
          <p:nvPr/>
        </p:nvPicPr>
        <p:blipFill>
          <a:blip r:embed="rId15" cstate="print">
            <a:extLst>
              <a:ext uri="{28A0092B-C50C-407E-A947-70E740481C1C}">
                <a14:useLocalDpi xmlns:a14="http://schemas.microsoft.com/office/drawing/2010/main"/>
              </a:ext>
            </a:extLst>
          </a:blip>
          <a:srcRect/>
          <a:stretch>
            <a:fillRect/>
          </a:stretch>
        </p:blipFill>
        <p:spPr bwMode="auto">
          <a:xfrm>
            <a:off x="7844667" y="6283325"/>
            <a:ext cx="843721"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8788" y="455613"/>
            <a:ext cx="8229600" cy="83978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458788" y="1370013"/>
            <a:ext cx="8229600" cy="48069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1707703" y="6326355"/>
            <a:ext cx="3656013" cy="228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lvl1pPr algn="l" eaLnBrk="0" hangingPunct="0">
              <a:defRPr sz="800">
                <a:ea typeface="ＭＳ Ｐゴシック" charset="0"/>
                <a:cs typeface="ＭＳ Ｐゴシック" charset="0"/>
              </a:defRPr>
            </a:lvl1pPr>
          </a:lstStyle>
          <a:p>
            <a:pPr>
              <a:defRPr/>
            </a:pPr>
            <a:r>
              <a:rPr lang="en-US" dirty="0"/>
              <a:t>Presentation title (optional)</a:t>
            </a:r>
          </a:p>
        </p:txBody>
      </p:sp>
      <p:sp>
        <p:nvSpPr>
          <p:cNvPr id="1035" name="Rectangle 11"/>
          <p:cNvSpPr>
            <a:spLocks noGrp="1" noChangeArrowheads="1"/>
          </p:cNvSpPr>
          <p:nvPr>
            <p:ph type="sldNum" sz="quarter" idx="4"/>
          </p:nvPr>
        </p:nvSpPr>
        <p:spPr bwMode="auto">
          <a:xfrm>
            <a:off x="458788" y="6321424"/>
            <a:ext cx="296862" cy="2286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lvl1pPr defTabSz="939800" eaLnBrk="0" hangingPunct="0">
              <a:defRPr sz="800">
                <a:cs typeface="ＭＳ Ｐゴシック" charset="0"/>
              </a:defRPr>
            </a:lvl1pPr>
          </a:lstStyle>
          <a:p>
            <a:fld id="{5749FEBD-C9BA-E141-BD0D-EC90BB418CA4}" type="slidenum">
              <a:rPr lang="en-US"/>
              <a:pPr/>
              <a:t>‹#›</a:t>
            </a:fld>
            <a:endParaRPr lang="en-US" dirty="0"/>
          </a:p>
        </p:txBody>
      </p:sp>
      <p:pic>
        <p:nvPicPr>
          <p:cNvPr id="8" name="Picture 7">
            <a:extLst>
              <a:ext uri="{FF2B5EF4-FFF2-40B4-BE49-F238E27FC236}">
                <a16:creationId xmlns:a16="http://schemas.microsoft.com/office/drawing/2014/main" id="{6DBDD00E-2E25-3D4F-9622-2CA2563ACAF4}"/>
              </a:ext>
            </a:extLst>
          </p:cNvPr>
          <p:cNvPicPr>
            <a:picLocks noChangeAspect="1"/>
          </p:cNvPicPr>
          <p:nvPr userDrawn="1"/>
        </p:nvPicPr>
        <p:blipFill>
          <a:blip r:embed="rId16"/>
          <a:stretch>
            <a:fillRect/>
          </a:stretch>
        </p:blipFill>
        <p:spPr>
          <a:xfrm>
            <a:off x="767949" y="6251575"/>
            <a:ext cx="757648" cy="365760"/>
          </a:xfrm>
          <a:prstGeom prst="rect">
            <a:avLst/>
          </a:prstGeom>
        </p:spPr>
      </p:pic>
    </p:spTree>
  </p:cSld>
  <p:clrMap bg1="lt1" tx1="dk1" bg2="lt2" tx2="dk2" accent1="accent1" accent2="accent2" accent3="accent3" accent4="accent4" accent5="accent5" accent6="accent6" hlink="hlink" folHlink="folHlink"/>
  <p:sldLayoutIdLst>
    <p:sldLayoutId id="2147483985" r:id="rId1"/>
    <p:sldLayoutId id="2147483981" r:id="rId2"/>
    <p:sldLayoutId id="2147483982" r:id="rId3"/>
    <p:sldLayoutId id="2147483986" r:id="rId4"/>
    <p:sldLayoutId id="2147483987" r:id="rId5"/>
    <p:sldLayoutId id="2147483988" r:id="rId6"/>
    <p:sldLayoutId id="2147483989" r:id="rId7"/>
    <p:sldLayoutId id="2147483990" r:id="rId8"/>
    <p:sldLayoutId id="2147483991" r:id="rId9"/>
    <p:sldLayoutId id="2147483984" r:id="rId10"/>
    <p:sldLayoutId id="2147483992" r:id="rId11"/>
    <p:sldLayoutId id="2147483993" r:id="rId12"/>
    <p:sldLayoutId id="2147483994" r:id="rId13"/>
  </p:sldLayoutIdLst>
  <p:hf hdr="0" dt="0"/>
  <p:txStyles>
    <p:title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p:titleStyle>
    <p:bodyStyle>
      <a:lvl1pPr marL="168275" indent="-168275" algn="l" rtl="0" eaLnBrk="1" fontAlgn="base" hangingPunct="1">
        <a:spcBef>
          <a:spcPts val="400"/>
        </a:spcBef>
        <a:spcAft>
          <a:spcPct val="0"/>
        </a:spcAft>
        <a:buFont typeface="Arial"/>
        <a:buChar char="•"/>
        <a:defRPr sz="1400">
          <a:solidFill>
            <a:schemeClr val="tx1"/>
          </a:solidFill>
          <a:latin typeface="+mn-lt"/>
          <a:ea typeface="ヒラギノ角ゴ Pro W3" charset="0"/>
          <a:cs typeface="+mn-cs"/>
        </a:defRPr>
      </a:lvl1pPr>
      <a:lvl2pPr marL="342900"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2pPr>
      <a:lvl3pPr marL="515938"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688975"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8572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X.690" TargetMode="External"/><Relationship Id="rId2" Type="http://schemas.openxmlformats.org/officeDocument/2006/relationships/hyperlink" Target="https://en.wikipedia.org/wiki/Abstract_Syntax_Notation_One" TargetMode="External"/><Relationship Id="rId1" Type="http://schemas.openxmlformats.org/officeDocument/2006/relationships/slideLayout" Target="../slideLayouts/slideLayout2.xml"/><Relationship Id="rId6" Type="http://schemas.openxmlformats.org/officeDocument/2006/relationships/hyperlink" Target="https://blog.golang.org/gobs-of-data" TargetMode="External"/><Relationship Id="rId5" Type="http://schemas.openxmlformats.org/officeDocument/2006/relationships/hyperlink" Target="http://luca.ntop.org/Teaching/Appunti/asn1.html" TargetMode="External"/><Relationship Id="rId4" Type="http://schemas.openxmlformats.org/officeDocument/2006/relationships/hyperlink" Target="https://www.youtube.com/watch?time_continue=3&amp;v=EccHushRhW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p:txBody>
          <a:bodyPr/>
          <a:lstStyle/>
          <a:p>
            <a:r>
              <a:rPr lang="en-US" dirty="0"/>
              <a:t>Binary Encoding with Go: The “other” encoding packages</a:t>
            </a:r>
          </a:p>
        </p:txBody>
      </p:sp>
      <p:sp>
        <p:nvSpPr>
          <p:cNvPr id="17410" name="Subtitle 2"/>
          <p:cNvSpPr>
            <a:spLocks noGrp="1"/>
          </p:cNvSpPr>
          <p:nvPr>
            <p:ph type="subTitle" idx="1"/>
          </p:nvPr>
        </p:nvSpPr>
        <p:spPr/>
        <p:txBody>
          <a:bodyPr/>
          <a:lstStyle/>
          <a:p>
            <a:r>
              <a:rPr lang="en-US" dirty="0"/>
              <a:t>January 24, 2019</a:t>
            </a:r>
          </a:p>
        </p:txBody>
      </p:sp>
    </p:spTree>
    <p:extLst>
      <p:ext uri="{BB962C8B-B14F-4D97-AF65-F5344CB8AC3E}">
        <p14:creationId xmlns:p14="http://schemas.microsoft.com/office/powerpoint/2010/main" val="25442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Struct Tags</a:t>
            </a:r>
          </a:p>
        </p:txBody>
      </p:sp>
      <p:sp>
        <p:nvSpPr>
          <p:cNvPr id="15362" name="Rectangle 3"/>
          <p:cNvSpPr>
            <a:spLocks noGrp="1" noChangeArrowheads="1"/>
          </p:cNvSpPr>
          <p:nvPr>
            <p:ph idx="10"/>
          </p:nvPr>
        </p:nvSpPr>
        <p:spPr>
          <a:xfrm>
            <a:off x="458788" y="988827"/>
            <a:ext cx="8229600" cy="5155941"/>
          </a:xfrm>
        </p:spPr>
        <p:txBody>
          <a:bodyPr/>
          <a:lstStyle/>
          <a:p>
            <a:pPr marL="0" indent="0" eaLnBrk="1" hangingPunct="1">
              <a:buNone/>
            </a:pPr>
            <a:r>
              <a:rPr lang="en-US" dirty="0">
                <a:latin typeface="Arial" charset="0"/>
                <a:ea typeface="ＭＳ Ｐゴシック" charset="0"/>
                <a:cs typeface="ＭＳ Ｐゴシック" charset="0"/>
              </a:rPr>
              <a:t>Go provides struct tags, like JSON and XML packages, that give the encoder and decoder hints about the data it’s about to consume.</a:t>
            </a:r>
          </a:p>
          <a:p>
            <a:pPr marL="0" indent="0" eaLnBrk="1" hangingPunct="1">
              <a:buNone/>
            </a:pPr>
            <a:endParaRPr lang="en-US" dirty="0">
              <a:latin typeface="Arial" charset="0"/>
              <a:ea typeface="ＭＳ Ｐゴシック" charset="0"/>
              <a:cs typeface="ＭＳ Ｐゴシック" charset="0"/>
            </a:endParaRPr>
          </a:p>
          <a:p>
            <a:pPr marL="0" indent="0" eaLnBrk="1" hangingPunct="1">
              <a:buNone/>
            </a:pPr>
            <a:r>
              <a:rPr lang="en-US" b="1" dirty="0">
                <a:latin typeface="Arial" charset="0"/>
                <a:ea typeface="ＭＳ Ｐゴシック" charset="0"/>
                <a:cs typeface="ＭＳ Ｐゴシック" charset="0"/>
              </a:rPr>
              <a:t>Marshal Tags:</a:t>
            </a:r>
          </a:p>
          <a:p>
            <a:r>
              <a:rPr lang="en-US" dirty="0"/>
              <a:t>ia5: causes strings to be marshaled as ASN.1, IA5String values </a:t>
            </a:r>
          </a:p>
          <a:p>
            <a:r>
              <a:rPr lang="en-US" dirty="0" err="1"/>
              <a:t>omitempty</a:t>
            </a:r>
            <a:r>
              <a:rPr lang="en-US" dirty="0"/>
              <a:t>: causes empty slices to be skipped </a:t>
            </a:r>
          </a:p>
          <a:p>
            <a:r>
              <a:rPr lang="en-US" dirty="0"/>
              <a:t>printable: causes strings to be marshaled as ASN.1, </a:t>
            </a:r>
            <a:r>
              <a:rPr lang="en-US" dirty="0" err="1"/>
              <a:t>PrintableString</a:t>
            </a:r>
            <a:r>
              <a:rPr lang="en-US" dirty="0"/>
              <a:t> values </a:t>
            </a:r>
          </a:p>
          <a:p>
            <a:r>
              <a:rPr lang="en-US" dirty="0"/>
              <a:t>utf8: causes strings to be marshaled as ASN.1, UTF8String values </a:t>
            </a:r>
          </a:p>
          <a:p>
            <a:r>
              <a:rPr lang="en-US" dirty="0" err="1"/>
              <a:t>utc</a:t>
            </a:r>
            <a:r>
              <a:rPr lang="en-US" dirty="0"/>
              <a:t>: causes </a:t>
            </a:r>
            <a:r>
              <a:rPr lang="en-US" dirty="0" err="1"/>
              <a:t>time.Time</a:t>
            </a:r>
            <a:r>
              <a:rPr lang="en-US" dirty="0"/>
              <a:t> to be marshaled as ASN.1, </a:t>
            </a:r>
            <a:r>
              <a:rPr lang="en-US" dirty="0" err="1"/>
              <a:t>UTCTime</a:t>
            </a:r>
            <a:r>
              <a:rPr lang="en-US" dirty="0"/>
              <a:t> values </a:t>
            </a:r>
          </a:p>
          <a:p>
            <a:r>
              <a:rPr lang="en-US" dirty="0"/>
              <a:t>generalized: causes </a:t>
            </a:r>
            <a:r>
              <a:rPr lang="en-US" dirty="0" err="1"/>
              <a:t>time.Time</a:t>
            </a:r>
            <a:r>
              <a:rPr lang="en-US" dirty="0"/>
              <a:t> to be marshaled as ASN.1, </a:t>
            </a:r>
            <a:r>
              <a:rPr lang="en-US" dirty="0" err="1"/>
              <a:t>GeneralizedTime</a:t>
            </a:r>
            <a:r>
              <a:rPr lang="en-US" dirty="0"/>
              <a:t> values</a:t>
            </a:r>
          </a:p>
          <a:p>
            <a:endParaRPr lang="en-US" dirty="0">
              <a:latin typeface="Arial" charset="0"/>
              <a:ea typeface="ＭＳ Ｐゴシック" charset="0"/>
              <a:cs typeface="ＭＳ Ｐゴシック" charset="0"/>
            </a:endParaRPr>
          </a:p>
          <a:p>
            <a:pPr marL="0" indent="0">
              <a:buNone/>
            </a:pPr>
            <a:r>
              <a:rPr lang="en-US" b="1" dirty="0" err="1">
                <a:latin typeface="Arial" charset="0"/>
                <a:ea typeface="ＭＳ Ｐゴシック" charset="0"/>
                <a:cs typeface="ＭＳ Ｐゴシック" charset="0"/>
              </a:rPr>
              <a:t>Unmarshal</a:t>
            </a:r>
            <a:r>
              <a:rPr lang="en-US" b="1" dirty="0">
                <a:latin typeface="Arial" charset="0"/>
                <a:ea typeface="ＭＳ Ｐゴシック" charset="0"/>
                <a:cs typeface="ＭＳ Ｐゴシック" charset="0"/>
              </a:rPr>
              <a:t> Tags:</a:t>
            </a:r>
          </a:p>
          <a:p>
            <a:r>
              <a:rPr lang="en-US" dirty="0"/>
              <a:t>application specifies that an APPLICATION tag is used </a:t>
            </a:r>
          </a:p>
          <a:p>
            <a:r>
              <a:rPr lang="en-US" dirty="0"/>
              <a:t>private specifies that a PRIVATE tag is used </a:t>
            </a:r>
          </a:p>
          <a:p>
            <a:r>
              <a:rPr lang="en-US" dirty="0" err="1"/>
              <a:t>default:x</a:t>
            </a:r>
            <a:r>
              <a:rPr lang="en-US" dirty="0"/>
              <a:t> sets the default value for optional integer fields (only used if optional is also present) </a:t>
            </a:r>
          </a:p>
          <a:p>
            <a:r>
              <a:rPr lang="en-US" dirty="0"/>
              <a:t>explicit specifies that an additional, explicit tag wraps the implicit one </a:t>
            </a:r>
          </a:p>
          <a:p>
            <a:r>
              <a:rPr lang="en-US" dirty="0"/>
              <a:t>optional marks the field as ASN.1 OPTIONAL </a:t>
            </a:r>
          </a:p>
          <a:p>
            <a:r>
              <a:rPr lang="en-US" dirty="0"/>
              <a:t>set causes a SET, rather than a SEQUENCE type to be expected </a:t>
            </a:r>
          </a:p>
          <a:p>
            <a:r>
              <a:rPr lang="en-US" dirty="0" err="1"/>
              <a:t>tag:x</a:t>
            </a:r>
            <a:r>
              <a:rPr lang="en-US" dirty="0"/>
              <a:t> specifies the ASN.1 tag number; implies ASN.1 CONTEXT SPECIFIC</a:t>
            </a:r>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10</a:t>
            </a:fld>
            <a:endParaRPr lang="en-US" sz="800">
              <a:cs typeface="ＭＳ Ｐゴシック" charset="0"/>
            </a:endParaRPr>
          </a:p>
        </p:txBody>
      </p:sp>
    </p:spTree>
    <p:extLst>
      <p:ext uri="{BB962C8B-B14F-4D97-AF65-F5344CB8AC3E}">
        <p14:creationId xmlns:p14="http://schemas.microsoft.com/office/powerpoint/2010/main" val="427483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460375" y="2284413"/>
            <a:ext cx="7772400" cy="1525587"/>
          </a:xfrm>
        </p:spPr>
        <p:txBody>
          <a:bodyPr/>
          <a:lstStyle/>
          <a:p>
            <a:pPr eaLnBrk="1" hangingPunct="1"/>
            <a:r>
              <a:rPr lang="en-US" dirty="0">
                <a:latin typeface="Arial" charset="0"/>
              </a:rPr>
              <a:t>GOB</a:t>
            </a:r>
          </a:p>
        </p:txBody>
      </p:sp>
    </p:spTree>
    <p:extLst>
      <p:ext uri="{BB962C8B-B14F-4D97-AF65-F5344CB8AC3E}">
        <p14:creationId xmlns:p14="http://schemas.microsoft.com/office/powerpoint/2010/main" val="340722439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GOB - Background</a:t>
            </a:r>
          </a:p>
        </p:txBody>
      </p:sp>
      <p:sp>
        <p:nvSpPr>
          <p:cNvPr id="15362" name="Rectangle 3"/>
          <p:cNvSpPr>
            <a:spLocks noGrp="1" noChangeArrowheads="1"/>
          </p:cNvSpPr>
          <p:nvPr>
            <p:ph idx="10"/>
          </p:nvPr>
        </p:nvSpPr>
        <p:spPr>
          <a:xfrm>
            <a:off x="458788" y="978194"/>
            <a:ext cx="8229600" cy="5177863"/>
          </a:xfrm>
        </p:spPr>
        <p:txBody>
          <a:bodyPr/>
          <a:lstStyle/>
          <a:p>
            <a:r>
              <a:rPr lang="en-US" dirty="0">
                <a:latin typeface="Arial" charset="0"/>
                <a:ea typeface="ＭＳ Ｐゴシック" charset="0"/>
                <a:cs typeface="ＭＳ Ｐゴシック" charset="0"/>
              </a:rPr>
              <a:t>Go-specific binary encoding, not language-independent</a:t>
            </a:r>
          </a:p>
          <a:p>
            <a:r>
              <a:rPr lang="en-US" dirty="0">
                <a:latin typeface="Arial" charset="0"/>
                <a:ea typeface="ＭＳ Ｐゴシック" charset="0"/>
                <a:cs typeface="ＭＳ Ｐゴシック" charset="0"/>
              </a:rPr>
              <a:t>No IDL to define the interfaces and shims to implement, uses reflection instead</a:t>
            </a:r>
          </a:p>
          <a:p>
            <a:r>
              <a:rPr lang="en-US" dirty="0">
                <a:latin typeface="Arial" charset="0"/>
                <a:ea typeface="ＭＳ Ｐゴシック" charset="0"/>
                <a:cs typeface="ＭＳ Ｐゴシック" charset="0"/>
              </a:rPr>
              <a:t>Lessons-learned from protocol-buffers</a:t>
            </a:r>
          </a:p>
          <a:p>
            <a:r>
              <a:rPr lang="en-US" dirty="0">
                <a:latin typeface="Arial" charset="0"/>
                <a:ea typeface="ＭＳ Ｐゴシック" charset="0"/>
                <a:cs typeface="ＭＳ Ｐゴシック" charset="0"/>
              </a:rPr>
              <a:t>Used in the net/</a:t>
            </a:r>
            <a:r>
              <a:rPr lang="en-US" dirty="0" err="1">
                <a:latin typeface="Arial" charset="0"/>
                <a:ea typeface="ＭＳ Ｐゴシック" charset="0"/>
                <a:cs typeface="ＭＳ Ｐゴシック" charset="0"/>
              </a:rPr>
              <a:t>rpc</a:t>
            </a:r>
            <a:r>
              <a:rPr lang="en-US" dirty="0">
                <a:latin typeface="Arial" charset="0"/>
                <a:ea typeface="ＭＳ Ｐゴシック" charset="0"/>
                <a:cs typeface="ＭＳ Ｐゴシック" charset="0"/>
              </a:rPr>
              <a:t> package to implement Go RPC</a:t>
            </a:r>
          </a:p>
          <a:p>
            <a:pPr marL="0" indent="0">
              <a:buNone/>
            </a:pPr>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12</a:t>
            </a:fld>
            <a:endParaRPr lang="en-US" sz="800">
              <a:cs typeface="ＭＳ Ｐゴシック" charset="0"/>
            </a:endParaRPr>
          </a:p>
        </p:txBody>
      </p:sp>
    </p:spTree>
    <p:extLst>
      <p:ext uri="{BB962C8B-B14F-4D97-AF65-F5344CB8AC3E}">
        <p14:creationId xmlns:p14="http://schemas.microsoft.com/office/powerpoint/2010/main" val="201257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GOB - Encoding</a:t>
            </a:r>
          </a:p>
        </p:txBody>
      </p:sp>
      <p:sp>
        <p:nvSpPr>
          <p:cNvPr id="15362" name="Rectangle 3"/>
          <p:cNvSpPr>
            <a:spLocks noGrp="1" noChangeArrowheads="1"/>
          </p:cNvSpPr>
          <p:nvPr>
            <p:ph idx="10"/>
          </p:nvPr>
        </p:nvSpPr>
        <p:spPr>
          <a:xfrm>
            <a:off x="458788" y="988829"/>
            <a:ext cx="8229600" cy="5155940"/>
          </a:xfrm>
        </p:spPr>
        <p:txBody>
          <a:bodyPr/>
          <a:lstStyle/>
          <a:p>
            <a:r>
              <a:rPr lang="en-US" dirty="0">
                <a:latin typeface="Arial" charset="0"/>
                <a:ea typeface="ＭＳ Ｐゴシック" charset="0"/>
                <a:cs typeface="ＭＳ Ｐゴシック" charset="0"/>
              </a:rPr>
              <a:t>Encode only exported fields, just like JSON, XML, etc.</a:t>
            </a:r>
          </a:p>
          <a:p>
            <a:r>
              <a:rPr lang="en-US" dirty="0">
                <a:latin typeface="Arial" charset="0"/>
                <a:ea typeface="ＭＳ Ｐゴシック" charset="0"/>
                <a:cs typeface="ＭＳ Ｐゴシック" charset="0"/>
              </a:rPr>
              <a:t>No struct tags for encoder/decoder hints.</a:t>
            </a:r>
          </a:p>
          <a:p>
            <a:r>
              <a:rPr lang="en-US" dirty="0">
                <a:latin typeface="Arial" charset="0"/>
                <a:ea typeface="ＭＳ Ｐゴシック" charset="0"/>
                <a:cs typeface="ＭＳ Ｐゴシック" charset="0"/>
              </a:rPr>
              <a:t>Will only encode fields that aren’t that types zero-value</a:t>
            </a:r>
          </a:p>
          <a:p>
            <a:r>
              <a:rPr lang="en-US" dirty="0">
                <a:latin typeface="Arial" charset="0"/>
                <a:ea typeface="ＭＳ Ｐゴシック" charset="0"/>
                <a:cs typeface="ＭＳ Ｐゴシック" charset="0"/>
              </a:rPr>
              <a:t>Source and destination structs don’t have to be identical</a:t>
            </a:r>
          </a:p>
          <a:p>
            <a:r>
              <a:rPr lang="en-US" dirty="0">
                <a:latin typeface="Arial" charset="0"/>
                <a:ea typeface="ＭＳ Ｐゴシック" charset="0"/>
                <a:cs typeface="ＭＳ Ｐゴシック" charset="0"/>
              </a:rPr>
              <a:t>Cannot encode channels nor functions</a:t>
            </a:r>
          </a:p>
          <a:p>
            <a:r>
              <a:rPr lang="en-US" dirty="0">
                <a:latin typeface="Arial" charset="0"/>
                <a:ea typeface="ＭＳ Ｐゴシック" charset="0"/>
                <a:cs typeface="ＭＳ Ｐゴシック" charset="0"/>
              </a:rPr>
              <a:t>Uses a similar encoding to ASN.1 BER/DER with Type-Length-Value</a:t>
            </a:r>
          </a:p>
          <a:p>
            <a:r>
              <a:rPr lang="en-US" dirty="0">
                <a:latin typeface="Arial" charset="0"/>
                <a:ea typeface="ＭＳ Ｐゴシック" charset="0"/>
                <a:cs typeface="ＭＳ Ｐゴシック" charset="0"/>
              </a:rPr>
              <a:t>Self-describing:</a:t>
            </a:r>
          </a:p>
          <a:p>
            <a:pPr lvl="1"/>
            <a:r>
              <a:rPr lang="en-US" dirty="0">
                <a:latin typeface="Arial" charset="0"/>
                <a:ea typeface="ＭＳ Ｐゴシック" charset="0"/>
                <a:cs typeface="ＭＳ Ｐゴシック" charset="0"/>
              </a:rPr>
              <a:t>First time a type is encoded the encoder will included a description of the type in the bitstream</a:t>
            </a:r>
          </a:p>
          <a:p>
            <a:pPr lvl="1"/>
            <a:r>
              <a:rPr lang="en-US" dirty="0">
                <a:latin typeface="Arial" charset="0"/>
                <a:ea typeface="ＭＳ Ｐゴシック" charset="0"/>
                <a:cs typeface="ＭＳ Ｐゴシック" charset="0"/>
              </a:rPr>
              <a:t>Go runtime knows how to parse this description struct and all primitive types.</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13</a:t>
            </a:fld>
            <a:endParaRPr lang="en-US" sz="800">
              <a:cs typeface="ＭＳ Ｐゴシック" charset="0"/>
            </a:endParaRPr>
          </a:p>
        </p:txBody>
      </p:sp>
    </p:spTree>
    <p:extLst>
      <p:ext uri="{BB962C8B-B14F-4D97-AF65-F5344CB8AC3E}">
        <p14:creationId xmlns:p14="http://schemas.microsoft.com/office/powerpoint/2010/main" val="176260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GOB – Encoding Example</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14</a:t>
            </a:fld>
            <a:endParaRPr lang="en-US" sz="800">
              <a:cs typeface="ＭＳ Ｐゴシック" charset="0"/>
            </a:endParaRPr>
          </a:p>
        </p:txBody>
      </p:sp>
      <p:pic>
        <p:nvPicPr>
          <p:cNvPr id="8" name="Content Placeholder 7">
            <a:extLst>
              <a:ext uri="{FF2B5EF4-FFF2-40B4-BE49-F238E27FC236}">
                <a16:creationId xmlns:a16="http://schemas.microsoft.com/office/drawing/2014/main" id="{0AE54DA5-88BF-BF46-B737-92EF8AE388F1}"/>
              </a:ext>
            </a:extLst>
          </p:cNvPr>
          <p:cNvPicPr>
            <a:picLocks noGrp="1" noChangeAspect="1"/>
          </p:cNvPicPr>
          <p:nvPr>
            <p:ph sz="quarter" idx="10"/>
          </p:nvPr>
        </p:nvPicPr>
        <p:blipFill>
          <a:blip r:embed="rId3"/>
          <a:stretch>
            <a:fillRect/>
          </a:stretch>
        </p:blipFill>
        <p:spPr>
          <a:xfrm>
            <a:off x="2320301" y="813816"/>
            <a:ext cx="4506573" cy="5367909"/>
          </a:xfrm>
        </p:spPr>
      </p:pic>
    </p:spTree>
    <p:extLst>
      <p:ext uri="{BB962C8B-B14F-4D97-AF65-F5344CB8AC3E}">
        <p14:creationId xmlns:p14="http://schemas.microsoft.com/office/powerpoint/2010/main" val="55556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GOB – Binary Output</a:t>
            </a:r>
          </a:p>
        </p:txBody>
      </p:sp>
      <p:pic>
        <p:nvPicPr>
          <p:cNvPr id="4" name="Content Placeholder 3">
            <a:extLst>
              <a:ext uri="{FF2B5EF4-FFF2-40B4-BE49-F238E27FC236}">
                <a16:creationId xmlns:a16="http://schemas.microsoft.com/office/drawing/2014/main" id="{C034101D-C8BD-434E-8B73-5788F294258F}"/>
              </a:ext>
            </a:extLst>
          </p:cNvPr>
          <p:cNvPicPr>
            <a:picLocks noGrp="1" noChangeAspect="1"/>
          </p:cNvPicPr>
          <p:nvPr>
            <p:ph idx="10"/>
          </p:nvPr>
        </p:nvPicPr>
        <p:blipFill>
          <a:blip r:embed="rId3"/>
          <a:stretch>
            <a:fillRect/>
          </a:stretch>
        </p:blipFill>
        <p:spPr>
          <a:xfrm>
            <a:off x="458786" y="2020519"/>
            <a:ext cx="8229600" cy="2351314"/>
          </a:xfrm>
        </p:spPr>
      </p:pic>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15</a:t>
            </a:fld>
            <a:endParaRPr lang="en-US" sz="800">
              <a:cs typeface="ＭＳ Ｐゴシック" charset="0"/>
            </a:endParaRPr>
          </a:p>
        </p:txBody>
      </p:sp>
      <p:sp>
        <p:nvSpPr>
          <p:cNvPr id="5" name="TextBox 4">
            <a:extLst>
              <a:ext uri="{FF2B5EF4-FFF2-40B4-BE49-F238E27FC236}">
                <a16:creationId xmlns:a16="http://schemas.microsoft.com/office/drawing/2014/main" id="{584DDB90-702A-F247-BC90-04930BAAA458}"/>
              </a:ext>
            </a:extLst>
          </p:cNvPr>
          <p:cNvSpPr txBox="1"/>
          <p:nvPr/>
        </p:nvSpPr>
        <p:spPr>
          <a:xfrm>
            <a:off x="458787" y="4663636"/>
            <a:ext cx="8229599" cy="1384995"/>
          </a:xfrm>
          <a:prstGeom prst="rect">
            <a:avLst/>
          </a:prstGeom>
          <a:noFill/>
        </p:spPr>
        <p:txBody>
          <a:bodyPr wrap="square" rtlCol="0">
            <a:spAutoFit/>
          </a:bodyPr>
          <a:lstStyle/>
          <a:p>
            <a:r>
              <a:rPr lang="en-US" sz="1400" dirty="0"/>
              <a:t>The highlighted portion is the description of the type that follows in the un-highlighted portion.</a:t>
            </a:r>
          </a:p>
          <a:p>
            <a:endParaRPr lang="en-US" sz="1400" dirty="0"/>
          </a:p>
          <a:p>
            <a:r>
              <a:rPr lang="en-US" sz="1400" dirty="0"/>
              <a:t>The description starts with a unique ID (0xFF or 255 in this case) that is then referenced when subsequent values of the specified type are encoded.</a:t>
            </a:r>
          </a:p>
          <a:p>
            <a:endParaRPr lang="en-US" sz="1400" dirty="0"/>
          </a:p>
          <a:p>
            <a:r>
              <a:rPr lang="en-US" sz="1400" dirty="0"/>
              <a:t>This overhead is 179 bytes, compared to just 75 bytes for the actual data.</a:t>
            </a:r>
          </a:p>
        </p:txBody>
      </p:sp>
      <p:sp>
        <p:nvSpPr>
          <p:cNvPr id="6" name="TextBox 5">
            <a:extLst>
              <a:ext uri="{FF2B5EF4-FFF2-40B4-BE49-F238E27FC236}">
                <a16:creationId xmlns:a16="http://schemas.microsoft.com/office/drawing/2014/main" id="{237FC70F-136C-3B4C-8F5E-A75DB552762F}"/>
              </a:ext>
            </a:extLst>
          </p:cNvPr>
          <p:cNvSpPr txBox="1"/>
          <p:nvPr/>
        </p:nvSpPr>
        <p:spPr>
          <a:xfrm>
            <a:off x="458786" y="1101395"/>
            <a:ext cx="8229600" cy="738664"/>
          </a:xfrm>
          <a:prstGeom prst="rect">
            <a:avLst/>
          </a:prstGeom>
          <a:noFill/>
        </p:spPr>
        <p:txBody>
          <a:bodyPr wrap="square" rtlCol="0">
            <a:spAutoFit/>
          </a:bodyPr>
          <a:lstStyle/>
          <a:p>
            <a:r>
              <a:rPr lang="en-US" sz="1400" dirty="0"/>
              <a:t>Encoding of GOB structures follows this structure:</a:t>
            </a:r>
          </a:p>
          <a:p>
            <a:endParaRPr lang="en-US" sz="1400" dirty="0"/>
          </a:p>
          <a:p>
            <a:r>
              <a:rPr lang="en-US" sz="1400" dirty="0"/>
              <a:t>(</a:t>
            </a:r>
            <a:r>
              <a:rPr lang="en-US" sz="1400" dirty="0" err="1"/>
              <a:t>byteCount</a:t>
            </a:r>
            <a:r>
              <a:rPr lang="en-US" sz="1400" dirty="0"/>
              <a:t> (-type id, encoding of a </a:t>
            </a:r>
            <a:r>
              <a:rPr lang="en-US" sz="1400" dirty="0" err="1"/>
              <a:t>wireType</a:t>
            </a:r>
            <a:r>
              <a:rPr lang="en-US" sz="1400" dirty="0"/>
              <a:t>)* (type id, encoding of a value))*</a:t>
            </a:r>
          </a:p>
        </p:txBody>
      </p:sp>
    </p:spTree>
    <p:extLst>
      <p:ext uri="{BB962C8B-B14F-4D97-AF65-F5344CB8AC3E}">
        <p14:creationId xmlns:p14="http://schemas.microsoft.com/office/powerpoint/2010/main" val="360336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GOB – Binary Output</a:t>
            </a:r>
          </a:p>
        </p:txBody>
      </p:sp>
      <p:pic>
        <p:nvPicPr>
          <p:cNvPr id="4" name="Content Placeholder 3">
            <a:extLst>
              <a:ext uri="{FF2B5EF4-FFF2-40B4-BE49-F238E27FC236}">
                <a16:creationId xmlns:a16="http://schemas.microsoft.com/office/drawing/2014/main" id="{41159468-3D4D-AD48-8CDA-C6AF23D971CE}"/>
              </a:ext>
            </a:extLst>
          </p:cNvPr>
          <p:cNvPicPr>
            <a:picLocks noGrp="1" noChangeAspect="1"/>
          </p:cNvPicPr>
          <p:nvPr>
            <p:ph idx="10"/>
          </p:nvPr>
        </p:nvPicPr>
        <p:blipFill>
          <a:blip r:embed="rId3"/>
          <a:stretch>
            <a:fillRect/>
          </a:stretch>
        </p:blipFill>
        <p:spPr>
          <a:xfrm>
            <a:off x="458788" y="933973"/>
            <a:ext cx="8229600" cy="970726"/>
          </a:xfrm>
        </p:spPr>
      </p:pic>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16</a:t>
            </a:fld>
            <a:endParaRPr lang="en-US" sz="800">
              <a:cs typeface="ＭＳ Ｐゴシック" charset="0"/>
            </a:endParaRPr>
          </a:p>
        </p:txBody>
      </p:sp>
      <p:sp>
        <p:nvSpPr>
          <p:cNvPr id="5" name="TextBox 4">
            <a:extLst>
              <a:ext uri="{FF2B5EF4-FFF2-40B4-BE49-F238E27FC236}">
                <a16:creationId xmlns:a16="http://schemas.microsoft.com/office/drawing/2014/main" id="{A5791EF3-7E5C-FE4F-912B-0A63D3DE2082}"/>
              </a:ext>
            </a:extLst>
          </p:cNvPr>
          <p:cNvSpPr txBox="1"/>
          <p:nvPr/>
        </p:nvSpPr>
        <p:spPr>
          <a:xfrm>
            <a:off x="458788" y="2254103"/>
            <a:ext cx="8229600" cy="954107"/>
          </a:xfrm>
          <a:prstGeom prst="rect">
            <a:avLst/>
          </a:prstGeom>
          <a:noFill/>
        </p:spPr>
        <p:txBody>
          <a:bodyPr wrap="square" rtlCol="0">
            <a:spAutoFit/>
          </a:bodyPr>
          <a:lstStyle/>
          <a:p>
            <a:r>
              <a:rPr lang="en-US" sz="1400" dirty="0"/>
              <a:t>The highlighted hex numbers are the lengths of the string fields in the struct:</a:t>
            </a:r>
          </a:p>
          <a:p>
            <a:r>
              <a:rPr lang="en-US" sz="1400" dirty="0"/>
              <a:t>- 0x0B (11) Followed by 57 65 73 74 6D 69 6E 73 74 65 72 gives “Westminster”</a:t>
            </a:r>
          </a:p>
          <a:p>
            <a:r>
              <a:rPr lang="en-US" sz="1400" dirty="0"/>
              <a:t>- 0x02 (2) Followed by 43 4F gives “CO”</a:t>
            </a:r>
          </a:p>
          <a:p>
            <a:r>
              <a:rPr lang="en-US" sz="1400" dirty="0"/>
              <a:t>- 0x0D (13) Followed by 55 6E 69 74 65 64 20 53 74 61 74 65 73 gives “United States”</a:t>
            </a:r>
          </a:p>
        </p:txBody>
      </p:sp>
    </p:spTree>
    <p:extLst>
      <p:ext uri="{BB962C8B-B14F-4D97-AF65-F5344CB8AC3E}">
        <p14:creationId xmlns:p14="http://schemas.microsoft.com/office/powerpoint/2010/main" val="21076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Encoding Performance	</a:t>
            </a:r>
          </a:p>
        </p:txBody>
      </p:sp>
      <p:graphicFrame>
        <p:nvGraphicFramePr>
          <p:cNvPr id="2" name="Content Placeholder 1">
            <a:extLst>
              <a:ext uri="{FF2B5EF4-FFF2-40B4-BE49-F238E27FC236}">
                <a16:creationId xmlns:a16="http://schemas.microsoft.com/office/drawing/2014/main" id="{DCB3AC4F-26CA-4849-80C2-234EEC13017B}"/>
              </a:ext>
            </a:extLst>
          </p:cNvPr>
          <p:cNvGraphicFramePr>
            <a:graphicFrameLocks noGrp="1"/>
          </p:cNvGraphicFramePr>
          <p:nvPr>
            <p:ph idx="10"/>
            <p:extLst>
              <p:ext uri="{D42A27DB-BD31-4B8C-83A1-F6EECF244321}">
                <p14:modId xmlns:p14="http://schemas.microsoft.com/office/powerpoint/2010/main" val="2757961977"/>
              </p:ext>
            </p:extLst>
          </p:nvPr>
        </p:nvGraphicFramePr>
        <p:xfrm>
          <a:off x="458788" y="1009650"/>
          <a:ext cx="8229600" cy="1854200"/>
        </p:xfrm>
        <a:graphic>
          <a:graphicData uri="http://schemas.openxmlformats.org/drawingml/2006/table">
            <a:tbl>
              <a:tblPr firstRow="1" bandRow="1">
                <a:tableStyleId>{5C22544A-7EE6-4342-B048-85BDC9FD1C3A}</a:tableStyleId>
              </a:tblPr>
              <a:tblGrid>
                <a:gridCol w="1401910">
                  <a:extLst>
                    <a:ext uri="{9D8B030D-6E8A-4147-A177-3AD203B41FA5}">
                      <a16:colId xmlns:a16="http://schemas.microsoft.com/office/drawing/2014/main" val="1395874687"/>
                    </a:ext>
                  </a:extLst>
                </a:gridCol>
                <a:gridCol w="3657600">
                  <a:extLst>
                    <a:ext uri="{9D8B030D-6E8A-4147-A177-3AD203B41FA5}">
                      <a16:colId xmlns:a16="http://schemas.microsoft.com/office/drawing/2014/main" val="1709679526"/>
                    </a:ext>
                  </a:extLst>
                </a:gridCol>
                <a:gridCol w="3170090">
                  <a:extLst>
                    <a:ext uri="{9D8B030D-6E8A-4147-A177-3AD203B41FA5}">
                      <a16:colId xmlns:a16="http://schemas.microsoft.com/office/drawing/2014/main" val="110358022"/>
                    </a:ext>
                  </a:extLst>
                </a:gridCol>
              </a:tblGrid>
              <a:tr h="370840">
                <a:tc>
                  <a:txBody>
                    <a:bodyPr/>
                    <a:lstStyle/>
                    <a:p>
                      <a:r>
                        <a:rPr lang="en-US" dirty="0"/>
                        <a:t>Encoding</a:t>
                      </a:r>
                    </a:p>
                  </a:txBody>
                  <a:tcPr/>
                </a:tc>
                <a:tc>
                  <a:txBody>
                    <a:bodyPr/>
                    <a:lstStyle/>
                    <a:p>
                      <a:r>
                        <a:rPr lang="en-US" dirty="0"/>
                        <a:t>Single Waypoint{}</a:t>
                      </a:r>
                    </a:p>
                  </a:txBody>
                  <a:tcPr/>
                </a:tc>
                <a:tc>
                  <a:txBody>
                    <a:bodyPr/>
                    <a:lstStyle/>
                    <a:p>
                      <a:r>
                        <a:rPr lang="en-US" dirty="0"/>
                        <a:t>[]Waypoint{}</a:t>
                      </a:r>
                    </a:p>
                  </a:txBody>
                  <a:tcPr/>
                </a:tc>
                <a:extLst>
                  <a:ext uri="{0D108BD9-81ED-4DB2-BD59-A6C34878D82A}">
                    <a16:rowId xmlns:a16="http://schemas.microsoft.com/office/drawing/2014/main" val="851134918"/>
                  </a:ext>
                </a:extLst>
              </a:tr>
              <a:tr h="370840">
                <a:tc>
                  <a:txBody>
                    <a:bodyPr/>
                    <a:lstStyle/>
                    <a:p>
                      <a:r>
                        <a:rPr lang="en-US" dirty="0"/>
                        <a:t>JSON</a:t>
                      </a:r>
                    </a:p>
                  </a:txBody>
                  <a:tcPr/>
                </a:tc>
                <a:tc>
                  <a:txBody>
                    <a:bodyPr/>
                    <a:lstStyle/>
                    <a:p>
                      <a:r>
                        <a:rPr lang="en-US" dirty="0"/>
                        <a:t>1960 ns/op (208 bytes)</a:t>
                      </a:r>
                    </a:p>
                  </a:txBody>
                  <a:tcPr/>
                </a:tc>
                <a:tc>
                  <a:txBody>
                    <a:bodyPr/>
                    <a:lstStyle/>
                    <a:p>
                      <a:r>
                        <a:rPr lang="en-US" dirty="0"/>
                        <a:t>9251 ns/op (1042 bytes)</a:t>
                      </a:r>
                    </a:p>
                  </a:txBody>
                  <a:tcPr/>
                </a:tc>
                <a:extLst>
                  <a:ext uri="{0D108BD9-81ED-4DB2-BD59-A6C34878D82A}">
                    <a16:rowId xmlns:a16="http://schemas.microsoft.com/office/drawing/2014/main" val="4027266181"/>
                  </a:ext>
                </a:extLst>
              </a:tr>
              <a:tr h="370840">
                <a:tc>
                  <a:txBody>
                    <a:bodyPr/>
                    <a:lstStyle/>
                    <a:p>
                      <a:r>
                        <a:rPr lang="en-US" dirty="0"/>
                        <a:t>XML</a:t>
                      </a:r>
                    </a:p>
                  </a:txBody>
                  <a:tcPr/>
                </a:tc>
                <a:tc>
                  <a:txBody>
                    <a:bodyPr/>
                    <a:lstStyle/>
                    <a:p>
                      <a:r>
                        <a:rPr lang="en-US" dirty="0"/>
                        <a:t>6444 ns/op (312 bytes)</a:t>
                      </a:r>
                    </a:p>
                  </a:txBody>
                  <a:tcPr/>
                </a:tc>
                <a:tc>
                  <a:txBody>
                    <a:bodyPr/>
                    <a:lstStyle/>
                    <a:p>
                      <a:r>
                        <a:rPr lang="en-US" dirty="0"/>
                        <a:t>34,755 ns/op (1556 bytes)</a:t>
                      </a:r>
                    </a:p>
                  </a:txBody>
                  <a:tcPr/>
                </a:tc>
                <a:extLst>
                  <a:ext uri="{0D108BD9-81ED-4DB2-BD59-A6C34878D82A}">
                    <a16:rowId xmlns:a16="http://schemas.microsoft.com/office/drawing/2014/main" val="826698726"/>
                  </a:ext>
                </a:extLst>
              </a:tr>
              <a:tr h="370840">
                <a:tc>
                  <a:txBody>
                    <a:bodyPr/>
                    <a:lstStyle/>
                    <a:p>
                      <a:r>
                        <a:rPr lang="en-US" dirty="0"/>
                        <a:t>ASN.1</a:t>
                      </a:r>
                    </a:p>
                  </a:txBody>
                  <a:tcPr/>
                </a:tc>
                <a:tc>
                  <a:txBody>
                    <a:bodyPr/>
                    <a:lstStyle/>
                    <a:p>
                      <a:r>
                        <a:rPr lang="en-US" dirty="0"/>
                        <a:t>6865 ns/op (77 bytes)</a:t>
                      </a:r>
                    </a:p>
                  </a:txBody>
                  <a:tcPr/>
                </a:tc>
                <a:tc>
                  <a:txBody>
                    <a:bodyPr/>
                    <a:lstStyle/>
                    <a:p>
                      <a:r>
                        <a:rPr lang="en-US" dirty="0"/>
                        <a:t>36,289 ns/op (377 bytes)</a:t>
                      </a:r>
                    </a:p>
                  </a:txBody>
                  <a:tcPr/>
                </a:tc>
                <a:extLst>
                  <a:ext uri="{0D108BD9-81ED-4DB2-BD59-A6C34878D82A}">
                    <a16:rowId xmlns:a16="http://schemas.microsoft.com/office/drawing/2014/main" val="701839516"/>
                  </a:ext>
                </a:extLst>
              </a:tr>
              <a:tr h="370840">
                <a:tc>
                  <a:txBody>
                    <a:bodyPr/>
                    <a:lstStyle/>
                    <a:p>
                      <a:r>
                        <a:rPr lang="en-US" dirty="0"/>
                        <a:t>GOB</a:t>
                      </a:r>
                    </a:p>
                  </a:txBody>
                  <a:tcPr/>
                </a:tc>
                <a:tc>
                  <a:txBody>
                    <a:bodyPr/>
                    <a:lstStyle/>
                    <a:p>
                      <a:r>
                        <a:rPr lang="en-US" dirty="0"/>
                        <a:t>1297 ns/op (253 bytes/74 bytes)*</a:t>
                      </a:r>
                    </a:p>
                  </a:txBody>
                  <a:tcPr/>
                </a:tc>
                <a:tc>
                  <a:txBody>
                    <a:bodyPr/>
                    <a:lstStyle/>
                    <a:p>
                      <a:r>
                        <a:rPr lang="en-US" dirty="0"/>
                        <a:t>5211 ns/op (547 bytes)</a:t>
                      </a:r>
                    </a:p>
                  </a:txBody>
                  <a:tcPr/>
                </a:tc>
                <a:extLst>
                  <a:ext uri="{0D108BD9-81ED-4DB2-BD59-A6C34878D82A}">
                    <a16:rowId xmlns:a16="http://schemas.microsoft.com/office/drawing/2014/main" val="4204124909"/>
                  </a:ext>
                </a:extLst>
              </a:tr>
            </a:tbl>
          </a:graphicData>
        </a:graphic>
      </p:graphicFrame>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17</a:t>
            </a:fld>
            <a:endParaRPr lang="en-US" sz="800">
              <a:cs typeface="ＭＳ Ｐゴシック" charset="0"/>
            </a:endParaRPr>
          </a:p>
        </p:txBody>
      </p:sp>
    </p:spTree>
    <p:extLst>
      <p:ext uri="{BB962C8B-B14F-4D97-AF65-F5344CB8AC3E}">
        <p14:creationId xmlns:p14="http://schemas.microsoft.com/office/powerpoint/2010/main" val="195305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We’re Hiring!</a:t>
            </a:r>
          </a:p>
        </p:txBody>
      </p:sp>
      <p:sp>
        <p:nvSpPr>
          <p:cNvPr id="15362" name="Rectangle 3"/>
          <p:cNvSpPr>
            <a:spLocks noGrp="1" noChangeArrowheads="1"/>
          </p:cNvSpPr>
          <p:nvPr>
            <p:ph idx="10"/>
          </p:nvPr>
        </p:nvSpPr>
        <p:spPr>
          <a:xfrm>
            <a:off x="458788" y="988827"/>
            <a:ext cx="8229600" cy="5155941"/>
          </a:xfrm>
        </p:spPr>
        <p:txBody>
          <a:bodyPr/>
          <a:lstStyle/>
          <a:p>
            <a:pPr marL="0" indent="0">
              <a:buNone/>
            </a:pPr>
            <a:r>
              <a:rPr lang="en-US" b="1" dirty="0">
                <a:latin typeface="Arial" charset="0"/>
                <a:ea typeface="ＭＳ Ｐゴシック" charset="0"/>
                <a:cs typeface="ＭＳ Ｐゴシック" charset="0"/>
              </a:rPr>
              <a:t>Principal Engineer for Time Shifted Video (Cloud DVR)</a:t>
            </a:r>
          </a:p>
          <a:p>
            <a:r>
              <a:rPr lang="en-US" dirty="0">
                <a:latin typeface="Arial" charset="0"/>
                <a:ea typeface="ＭＳ Ｐゴシック" charset="0"/>
                <a:cs typeface="ＭＳ Ｐゴシック" charset="0"/>
              </a:rPr>
              <a:t>The core product this team is developing and managing is the next generation cloud DVR system (</a:t>
            </a:r>
            <a:r>
              <a:rPr lang="en-US" dirty="0" err="1">
                <a:latin typeface="Arial" charset="0"/>
                <a:ea typeface="ＭＳ Ｐゴシック" charset="0"/>
                <a:cs typeface="ＭＳ Ｐゴシック" charset="0"/>
              </a:rPr>
              <a:t>cDVR</a:t>
            </a:r>
            <a:r>
              <a:rPr lang="en-US" dirty="0">
                <a:latin typeface="Arial" charset="0"/>
                <a:ea typeface="ＭＳ Ｐゴシック" charset="0"/>
                <a:cs typeface="ＭＳ Ｐゴシック" charset="0"/>
              </a:rPr>
              <a:t>).  We developed this system from the ground up.</a:t>
            </a:r>
          </a:p>
          <a:p>
            <a:r>
              <a:rPr lang="en-US" dirty="0">
                <a:latin typeface="Arial" charset="0"/>
                <a:ea typeface="ＭＳ Ｐゴシック" charset="0"/>
                <a:cs typeface="ＭＳ Ｐゴシック" charset="0"/>
              </a:rPr>
              <a:t>Experience with Go highly desired</a:t>
            </a:r>
          </a:p>
          <a:p>
            <a:r>
              <a:rPr lang="en-US" dirty="0">
                <a:latin typeface="Arial" charset="0"/>
                <a:ea typeface="ＭＳ Ｐゴシック" charset="0"/>
                <a:cs typeface="ＭＳ Ｐゴシック" charset="0"/>
              </a:rPr>
              <a:t>Developing software for Networking, Web services, HTTP, and TCP/IP</a:t>
            </a:r>
          </a:p>
          <a:p>
            <a:pPr marL="0" indent="0">
              <a:buNone/>
            </a:pPr>
            <a:r>
              <a:rPr lang="en-US" dirty="0">
                <a:latin typeface="Arial" charset="0"/>
                <a:ea typeface="ＭＳ Ｐゴシック" charset="0"/>
                <a:cs typeface="ＭＳ Ｐゴシック" charset="0"/>
              </a:rPr>
              <a:t> </a:t>
            </a:r>
          </a:p>
          <a:p>
            <a:pPr marL="0" indent="0">
              <a:buNone/>
            </a:pPr>
            <a:r>
              <a:rPr lang="en-US" b="1" dirty="0">
                <a:latin typeface="Arial" charset="0"/>
                <a:ea typeface="ＭＳ Ｐゴシック" charset="0"/>
                <a:cs typeface="ＭＳ Ｐゴシック" charset="0"/>
              </a:rPr>
              <a:t>Engineer 3 on CDN</a:t>
            </a:r>
          </a:p>
          <a:p>
            <a:r>
              <a:rPr lang="en-US" dirty="0">
                <a:latin typeface="Arial" charset="0"/>
                <a:ea typeface="ＭＳ Ｐゴシック" charset="0"/>
                <a:cs typeface="ＭＳ Ｐゴシック" charset="0"/>
              </a:rPr>
              <a:t>As an engineer in the CDN team, you will help build the infrastructure and develop software to support the systems that deliver IP content for a wide range of mobile and first-screen television devices.</a:t>
            </a:r>
          </a:p>
          <a:p>
            <a:r>
              <a:rPr lang="en-US" dirty="0">
                <a:latin typeface="Arial" charset="0"/>
                <a:ea typeface="ＭＳ Ｐゴシック" charset="0"/>
                <a:cs typeface="ＭＳ Ｐゴシック" charset="0"/>
              </a:rPr>
              <a:t>Experience developing software with Go (2+ years)</a:t>
            </a:r>
          </a:p>
          <a:p>
            <a:r>
              <a:rPr lang="en-US" dirty="0">
                <a:latin typeface="Arial" charset="0"/>
                <a:ea typeface="ＭＳ Ｐゴシック" charset="0"/>
                <a:cs typeface="ＭＳ Ｐゴシック" charset="0"/>
              </a:rPr>
              <a:t>Experience developing software for large, distributed systems</a:t>
            </a:r>
          </a:p>
          <a:p>
            <a:r>
              <a:rPr lang="en-US" dirty="0">
                <a:latin typeface="Arial" charset="0"/>
                <a:ea typeface="ＭＳ Ｐゴシック" charset="0"/>
                <a:cs typeface="ＭＳ Ｐゴシック" charset="0"/>
              </a:rPr>
              <a:t>Experience developing software for networking, DNS, HTTP, and TCP/IP</a:t>
            </a:r>
          </a:p>
          <a:p>
            <a:pPr marL="0" indent="0">
              <a:buNone/>
            </a:pPr>
            <a:r>
              <a:rPr lang="en-US" dirty="0">
                <a:latin typeface="Arial" charset="0"/>
                <a:ea typeface="ＭＳ Ｐゴシック" charset="0"/>
                <a:cs typeface="ＭＳ Ｐゴシック" charset="0"/>
              </a:rPr>
              <a:t> </a:t>
            </a:r>
          </a:p>
          <a:p>
            <a:pPr marL="0" indent="0">
              <a:buNone/>
            </a:pPr>
            <a:r>
              <a:rPr lang="en-US" b="1" dirty="0">
                <a:latin typeface="Arial" charset="0"/>
                <a:ea typeface="ＭＳ Ｐゴシック" charset="0"/>
                <a:cs typeface="ＭＳ Ｐゴシック" charset="0"/>
              </a:rPr>
              <a:t>Principal Engineer, Distributed Systems (Infrastructure)</a:t>
            </a:r>
          </a:p>
          <a:p>
            <a:r>
              <a:rPr lang="en-US" dirty="0">
                <a:latin typeface="Arial" charset="0"/>
                <a:ea typeface="ＭＳ Ｐゴシック" charset="0"/>
                <a:cs typeface="ＭＳ Ｐゴシック" charset="0"/>
              </a:rPr>
              <a:t>More specifically, we write server-side code in Go for a load balancer, log aggregator, monitoring tool, resource provisioning daemons, deployment tool, and a REST API. We also have a UI written in </a:t>
            </a:r>
            <a:r>
              <a:rPr lang="en-US" dirty="0" err="1">
                <a:latin typeface="Arial" charset="0"/>
                <a:ea typeface="ＭＳ Ｐゴシック" charset="0"/>
                <a:cs typeface="ＭＳ Ｐゴシック" charset="0"/>
              </a:rPr>
              <a:t>VueJS</a:t>
            </a:r>
            <a:r>
              <a:rPr lang="en-US" dirty="0">
                <a:latin typeface="Arial" charset="0"/>
                <a:ea typeface="ＭＳ Ｐゴシック" charset="0"/>
                <a:cs typeface="ＭＳ Ｐゴシック" charset="0"/>
              </a:rPr>
              <a:t>.</a:t>
            </a:r>
          </a:p>
          <a:p>
            <a:r>
              <a:rPr lang="en-US" dirty="0">
                <a:latin typeface="Arial" charset="0"/>
                <a:ea typeface="ＭＳ Ｐゴシック" charset="0"/>
                <a:cs typeface="ＭＳ Ｐゴシック" charset="0"/>
              </a:rPr>
              <a:t>Docker and Kubernetes</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18</a:t>
            </a:fld>
            <a:endParaRPr lang="en-US" sz="800">
              <a:cs typeface="ＭＳ Ｐゴシック" charset="0"/>
            </a:endParaRPr>
          </a:p>
        </p:txBody>
      </p:sp>
    </p:spTree>
    <p:extLst>
      <p:ext uri="{BB962C8B-B14F-4D97-AF65-F5344CB8AC3E}">
        <p14:creationId xmlns:p14="http://schemas.microsoft.com/office/powerpoint/2010/main" val="213922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Sources</a:t>
            </a:r>
          </a:p>
        </p:txBody>
      </p:sp>
      <p:sp>
        <p:nvSpPr>
          <p:cNvPr id="15362" name="Rectangle 3"/>
          <p:cNvSpPr>
            <a:spLocks noGrp="1" noChangeArrowheads="1"/>
          </p:cNvSpPr>
          <p:nvPr>
            <p:ph idx="10"/>
          </p:nvPr>
        </p:nvSpPr>
        <p:spPr>
          <a:xfrm>
            <a:off x="458788" y="813817"/>
            <a:ext cx="8229600" cy="5330952"/>
          </a:xfrm>
        </p:spPr>
        <p:txBody>
          <a:bodyPr/>
          <a:lstStyle/>
          <a:p>
            <a:r>
              <a:rPr lang="en-US" dirty="0">
                <a:latin typeface="Arial" charset="0"/>
                <a:ea typeface="ＭＳ Ｐゴシック" charset="0"/>
                <a:cs typeface="ＭＳ Ｐゴシック" charset="0"/>
                <a:hlinkClick r:id="rId2"/>
              </a:rPr>
              <a:t>https://en.wikipedia.org/wiki/Abstract_Syntax_Notation_One</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hlinkClick r:id="rId3"/>
              </a:rPr>
              <a:t>https://en.wikipedia.org/wiki/X.690</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hlinkClick r:id="rId4"/>
              </a:rPr>
              <a:t>https://www.youtube.com/watch?time_continue=3&amp;v=EccHushRhWs</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hlinkClick r:id="rId5"/>
              </a:rPr>
              <a:t>http://luca.ntop.org/Teaching/Appunti/asn1.html</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hlinkClick r:id="rId6"/>
              </a:rPr>
              <a:t>https://blog.golang.org/gobs-of-data</a:t>
            </a:r>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19</a:t>
            </a:fld>
            <a:endParaRPr lang="en-US" sz="800">
              <a:cs typeface="ＭＳ Ｐゴシック" charset="0"/>
            </a:endParaRPr>
          </a:p>
        </p:txBody>
      </p:sp>
    </p:spTree>
    <p:extLst>
      <p:ext uri="{BB962C8B-B14F-4D97-AF65-F5344CB8AC3E}">
        <p14:creationId xmlns:p14="http://schemas.microsoft.com/office/powerpoint/2010/main" val="361842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58788" y="455613"/>
            <a:ext cx="8229600" cy="839787"/>
          </a:xfrm>
        </p:spPr>
        <p:txBody>
          <a:bodyPr/>
          <a:lstStyle/>
          <a:p>
            <a:pPr eaLnBrk="1" hangingPunct="1"/>
            <a:r>
              <a:rPr lang="pt-BR" dirty="0">
                <a:latin typeface="Arial" charset="0"/>
              </a:rPr>
              <a:t>Agenda</a:t>
            </a:r>
          </a:p>
        </p:txBody>
      </p:sp>
      <p:sp>
        <p:nvSpPr>
          <p:cNvPr id="18434" name="Rectangle 3"/>
          <p:cNvSpPr>
            <a:spLocks noGrp="1" noChangeArrowheads="1"/>
          </p:cNvSpPr>
          <p:nvPr>
            <p:ph sz="quarter" idx="10"/>
          </p:nvPr>
        </p:nvSpPr>
        <p:spPr>
          <a:xfrm>
            <a:off x="458788" y="1362075"/>
            <a:ext cx="8229600" cy="4810125"/>
          </a:xfrm>
        </p:spPr>
        <p:txBody>
          <a:bodyPr/>
          <a:lstStyle/>
          <a:p>
            <a:r>
              <a:rPr lang="en-US" dirty="0">
                <a:latin typeface="Arial" charset="0"/>
                <a:ea typeface="ＭＳ Ｐゴシック" charset="0"/>
                <a:cs typeface="ＭＳ Ｐゴシック" charset="0"/>
              </a:rPr>
              <a:t>ASN.1</a:t>
            </a:r>
          </a:p>
          <a:p>
            <a:r>
              <a:rPr lang="en-US" dirty="0">
                <a:latin typeface="Arial" charset="0"/>
                <a:ea typeface="ＭＳ Ｐゴシック" charset="0"/>
                <a:cs typeface="ＭＳ Ｐゴシック" charset="0"/>
              </a:rPr>
              <a:t>GOB</a:t>
            </a:r>
          </a:p>
          <a:p>
            <a:r>
              <a:rPr lang="en-US" dirty="0">
                <a:latin typeface="Arial" charset="0"/>
                <a:ea typeface="ＭＳ Ｐゴシック" charset="0"/>
                <a:cs typeface="ＭＳ Ｐゴシック" charset="0"/>
              </a:rPr>
              <a:t>Comparison with the more well-used encodings</a:t>
            </a:r>
          </a:p>
        </p:txBody>
      </p:sp>
      <p:sp>
        <p:nvSpPr>
          <p:cNvPr id="5" name="Slide Number Placeholder 4"/>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C84797A-4C50-1145-BCBF-072A471E84C8}" type="slidenum">
              <a:rPr lang="en-US" sz="800">
                <a:cs typeface="ＭＳ Ｐゴシック" charset="0"/>
              </a:rPr>
              <a:pPr/>
              <a:t>2</a:t>
            </a:fld>
            <a:endParaRPr lang="en-US" sz="800">
              <a:cs typeface="ＭＳ Ｐゴシック" charset="0"/>
            </a:endParaRPr>
          </a:p>
        </p:txBody>
      </p:sp>
    </p:spTree>
    <p:extLst>
      <p:ext uri="{BB962C8B-B14F-4D97-AF65-F5344CB8AC3E}">
        <p14:creationId xmlns:p14="http://schemas.microsoft.com/office/powerpoint/2010/main" val="290198531"/>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8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460375" y="2284413"/>
            <a:ext cx="7772400" cy="1525587"/>
          </a:xfrm>
        </p:spPr>
        <p:txBody>
          <a:bodyPr/>
          <a:lstStyle/>
          <a:p>
            <a:pPr eaLnBrk="1" hangingPunct="1"/>
            <a:r>
              <a:rPr lang="en-US" dirty="0">
                <a:latin typeface="Arial" charset="0"/>
              </a:rPr>
              <a:t>ASN.1 (Abstract Syntax Notation One)</a:t>
            </a:r>
          </a:p>
        </p:txBody>
      </p:sp>
    </p:spTree>
    <p:extLst>
      <p:ext uri="{BB962C8B-B14F-4D97-AF65-F5344CB8AC3E}">
        <p14:creationId xmlns:p14="http://schemas.microsoft.com/office/powerpoint/2010/main" val="347725874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8788" y="455614"/>
            <a:ext cx="8229600" cy="397142"/>
          </a:xfrm>
        </p:spPr>
        <p:txBody>
          <a:bodyPr/>
          <a:lstStyle/>
          <a:p>
            <a:pPr eaLnBrk="1" hangingPunct="1"/>
            <a:r>
              <a:rPr lang="en-US" dirty="0">
                <a:latin typeface="Arial" charset="0"/>
              </a:rPr>
              <a:t>ASN.1 - Background</a:t>
            </a:r>
          </a:p>
        </p:txBody>
      </p:sp>
      <p:sp>
        <p:nvSpPr>
          <p:cNvPr id="16386" name="Content Placeholder 4"/>
          <p:cNvSpPr>
            <a:spLocks noGrp="1"/>
          </p:cNvSpPr>
          <p:nvPr>
            <p:ph idx="10"/>
          </p:nvPr>
        </p:nvSpPr>
        <p:spPr>
          <a:xfrm>
            <a:off x="458788" y="999460"/>
            <a:ext cx="8229600" cy="4858415"/>
          </a:xfrm>
        </p:spPr>
        <p:txBody>
          <a:bodyPr/>
          <a:lstStyle/>
          <a:p>
            <a:pPr marL="0" indent="0" eaLnBrk="1" hangingPunct="1"/>
            <a:r>
              <a:rPr lang="en-US" dirty="0">
                <a:latin typeface="Arial" charset="0"/>
              </a:rPr>
              <a:t> Interface Description Language (IDL) for describing data structures in a cross-platform way. </a:t>
            </a:r>
          </a:p>
          <a:p>
            <a:pPr marL="0" indent="0" eaLnBrk="1" hangingPunct="1"/>
            <a:r>
              <a:rPr lang="en-US" dirty="0">
                <a:latin typeface="Arial" charset="0"/>
              </a:rPr>
              <a:t> ISO/IEC (8824) and ITU-T standard (X.680-X.699)</a:t>
            </a:r>
          </a:p>
          <a:p>
            <a:pPr marL="174625" lvl="1" indent="0"/>
            <a:r>
              <a:rPr lang="en-US" dirty="0">
                <a:latin typeface="Arial" charset="0"/>
              </a:rPr>
              <a:t> Standardized in 1984 with updates as recently as August 2015</a:t>
            </a:r>
          </a:p>
          <a:p>
            <a:pPr marL="0" indent="0" eaLnBrk="1" hangingPunct="1"/>
            <a:r>
              <a:rPr lang="en-US" dirty="0">
                <a:latin typeface="Arial" charset="0"/>
              </a:rPr>
              <a:t> Used in telecommunications, networking, and cryptography (X.509)</a:t>
            </a:r>
          </a:p>
          <a:p>
            <a:pPr marL="0" indent="0" eaLnBrk="1" hangingPunct="1"/>
            <a:r>
              <a:rPr lang="en-US" dirty="0">
                <a:latin typeface="Arial" charset="0"/>
              </a:rPr>
              <a:t> Meant to be both human and computer readable</a:t>
            </a:r>
          </a:p>
          <a:p>
            <a:pPr marL="0" indent="0" eaLnBrk="1" hangingPunct="1"/>
            <a:r>
              <a:rPr lang="en-US" dirty="0">
                <a:latin typeface="Arial" charset="0"/>
              </a:rPr>
              <a:t> Used directly in three languages:</a:t>
            </a:r>
          </a:p>
          <a:p>
            <a:pPr marL="174625" lvl="1" indent="0"/>
            <a:r>
              <a:rPr lang="en-US" dirty="0">
                <a:latin typeface="Arial" charset="0"/>
              </a:rPr>
              <a:t> SDL for modelling event driven systems</a:t>
            </a:r>
          </a:p>
          <a:p>
            <a:pPr marL="174625" lvl="1" indent="0"/>
            <a:r>
              <a:rPr lang="en-US" dirty="0">
                <a:latin typeface="Arial" charset="0"/>
              </a:rPr>
              <a:t> TTCN-3 for conformance testing</a:t>
            </a:r>
          </a:p>
          <a:p>
            <a:pPr marL="174625" lvl="1" indent="0"/>
            <a:r>
              <a:rPr lang="en-US" dirty="0">
                <a:latin typeface="Arial" charset="0"/>
              </a:rPr>
              <a:t> Erlang</a:t>
            </a:r>
          </a:p>
        </p:txBody>
      </p:sp>
      <p:sp>
        <p:nvSpPr>
          <p:cNvPr id="7" name="Slide Number Placeholder 6"/>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45FC6132-C6FA-4945-BC40-81DB8D5CF508}" type="slidenum">
              <a:rPr lang="en-US" sz="800" smtClean="0">
                <a:cs typeface="ＭＳ Ｐゴシック" charset="0"/>
              </a:rPr>
              <a:pPr/>
              <a:t>4</a:t>
            </a:fld>
            <a:endParaRPr lang="en-US" sz="800">
              <a:cs typeface="ＭＳ Ｐゴシック" charset="0"/>
            </a:endParaRPr>
          </a:p>
        </p:txBody>
      </p:sp>
    </p:spTree>
    <p:extLst>
      <p:ext uri="{BB962C8B-B14F-4D97-AF65-F5344CB8AC3E}">
        <p14:creationId xmlns:p14="http://schemas.microsoft.com/office/powerpoint/2010/main" val="192413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IDL Syntax &amp; Structure</a:t>
            </a:r>
          </a:p>
        </p:txBody>
      </p:sp>
      <p:sp>
        <p:nvSpPr>
          <p:cNvPr id="15362" name="Rectangle 3"/>
          <p:cNvSpPr>
            <a:spLocks noGrp="1" noChangeArrowheads="1"/>
          </p:cNvSpPr>
          <p:nvPr>
            <p:ph idx="10"/>
          </p:nvPr>
        </p:nvSpPr>
        <p:spPr>
          <a:xfrm>
            <a:off x="458788" y="988827"/>
            <a:ext cx="8229600" cy="5155941"/>
          </a:xfrm>
        </p:spPr>
        <p:txBody>
          <a:bodyPr/>
          <a:lstStyle/>
          <a:p>
            <a:r>
              <a:rPr lang="en-US" dirty="0">
                <a:latin typeface="Arial" charset="0"/>
                <a:ea typeface="ＭＳ Ｐゴシック" charset="0"/>
                <a:cs typeface="ＭＳ Ｐゴシック" charset="0"/>
              </a:rPr>
              <a:t>Case sensitive syntax with keywords in ALL CAPS</a:t>
            </a:r>
          </a:p>
          <a:p>
            <a:r>
              <a:rPr lang="en-US" dirty="0">
                <a:latin typeface="Arial" charset="0"/>
                <a:ea typeface="ＭＳ Ｐゴシック" charset="0"/>
                <a:cs typeface="ＭＳ Ｐゴシック" charset="0"/>
              </a:rPr>
              <a:t>No underscores allowed for some reason</a:t>
            </a:r>
          </a:p>
          <a:p>
            <a:r>
              <a:rPr lang="en-US" dirty="0">
                <a:latin typeface="Arial" charset="0"/>
                <a:ea typeface="ＭＳ Ｐゴシック" charset="0"/>
                <a:cs typeface="ＭＳ Ｐゴシック" charset="0"/>
              </a:rPr>
              <a:t>Comments start with “--”, end with another “--” or EOL</a:t>
            </a:r>
          </a:p>
          <a:p>
            <a:r>
              <a:rPr lang="en-US" dirty="0">
                <a:latin typeface="Arial" charset="0"/>
                <a:ea typeface="ＭＳ Ｐゴシック" charset="0"/>
                <a:cs typeface="ＭＳ Ｐゴシック" charset="0"/>
              </a:rPr>
              <a:t>Assignment uses “::=“ </a:t>
            </a:r>
          </a:p>
          <a:p>
            <a:r>
              <a:rPr lang="en-US" dirty="0">
                <a:latin typeface="Arial" charset="0"/>
                <a:ea typeface="ＭＳ Ｐゴシック" charset="0"/>
                <a:cs typeface="ＭＳ Ｐゴシック" charset="0"/>
              </a:rPr>
              <a:t>Base datatypes are: BOOLEAN, INTEGER, ENUMERATED, REAL, NULL</a:t>
            </a:r>
          </a:p>
          <a:p>
            <a:r>
              <a:rPr lang="en-US" dirty="0">
                <a:latin typeface="Arial" charset="0"/>
                <a:ea typeface="ＭＳ Ｐゴシック" charset="0"/>
                <a:cs typeface="ＭＳ Ｐゴシック" charset="0"/>
              </a:rPr>
              <a:t>DATE, TIME-OF-DAY, and DATE-TIME</a:t>
            </a:r>
          </a:p>
          <a:p>
            <a:r>
              <a:rPr lang="en-US" dirty="0">
                <a:latin typeface="Arial" charset="0"/>
                <a:ea typeface="ＭＳ Ｐゴシック" charset="0"/>
                <a:cs typeface="ＭＳ Ｐゴシック" charset="0"/>
              </a:rPr>
              <a:t>Structs are fields grouped using into SEQUENCE(s) or SET(s)</a:t>
            </a:r>
          </a:p>
          <a:p>
            <a:r>
              <a:rPr lang="en-US" dirty="0">
                <a:latin typeface="Arial" charset="0"/>
                <a:ea typeface="ＭＳ Ｐゴシック" charset="0"/>
                <a:cs typeface="ＭＳ Ｐゴシック" charset="0"/>
              </a:rPr>
              <a:t>SEQUENCE OF and SET OF arrays and sets of structs</a:t>
            </a:r>
          </a:p>
          <a:p>
            <a:endParaRPr lang="en-US" dirty="0">
              <a:latin typeface="Arial" charset="0"/>
              <a:ea typeface="ＭＳ Ｐゴシック" charset="0"/>
              <a:cs typeface="ＭＳ Ｐゴシック" charset="0"/>
            </a:endParaRPr>
          </a:p>
          <a:p>
            <a:pPr marL="0" indent="0">
              <a:buNone/>
            </a:pPr>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5</a:t>
            </a:fld>
            <a:endParaRPr lang="en-US" sz="800">
              <a:cs typeface="ＭＳ Ｐゴシック" charset="0"/>
            </a:endParaRPr>
          </a:p>
        </p:txBody>
      </p:sp>
      <p:pic>
        <p:nvPicPr>
          <p:cNvPr id="8" name="Picture 7">
            <a:extLst>
              <a:ext uri="{FF2B5EF4-FFF2-40B4-BE49-F238E27FC236}">
                <a16:creationId xmlns:a16="http://schemas.microsoft.com/office/drawing/2014/main" id="{7AA105A4-6222-D94E-9DFD-7685D2E56226}"/>
              </a:ext>
            </a:extLst>
          </p:cNvPr>
          <p:cNvPicPr>
            <a:picLocks noChangeAspect="1"/>
          </p:cNvPicPr>
          <p:nvPr/>
        </p:nvPicPr>
        <p:blipFill>
          <a:blip r:embed="rId3"/>
          <a:stretch>
            <a:fillRect/>
          </a:stretch>
        </p:blipFill>
        <p:spPr>
          <a:xfrm>
            <a:off x="1811338" y="3145908"/>
            <a:ext cx="5524500" cy="2628900"/>
          </a:xfrm>
          <a:prstGeom prst="rect">
            <a:avLst/>
          </a:prstGeom>
        </p:spPr>
      </p:pic>
    </p:spTree>
    <p:extLst>
      <p:ext uri="{BB962C8B-B14F-4D97-AF65-F5344CB8AC3E}">
        <p14:creationId xmlns:p14="http://schemas.microsoft.com/office/powerpoint/2010/main" val="173136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IDL Syntax &amp; Structure</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6</a:t>
            </a:fld>
            <a:endParaRPr lang="en-US" sz="800">
              <a:cs typeface="ＭＳ Ｐゴシック" charset="0"/>
            </a:endParaRPr>
          </a:p>
        </p:txBody>
      </p:sp>
      <p:sp>
        <p:nvSpPr>
          <p:cNvPr id="8" name="Content Placeholder 7">
            <a:extLst>
              <a:ext uri="{FF2B5EF4-FFF2-40B4-BE49-F238E27FC236}">
                <a16:creationId xmlns:a16="http://schemas.microsoft.com/office/drawing/2014/main" id="{3CA30330-15B8-5242-A819-D31B7362D7DD}"/>
              </a:ext>
            </a:extLst>
          </p:cNvPr>
          <p:cNvSpPr>
            <a:spLocks noGrp="1"/>
          </p:cNvSpPr>
          <p:nvPr>
            <p:ph sz="quarter" idx="10"/>
          </p:nvPr>
        </p:nvSpPr>
        <p:spPr>
          <a:xfrm>
            <a:off x="458788" y="914400"/>
            <a:ext cx="8229600" cy="5331668"/>
          </a:xfrm>
        </p:spPr>
        <p:txBody>
          <a:bodyPr/>
          <a:lstStyle/>
          <a:p>
            <a:r>
              <a:rPr lang="en-US" dirty="0"/>
              <a:t>Supports ENUMERATED, DEFAULT values along with ranges for supported data types.</a:t>
            </a:r>
          </a:p>
          <a:p>
            <a:r>
              <a:rPr lang="en-US" dirty="0"/>
              <a:t>Fields can also be OPTIONAL</a:t>
            </a:r>
          </a:p>
          <a:p>
            <a:r>
              <a:rPr lang="en-US" dirty="0"/>
              <a:t>Ranges can be specified using ‘…’ syntax or ‘|’ syntax, (1 | 5 | 10 | 20 )</a:t>
            </a:r>
          </a:p>
        </p:txBody>
      </p:sp>
      <p:pic>
        <p:nvPicPr>
          <p:cNvPr id="14" name="Picture 13">
            <a:extLst>
              <a:ext uri="{FF2B5EF4-FFF2-40B4-BE49-F238E27FC236}">
                <a16:creationId xmlns:a16="http://schemas.microsoft.com/office/drawing/2014/main" id="{408B07C1-8D73-C44F-9B4A-DFFD3346F07D}"/>
              </a:ext>
            </a:extLst>
          </p:cNvPr>
          <p:cNvPicPr>
            <a:picLocks noChangeAspect="1"/>
          </p:cNvPicPr>
          <p:nvPr/>
        </p:nvPicPr>
        <p:blipFill>
          <a:blip r:embed="rId2"/>
          <a:stretch>
            <a:fillRect/>
          </a:stretch>
        </p:blipFill>
        <p:spPr>
          <a:xfrm>
            <a:off x="1690688" y="3129960"/>
            <a:ext cx="5765800" cy="2171700"/>
          </a:xfrm>
          <a:prstGeom prst="rect">
            <a:avLst/>
          </a:prstGeom>
        </p:spPr>
      </p:pic>
    </p:spTree>
    <p:extLst>
      <p:ext uri="{BB962C8B-B14F-4D97-AF65-F5344CB8AC3E}">
        <p14:creationId xmlns:p14="http://schemas.microsoft.com/office/powerpoint/2010/main" val="13013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Encoding</a:t>
            </a:r>
          </a:p>
        </p:txBody>
      </p:sp>
      <p:sp>
        <p:nvSpPr>
          <p:cNvPr id="15362" name="Rectangle 3"/>
          <p:cNvSpPr>
            <a:spLocks noGrp="1" noChangeArrowheads="1"/>
          </p:cNvSpPr>
          <p:nvPr>
            <p:ph idx="10"/>
          </p:nvPr>
        </p:nvSpPr>
        <p:spPr>
          <a:xfrm>
            <a:off x="458788" y="988827"/>
            <a:ext cx="8229600" cy="5155941"/>
          </a:xfrm>
        </p:spPr>
        <p:txBody>
          <a:bodyPr/>
          <a:lstStyle/>
          <a:p>
            <a:pPr marL="0" indent="0" eaLnBrk="1" hangingPunct="1">
              <a:buNone/>
            </a:pPr>
            <a:r>
              <a:rPr lang="en-US" dirty="0">
                <a:latin typeface="Arial" charset="0"/>
                <a:ea typeface="ＭＳ Ｐゴシック" charset="0"/>
                <a:cs typeface="ＭＳ Ｐゴシック" charset="0"/>
              </a:rPr>
              <a:t>ASN.1 Supports a number of encodings:</a:t>
            </a:r>
          </a:p>
          <a:p>
            <a:r>
              <a:rPr lang="en-US" b="1" dirty="0">
                <a:latin typeface="Arial" charset="0"/>
                <a:ea typeface="ＭＳ Ｐゴシック" charset="0"/>
                <a:cs typeface="ＭＳ Ｐゴシック" charset="0"/>
              </a:rPr>
              <a:t>BER</a:t>
            </a:r>
            <a:r>
              <a:rPr lang="en-US" dirty="0">
                <a:latin typeface="Arial" charset="0"/>
                <a:ea typeface="ＭＳ Ｐゴシック" charset="0"/>
                <a:cs typeface="ＭＳ Ｐゴシック" charset="0"/>
              </a:rPr>
              <a:t>: Basic Encoding Rule</a:t>
            </a:r>
          </a:p>
          <a:p>
            <a:pPr lvl="1"/>
            <a:r>
              <a:rPr lang="en-US" dirty="0">
                <a:latin typeface="Arial" charset="0"/>
                <a:ea typeface="ＭＳ Ｐゴシック" charset="0"/>
                <a:cs typeface="ＭＳ Ｐゴシック" charset="0"/>
              </a:rPr>
              <a:t>Basic TLV (Type, Length, Value) encoding</a:t>
            </a:r>
          </a:p>
          <a:p>
            <a:r>
              <a:rPr lang="en-US" b="1" dirty="0">
                <a:latin typeface="Arial" charset="0"/>
                <a:ea typeface="ＭＳ Ｐゴシック" charset="0"/>
                <a:cs typeface="ＭＳ Ｐゴシック" charset="0"/>
              </a:rPr>
              <a:t>PER</a:t>
            </a:r>
            <a:r>
              <a:rPr lang="en-US" dirty="0">
                <a:latin typeface="Arial" charset="0"/>
                <a:ea typeface="ＭＳ Ｐゴシック" charset="0"/>
                <a:cs typeface="ＭＳ Ｐゴシック" charset="0"/>
              </a:rPr>
              <a:t>: Packed Encoding Rule</a:t>
            </a:r>
          </a:p>
          <a:p>
            <a:pPr lvl="1"/>
            <a:r>
              <a:rPr lang="en-US" dirty="0">
                <a:latin typeface="Arial" charset="0"/>
                <a:ea typeface="ＭＳ Ｐゴシック" charset="0"/>
                <a:cs typeface="ＭＳ Ｐゴシック" charset="0"/>
              </a:rPr>
              <a:t>Everything is optional.  Compact but hard to understand and implement</a:t>
            </a:r>
          </a:p>
          <a:p>
            <a:r>
              <a:rPr lang="en-US" b="1" dirty="0">
                <a:latin typeface="Arial" charset="0"/>
                <a:ea typeface="ＭＳ Ｐゴシック" charset="0"/>
                <a:cs typeface="ＭＳ Ｐゴシック" charset="0"/>
              </a:rPr>
              <a:t>XER</a:t>
            </a:r>
            <a:r>
              <a:rPr lang="en-US" dirty="0">
                <a:latin typeface="Arial" charset="0"/>
                <a:ea typeface="ＭＳ Ｐゴシック" charset="0"/>
                <a:cs typeface="ＭＳ Ｐゴシック" charset="0"/>
              </a:rPr>
              <a:t>: XML Encoding Rule</a:t>
            </a:r>
          </a:p>
          <a:p>
            <a:r>
              <a:rPr lang="en-US" b="1" dirty="0">
                <a:latin typeface="Arial" charset="0"/>
                <a:ea typeface="ＭＳ Ｐゴシック" charset="0"/>
                <a:cs typeface="ＭＳ Ｐゴシック" charset="0"/>
              </a:rPr>
              <a:t>DER</a:t>
            </a:r>
            <a:r>
              <a:rPr lang="en-US" dirty="0">
                <a:latin typeface="Arial" charset="0"/>
                <a:ea typeface="ＭＳ Ｐゴシック" charset="0"/>
                <a:cs typeface="ＭＳ Ｐゴシック" charset="0"/>
              </a:rPr>
              <a:t>: Distinguished Encoding Rule</a:t>
            </a:r>
          </a:p>
          <a:p>
            <a:pPr lvl="1"/>
            <a:r>
              <a:rPr lang="en-US" dirty="0">
                <a:latin typeface="Arial" charset="0"/>
                <a:ea typeface="ＭＳ Ｐゴシック" charset="0"/>
                <a:cs typeface="ＭＳ Ｐゴシック" charset="0"/>
              </a:rPr>
              <a:t>Restriction on BER that allows for a single method for encoding.  Always provides length information for structs/fields.  This is the encoding that encoding/asn1 uses in Go.</a:t>
            </a:r>
          </a:p>
          <a:p>
            <a:pPr lvl="1"/>
            <a:endParaRPr lang="en-US" dirty="0">
              <a:latin typeface="Arial" charset="0"/>
              <a:ea typeface="ＭＳ Ｐゴシック" charset="0"/>
              <a:cs typeface="ＭＳ Ｐゴシック" charset="0"/>
            </a:endParaRPr>
          </a:p>
          <a:p>
            <a:pPr lvl="1"/>
            <a:endParaRPr lang="en-US" dirty="0">
              <a:latin typeface="Arial" charset="0"/>
              <a:ea typeface="ＭＳ Ｐゴシック" charset="0"/>
              <a:cs typeface="ＭＳ Ｐゴシック" charset="0"/>
            </a:endParaRPr>
          </a:p>
          <a:p>
            <a:pPr lvl="1"/>
            <a:endParaRPr lang="en-US" dirty="0">
              <a:latin typeface="Arial" charset="0"/>
              <a:ea typeface="ＭＳ Ｐゴシック" charset="0"/>
              <a:cs typeface="ＭＳ Ｐゴシック" charset="0"/>
            </a:endParaRPr>
          </a:p>
          <a:p>
            <a:pPr marL="169862" lvl="1" indent="0">
              <a:buNone/>
            </a:pPr>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7</a:t>
            </a:fld>
            <a:endParaRPr lang="en-US" sz="800">
              <a:cs typeface="ＭＳ Ｐゴシック" charset="0"/>
            </a:endParaRPr>
          </a:p>
        </p:txBody>
      </p:sp>
      <p:sp>
        <p:nvSpPr>
          <p:cNvPr id="6" name="TextBox 5">
            <a:extLst>
              <a:ext uri="{FF2B5EF4-FFF2-40B4-BE49-F238E27FC236}">
                <a16:creationId xmlns:a16="http://schemas.microsoft.com/office/drawing/2014/main" id="{357820B4-6C4D-6F45-BD81-B5F5AAA8AD8F}"/>
              </a:ext>
            </a:extLst>
          </p:cNvPr>
          <p:cNvSpPr txBox="1"/>
          <p:nvPr/>
        </p:nvSpPr>
        <p:spPr>
          <a:xfrm>
            <a:off x="1716929" y="4097997"/>
            <a:ext cx="1519006" cy="461665"/>
          </a:xfrm>
          <a:prstGeom prst="rect">
            <a:avLst/>
          </a:prstGeom>
          <a:noFill/>
          <a:ln>
            <a:solidFill>
              <a:schemeClr val="accent1"/>
            </a:solidFill>
          </a:ln>
        </p:spPr>
        <p:txBody>
          <a:bodyPr wrap="none" rtlCol="0">
            <a:spAutoFit/>
          </a:bodyPr>
          <a:lstStyle/>
          <a:p>
            <a:r>
              <a:rPr lang="en-US" dirty="0"/>
              <a:t>Type (1B)</a:t>
            </a:r>
          </a:p>
        </p:txBody>
      </p:sp>
      <p:sp>
        <p:nvSpPr>
          <p:cNvPr id="9" name="TextBox 8">
            <a:extLst>
              <a:ext uri="{FF2B5EF4-FFF2-40B4-BE49-F238E27FC236}">
                <a16:creationId xmlns:a16="http://schemas.microsoft.com/office/drawing/2014/main" id="{4934D882-2269-DB45-BA77-35AE08250F9D}"/>
              </a:ext>
            </a:extLst>
          </p:cNvPr>
          <p:cNvSpPr txBox="1"/>
          <p:nvPr/>
        </p:nvSpPr>
        <p:spPr>
          <a:xfrm>
            <a:off x="3233849" y="4093534"/>
            <a:ext cx="1952260" cy="461665"/>
          </a:xfrm>
          <a:prstGeom prst="rect">
            <a:avLst/>
          </a:prstGeom>
          <a:noFill/>
          <a:ln>
            <a:solidFill>
              <a:schemeClr val="accent1"/>
            </a:solidFill>
          </a:ln>
        </p:spPr>
        <p:txBody>
          <a:bodyPr wrap="square" rtlCol="0">
            <a:spAutoFit/>
          </a:bodyPr>
          <a:lstStyle/>
          <a:p>
            <a:r>
              <a:rPr lang="en-US" dirty="0"/>
              <a:t>Length (1B)</a:t>
            </a:r>
          </a:p>
        </p:txBody>
      </p:sp>
      <p:sp>
        <p:nvSpPr>
          <p:cNvPr id="10" name="TextBox 9">
            <a:extLst>
              <a:ext uri="{FF2B5EF4-FFF2-40B4-BE49-F238E27FC236}">
                <a16:creationId xmlns:a16="http://schemas.microsoft.com/office/drawing/2014/main" id="{7E99CBE8-03A9-B846-AC4C-F3B88FAC45BE}"/>
              </a:ext>
            </a:extLst>
          </p:cNvPr>
          <p:cNvSpPr txBox="1"/>
          <p:nvPr/>
        </p:nvSpPr>
        <p:spPr>
          <a:xfrm>
            <a:off x="5186109" y="4097997"/>
            <a:ext cx="1848333" cy="461665"/>
          </a:xfrm>
          <a:prstGeom prst="rect">
            <a:avLst/>
          </a:prstGeom>
          <a:noFill/>
          <a:ln>
            <a:solidFill>
              <a:schemeClr val="accent1"/>
            </a:solidFill>
          </a:ln>
        </p:spPr>
        <p:txBody>
          <a:bodyPr wrap="square" rtlCol="0">
            <a:spAutoFit/>
          </a:bodyPr>
          <a:lstStyle/>
          <a:p>
            <a:r>
              <a:rPr lang="en-US" dirty="0"/>
              <a:t>Value</a:t>
            </a:r>
          </a:p>
        </p:txBody>
      </p:sp>
    </p:spTree>
    <p:extLst>
      <p:ext uri="{BB962C8B-B14F-4D97-AF65-F5344CB8AC3E}">
        <p14:creationId xmlns:p14="http://schemas.microsoft.com/office/powerpoint/2010/main" val="141968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Encoding Example </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8</a:t>
            </a:fld>
            <a:endParaRPr lang="en-US" sz="800">
              <a:cs typeface="ＭＳ Ｐゴシック" charset="0"/>
            </a:endParaRPr>
          </a:p>
        </p:txBody>
      </p:sp>
      <p:pic>
        <p:nvPicPr>
          <p:cNvPr id="15" name="Content Placeholder 14">
            <a:extLst>
              <a:ext uri="{FF2B5EF4-FFF2-40B4-BE49-F238E27FC236}">
                <a16:creationId xmlns:a16="http://schemas.microsoft.com/office/drawing/2014/main" id="{93D93A2F-21D4-454A-963E-731DEBBB3FC3}"/>
              </a:ext>
            </a:extLst>
          </p:cNvPr>
          <p:cNvPicPr>
            <a:picLocks noGrp="1" noChangeAspect="1"/>
          </p:cNvPicPr>
          <p:nvPr>
            <p:ph sz="quarter" idx="10"/>
          </p:nvPr>
        </p:nvPicPr>
        <p:blipFill>
          <a:blip r:embed="rId3"/>
          <a:stretch>
            <a:fillRect/>
          </a:stretch>
        </p:blipFill>
        <p:spPr>
          <a:xfrm>
            <a:off x="1709132" y="813816"/>
            <a:ext cx="5728912" cy="5367909"/>
          </a:xfrm>
        </p:spPr>
      </p:pic>
    </p:spTree>
    <p:extLst>
      <p:ext uri="{BB962C8B-B14F-4D97-AF65-F5344CB8AC3E}">
        <p14:creationId xmlns:p14="http://schemas.microsoft.com/office/powerpoint/2010/main" val="311579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a:xfrm>
            <a:off x="458788" y="455613"/>
            <a:ext cx="8229600" cy="358203"/>
          </a:xfrm>
        </p:spPr>
        <p:txBody>
          <a:bodyPr/>
          <a:lstStyle/>
          <a:p>
            <a:pPr eaLnBrk="1" hangingPunct="1"/>
            <a:r>
              <a:rPr lang="en-US" dirty="0">
                <a:latin typeface="Arial" charset="0"/>
              </a:rPr>
              <a:t>ASN.1 – Binary Output</a:t>
            </a:r>
          </a:p>
        </p:txBody>
      </p:sp>
      <p:sp>
        <p:nvSpPr>
          <p:cNvPr id="3" name="Slide Number Placeholder 2"/>
          <p:cNvSpPr>
            <a:spLocks noGrp="1"/>
          </p:cNvSpPr>
          <p:nvPr>
            <p:ph type="sldNum" sz="quarter" idx="12"/>
          </p:nvPr>
        </p:nvSpPr>
        <p:spPr/>
        <p:txBody>
          <a:bodyPr/>
          <a:lstStyle>
            <a:lvl1pPr defTabSz="939800" eaLnBrk="0" hangingPunct="0">
              <a:defRPr sz="2400">
                <a:solidFill>
                  <a:schemeClr val="tx1"/>
                </a:solidFill>
                <a:latin typeface="Arial" charset="0"/>
                <a:ea typeface="ヒラギノ角ゴ Pro W3" charset="0"/>
                <a:cs typeface="ヒラギノ角ゴ Pro W3" charset="0"/>
              </a:defRPr>
            </a:lvl1pPr>
            <a:lvl2pPr marL="742950" indent="-285750" defTabSz="939800" eaLnBrk="0" hangingPunct="0">
              <a:defRPr sz="2400">
                <a:solidFill>
                  <a:schemeClr val="tx1"/>
                </a:solidFill>
                <a:latin typeface="Arial" charset="0"/>
                <a:ea typeface="ヒラギノ角ゴ Pro W3" charset="0"/>
              </a:defRPr>
            </a:lvl2pPr>
            <a:lvl3pPr marL="1143000" indent="-228600" defTabSz="939800" eaLnBrk="0" hangingPunct="0">
              <a:defRPr sz="2400">
                <a:solidFill>
                  <a:schemeClr val="tx1"/>
                </a:solidFill>
                <a:latin typeface="Arial" charset="0"/>
                <a:ea typeface="ヒラギノ角ゴ Pro W3" charset="0"/>
              </a:defRPr>
            </a:lvl3pPr>
            <a:lvl4pPr marL="1600200" indent="-228600" defTabSz="939800" eaLnBrk="0" hangingPunct="0">
              <a:defRPr sz="2400">
                <a:solidFill>
                  <a:schemeClr val="tx1"/>
                </a:solidFill>
                <a:latin typeface="Arial" charset="0"/>
                <a:ea typeface="ヒラギノ角ゴ Pro W3" charset="0"/>
              </a:defRPr>
            </a:lvl4pPr>
            <a:lvl5pPr marL="2057400" indent="-228600" defTabSz="939800" eaLnBrk="0" hangingPunct="0">
              <a:defRPr sz="2400">
                <a:solidFill>
                  <a:schemeClr val="tx1"/>
                </a:solidFill>
                <a:latin typeface="Arial" charset="0"/>
                <a:ea typeface="ヒラギノ角ゴ Pro W3" charset="0"/>
              </a:defRPr>
            </a:lvl5pPr>
            <a:lvl6pPr marL="2514600" indent="-228600" defTabSz="939800" eaLnBrk="0" fontAlgn="base" hangingPunct="0">
              <a:spcBef>
                <a:spcPct val="0"/>
              </a:spcBef>
              <a:spcAft>
                <a:spcPct val="0"/>
              </a:spcAft>
              <a:defRPr sz="2400">
                <a:solidFill>
                  <a:schemeClr val="tx1"/>
                </a:solidFill>
                <a:latin typeface="Arial" charset="0"/>
                <a:ea typeface="ヒラギノ角ゴ Pro W3" charset="0"/>
              </a:defRPr>
            </a:lvl6pPr>
            <a:lvl7pPr marL="2971800" indent="-228600" defTabSz="939800" eaLnBrk="0" fontAlgn="base" hangingPunct="0">
              <a:spcBef>
                <a:spcPct val="0"/>
              </a:spcBef>
              <a:spcAft>
                <a:spcPct val="0"/>
              </a:spcAft>
              <a:defRPr sz="2400">
                <a:solidFill>
                  <a:schemeClr val="tx1"/>
                </a:solidFill>
                <a:latin typeface="Arial" charset="0"/>
                <a:ea typeface="ヒラギノ角ゴ Pro W3" charset="0"/>
              </a:defRPr>
            </a:lvl7pPr>
            <a:lvl8pPr marL="3429000" indent="-228600" defTabSz="939800" eaLnBrk="0" fontAlgn="base" hangingPunct="0">
              <a:spcBef>
                <a:spcPct val="0"/>
              </a:spcBef>
              <a:spcAft>
                <a:spcPct val="0"/>
              </a:spcAft>
              <a:defRPr sz="2400">
                <a:solidFill>
                  <a:schemeClr val="tx1"/>
                </a:solidFill>
                <a:latin typeface="Arial" charset="0"/>
                <a:ea typeface="ヒラギノ角ゴ Pro W3" charset="0"/>
              </a:defRPr>
            </a:lvl8pPr>
            <a:lvl9pPr marL="3886200" indent="-228600" defTabSz="939800" eaLnBrk="0" fontAlgn="base" hangingPunct="0">
              <a:spcBef>
                <a:spcPct val="0"/>
              </a:spcBef>
              <a:spcAft>
                <a:spcPct val="0"/>
              </a:spcAft>
              <a:defRPr sz="2400">
                <a:solidFill>
                  <a:schemeClr val="tx1"/>
                </a:solidFill>
                <a:latin typeface="Arial" charset="0"/>
                <a:ea typeface="ヒラギノ角ゴ Pro W3" charset="0"/>
              </a:defRPr>
            </a:lvl9pPr>
          </a:lstStyle>
          <a:p>
            <a:fld id="{8E4581AE-E85F-EB41-9DB8-B5F9CFC7F63D}" type="slidenum">
              <a:rPr lang="en-US" sz="800">
                <a:cs typeface="ＭＳ Ｐゴシック" charset="0"/>
              </a:rPr>
              <a:pPr/>
              <a:t>9</a:t>
            </a:fld>
            <a:endParaRPr lang="en-US" sz="800">
              <a:cs typeface="ＭＳ Ｐゴシック" charset="0"/>
            </a:endParaRPr>
          </a:p>
        </p:txBody>
      </p:sp>
      <p:pic>
        <p:nvPicPr>
          <p:cNvPr id="8" name="Content Placeholder 7">
            <a:extLst>
              <a:ext uri="{FF2B5EF4-FFF2-40B4-BE49-F238E27FC236}">
                <a16:creationId xmlns:a16="http://schemas.microsoft.com/office/drawing/2014/main" id="{BBBF3A07-ECF3-9942-9F6A-CE4E8FA8275A}"/>
              </a:ext>
            </a:extLst>
          </p:cNvPr>
          <p:cNvPicPr>
            <a:picLocks noGrp="1" noChangeAspect="1"/>
          </p:cNvPicPr>
          <p:nvPr>
            <p:ph sz="quarter" idx="10"/>
          </p:nvPr>
        </p:nvPicPr>
        <p:blipFill>
          <a:blip r:embed="rId3"/>
          <a:stretch>
            <a:fillRect/>
          </a:stretch>
        </p:blipFill>
        <p:spPr>
          <a:xfrm>
            <a:off x="373727" y="2883382"/>
            <a:ext cx="8229600" cy="558099"/>
          </a:xfrm>
        </p:spPr>
      </p:pic>
      <p:pic>
        <p:nvPicPr>
          <p:cNvPr id="10" name="Picture 9">
            <a:extLst>
              <a:ext uri="{FF2B5EF4-FFF2-40B4-BE49-F238E27FC236}">
                <a16:creationId xmlns:a16="http://schemas.microsoft.com/office/drawing/2014/main" id="{A856D000-232C-C748-A7BB-B2C97D8B8D08}"/>
              </a:ext>
            </a:extLst>
          </p:cNvPr>
          <p:cNvPicPr>
            <a:picLocks noChangeAspect="1"/>
          </p:cNvPicPr>
          <p:nvPr/>
        </p:nvPicPr>
        <p:blipFill>
          <a:blip r:embed="rId4"/>
          <a:stretch>
            <a:fillRect/>
          </a:stretch>
        </p:blipFill>
        <p:spPr>
          <a:xfrm>
            <a:off x="884238" y="813816"/>
            <a:ext cx="7378700" cy="2006600"/>
          </a:xfrm>
          <a:prstGeom prst="rect">
            <a:avLst/>
          </a:prstGeom>
        </p:spPr>
      </p:pic>
      <p:sp>
        <p:nvSpPr>
          <p:cNvPr id="12" name="TextBox 11">
            <a:extLst>
              <a:ext uri="{FF2B5EF4-FFF2-40B4-BE49-F238E27FC236}">
                <a16:creationId xmlns:a16="http://schemas.microsoft.com/office/drawing/2014/main" id="{DB812D02-31B1-324E-A01E-DBF3C0AD57F4}"/>
              </a:ext>
            </a:extLst>
          </p:cNvPr>
          <p:cNvSpPr txBox="1"/>
          <p:nvPr/>
        </p:nvSpPr>
        <p:spPr>
          <a:xfrm>
            <a:off x="373727" y="3441481"/>
            <a:ext cx="8229600" cy="3108543"/>
          </a:xfrm>
          <a:prstGeom prst="rect">
            <a:avLst/>
          </a:prstGeom>
          <a:noFill/>
        </p:spPr>
        <p:txBody>
          <a:bodyPr wrap="square" rtlCol="0">
            <a:spAutoFit/>
          </a:bodyPr>
          <a:lstStyle/>
          <a:p>
            <a:r>
              <a:rPr lang="en-US" sz="1400" dirty="0"/>
              <a:t>0x30 – Type tag indicating a SEQUENCE (struct)</a:t>
            </a:r>
          </a:p>
          <a:p>
            <a:r>
              <a:rPr lang="en-US" sz="1400" dirty="0"/>
              <a:t>0x4B – Length of remaining bytes (75 in this case)</a:t>
            </a:r>
          </a:p>
          <a:p>
            <a:r>
              <a:rPr lang="en-US" sz="1400" dirty="0"/>
              <a:t>0x16 – Type tag indicating an IA5String</a:t>
            </a:r>
          </a:p>
          <a:p>
            <a:r>
              <a:rPr lang="en-US" sz="1400" dirty="0"/>
              <a:t>0x0C – Length of IA5String (12 bytes)</a:t>
            </a:r>
          </a:p>
          <a:p>
            <a:r>
              <a:rPr lang="en-US" sz="1400" dirty="0"/>
              <a:t>50 68 69 6C 61 64 65 6C 70 68 69 61 – “Philadelphia” in IA5String</a:t>
            </a:r>
          </a:p>
          <a:p>
            <a:endParaRPr lang="en-US" sz="1400" dirty="0"/>
          </a:p>
          <a:p>
            <a:r>
              <a:rPr lang="en-US" sz="1400" dirty="0"/>
              <a:t>Same sequence for State and Country fields.</a:t>
            </a:r>
          </a:p>
          <a:p>
            <a:r>
              <a:rPr lang="en-US" sz="1400" dirty="0"/>
              <a:t>0x30 – Type tag for the Latitude SEQUENCE type</a:t>
            </a:r>
          </a:p>
          <a:p>
            <a:endParaRPr lang="en-US" sz="1400" dirty="0"/>
          </a:p>
          <a:p>
            <a:r>
              <a:rPr lang="en-US" sz="1400" dirty="0"/>
              <a:t>0x08 – Length of Latitude SEQUENCE</a:t>
            </a:r>
          </a:p>
          <a:p>
            <a:r>
              <a:rPr lang="en-US" sz="1400" dirty="0"/>
              <a:t>0x02 – Type tag for INTEGER</a:t>
            </a:r>
          </a:p>
          <a:p>
            <a:r>
              <a:rPr lang="en-US" sz="1400" dirty="0"/>
              <a:t>0x03 – Length for INTEGER</a:t>
            </a:r>
          </a:p>
          <a:p>
            <a:r>
              <a:rPr lang="en-US" sz="1400" dirty="0"/>
              <a:t>06 18 A6 – Value for Degrees field (399526)</a:t>
            </a:r>
          </a:p>
          <a:p>
            <a:endParaRPr lang="en-US" sz="1400" dirty="0"/>
          </a:p>
        </p:txBody>
      </p:sp>
    </p:spTree>
    <p:extLst>
      <p:ext uri="{BB962C8B-B14F-4D97-AF65-F5344CB8AC3E}">
        <p14:creationId xmlns:p14="http://schemas.microsoft.com/office/powerpoint/2010/main" val="662925523"/>
      </p:ext>
    </p:extLst>
  </p:cSld>
  <p:clrMapOvr>
    <a:masterClrMapping/>
  </p:clrMapOvr>
</p:sld>
</file>

<file path=ppt/theme/theme1.xml><?xml version="1.0" encoding="utf-8"?>
<a:theme xmlns:a="http://schemas.openxmlformats.org/drawingml/2006/main" name="Comcast_PPT_20130711">
  <a:themeElements>
    <a:clrScheme name="Comcast">
      <a:dk1>
        <a:srgbClr val="000000"/>
      </a:dk1>
      <a:lt1>
        <a:srgbClr val="FFFFFF"/>
      </a:lt1>
      <a:dk2>
        <a:srgbClr val="54585A"/>
      </a:dk2>
      <a:lt2>
        <a:srgbClr val="97999B"/>
      </a:lt2>
      <a:accent1>
        <a:srgbClr val="0050B9"/>
      </a:accent1>
      <a:accent2>
        <a:srgbClr val="003359"/>
      </a:accent2>
      <a:accent3>
        <a:srgbClr val="007377"/>
      </a:accent3>
      <a:accent4>
        <a:srgbClr val="6F5091"/>
      </a:accent4>
      <a:accent5>
        <a:srgbClr val="E87722"/>
      </a:accent5>
      <a:accent6>
        <a:srgbClr val="FFB81C"/>
      </a:accent6>
      <a:hlink>
        <a:srgbClr val="0050B9"/>
      </a:hlink>
      <a:folHlink>
        <a:srgbClr val="6F5091"/>
      </a:folHlink>
    </a:clrScheme>
    <a:fontScheme name="XFN_PowerPoint_2010">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XFN_PowerPoint_2010 1">
        <a:dk1>
          <a:srgbClr val="000000"/>
        </a:dk1>
        <a:lt1>
          <a:srgbClr val="FFFFFF"/>
        </a:lt1>
        <a:dk2>
          <a:srgbClr val="C8001D"/>
        </a:dk2>
        <a:lt2>
          <a:srgbClr val="808080"/>
        </a:lt2>
        <a:accent1>
          <a:srgbClr val="C8001D"/>
        </a:accent1>
        <a:accent2>
          <a:srgbClr val="FFCB00"/>
        </a:accent2>
        <a:accent3>
          <a:srgbClr val="FFFFFF"/>
        </a:accent3>
        <a:accent4>
          <a:srgbClr val="000000"/>
        </a:accent4>
        <a:accent5>
          <a:srgbClr val="E0AAAB"/>
        </a:accent5>
        <a:accent6>
          <a:srgbClr val="E7B800"/>
        </a:accent6>
        <a:hlink>
          <a:srgbClr val="5A5A5C"/>
        </a:hlink>
        <a:folHlink>
          <a:srgbClr val="15C4E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CC_TPX_PPT_Template_White</Template>
  <TotalTime>5365</TotalTime>
  <Words>1929</Words>
  <Application>Microsoft Macintosh PowerPoint</Application>
  <PresentationFormat>On-screen Show (4:3)</PresentationFormat>
  <Paragraphs>260</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ヒラギノ角ゴ Pro W3</vt:lpstr>
      <vt:lpstr>Arial</vt:lpstr>
      <vt:lpstr>Calibri</vt:lpstr>
      <vt:lpstr>Lucida Grande</vt:lpstr>
      <vt:lpstr>Comcast_PPT_20130711</vt:lpstr>
      <vt:lpstr>Binary Encoding with Go: The “other” encoding packages</vt:lpstr>
      <vt:lpstr>Agenda</vt:lpstr>
      <vt:lpstr>ASN.1 (Abstract Syntax Notation One)</vt:lpstr>
      <vt:lpstr>ASN.1 - Background</vt:lpstr>
      <vt:lpstr>ASN.1 - IDL Syntax &amp; Structure</vt:lpstr>
      <vt:lpstr>ASN.1 – IDL Syntax &amp; Structure</vt:lpstr>
      <vt:lpstr>ASN.1 - Encoding</vt:lpstr>
      <vt:lpstr>ASN.1 – Encoding Example </vt:lpstr>
      <vt:lpstr>ASN.1 – Binary Output</vt:lpstr>
      <vt:lpstr>ASN.1 – Struct Tags</vt:lpstr>
      <vt:lpstr>GOB</vt:lpstr>
      <vt:lpstr>GOB - Background</vt:lpstr>
      <vt:lpstr>GOB - Encoding</vt:lpstr>
      <vt:lpstr>GOB – Encoding Example</vt:lpstr>
      <vt:lpstr>GOB – Binary Output</vt:lpstr>
      <vt:lpstr>GOB – Binary Output</vt:lpstr>
      <vt:lpstr>Encoding Performance </vt:lpstr>
      <vt:lpstr>We’re Hiring!</vt:lpstr>
      <vt:lpstr>Sources</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tips!</dc:title>
  <dc:subject/>
  <dc:creator>Hsueh, Morgan</dc:creator>
  <cp:keywords/>
  <dc:description/>
  <cp:lastModifiedBy>mike@reedell.com</cp:lastModifiedBy>
  <cp:revision>121</cp:revision>
  <dcterms:created xsi:type="dcterms:W3CDTF">2018-01-16T18:49:34Z</dcterms:created>
  <dcterms:modified xsi:type="dcterms:W3CDTF">2019-01-25T16:29:57Z</dcterms:modified>
  <cp:category/>
</cp:coreProperties>
</file>