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23"/>
  </p:notesMasterIdLst>
  <p:handoutMasterIdLst>
    <p:handoutMasterId r:id="rId24"/>
  </p:handoutMasterIdLst>
  <p:sldIdLst>
    <p:sldId id="2076138452" r:id="rId5"/>
    <p:sldId id="2076138466" r:id="rId6"/>
    <p:sldId id="2076138467" r:id="rId7"/>
    <p:sldId id="2076138470" r:id="rId8"/>
    <p:sldId id="2076138495" r:id="rId9"/>
    <p:sldId id="2076138478" r:id="rId10"/>
    <p:sldId id="2076138489" r:id="rId11"/>
    <p:sldId id="2076138479" r:id="rId12"/>
    <p:sldId id="2076138491" r:id="rId13"/>
    <p:sldId id="2076138496" r:id="rId14"/>
    <p:sldId id="2076138498" r:id="rId15"/>
    <p:sldId id="2076138492" r:id="rId16"/>
    <p:sldId id="2076138480" r:id="rId17"/>
    <p:sldId id="2076138493" r:id="rId18"/>
    <p:sldId id="2076138481" r:id="rId19"/>
    <p:sldId id="2076138490" r:id="rId20"/>
    <p:sldId id="2076138497" r:id="rId21"/>
    <p:sldId id="2076138482" r:id="rId22"/>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640" userDrawn="1">
          <p15:clr>
            <a:srgbClr val="A4A3A4"/>
          </p15:clr>
        </p15:guide>
        <p15:guide id="3"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2F2F"/>
    <a:srgbClr val="FFFFFF"/>
    <a:srgbClr val="666666"/>
    <a:srgbClr val="000000"/>
    <a:srgbClr val="8661C5"/>
    <a:srgbClr val="D59DFF"/>
    <a:srgbClr val="50E6FF"/>
    <a:srgbClr val="0069BA"/>
    <a:srgbClr val="9BF00B"/>
    <a:srgbClr val="0F78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6321" autoAdjust="0"/>
  </p:normalViewPr>
  <p:slideViewPr>
    <p:cSldViewPr snapToGrid="0">
      <p:cViewPr varScale="1">
        <p:scale>
          <a:sx n="120" d="100"/>
          <a:sy n="120" d="100"/>
        </p:scale>
        <p:origin x="84" y="198"/>
      </p:cViewPr>
      <p:guideLst>
        <p:guide orient="horz" pos="640"/>
        <p:guide pos="3840"/>
      </p:guideLst>
    </p:cSldViewPr>
  </p:slideViewPr>
  <p:outlineViewPr>
    <p:cViewPr>
      <p:scale>
        <a:sx n="33" d="100"/>
        <a:sy n="33" d="100"/>
      </p:scale>
      <p:origin x="0" y="-44436"/>
    </p:cViewPr>
  </p:outlineViewPr>
  <p:notesTextViewPr>
    <p:cViewPr>
      <p:scale>
        <a:sx n="3" d="2"/>
        <a:sy n="3" d="2"/>
      </p:scale>
      <p:origin x="0" y="0"/>
    </p:cViewPr>
  </p:notesTextViewPr>
  <p:sorterViewPr>
    <p:cViewPr varScale="1">
      <p:scale>
        <a:sx n="1" d="1"/>
        <a:sy n="1" d="1"/>
      </p:scale>
      <p:origin x="0" y="-20925"/>
    </p:cViewPr>
  </p:sorterViewPr>
  <p:notesViewPr>
    <p:cSldViewPr snapToGrid="0" showGuides="1">
      <p:cViewPr varScale="1">
        <p:scale>
          <a:sx n="169" d="100"/>
          <a:sy n="169" d="100"/>
        </p:scale>
        <p:origin x="5232"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3/30/2023 8:20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3/30/2023 8:19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youtube.com/channel/UCpIn7ox7j7bH_OFj7tYouOQ"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3/30/2023 8:19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391943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Start recording</a:t>
            </a:r>
          </a:p>
          <a:p>
            <a:r>
              <a:rPr lang="en-GB" dirty="0"/>
              <a:t>John Saville - </a:t>
            </a:r>
            <a:r>
              <a:rPr lang="en-GB" dirty="0">
                <a:hlinkClick r:id="rId3"/>
              </a:rPr>
              <a:t>John Savill's Technical Training – YouTube</a:t>
            </a:r>
            <a:endParaRPr lang="en-GB" dirty="0"/>
          </a:p>
          <a:p>
            <a:endParaRPr lang="en-GB" dirty="0"/>
          </a:p>
          <a:p>
            <a:r>
              <a:rPr lang="en-GB" dirty="0"/>
              <a:t>https://github.com/mikerossms/AVDDeployment </a:t>
            </a:r>
          </a:p>
          <a:p>
            <a:endParaRPr lang="en-GB" dirty="0"/>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3/30/2023 1:02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771015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3/30/2023 8:19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9593298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Master" Target="../slideMasters/slideMaster1.xml"/><Relationship Id="rId4" Type="http://schemas.openxmlformats.org/officeDocument/2006/relationships/image" Target="../media/image16.jp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Master" Target="../slideMasters/slideMaster1.xml"/><Relationship Id="rId5" Type="http://schemas.openxmlformats.org/officeDocument/2006/relationships/image" Target="../media/image20.jpg"/><Relationship Id="rId4" Type="http://schemas.openxmlformats.org/officeDocument/2006/relationships/image" Target="../media/image19.jp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GB"/>
              <a:t>Click icon to add picture</a:t>
            </a:r>
            <a:endParaRPr lang="en-US"/>
          </a:p>
        </p:txBody>
      </p:sp>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GB"/>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dirty="0"/>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345095137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15770881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25625778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7497528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dirty="0"/>
              <a:t>Section Name</a:t>
            </a:r>
          </a:p>
        </p:txBody>
      </p:sp>
    </p:spTree>
    <p:extLst>
      <p:ext uri="{BB962C8B-B14F-4D97-AF65-F5344CB8AC3E}">
        <p14:creationId xmlns:p14="http://schemas.microsoft.com/office/powerpoint/2010/main" val="11667776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GB"/>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dirty="0"/>
              <a:t>Appendix</a:t>
            </a:r>
          </a:p>
        </p:txBody>
      </p:sp>
    </p:spTree>
    <p:extLst>
      <p:ext uri="{BB962C8B-B14F-4D97-AF65-F5344CB8AC3E}">
        <p14:creationId xmlns:p14="http://schemas.microsoft.com/office/powerpoint/2010/main" val="235373038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GB"/>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GB"/>
              <a:t>Click to edit Master title style</a:t>
            </a:r>
            <a:endParaRPr lang="en-US"/>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GB"/>
              <a:t>Click to edit Master title style</a:t>
            </a:r>
            <a:endParaRPr lang="en-US"/>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GB"/>
              <a:t>Click to edit Master title style</a:t>
            </a:r>
            <a:endParaRPr lang="en-US" dirty="0"/>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28857019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GB"/>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01070883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GB"/>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696918344"/>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GB"/>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993881619"/>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GB"/>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26551895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userDrawn="1">
          <p15:clr>
            <a:srgbClr val="5ACBF0"/>
          </p15:clr>
        </p15:guide>
        <p15:guide id="7" pos="1795" userDrawn="1">
          <p15:clr>
            <a:srgbClr val="5ACBF0"/>
          </p15:clr>
        </p15:guide>
        <p15:guide id="8" pos="3035" userDrawn="1">
          <p15:clr>
            <a:srgbClr val="5ACBF0"/>
          </p15:clr>
        </p15:guide>
        <p15:guide id="9" pos="3221" userDrawn="1">
          <p15:clr>
            <a:srgbClr val="5ACBF0"/>
          </p15:clr>
        </p15:guide>
        <p15:guide id="10" pos="4461" userDrawn="1">
          <p15:clr>
            <a:srgbClr val="5ACBF0"/>
          </p15:clr>
        </p15:guide>
        <p15:guide id="11" pos="5890" userDrawn="1">
          <p15:clr>
            <a:srgbClr val="5ACBF0"/>
          </p15:clr>
        </p15:guide>
        <p15:guide id="12" orient="horz" pos="1436">
          <p15:clr>
            <a:srgbClr val="5ACBF0"/>
          </p15:clr>
        </p15:guide>
        <p15:guide id="13" pos="4646" userDrawn="1">
          <p15:clr>
            <a:srgbClr val="5ACBF0"/>
          </p15:clr>
        </p15:guide>
        <p15:guide id="14" pos="6072"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GB"/>
              <a:t>Click icon to add picture</a:t>
            </a:r>
            <a:endParaRPr lang="en-US"/>
          </a:p>
        </p:txBody>
      </p:sp>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GB"/>
              <a:t>Click to edit Master title style</a:t>
            </a:r>
            <a:endParaRPr lang="en-US" dirty="0"/>
          </a:p>
        </p:txBody>
      </p:sp>
    </p:spTree>
    <p:extLst>
      <p:ext uri="{BB962C8B-B14F-4D97-AF65-F5344CB8AC3E}">
        <p14:creationId xmlns:p14="http://schemas.microsoft.com/office/powerpoint/2010/main" val="6133845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userDrawn="1">
          <p15:clr>
            <a:srgbClr val="5ACBF0"/>
          </p15:clr>
        </p15:guide>
        <p15:guide id="34" pos="3336"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GB"/>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userDrawn="1">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guide id="31" pos="3840"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GB"/>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589192910"/>
      </p:ext>
    </p:extLst>
  </p:cSld>
  <p:clrMapOvr>
    <a:masterClrMapping/>
  </p:clrMapOvr>
  <p:transition>
    <p:fade/>
  </p:transition>
  <p:extLst>
    <p:ext uri="{DCECCB84-F9BA-43D5-87BE-67443E8EF086}">
      <p15:sldGuideLst xmlns:p15="http://schemas.microsoft.com/office/powerpoint/2012/main">
        <p15:guide id="2" orient="horz" pos="1162" userDrawn="1">
          <p15:clr>
            <a:srgbClr val="5ACBF0"/>
          </p15:clr>
        </p15:guide>
        <p15:guide id="3" orient="horz" pos="288">
          <p15:clr>
            <a:srgbClr val="5ACBF0"/>
          </p15:clr>
        </p15:guide>
        <p15:guide id="5"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GB"/>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287030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GB"/>
              <a:t>Click to edit Master title style</a:t>
            </a:r>
            <a:endParaRPr lang="en-US" dirty="0"/>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0658693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GB"/>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1333069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GB"/>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422089322"/>
      </p:ext>
    </p:extLst>
  </p:cSld>
  <p:clrMapOvr>
    <a:masterClrMapping/>
  </p:clrMapOvr>
  <p:transition>
    <p:fade/>
  </p:transition>
  <p:extLst>
    <p:ext uri="{DCECCB84-F9BA-43D5-87BE-67443E8EF086}">
      <p15:sldGuideLst xmlns:p15="http://schemas.microsoft.com/office/powerpoint/2012/main">
        <p15:guide id="3" orient="horz" pos="1162" userDrawn="1">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GB"/>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75996806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GB"/>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25104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GB"/>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2274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GB"/>
              <a:t>Click to edit Master title style</a:t>
            </a:r>
            <a:endParaRPr lang="en-US" dirty="0"/>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33180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GB"/>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75761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GB"/>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168791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GB"/>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4675876"/>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GB"/>
              <a:t>Click to edit Master title style</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870829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GB"/>
              <a:t>Click to edit Master title style</a:t>
            </a:r>
            <a:endParaRPr lang="en-US" dirty="0"/>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890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GB"/>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68886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GB"/>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47838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GB"/>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2137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GB"/>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185091634"/>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899690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GB"/>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598530170"/>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GB"/>
              <a:t>Click to edit Master title style</a:t>
            </a:r>
            <a:endParaRPr lang="en-US" dirty="0"/>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GB"/>
              <a:t>Click to edit Master text styles</a:t>
            </a:r>
          </a:p>
        </p:txBody>
      </p:sp>
    </p:spTree>
    <p:extLst>
      <p:ext uri="{BB962C8B-B14F-4D97-AF65-F5344CB8AC3E}">
        <p14:creationId xmlns:p14="http://schemas.microsoft.com/office/powerpoint/2010/main" val="3212407088"/>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GB"/>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GB"/>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GB"/>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GB"/>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84352849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GB"/>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GB"/>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56516701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userDrawn="1">
          <p15:clr>
            <a:srgbClr val="A4A3A4"/>
          </p15:clr>
        </p15:guide>
        <p15:guide id="19" pos="334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GB"/>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179627729"/>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GB"/>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9369899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GB"/>
              <a:t>Click to edit Master title style</a:t>
            </a:r>
            <a:endParaRPr lang="en-US" dirty="0"/>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endParaRPr lang="en-US" dirty="0"/>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19094434"/>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GB"/>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GB"/>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GB"/>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2058752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GB"/>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GB"/>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GB"/>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userDrawn="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GB"/>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GB"/>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GB"/>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GB"/>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userDrawn="1">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GB"/>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GB"/>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GB"/>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GB"/>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GB"/>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userDrawn="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GB"/>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GB"/>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GB"/>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624772569"/>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4" orient="horz" pos="3209" userDrawn="1">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userDrawn="1">
          <p15:clr>
            <a:srgbClr val="5ACBF0"/>
          </p15:clr>
        </p15:guide>
        <p15:guide id="15" pos="3451" userDrawn="1">
          <p15:clr>
            <a:srgbClr val="5ACBF0"/>
          </p15:clr>
        </p15:guide>
        <p15:guide id="16" pos="4229" userDrawn="1">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GB"/>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GB"/>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GB"/>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GB"/>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982817732"/>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userDrawn="1">
          <p15:clr>
            <a:srgbClr val="5ACBF0"/>
          </p15:clr>
        </p15:guide>
        <p15:guide id="15" pos="2168" userDrawn="1">
          <p15:clr>
            <a:srgbClr val="5ACBF0"/>
          </p15:clr>
        </p15:guide>
        <p15:guide id="16" pos="2944" userDrawn="1">
          <p15:clr>
            <a:srgbClr val="5ACBF0"/>
          </p15:clr>
        </p15:guide>
        <p15:guide id="17" pos="4738" userDrawn="1">
          <p15:clr>
            <a:srgbClr val="5ACBF0"/>
          </p15:clr>
        </p15:guide>
        <p15:guide id="18" pos="5514"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GB"/>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GB"/>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GB"/>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GB"/>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GB"/>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45299928"/>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userDrawn="1">
          <p15:clr>
            <a:srgbClr val="5ACBF0"/>
          </p15:clr>
        </p15:guide>
        <p15:guide id="16" pos="1524" userDrawn="1">
          <p15:clr>
            <a:srgbClr val="5ACBF0"/>
          </p15:clr>
        </p15:guide>
        <p15:guide id="17" pos="2298" userDrawn="1">
          <p15:clr>
            <a:srgbClr val="5ACBF0"/>
          </p15:clr>
        </p15:guide>
        <p15:guide id="18" pos="3450" userDrawn="1">
          <p15:clr>
            <a:srgbClr val="5ACBF0"/>
          </p15:clr>
        </p15:guide>
        <p15:guide id="19" pos="4230" userDrawn="1">
          <p15:clr>
            <a:srgbClr val="5ACBF0"/>
          </p15:clr>
        </p15:guide>
        <p15:guide id="20" pos="5380" userDrawn="1">
          <p15:clr>
            <a:srgbClr val="5ACBF0"/>
          </p15:clr>
        </p15:guide>
        <p15:guide id="21" pos="6156" userDrawn="1">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GB"/>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GB"/>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GB"/>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GB"/>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GB"/>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GB"/>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0590399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GB"/>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GB"/>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GB"/>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GB"/>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56160264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userDrawn="1">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GB"/>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GB"/>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GB"/>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GB"/>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GB"/>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6753169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userDrawn="1">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GB"/>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GB"/>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GB"/>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GB"/>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GB"/>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GB"/>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7464684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userDrawn="1">
          <p15:clr>
            <a:srgbClr val="5ACBF0"/>
          </p15:clr>
        </p15:guide>
        <p15:guide id="3" pos="6216" userDrawn="1">
          <p15:clr>
            <a:srgbClr val="5ACBF0"/>
          </p15:clr>
        </p15:guide>
        <p15:guide id="5" pos="5850" userDrawn="1">
          <p15:clr>
            <a:srgbClr val="5ACBF0"/>
          </p15:clr>
        </p15:guide>
        <p15:guide id="7" pos="4392" userDrawn="1">
          <p15:clr>
            <a:srgbClr val="5ACBF0"/>
          </p15:clr>
        </p15:guide>
        <p15:guide id="8" pos="3292" userDrawn="1">
          <p15:clr>
            <a:srgbClr val="5ACBF0"/>
          </p15:clr>
        </p15:guide>
        <p15:guide id="10" pos="2926">
          <p15:clr>
            <a:srgbClr val="5ACBF0"/>
          </p15:clr>
        </p15:guide>
        <p15:guide id="11" pos="4754" userDrawn="1">
          <p15:clr>
            <a:srgbClr val="5ACBF0"/>
          </p15:clr>
        </p15:guide>
        <p15:guide id="13" pos="1464" userDrawn="1">
          <p15:clr>
            <a:srgbClr val="5ACBF0"/>
          </p15:clr>
        </p15:guide>
        <p15:guide id="14" orient="horz" pos="1440">
          <p15:clr>
            <a:srgbClr val="5ACBF0"/>
          </p15:clr>
        </p15:guide>
        <p15:guide id="15" pos="1830" userDrawn="1">
          <p15:clr>
            <a:srgbClr val="5ACBF0"/>
          </p15:clr>
        </p15:guide>
        <p15:guide id="16" orient="horz" pos="2533" userDrawn="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dirty="0"/>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dirty="0"/>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dirty="0"/>
              <a:t>Add quote text here Add quote text here Add quote text here Add quote text here Add quote text here</a:t>
            </a:r>
          </a:p>
        </p:txBody>
      </p:sp>
    </p:spTree>
    <p:extLst>
      <p:ext uri="{BB962C8B-B14F-4D97-AF65-F5344CB8AC3E}">
        <p14:creationId xmlns:p14="http://schemas.microsoft.com/office/powerpoint/2010/main" val="32705632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dirty="0"/>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dirty="0"/>
              <a:t>Add quote text here</a:t>
            </a:r>
          </a:p>
        </p:txBody>
      </p:sp>
    </p:spTree>
    <p:extLst>
      <p:ext uri="{BB962C8B-B14F-4D97-AF65-F5344CB8AC3E}">
        <p14:creationId xmlns:p14="http://schemas.microsoft.com/office/powerpoint/2010/main" val="160695231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userDrawn="1">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dirty="0"/>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GB"/>
              <a:t>Click icon to add picture</a:t>
            </a:r>
            <a:endParaRPr lang="en-US" dirty="0"/>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dirty="0"/>
              <a:t>Add quote text here</a:t>
            </a:r>
          </a:p>
        </p:txBody>
      </p:sp>
    </p:spTree>
    <p:extLst>
      <p:ext uri="{BB962C8B-B14F-4D97-AF65-F5344CB8AC3E}">
        <p14:creationId xmlns:p14="http://schemas.microsoft.com/office/powerpoint/2010/main" val="103861675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userDrawn="1">
          <p15:clr>
            <a:srgbClr val="5ACBF0"/>
          </p15:clr>
        </p15:guide>
        <p15:guide id="7" pos="4747" userDrawn="1">
          <p15:clr>
            <a:srgbClr val="5ACBF0"/>
          </p15:clr>
        </p15:guide>
        <p15:guide id="8" pos="4936">
          <p15:clr>
            <a:srgbClr val="5ACBF0"/>
          </p15:clr>
        </p15:guide>
        <p15:guide id="9" pos="5123">
          <p15:clr>
            <a:srgbClr val="5ACBF0"/>
          </p15:clr>
        </p15:guide>
        <p15:guide id="10" orient="horz" pos="3465" userDrawn="1">
          <p15:clr>
            <a:srgbClr val="5ACBF0"/>
          </p15:clr>
        </p15:guide>
        <p15:guide id="11" orient="horz" pos="1956" userDrawn="1">
          <p15:clr>
            <a:srgbClr val="FBAE40"/>
          </p15:clr>
        </p15:guide>
        <p15:guide id="12" pos="1096"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GB"/>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69616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GB"/>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04964009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GB"/>
              <a:t>Click icon to add picture</a:t>
            </a:r>
            <a:endParaRPr lang="en-US"/>
          </a:p>
        </p:txBody>
      </p:sp>
    </p:spTree>
    <p:extLst>
      <p:ext uri="{BB962C8B-B14F-4D97-AF65-F5344CB8AC3E}">
        <p14:creationId xmlns:p14="http://schemas.microsoft.com/office/powerpoint/2010/main" val="8673704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userDrawn="1">
          <p15:clr>
            <a:srgbClr val="FBAE40"/>
          </p15:clr>
        </p15:guide>
        <p15:guide id="6" pos="3364"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78310202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Tree>
    <p:extLst>
      <p:ext uri="{BB962C8B-B14F-4D97-AF65-F5344CB8AC3E}">
        <p14:creationId xmlns:p14="http://schemas.microsoft.com/office/powerpoint/2010/main" val="814874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GB"/>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GB"/>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GB"/>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GB"/>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GB"/>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GB"/>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85187997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47770739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Tree>
    <p:extLst>
      <p:ext uri="{BB962C8B-B14F-4D97-AF65-F5344CB8AC3E}">
        <p14:creationId xmlns:p14="http://schemas.microsoft.com/office/powerpoint/2010/main" val="367836929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Tree>
    <p:extLst>
      <p:ext uri="{BB962C8B-B14F-4D97-AF65-F5344CB8AC3E}">
        <p14:creationId xmlns:p14="http://schemas.microsoft.com/office/powerpoint/2010/main" val="152312443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dirty="0"/>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9248679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GB"/>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GB"/>
              <a:t>Click to edit Master text styles</a:t>
            </a:r>
          </a:p>
        </p:txBody>
      </p:sp>
    </p:spTree>
    <p:extLst>
      <p:ext uri="{BB962C8B-B14F-4D97-AF65-F5344CB8AC3E}">
        <p14:creationId xmlns:p14="http://schemas.microsoft.com/office/powerpoint/2010/main" val="475047256"/>
      </p:ext>
    </p:extLst>
  </p:cSld>
  <p:clrMapOvr>
    <a:masterClrMapping/>
  </p:clrMapOvr>
  <p:transition>
    <p:fade/>
  </p:transition>
  <p:extLst>
    <p:ext uri="{DCECCB84-F9BA-43D5-87BE-67443E8EF086}">
      <p15:sldGuideLst xmlns:p15="http://schemas.microsoft.com/office/powerpoint/2012/main">
        <p15:guide id="13" pos="4929" userDrawn="1">
          <p15:clr>
            <a:srgbClr val="5ACBF0"/>
          </p15:clr>
        </p15:guide>
        <p15:guide id="29" orient="horz" pos="2160">
          <p15:clr>
            <a:srgbClr val="5ACBF0"/>
          </p15:clr>
        </p15:guide>
        <p15:guide id="30" pos="4566" userDrawn="1">
          <p15:clr>
            <a:srgbClr val="5ACBF0"/>
          </p15:clr>
        </p15:guide>
        <p15:guide id="31" pos="4203" userDrawn="1">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GB"/>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8864438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dirty="0"/>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GB"/>
              <a:t>Click to edit Master text styles</a:t>
            </a:r>
          </a:p>
        </p:txBody>
      </p:sp>
    </p:spTree>
    <p:extLst>
      <p:ext uri="{BB962C8B-B14F-4D97-AF65-F5344CB8AC3E}">
        <p14:creationId xmlns:p14="http://schemas.microsoft.com/office/powerpoint/2010/main" val="40532634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userDrawn="1">
          <p15:clr>
            <a:srgbClr val="A4A3A4"/>
          </p15:clr>
        </p15:guide>
        <p15:guide id="28" pos="3840">
          <p15:clr>
            <a:srgbClr val="F26B43"/>
          </p15:clr>
        </p15:guide>
        <p15:guide id="29" pos="3454" userDrawn="1">
          <p15:clr>
            <a:srgbClr val="FBAE40"/>
          </p15:clr>
        </p15:guide>
        <p15:guide id="30" pos="420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999618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dirty="0"/>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dirty="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dirty="0">
              <a:solidFill>
                <a:schemeClr val="bg1"/>
              </a:solidFill>
              <a:latin typeface="Segoe UI" panose="020B0502040204020203" pitchFamily="34" charset="0"/>
              <a:cs typeface="Segoe UI" panose="020B0502040204020203" pitchFamily="34" charset="0"/>
            </a:endParaRPr>
          </a:p>
          <a:p>
            <a:pPr>
              <a:lnSpc>
                <a:spcPct val="100000"/>
              </a:lnSpc>
            </a:pPr>
            <a:r>
              <a:rPr lang="en-US" sz="1800" b="0" dirty="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Financial</a:t>
            </a:r>
          </a:p>
          <a:p>
            <a:pPr lvl="0"/>
            <a:r>
              <a:rPr lang="en-US" dirty="0"/>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Percentage</a:t>
            </a:r>
          </a:p>
          <a:p>
            <a:pPr lvl="0"/>
            <a:r>
              <a:rPr lang="en-US" dirty="0"/>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Additional</a:t>
            </a:r>
          </a:p>
          <a:p>
            <a:pPr lvl="0"/>
            <a:r>
              <a:rPr lang="en-US" dirty="0"/>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Tree>
    <p:extLst>
      <p:ext uri="{BB962C8B-B14F-4D97-AF65-F5344CB8AC3E}">
        <p14:creationId xmlns:p14="http://schemas.microsoft.com/office/powerpoint/2010/main" val="3455035362"/>
      </p:ext>
    </p:extLst>
  </p:cSld>
  <p:clrMapOvr>
    <a:masterClrMapping/>
  </p:clrMapOvr>
  <p:transition>
    <p:fade/>
  </p:transition>
  <p:extLst>
    <p:ext uri="{DCECCB84-F9BA-43D5-87BE-67443E8EF086}">
      <p15:sldGuideLst xmlns:p15="http://schemas.microsoft.com/office/powerpoint/2012/main">
        <p15:guide id="16" pos="3754" userDrawn="1">
          <p15:clr>
            <a:srgbClr val="A4A3A4"/>
          </p15:clr>
        </p15:guide>
        <p15:guide id="17" pos="3931" userDrawn="1">
          <p15:clr>
            <a:srgbClr val="A4A3A4"/>
          </p15:clr>
        </p15:guide>
        <p15:guide id="20" pos="4937">
          <p15:clr>
            <a:srgbClr val="A4A3A4"/>
          </p15:clr>
        </p15:guide>
        <p15:guide id="21" pos="5133" userDrawn="1">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userDrawn="1">
          <p15:clr>
            <a:srgbClr val="FBAE40"/>
          </p15:clr>
        </p15:guide>
        <p15:guide id="32" orient="horz" pos="1162" userDrawn="1">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dirty="0"/>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GB"/>
              <a:t>Click icon to add picture</a:t>
            </a:r>
            <a:endParaRPr lang="en-US" dirty="0"/>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GB"/>
              <a:t>Click icon to add picture</a:t>
            </a:r>
            <a:endParaRPr lang="en-US" dirty="0"/>
          </a:p>
        </p:txBody>
      </p:sp>
    </p:spTree>
    <p:extLst>
      <p:ext uri="{BB962C8B-B14F-4D97-AF65-F5344CB8AC3E}">
        <p14:creationId xmlns:p14="http://schemas.microsoft.com/office/powerpoint/2010/main" val="835566677"/>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guide id="31" orient="horz" pos="2704" userDrawn="1">
          <p15:clr>
            <a:srgbClr val="5ACBF0"/>
          </p15:clr>
        </p15:guide>
        <p15:guide id="32" pos="6947" userDrawn="1">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dirty="0"/>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GB"/>
              <a:t>Click icon to add picture</a:t>
            </a:r>
            <a:endParaRPr lang="en-US" dirty="0"/>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GB"/>
              <a:t>Click icon to add picture</a:t>
            </a:r>
            <a:endParaRPr lang="en-US" dirty="0"/>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GB"/>
              <a:t>Click icon to add picture</a:t>
            </a:r>
            <a:endParaRPr lang="en-US" dirty="0"/>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GB"/>
              <a:t>Click icon to add picture</a:t>
            </a:r>
            <a:endParaRPr lang="en-US" dirty="0"/>
          </a:p>
        </p:txBody>
      </p:sp>
    </p:spTree>
    <p:extLst>
      <p:ext uri="{BB962C8B-B14F-4D97-AF65-F5344CB8AC3E}">
        <p14:creationId xmlns:p14="http://schemas.microsoft.com/office/powerpoint/2010/main" val="648551354"/>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userDrawn="1">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GB"/>
              <a:t>Click icon to add picture</a:t>
            </a:r>
            <a:endParaRPr lang="en-US"/>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15621394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GB"/>
              <a:t>Click icon to add picture</a:t>
            </a:r>
            <a:endParaRPr lang="en-US"/>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380117858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dirty="0"/>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Tree>
    <p:extLst>
      <p:ext uri="{BB962C8B-B14F-4D97-AF65-F5344CB8AC3E}">
        <p14:creationId xmlns:p14="http://schemas.microsoft.com/office/powerpoint/2010/main" val="309218211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90063326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8473859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55035194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77247137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3694579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74459593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47228313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7784161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422873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893271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GB"/>
              <a:t>Click to edit Master text styles</a:t>
            </a:r>
          </a:p>
        </p:txBody>
      </p:sp>
    </p:spTree>
    <p:extLst>
      <p:ext uri="{BB962C8B-B14F-4D97-AF65-F5344CB8AC3E}">
        <p14:creationId xmlns:p14="http://schemas.microsoft.com/office/powerpoint/2010/main" val="200802985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GB"/>
              <a:t>Click to edit Master title style</a:t>
            </a:r>
            <a:endParaRPr lang="en-US" dirty="0"/>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GB"/>
              <a:t>Click to edit Master text styles</a:t>
            </a:r>
          </a:p>
        </p:txBody>
      </p:sp>
    </p:spTree>
    <p:extLst>
      <p:ext uri="{BB962C8B-B14F-4D97-AF65-F5344CB8AC3E}">
        <p14:creationId xmlns:p14="http://schemas.microsoft.com/office/powerpoint/2010/main" val="42438410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GB"/>
              <a:t>Click to edit Master title style</a:t>
            </a:r>
            <a:endParaRPr lang="en-US" dirty="0"/>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9785341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GB"/>
              <a:t>Click to edit Master title style</a:t>
            </a:r>
            <a:endParaRPr lang="en-US" dirty="0"/>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165668527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dirty="0"/>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12063983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14"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image" Target="../media/image1.emf"/><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GB"/>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15"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5286" r:id="rId4"/>
    <p:sldLayoutId id="2147485390" r:id="rId5"/>
    <p:sldLayoutId id="2147484610" r:id="rId6"/>
    <p:sldLayoutId id="2147485389" r:id="rId7"/>
    <p:sldLayoutId id="2147485395" r:id="rId8"/>
    <p:sldLayoutId id="2147485396" r:id="rId9"/>
    <p:sldLayoutId id="2147484710" r:id="rId10"/>
    <p:sldLayoutId id="2147484240" r:id="rId11"/>
    <p:sldLayoutId id="2147484910" r:id="rId12"/>
    <p:sldLayoutId id="2147484911" r:id="rId13"/>
    <p:sldLayoutId id="2147485050" r:id="rId14"/>
    <p:sldLayoutId id="2147485165" r:id="rId15"/>
    <p:sldLayoutId id="2147484941" r:id="rId16"/>
    <p:sldLayoutId id="2147484942" r:id="rId17"/>
    <p:sldLayoutId id="2147485162" r:id="rId18"/>
    <p:sldLayoutId id="2147484639" r:id="rId19"/>
    <p:sldLayoutId id="2147484943" r:id="rId20"/>
    <p:sldLayoutId id="2147484603" r:id="rId21"/>
    <p:sldLayoutId id="2147485324" r:id="rId22"/>
    <p:sldLayoutId id="2147485326" r:id="rId23"/>
    <p:sldLayoutId id="2147485327" r:id="rId24"/>
    <p:sldLayoutId id="2147485328" r:id="rId25"/>
    <p:sldLayoutId id="2147485329" r:id="rId26"/>
    <p:sldLayoutId id="2147485330" r:id="rId27"/>
    <p:sldLayoutId id="2147485325" r:id="rId28"/>
    <p:sldLayoutId id="2147485331" r:id="rId29"/>
    <p:sldLayoutId id="2147485332" r:id="rId30"/>
    <p:sldLayoutId id="2147485366" r:id="rId31"/>
    <p:sldLayoutId id="2147485333" r:id="rId32"/>
    <p:sldLayoutId id="2147485334" r:id="rId33"/>
    <p:sldLayoutId id="2147485394" r:id="rId34"/>
    <p:sldLayoutId id="2147485340" r:id="rId35"/>
    <p:sldLayoutId id="2147485346" r:id="rId36"/>
    <p:sldLayoutId id="2147485349" r:id="rId37"/>
    <p:sldLayoutId id="2147485351" r:id="rId38"/>
    <p:sldLayoutId id="2147485369" r:id="rId39"/>
    <p:sldLayoutId id="2147485363" r:id="rId40"/>
    <p:sldLayoutId id="2147485370" r:id="rId41"/>
    <p:sldLayoutId id="2147484833" r:id="rId42"/>
    <p:sldLayoutId id="2147484834" r:id="rId43"/>
    <p:sldLayoutId id="2147484835" r:id="rId44"/>
    <p:sldLayoutId id="2147485385" r:id="rId45"/>
    <p:sldLayoutId id="2147485387" r:id="rId46"/>
    <p:sldLayoutId id="2147485382" r:id="rId47"/>
    <p:sldLayoutId id="2147484922" r:id="rId48"/>
    <p:sldLayoutId id="2147484923" r:id="rId49"/>
    <p:sldLayoutId id="2147485287" r:id="rId50"/>
    <p:sldLayoutId id="2147484924" r:id="rId51"/>
    <p:sldLayoutId id="2147484839" r:id="rId52"/>
    <p:sldLayoutId id="2147484840" r:id="rId53"/>
    <p:sldLayoutId id="2147485383" r:id="rId54"/>
    <p:sldLayoutId id="2147484841" r:id="rId55"/>
    <p:sldLayoutId id="2147484842" r:id="rId56"/>
    <p:sldLayoutId id="2147484843" r:id="rId57"/>
    <p:sldLayoutId id="2147484938" r:id="rId58"/>
    <p:sldLayoutId id="2147484939" r:id="rId59"/>
    <p:sldLayoutId id="2147484940" r:id="rId60"/>
    <p:sldLayoutId id="2147485161" r:id="rId61"/>
    <p:sldLayoutId id="2147485152" r:id="rId62"/>
    <p:sldLayoutId id="2147485153" r:id="rId63"/>
    <p:sldLayoutId id="2147485154" r:id="rId64"/>
    <p:sldLayoutId id="2147485379" r:id="rId65"/>
    <p:sldLayoutId id="2147485380" r:id="rId66"/>
    <p:sldLayoutId id="2147485381" r:id="rId67"/>
    <p:sldLayoutId id="2147484944" r:id="rId68"/>
    <p:sldLayoutId id="2147484945" r:id="rId69"/>
    <p:sldLayoutId id="2147485372" r:id="rId70"/>
    <p:sldLayoutId id="2147485373" r:id="rId71"/>
    <p:sldLayoutId id="2147485388" r:id="rId72"/>
    <p:sldLayoutId id="2147485296" r:id="rId73"/>
    <p:sldLayoutId id="2147485392" r:id="rId74"/>
    <p:sldLayoutId id="2147485393" r:id="rId75"/>
    <p:sldLayoutId id="2147485368" r:id="rId76"/>
    <p:sldLayoutId id="2147485367" r:id="rId77"/>
    <p:sldLayoutId id="2147485292" r:id="rId78"/>
    <p:sldLayoutId id="2147485294" r:id="rId79"/>
    <p:sldLayoutId id="2147485338" r:id="rId80"/>
    <p:sldLayoutId id="2147485339" r:id="rId81"/>
    <p:sldLayoutId id="2147485360" r:id="rId82"/>
    <p:sldLayoutId id="2147485364" r:id="rId83"/>
    <p:sldLayoutId id="2147485365" r:id="rId84"/>
    <p:sldLayoutId id="2147485352" r:id="rId85"/>
    <p:sldLayoutId id="2147485353" r:id="rId86"/>
    <p:sldLayoutId id="2147485354" r:id="rId87"/>
    <p:sldLayoutId id="2147485355" r:id="rId88"/>
    <p:sldLayoutId id="2147485356" r:id="rId89"/>
    <p:sldLayoutId id="2147485374" r:id="rId90"/>
    <p:sldLayoutId id="2147485375" r:id="rId91"/>
    <p:sldLayoutId id="2147485376" r:id="rId92"/>
    <p:sldLayoutId id="2147485377" r:id="rId93"/>
    <p:sldLayoutId id="2147485378" r:id="rId94"/>
    <p:sldLayoutId id="2147485137" r:id="rId95"/>
    <p:sldLayoutId id="2147485138" r:id="rId96"/>
    <p:sldLayoutId id="2147485139" r:id="rId97"/>
    <p:sldLayoutId id="2147485140" r:id="rId98"/>
    <p:sldLayoutId id="2147485141" r:id="rId99"/>
    <p:sldLayoutId id="2147485142" r:id="rId100"/>
    <p:sldLayoutId id="2147484249" r:id="rId101"/>
    <p:sldLayoutId id="2147484640" r:id="rId102"/>
    <p:sldLayoutId id="2147485288" r:id="rId103"/>
    <p:sldLayoutId id="2147485290" r:id="rId104"/>
    <p:sldLayoutId id="2147485289" r:id="rId105"/>
    <p:sldLayoutId id="2147485291" r:id="rId106"/>
    <p:sldLayoutId id="2147484584" r:id="rId107"/>
    <p:sldLayoutId id="2147484583" r:id="rId108"/>
    <p:sldLayoutId id="2147484671" r:id="rId109"/>
    <p:sldLayoutId id="2147484673" r:id="rId110"/>
    <p:sldLayoutId id="2147485391" r:id="rId111"/>
    <p:sldLayoutId id="2147484299" r:id="rId112"/>
    <p:sldLayoutId id="2147484263" r:id="rId11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2.xml.rels><?xml version="1.0" encoding="UTF-8" standalone="yes"?>
<Relationships xmlns="http://schemas.openxmlformats.org/package/2006/relationships"><Relationship Id="rId2" Type="http://schemas.openxmlformats.org/officeDocument/2006/relationships/hyperlink" Target="https://client.wvd.microsoft.com/arm/webclient/index.html" TargetMode="External"/><Relationship Id="rId1" Type="http://schemas.openxmlformats.org/officeDocument/2006/relationships/slideLayout" Target="../slideLayouts/slideLayout7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8.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3.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4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4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ale employee working on laptop with an out of focus circuit board wallpaper in the background.">
            <a:extLst>
              <a:ext uri="{FF2B5EF4-FFF2-40B4-BE49-F238E27FC236}">
                <a16:creationId xmlns:a16="http://schemas.microsoft.com/office/drawing/2014/main" id="{450FBF2A-33F5-5940-8634-26E039373A7C}"/>
              </a:ext>
            </a:extLst>
          </p:cNvPr>
          <p:cNvPicPr>
            <a:picLocks noChangeAspect="1"/>
          </p:cNvPicPr>
          <p:nvPr/>
        </p:nvPicPr>
        <p:blipFill rotWithShape="1">
          <a:blip r:embed="rId3"/>
          <a:srcRect l="5" t="15245" r="-40" b="192"/>
          <a:stretch/>
        </p:blipFill>
        <p:spPr>
          <a:xfrm>
            <a:off x="-7200" y="-18000"/>
            <a:ext cx="12204000" cy="6876000"/>
          </a:xfrm>
          <a:prstGeom prst="rect">
            <a:avLst/>
          </a:prstGeom>
        </p:spPr>
      </p:pic>
      <p:sp>
        <p:nvSpPr>
          <p:cNvPr id="4" name="Title 3"/>
          <p:cNvSpPr>
            <a:spLocks noGrp="1"/>
          </p:cNvSpPr>
          <p:nvPr>
            <p:ph type="title"/>
          </p:nvPr>
        </p:nvSpPr>
        <p:spPr>
          <a:xfrm>
            <a:off x="584200" y="2548891"/>
            <a:ext cx="4830638" cy="984885"/>
          </a:xfrm>
        </p:spPr>
        <p:txBody>
          <a:bodyPr/>
          <a:lstStyle/>
          <a:p>
            <a:r>
              <a:rPr lang="en-US" dirty="0"/>
              <a:t>Lloyds Banking Group</a:t>
            </a:r>
            <a:br>
              <a:rPr lang="en-US" dirty="0"/>
            </a:br>
            <a:r>
              <a:rPr lang="en-US" sz="2800" dirty="0"/>
              <a:t>AVD Bicep Workshop (2 days)</a:t>
            </a:r>
            <a:endParaRPr lang="en-US" dirty="0"/>
          </a:p>
        </p:txBody>
      </p:sp>
      <p:sp>
        <p:nvSpPr>
          <p:cNvPr id="5" name="Text Placeholder 4"/>
          <p:cNvSpPr>
            <a:spLocks noGrp="1"/>
          </p:cNvSpPr>
          <p:nvPr>
            <p:ph type="body" sz="quarter" idx="12"/>
          </p:nvPr>
        </p:nvSpPr>
        <p:spPr/>
        <p:txBody>
          <a:bodyPr/>
          <a:lstStyle/>
          <a:p>
            <a:r>
              <a:rPr lang="en-US" dirty="0"/>
              <a:t>Michael Ross (CSA)</a:t>
            </a:r>
          </a:p>
        </p:txBody>
      </p:sp>
      <p:pic>
        <p:nvPicPr>
          <p:cNvPr id="9" name="MS logo white - EMF" descr="Microsoft logo white text version">
            <a:extLst>
              <a:ext uri="{FF2B5EF4-FFF2-40B4-BE49-F238E27FC236}">
                <a16:creationId xmlns:a16="http://schemas.microsoft.com/office/drawing/2014/main" id="{2D6D2EED-E1D0-E645-A601-6B33303FB49D}"/>
              </a:ext>
            </a:extLst>
          </p:cNvPr>
          <p:cNvPicPr>
            <a:picLocks noChangeAspect="1"/>
          </p:cNvPicPr>
          <p:nvPr/>
        </p:nvPicPr>
        <p:blipFill>
          <a:blip r:embed="rId4"/>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8396826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24734-FB95-A835-30B7-B8CDC6BE1E64}"/>
              </a:ext>
            </a:extLst>
          </p:cNvPr>
          <p:cNvSpPr>
            <a:spLocks noGrp="1"/>
          </p:cNvSpPr>
          <p:nvPr>
            <p:ph type="title"/>
          </p:nvPr>
        </p:nvSpPr>
        <p:spPr/>
        <p:txBody>
          <a:bodyPr/>
          <a:lstStyle/>
          <a:p>
            <a:r>
              <a:rPr lang="en-GB" sz="2400" dirty="0"/>
              <a:t>Lab 3 - Deploying your Bicep</a:t>
            </a:r>
          </a:p>
        </p:txBody>
      </p:sp>
      <p:sp>
        <p:nvSpPr>
          <p:cNvPr id="3" name="Text Placeholder 2">
            <a:extLst>
              <a:ext uri="{FF2B5EF4-FFF2-40B4-BE49-F238E27FC236}">
                <a16:creationId xmlns:a16="http://schemas.microsoft.com/office/drawing/2014/main" id="{67298A08-5B4B-C9D0-F259-39415C03F45B}"/>
              </a:ext>
            </a:extLst>
          </p:cNvPr>
          <p:cNvSpPr>
            <a:spLocks noGrp="1"/>
          </p:cNvSpPr>
          <p:nvPr>
            <p:ph type="body" sz="quarter" idx="11"/>
          </p:nvPr>
        </p:nvSpPr>
        <p:spPr/>
        <p:txBody>
          <a:bodyPr/>
          <a:lstStyle/>
          <a:p>
            <a:pPr marL="0" indent="0">
              <a:buNone/>
            </a:pPr>
            <a:r>
              <a:rPr lang="en-GB" sz="2400" b="1" dirty="0"/>
              <a:t>Deploying AVD</a:t>
            </a:r>
          </a:p>
          <a:p>
            <a:pPr marL="0" indent="0">
              <a:buNone/>
            </a:pPr>
            <a:r>
              <a:rPr lang="en-GB" sz="2000" dirty="0"/>
              <a:t>You will be a dab hand at this by now.  But as this is a new day, you may need to log back in to Azure</a:t>
            </a:r>
          </a:p>
          <a:p>
            <a:pPr marL="0" indent="0">
              <a:buNone/>
            </a:pPr>
            <a:r>
              <a:rPr lang="en-GB" sz="2000" dirty="0"/>
              <a:t>As before, the script takes several parameters but now </a:t>
            </a:r>
            <a:r>
              <a:rPr lang="en-GB" sz="2000" b="1" dirty="0"/>
              <a:t>two</a:t>
            </a:r>
            <a:r>
              <a:rPr lang="en-GB" sz="2000" dirty="0"/>
              <a:t> are mandatory.</a:t>
            </a:r>
          </a:p>
          <a:p>
            <a:pPr marL="0" indent="0">
              <a:buNone/>
            </a:pPr>
            <a:r>
              <a:rPr lang="en-GB" sz="1800" b="1" i="1" dirty="0"/>
              <a:t>.\deploy.ps1 -</a:t>
            </a:r>
            <a:r>
              <a:rPr lang="en-GB" sz="1800" b="1" i="1" dirty="0" err="1"/>
              <a:t>uniqueIdentifier</a:t>
            </a:r>
            <a:r>
              <a:rPr lang="en-GB" sz="1800" b="1" i="1" dirty="0"/>
              <a:t> “Provided unique ID" -</a:t>
            </a:r>
            <a:r>
              <a:rPr lang="en-GB" sz="1800" b="1" i="1" dirty="0" err="1"/>
              <a:t>avdVnetCIDR</a:t>
            </a:r>
            <a:r>
              <a:rPr lang="en-GB" sz="1800" b="1" i="1" dirty="0"/>
              <a:t> "provided CIDR“</a:t>
            </a:r>
          </a:p>
          <a:p>
            <a:pPr marL="0" indent="0">
              <a:buNone/>
            </a:pPr>
            <a:endParaRPr lang="en-GB" sz="1800" dirty="0"/>
          </a:p>
          <a:p>
            <a:pPr marL="0" indent="0">
              <a:buNone/>
            </a:pPr>
            <a:r>
              <a:rPr lang="en-GB" sz="1800" dirty="0"/>
              <a:t>Notes:</a:t>
            </a:r>
          </a:p>
          <a:p>
            <a:pPr marL="0" indent="0">
              <a:buNone/>
            </a:pPr>
            <a:r>
              <a:rPr lang="en-GB" sz="1800" b="1" u="sng" dirty="0"/>
              <a:t>Always</a:t>
            </a:r>
            <a:r>
              <a:rPr lang="en-GB" sz="1800" dirty="0"/>
              <a:t> use the same </a:t>
            </a:r>
            <a:r>
              <a:rPr lang="en-GB" sz="1800" b="1" dirty="0"/>
              <a:t>CIDR</a:t>
            </a:r>
            <a:r>
              <a:rPr lang="en-GB" sz="1800" dirty="0"/>
              <a:t> and </a:t>
            </a:r>
            <a:r>
              <a:rPr lang="en-GB" sz="1800" b="1" dirty="0"/>
              <a:t>Unique ID </a:t>
            </a:r>
            <a:r>
              <a:rPr lang="en-GB" sz="1800" dirty="0"/>
              <a:t>when deploying to avoid conflicts.</a:t>
            </a:r>
          </a:p>
          <a:p>
            <a:pPr marL="0" indent="0">
              <a:buNone/>
            </a:pPr>
            <a:r>
              <a:rPr lang="en-GB" sz="1800" dirty="0"/>
              <a:t>To save time, take a look at the README.md – it provides examples of some of the other parameters.</a:t>
            </a:r>
          </a:p>
        </p:txBody>
      </p:sp>
    </p:spTree>
    <p:extLst>
      <p:ext uri="{BB962C8B-B14F-4D97-AF65-F5344CB8AC3E}">
        <p14:creationId xmlns:p14="http://schemas.microsoft.com/office/powerpoint/2010/main" val="24862213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5BF-2587-AA43-8D00-4B95D90A112D}"/>
              </a:ext>
            </a:extLst>
          </p:cNvPr>
          <p:cNvSpPr>
            <a:spLocks noGrp="1"/>
          </p:cNvSpPr>
          <p:nvPr>
            <p:ph type="title"/>
          </p:nvPr>
        </p:nvSpPr>
        <p:spPr/>
        <p:txBody>
          <a:bodyPr/>
          <a:lstStyle/>
          <a:p>
            <a:r>
              <a:rPr lang="en-US" sz="2800" dirty="0"/>
              <a:t>Lab 4 - AVD Hosts</a:t>
            </a:r>
          </a:p>
        </p:txBody>
      </p:sp>
      <p:sp>
        <p:nvSpPr>
          <p:cNvPr id="3" name="Text Placeholder 2">
            <a:extLst>
              <a:ext uri="{FF2B5EF4-FFF2-40B4-BE49-F238E27FC236}">
                <a16:creationId xmlns:a16="http://schemas.microsoft.com/office/drawing/2014/main" id="{F39D18C1-892E-774C-A583-DD3BE9301A12}"/>
              </a:ext>
            </a:extLst>
          </p:cNvPr>
          <p:cNvSpPr>
            <a:spLocks noGrp="1"/>
          </p:cNvSpPr>
          <p:nvPr>
            <p:ph type="body" sz="quarter" idx="11"/>
          </p:nvPr>
        </p:nvSpPr>
        <p:spPr/>
        <p:txBody>
          <a:bodyPr/>
          <a:lstStyle/>
          <a:p>
            <a:pPr marL="0" indent="0">
              <a:buNone/>
            </a:pPr>
            <a:r>
              <a:rPr lang="en-US" sz="2000" b="1" dirty="0"/>
              <a:t>And finally, the action</a:t>
            </a:r>
          </a:p>
          <a:p>
            <a:pPr marL="0" indent="0">
              <a:buNone/>
            </a:pPr>
            <a:r>
              <a:rPr lang="en-US" sz="2000" dirty="0"/>
              <a:t>You have worked hard to get to this point, now we just need to add some compute and a touch of configuration.  So in this Lab we will be doing the following:</a:t>
            </a:r>
          </a:p>
          <a:p>
            <a:pPr marL="457200" indent="-457200">
              <a:buFont typeface="+mj-lt"/>
              <a:buAutoNum type="arabicPeriod"/>
            </a:pPr>
            <a:r>
              <a:rPr lang="en-US" sz="2000" dirty="0"/>
              <a:t>Deploying some hosts</a:t>
            </a:r>
          </a:p>
          <a:p>
            <a:pPr marL="457200" indent="-457200">
              <a:buFont typeface="+mj-lt"/>
              <a:buAutoNum type="arabicPeriod"/>
            </a:pPr>
            <a:r>
              <a:rPr lang="en-US" sz="2000" dirty="0"/>
              <a:t>Connecting them to AD / AADDS</a:t>
            </a:r>
          </a:p>
          <a:p>
            <a:pPr marL="457200" indent="-457200">
              <a:buFont typeface="+mj-lt"/>
              <a:buAutoNum type="arabicPeriod"/>
            </a:pPr>
            <a:r>
              <a:rPr lang="en-US" sz="2000" dirty="0"/>
              <a:t>Running up some basic extensions</a:t>
            </a:r>
          </a:p>
          <a:p>
            <a:pPr marL="457200" indent="-457200">
              <a:buFont typeface="+mj-lt"/>
              <a:buAutoNum type="arabicPeriod"/>
            </a:pPr>
            <a:r>
              <a:rPr lang="en-US" sz="2000" dirty="0"/>
              <a:t>Logging into a desktop</a:t>
            </a:r>
          </a:p>
          <a:p>
            <a:pPr marL="457200" indent="-457200">
              <a:buFont typeface="+mj-lt"/>
              <a:buAutoNum type="arabicPeriod"/>
            </a:pPr>
            <a:endParaRPr lang="en-US" sz="2000" dirty="0"/>
          </a:p>
          <a:p>
            <a:pPr marL="0" indent="0">
              <a:buNone/>
            </a:pPr>
            <a:endParaRPr lang="en-US" sz="2000" dirty="0"/>
          </a:p>
        </p:txBody>
      </p:sp>
    </p:spTree>
    <p:extLst>
      <p:ext uri="{BB962C8B-B14F-4D97-AF65-F5344CB8AC3E}">
        <p14:creationId xmlns:p14="http://schemas.microsoft.com/office/powerpoint/2010/main" val="75412596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5BF-2587-AA43-8D00-4B95D90A112D}"/>
              </a:ext>
            </a:extLst>
          </p:cNvPr>
          <p:cNvSpPr>
            <a:spLocks noGrp="1"/>
          </p:cNvSpPr>
          <p:nvPr>
            <p:ph type="title"/>
          </p:nvPr>
        </p:nvSpPr>
        <p:spPr/>
        <p:txBody>
          <a:bodyPr/>
          <a:lstStyle/>
          <a:p>
            <a:r>
              <a:rPr lang="en-US" sz="2800" dirty="0"/>
              <a:t>Testing</a:t>
            </a:r>
          </a:p>
        </p:txBody>
      </p:sp>
      <p:sp>
        <p:nvSpPr>
          <p:cNvPr id="3" name="Text Placeholder 2">
            <a:extLst>
              <a:ext uri="{FF2B5EF4-FFF2-40B4-BE49-F238E27FC236}">
                <a16:creationId xmlns:a16="http://schemas.microsoft.com/office/drawing/2014/main" id="{F39D18C1-892E-774C-A583-DD3BE9301A12}"/>
              </a:ext>
            </a:extLst>
          </p:cNvPr>
          <p:cNvSpPr>
            <a:spLocks noGrp="1"/>
          </p:cNvSpPr>
          <p:nvPr>
            <p:ph type="body" sz="quarter" idx="11"/>
          </p:nvPr>
        </p:nvSpPr>
        <p:spPr/>
        <p:txBody>
          <a:bodyPr/>
          <a:lstStyle/>
          <a:p>
            <a:pPr marL="0" indent="0">
              <a:buNone/>
            </a:pPr>
            <a:r>
              <a:rPr lang="en-US" sz="2000" b="1" dirty="0"/>
              <a:t>Testing your AVD</a:t>
            </a:r>
          </a:p>
          <a:p>
            <a:pPr marL="0" indent="0">
              <a:buNone/>
            </a:pPr>
            <a:r>
              <a:rPr lang="en-US" sz="2000" dirty="0"/>
              <a:t>Make sure of the following:</a:t>
            </a:r>
          </a:p>
          <a:p>
            <a:pPr marL="457200" indent="-457200">
              <a:buFont typeface="+mj-lt"/>
              <a:buAutoNum type="arabicPeriod"/>
            </a:pPr>
            <a:r>
              <a:rPr lang="en-US" sz="2000" dirty="0"/>
              <a:t>You have hosts up and running</a:t>
            </a:r>
          </a:p>
          <a:p>
            <a:pPr marL="457200" indent="-457200">
              <a:buFont typeface="+mj-lt"/>
              <a:buAutoNum type="arabicPeriod"/>
            </a:pPr>
            <a:r>
              <a:rPr lang="en-US" sz="2000" dirty="0"/>
              <a:t>The hosts are visible in the host pool</a:t>
            </a:r>
          </a:p>
          <a:p>
            <a:pPr marL="457200" indent="-457200">
              <a:buFont typeface="+mj-lt"/>
              <a:buAutoNum type="arabicPeriod"/>
            </a:pPr>
            <a:r>
              <a:rPr lang="en-US" sz="2000" dirty="0"/>
              <a:t>The RBAC permissions have been set in the Application Group</a:t>
            </a:r>
          </a:p>
          <a:p>
            <a:pPr marL="457200" indent="-457200">
              <a:buFont typeface="+mj-lt"/>
              <a:buAutoNum type="arabicPeriod"/>
            </a:pPr>
            <a:endParaRPr lang="en-US" sz="2000" dirty="0"/>
          </a:p>
          <a:p>
            <a:pPr marL="0" indent="0">
              <a:buNone/>
            </a:pPr>
            <a:r>
              <a:rPr lang="en-US" sz="2000" dirty="0"/>
              <a:t>Then connect to:</a:t>
            </a:r>
          </a:p>
          <a:p>
            <a:pPr marL="0" indent="0">
              <a:buNone/>
            </a:pPr>
            <a:r>
              <a:rPr lang="en-US" sz="2000" dirty="0">
                <a:hlinkClick r:id="rId2"/>
              </a:rPr>
              <a:t>https://client.wvd.microsoft.com/arm/webclient/index.html</a:t>
            </a:r>
            <a:r>
              <a:rPr lang="en-US" sz="2000" dirty="0"/>
              <a:t> </a:t>
            </a:r>
          </a:p>
          <a:p>
            <a:pPr marL="0" indent="0">
              <a:buNone/>
            </a:pPr>
            <a:endParaRPr lang="en-US" sz="2000" dirty="0"/>
          </a:p>
          <a:p>
            <a:pPr marL="0" indent="0">
              <a:buNone/>
            </a:pPr>
            <a:r>
              <a:rPr lang="en-US" sz="2000" dirty="0"/>
              <a:t>You will be asked to log in – use the same credentials as you used for building.</a:t>
            </a:r>
          </a:p>
          <a:p>
            <a:pPr marL="0" indent="0">
              <a:buNone/>
            </a:pPr>
            <a:r>
              <a:rPr lang="en-US" sz="2000" dirty="0"/>
              <a:t>If all was successful you will see a Workspace with a icon for “</a:t>
            </a:r>
            <a:r>
              <a:rPr lang="en-US" sz="2000" dirty="0" err="1"/>
              <a:t>SessionDesktop</a:t>
            </a:r>
            <a:r>
              <a:rPr lang="en-US" sz="2000" dirty="0"/>
              <a:t>”.  Click on it and log in.</a:t>
            </a:r>
          </a:p>
          <a:p>
            <a:pPr marL="457200" indent="-457200">
              <a:buFont typeface="+mj-lt"/>
              <a:buAutoNum type="arabicPeriod"/>
            </a:pPr>
            <a:endParaRPr lang="en-US" sz="2000" dirty="0"/>
          </a:p>
          <a:p>
            <a:pPr marL="0" indent="0">
              <a:buNone/>
            </a:pPr>
            <a:endParaRPr lang="en-US" sz="2000" dirty="0"/>
          </a:p>
        </p:txBody>
      </p:sp>
    </p:spTree>
    <p:extLst>
      <p:ext uri="{BB962C8B-B14F-4D97-AF65-F5344CB8AC3E}">
        <p14:creationId xmlns:p14="http://schemas.microsoft.com/office/powerpoint/2010/main" val="161049651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69AEF-D865-0342-AB7E-7902F83D5504}"/>
              </a:ext>
            </a:extLst>
          </p:cNvPr>
          <p:cNvSpPr>
            <a:spLocks noGrp="1"/>
          </p:cNvSpPr>
          <p:nvPr>
            <p:ph type="title"/>
          </p:nvPr>
        </p:nvSpPr>
        <p:spPr>
          <a:xfrm>
            <a:off x="588263" y="585788"/>
            <a:ext cx="4894962" cy="5683250"/>
          </a:xfrm>
        </p:spPr>
        <p:txBody>
          <a:bodyPr anchor="ctr">
            <a:noAutofit/>
          </a:bodyPr>
          <a:lstStyle/>
          <a:p>
            <a:pPr algn="ctr"/>
            <a:r>
              <a:rPr lang="en-US" sz="2800" dirty="0"/>
              <a:t>Lunch</a:t>
            </a:r>
            <a:br>
              <a:rPr lang="en-US" sz="2800" dirty="0"/>
            </a:br>
            <a:r>
              <a:rPr lang="en-US" sz="2800" dirty="0"/>
              <a:t>Back in 1 hour</a:t>
            </a:r>
            <a:br>
              <a:rPr lang="en-US" sz="2800" dirty="0"/>
            </a:br>
            <a:br>
              <a:rPr lang="en-US" sz="2800" dirty="0"/>
            </a:br>
            <a:r>
              <a:rPr lang="en-US" sz="2800" dirty="0"/>
              <a:t>back at 13:10</a:t>
            </a:r>
          </a:p>
        </p:txBody>
      </p:sp>
      <p:sp>
        <p:nvSpPr>
          <p:cNvPr id="3" name="Text Placeholder 2">
            <a:extLst>
              <a:ext uri="{FF2B5EF4-FFF2-40B4-BE49-F238E27FC236}">
                <a16:creationId xmlns:a16="http://schemas.microsoft.com/office/drawing/2014/main" id="{E243B9F1-DC42-0949-BC92-F7DEEDE03CC7}"/>
              </a:ext>
            </a:extLst>
          </p:cNvPr>
          <p:cNvSpPr>
            <a:spLocks noGrp="1"/>
          </p:cNvSpPr>
          <p:nvPr>
            <p:ph type="body" sz="quarter" idx="11"/>
          </p:nvPr>
        </p:nvSpPr>
        <p:spPr/>
        <p:txBody>
          <a:bodyPr tIns="0" anchor="ctr">
            <a:noAutofit/>
          </a:bodyPr>
          <a:lstStyle/>
          <a:p>
            <a:r>
              <a:rPr lang="en-GB" sz="2000" dirty="0"/>
              <a:t>"Using Azure Bicep is like having a trusty sidekick that always has your back in the cloud development game. It's the Robin to your Batman, the Sam to your Frodo, the Watson to your Sherlock. With Bicep by your side, you can tackle complex cloud infrastructure challenges with ease, knowing that your sidekick has your back. And who knows, with Bicep in your toolbelt, you might just become the superhero of cloud development yourself!“</a:t>
            </a:r>
          </a:p>
          <a:p>
            <a:r>
              <a:rPr lang="en-GB" sz="1400" dirty="0"/>
              <a:t>Chat-GPT</a:t>
            </a:r>
          </a:p>
        </p:txBody>
      </p:sp>
    </p:spTree>
    <p:extLst>
      <p:ext uri="{BB962C8B-B14F-4D97-AF65-F5344CB8AC3E}">
        <p14:creationId xmlns:p14="http://schemas.microsoft.com/office/powerpoint/2010/main" val="232444162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5BF-2587-AA43-8D00-4B95D90A112D}"/>
              </a:ext>
            </a:extLst>
          </p:cNvPr>
          <p:cNvSpPr>
            <a:spLocks noGrp="1"/>
          </p:cNvSpPr>
          <p:nvPr>
            <p:ph type="title"/>
          </p:nvPr>
        </p:nvSpPr>
        <p:spPr/>
        <p:txBody>
          <a:bodyPr/>
          <a:lstStyle/>
          <a:p>
            <a:pPr algn="ctr"/>
            <a:r>
              <a:rPr lang="en-US" sz="2400" dirty="0"/>
              <a:t>Demos and Discussions</a:t>
            </a:r>
          </a:p>
        </p:txBody>
      </p:sp>
      <p:sp>
        <p:nvSpPr>
          <p:cNvPr id="3" name="Text Placeholder 2">
            <a:extLst>
              <a:ext uri="{FF2B5EF4-FFF2-40B4-BE49-F238E27FC236}">
                <a16:creationId xmlns:a16="http://schemas.microsoft.com/office/drawing/2014/main" id="{F39D18C1-892E-774C-A583-DD3BE9301A12}"/>
              </a:ext>
            </a:extLst>
          </p:cNvPr>
          <p:cNvSpPr>
            <a:spLocks noGrp="1"/>
          </p:cNvSpPr>
          <p:nvPr>
            <p:ph type="body" sz="quarter" idx="11"/>
          </p:nvPr>
        </p:nvSpPr>
        <p:spPr/>
        <p:txBody>
          <a:bodyPr/>
          <a:lstStyle/>
          <a:p>
            <a:pPr marL="0" indent="0">
              <a:buNone/>
            </a:pPr>
            <a:r>
              <a:rPr lang="en-US" sz="2000" b="1" dirty="0"/>
              <a:t>Over to you</a:t>
            </a:r>
          </a:p>
          <a:p>
            <a:pPr marL="0" indent="0">
              <a:buNone/>
            </a:pPr>
            <a:r>
              <a:rPr lang="en-US" sz="2000" dirty="0"/>
              <a:t>For the rest of the afternoon, we can look at any other elements of AVD that you want to cover.</a:t>
            </a:r>
          </a:p>
          <a:p>
            <a:pPr marL="0" indent="0">
              <a:buNone/>
            </a:pPr>
            <a:r>
              <a:rPr lang="en-US" sz="2000" dirty="0"/>
              <a:t>Examples include:</a:t>
            </a:r>
          </a:p>
          <a:p>
            <a:r>
              <a:rPr lang="en-US" sz="2000" dirty="0"/>
              <a:t>Using a DevOps pipeline to deploy your code</a:t>
            </a:r>
          </a:p>
          <a:p>
            <a:r>
              <a:rPr lang="en-US" sz="2000" dirty="0" err="1"/>
              <a:t>FSLogix</a:t>
            </a:r>
            <a:endParaRPr lang="en-US" sz="2000" dirty="0"/>
          </a:p>
          <a:p>
            <a:r>
              <a:rPr lang="en-US" sz="2000" dirty="0"/>
              <a:t>Walk through of the full code base</a:t>
            </a:r>
          </a:p>
          <a:p>
            <a:endParaRPr lang="en-US" sz="2000" dirty="0"/>
          </a:p>
          <a:p>
            <a:pPr marL="0" indent="0">
              <a:buNone/>
            </a:pPr>
            <a:endParaRPr lang="en-US" sz="2000" dirty="0"/>
          </a:p>
          <a:p>
            <a:pPr marL="457200" indent="-457200">
              <a:buFont typeface="+mj-lt"/>
              <a:buAutoNum type="arabicPeriod"/>
            </a:pPr>
            <a:endParaRPr lang="en-US" sz="2000" dirty="0"/>
          </a:p>
          <a:p>
            <a:pPr marL="0" indent="0">
              <a:buNone/>
            </a:pPr>
            <a:endParaRPr lang="en-US" sz="2000" dirty="0"/>
          </a:p>
        </p:txBody>
      </p:sp>
    </p:spTree>
    <p:extLst>
      <p:ext uri="{BB962C8B-B14F-4D97-AF65-F5344CB8AC3E}">
        <p14:creationId xmlns:p14="http://schemas.microsoft.com/office/powerpoint/2010/main" val="92531599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69AEF-D865-0342-AB7E-7902F83D5504}"/>
              </a:ext>
            </a:extLst>
          </p:cNvPr>
          <p:cNvSpPr>
            <a:spLocks noGrp="1"/>
          </p:cNvSpPr>
          <p:nvPr>
            <p:ph type="title"/>
          </p:nvPr>
        </p:nvSpPr>
        <p:spPr>
          <a:xfrm>
            <a:off x="588263" y="585788"/>
            <a:ext cx="4894962" cy="5683250"/>
          </a:xfrm>
        </p:spPr>
        <p:txBody>
          <a:bodyPr anchor="ctr">
            <a:noAutofit/>
          </a:bodyPr>
          <a:lstStyle/>
          <a:p>
            <a:pPr algn="ctr"/>
            <a:r>
              <a:rPr lang="en-US" sz="2800" dirty="0"/>
              <a:t>Break</a:t>
            </a:r>
            <a:br>
              <a:rPr lang="en-US" sz="2800" dirty="0"/>
            </a:br>
            <a:r>
              <a:rPr lang="en-US" sz="2800" dirty="0"/>
              <a:t>Back in 15 mins</a:t>
            </a:r>
          </a:p>
        </p:txBody>
      </p:sp>
      <p:sp>
        <p:nvSpPr>
          <p:cNvPr id="3" name="Text Placeholder 2">
            <a:extLst>
              <a:ext uri="{FF2B5EF4-FFF2-40B4-BE49-F238E27FC236}">
                <a16:creationId xmlns:a16="http://schemas.microsoft.com/office/drawing/2014/main" id="{E243B9F1-DC42-0949-BC92-F7DEEDE03CC7}"/>
              </a:ext>
            </a:extLst>
          </p:cNvPr>
          <p:cNvSpPr>
            <a:spLocks noGrp="1"/>
          </p:cNvSpPr>
          <p:nvPr>
            <p:ph type="body" sz="quarter" idx="11"/>
          </p:nvPr>
        </p:nvSpPr>
        <p:spPr/>
        <p:txBody>
          <a:bodyPr tIns="0" anchor="ctr">
            <a:noAutofit/>
          </a:bodyPr>
          <a:lstStyle/>
          <a:p>
            <a:r>
              <a:rPr lang="en-GB" sz="2000" dirty="0"/>
              <a:t>"Developing with Azure Bicep is like having a cheat code for cloud infrastructure - it makes building, deploying, and managing your resources so much easier, you'll wonder how you ever did it without it.”</a:t>
            </a:r>
          </a:p>
        </p:txBody>
      </p:sp>
    </p:spTree>
    <p:extLst>
      <p:ext uri="{BB962C8B-B14F-4D97-AF65-F5344CB8AC3E}">
        <p14:creationId xmlns:p14="http://schemas.microsoft.com/office/powerpoint/2010/main" val="347449438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5BF-2587-AA43-8D00-4B95D90A112D}"/>
              </a:ext>
            </a:extLst>
          </p:cNvPr>
          <p:cNvSpPr>
            <a:spLocks noGrp="1"/>
          </p:cNvSpPr>
          <p:nvPr>
            <p:ph type="title"/>
          </p:nvPr>
        </p:nvSpPr>
        <p:spPr/>
        <p:txBody>
          <a:bodyPr/>
          <a:lstStyle/>
          <a:p>
            <a:r>
              <a:rPr lang="en-US" sz="2800" dirty="0"/>
              <a:t>Wrapping Up</a:t>
            </a:r>
          </a:p>
        </p:txBody>
      </p:sp>
      <p:sp>
        <p:nvSpPr>
          <p:cNvPr id="3" name="Text Placeholder 2">
            <a:extLst>
              <a:ext uri="{FF2B5EF4-FFF2-40B4-BE49-F238E27FC236}">
                <a16:creationId xmlns:a16="http://schemas.microsoft.com/office/drawing/2014/main" id="{F39D18C1-892E-774C-A583-DD3BE9301A12}"/>
              </a:ext>
            </a:extLst>
          </p:cNvPr>
          <p:cNvSpPr>
            <a:spLocks noGrp="1"/>
          </p:cNvSpPr>
          <p:nvPr>
            <p:ph type="body" sz="quarter" idx="11"/>
          </p:nvPr>
        </p:nvSpPr>
        <p:spPr/>
        <p:txBody>
          <a:bodyPr/>
          <a:lstStyle/>
          <a:p>
            <a:pPr marL="0" indent="0">
              <a:buNone/>
            </a:pPr>
            <a:r>
              <a:rPr lang="en-US" sz="2000" b="1" dirty="0"/>
              <a:t>So what did we learn?</a:t>
            </a:r>
          </a:p>
          <a:p>
            <a:pPr marL="457200" indent="-457200">
              <a:buFont typeface="+mj-lt"/>
              <a:buAutoNum type="arabicPeriod"/>
            </a:pPr>
            <a:r>
              <a:rPr lang="en-US" sz="2000" dirty="0"/>
              <a:t>The structure of a typical AVD deployment</a:t>
            </a:r>
          </a:p>
          <a:p>
            <a:pPr marL="457200" indent="-457200">
              <a:buFont typeface="+mj-lt"/>
              <a:buAutoNum type="arabicPeriod"/>
            </a:pPr>
            <a:r>
              <a:rPr lang="en-US" sz="2000" dirty="0"/>
              <a:t>The required resources to make it work</a:t>
            </a:r>
          </a:p>
          <a:p>
            <a:pPr marL="457200" indent="-457200">
              <a:buFont typeface="+mj-lt"/>
              <a:buAutoNum type="arabicPeriod"/>
            </a:pPr>
            <a:r>
              <a:rPr lang="en-US" sz="2000" dirty="0"/>
              <a:t>The </a:t>
            </a:r>
            <a:r>
              <a:rPr lang="en-US" sz="2000" dirty="0" err="1"/>
              <a:t>IaC</a:t>
            </a:r>
            <a:r>
              <a:rPr lang="en-US" sz="2000" dirty="0"/>
              <a:t> Bicep content for each resource</a:t>
            </a:r>
          </a:p>
          <a:p>
            <a:pPr marL="457200" indent="-457200">
              <a:buFont typeface="+mj-lt"/>
              <a:buAutoNum type="arabicPeriod"/>
            </a:pPr>
            <a:r>
              <a:rPr lang="en-US" sz="2000" dirty="0"/>
              <a:t>How all that Bicep code work together</a:t>
            </a:r>
          </a:p>
          <a:p>
            <a:pPr marL="457200" indent="-457200">
              <a:buFont typeface="+mj-lt"/>
              <a:buAutoNum type="arabicPeriod"/>
            </a:pPr>
            <a:r>
              <a:rPr lang="en-US" sz="2000" dirty="0"/>
              <a:t>How to deploy it all using a </a:t>
            </a:r>
            <a:r>
              <a:rPr lang="en-US" sz="2000" dirty="0" err="1"/>
              <a:t>powershell</a:t>
            </a:r>
            <a:r>
              <a:rPr lang="en-US" sz="2000" dirty="0"/>
              <a:t> script</a:t>
            </a:r>
          </a:p>
          <a:p>
            <a:pPr marL="0" indent="0">
              <a:buNone/>
            </a:pPr>
            <a:endParaRPr lang="en-US" sz="2000" dirty="0"/>
          </a:p>
        </p:txBody>
      </p:sp>
    </p:spTree>
    <p:extLst>
      <p:ext uri="{BB962C8B-B14F-4D97-AF65-F5344CB8AC3E}">
        <p14:creationId xmlns:p14="http://schemas.microsoft.com/office/powerpoint/2010/main" val="419889688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69AEF-D865-0342-AB7E-7902F83D5504}"/>
              </a:ext>
            </a:extLst>
          </p:cNvPr>
          <p:cNvSpPr>
            <a:spLocks noGrp="1"/>
          </p:cNvSpPr>
          <p:nvPr>
            <p:ph type="title"/>
          </p:nvPr>
        </p:nvSpPr>
        <p:spPr>
          <a:xfrm>
            <a:off x="588263" y="585788"/>
            <a:ext cx="4894962" cy="5683250"/>
          </a:xfrm>
        </p:spPr>
        <p:txBody>
          <a:bodyPr anchor="ctr">
            <a:noAutofit/>
          </a:bodyPr>
          <a:lstStyle/>
          <a:p>
            <a:pPr algn="ctr"/>
            <a:r>
              <a:rPr lang="en-US" sz="2800" dirty="0"/>
              <a:t>Questions?</a:t>
            </a:r>
          </a:p>
        </p:txBody>
      </p:sp>
      <p:sp>
        <p:nvSpPr>
          <p:cNvPr id="3" name="Text Placeholder 2">
            <a:extLst>
              <a:ext uri="{FF2B5EF4-FFF2-40B4-BE49-F238E27FC236}">
                <a16:creationId xmlns:a16="http://schemas.microsoft.com/office/drawing/2014/main" id="{E243B9F1-DC42-0949-BC92-F7DEEDE03CC7}"/>
              </a:ext>
            </a:extLst>
          </p:cNvPr>
          <p:cNvSpPr>
            <a:spLocks noGrp="1"/>
          </p:cNvSpPr>
          <p:nvPr>
            <p:ph type="body" sz="quarter" idx="11"/>
          </p:nvPr>
        </p:nvSpPr>
        <p:spPr/>
        <p:txBody>
          <a:bodyPr tIns="0" anchor="ctr">
            <a:noAutofit/>
          </a:bodyPr>
          <a:lstStyle/>
          <a:p>
            <a:r>
              <a:rPr lang="en-GB" sz="2000" dirty="0"/>
              <a:t>“I fundamentally believe that if you are not learning new things, you stop doing great and useful things. So family, curiosity, and hunger for knowledge all define me.“</a:t>
            </a:r>
          </a:p>
          <a:p>
            <a:r>
              <a:rPr lang="en-GB" sz="1400" b="0" i="0" dirty="0">
                <a:solidFill>
                  <a:srgbClr val="FFFFFF"/>
                </a:solidFill>
                <a:effectLst/>
                <a:latin typeface="-apple-system"/>
              </a:rPr>
              <a:t>Satya Nadella, CEO Microsoft</a:t>
            </a:r>
            <a:endParaRPr lang="en-GB" sz="2000" dirty="0"/>
          </a:p>
        </p:txBody>
      </p:sp>
    </p:spTree>
    <p:extLst>
      <p:ext uri="{BB962C8B-B14F-4D97-AF65-F5344CB8AC3E}">
        <p14:creationId xmlns:p14="http://schemas.microsoft.com/office/powerpoint/2010/main" val="397580614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unset over low lying hills with a field in the foreground.">
            <a:extLst>
              <a:ext uri="{FF2B5EF4-FFF2-40B4-BE49-F238E27FC236}">
                <a16:creationId xmlns:a16="http://schemas.microsoft.com/office/drawing/2014/main" id="{450FBF2A-33F5-5940-8634-26E039373A7C}"/>
              </a:ext>
            </a:extLst>
          </p:cNvPr>
          <p:cNvPicPr>
            <a:picLocks noChangeAspect="1"/>
          </p:cNvPicPr>
          <p:nvPr/>
        </p:nvPicPr>
        <p:blipFill rotWithShape="1">
          <a:blip r:embed="rId3"/>
          <a:srcRect b="15741"/>
          <a:stretch/>
        </p:blipFill>
        <p:spPr>
          <a:xfrm>
            <a:off x="0" y="-1"/>
            <a:ext cx="12193571" cy="6858000"/>
          </a:xfrm>
          <a:prstGeom prst="rect">
            <a:avLst/>
          </a:prstGeom>
        </p:spPr>
      </p:pic>
      <p:sp>
        <p:nvSpPr>
          <p:cNvPr id="4" name="Title 3"/>
          <p:cNvSpPr>
            <a:spLocks noGrp="1"/>
          </p:cNvSpPr>
          <p:nvPr>
            <p:ph type="title"/>
          </p:nvPr>
        </p:nvSpPr>
        <p:spPr/>
        <p:txBody>
          <a:bodyPr/>
          <a:lstStyle/>
          <a:p>
            <a:r>
              <a:rPr lang="en-US" dirty="0"/>
              <a:t>Thank you and well done</a:t>
            </a:r>
          </a:p>
        </p:txBody>
      </p:sp>
      <p:pic>
        <p:nvPicPr>
          <p:cNvPr id="9" name="MS logo white - EMF" descr="Microsoft logo white text version">
            <a:extLst>
              <a:ext uri="{FF2B5EF4-FFF2-40B4-BE49-F238E27FC236}">
                <a16:creationId xmlns:a16="http://schemas.microsoft.com/office/drawing/2014/main" id="{2D6D2EED-E1D0-E645-A601-6B33303FB49D}"/>
              </a:ext>
            </a:extLst>
          </p:cNvPr>
          <p:cNvPicPr>
            <a:picLocks noChangeAspect="1"/>
          </p:cNvPicPr>
          <p:nvPr/>
        </p:nvPicPr>
        <p:blipFill>
          <a:blip r:embed="rId4"/>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59434538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73492-D151-5548-BF9A-9A1584C2D477}"/>
              </a:ext>
            </a:extLst>
          </p:cNvPr>
          <p:cNvSpPr>
            <a:spLocks noGrp="1"/>
          </p:cNvSpPr>
          <p:nvPr>
            <p:ph type="title"/>
          </p:nvPr>
        </p:nvSpPr>
        <p:spPr/>
        <p:txBody>
          <a:bodyPr/>
          <a:lstStyle/>
          <a:p>
            <a:r>
              <a:rPr lang="en-US" dirty="0"/>
              <a:t>Agenda – Day 2</a:t>
            </a:r>
          </a:p>
        </p:txBody>
      </p:sp>
      <p:sp>
        <p:nvSpPr>
          <p:cNvPr id="3" name="Text Placeholder 2">
            <a:extLst>
              <a:ext uri="{FF2B5EF4-FFF2-40B4-BE49-F238E27FC236}">
                <a16:creationId xmlns:a16="http://schemas.microsoft.com/office/drawing/2014/main" id="{5D7880FC-163A-6D46-B79B-C3E6C519777F}"/>
              </a:ext>
            </a:extLst>
          </p:cNvPr>
          <p:cNvSpPr>
            <a:spLocks noGrp="1"/>
          </p:cNvSpPr>
          <p:nvPr>
            <p:ph type="body" sz="quarter" idx="11"/>
          </p:nvPr>
        </p:nvSpPr>
        <p:spPr/>
        <p:txBody>
          <a:bodyPr/>
          <a:lstStyle/>
          <a:p>
            <a:pPr marL="0" indent="0">
              <a:buNone/>
            </a:pPr>
            <a:r>
              <a:rPr lang="en-US" sz="2400" dirty="0"/>
              <a:t>09:00 – Review of Day 1</a:t>
            </a:r>
          </a:p>
          <a:p>
            <a:pPr marL="0" indent="0">
              <a:buNone/>
            </a:pPr>
            <a:r>
              <a:rPr lang="en-US" sz="2400" dirty="0"/>
              <a:t>09:30 – Building in Bicep - AVD</a:t>
            </a:r>
          </a:p>
          <a:p>
            <a:pPr marL="0" indent="0">
              <a:buNone/>
            </a:pPr>
            <a:r>
              <a:rPr lang="en-US" sz="2400" dirty="0"/>
              <a:t>10:15 – Break</a:t>
            </a:r>
          </a:p>
          <a:p>
            <a:pPr marL="0" indent="0">
              <a:buNone/>
            </a:pPr>
            <a:r>
              <a:rPr lang="en-US" sz="2400" dirty="0"/>
              <a:t>10:30 – Building in Bicep - AVD</a:t>
            </a:r>
          </a:p>
          <a:p>
            <a:pPr marL="0" indent="0">
              <a:buNone/>
            </a:pPr>
            <a:r>
              <a:rPr lang="en-US" sz="2400" dirty="0"/>
              <a:t>12:00 – Lunch</a:t>
            </a:r>
          </a:p>
          <a:p>
            <a:pPr marL="0" indent="0">
              <a:buNone/>
            </a:pPr>
            <a:endParaRPr lang="en-US" sz="2400" dirty="0"/>
          </a:p>
          <a:p>
            <a:pPr marL="0" indent="0">
              <a:buNone/>
            </a:pPr>
            <a:r>
              <a:rPr lang="en-US" sz="2400" dirty="0"/>
              <a:t>13:00 – Open Afternoon Q&amp;A</a:t>
            </a:r>
          </a:p>
          <a:p>
            <a:pPr marL="0" indent="0">
              <a:buNone/>
            </a:pPr>
            <a:r>
              <a:rPr lang="en-US" sz="2400" dirty="0"/>
              <a:t>15:00 – Break</a:t>
            </a:r>
          </a:p>
          <a:p>
            <a:pPr marL="0" indent="0">
              <a:buNone/>
            </a:pPr>
            <a:r>
              <a:rPr lang="en-US" sz="2400" dirty="0"/>
              <a:t>16:30 – Workshop review</a:t>
            </a:r>
          </a:p>
        </p:txBody>
      </p:sp>
    </p:spTree>
    <p:extLst>
      <p:ext uri="{BB962C8B-B14F-4D97-AF65-F5344CB8AC3E}">
        <p14:creationId xmlns:p14="http://schemas.microsoft.com/office/powerpoint/2010/main" val="123996277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Two female and two male employees collaborate around a computer screen.">
            <a:extLst>
              <a:ext uri="{FF2B5EF4-FFF2-40B4-BE49-F238E27FC236}">
                <a16:creationId xmlns:a16="http://schemas.microsoft.com/office/drawing/2014/main" id="{526B7DA3-3FC6-C14A-9D04-61D8F0B70718}"/>
              </a:ext>
            </a:extLst>
          </p:cNvPr>
          <p:cNvPicPr>
            <a:picLocks noGrp="1" noChangeAspect="1"/>
          </p:cNvPicPr>
          <p:nvPr>
            <p:ph type="pic" sz="quarter" idx="10"/>
          </p:nvPr>
        </p:nvPicPr>
        <p:blipFill>
          <a:blip r:embed="rId2"/>
          <a:srcRect t="7802" b="7802"/>
          <a:stretch>
            <a:fillRect/>
          </a:stretch>
        </p:blipFill>
        <p:spPr/>
      </p:pic>
      <p:sp>
        <p:nvSpPr>
          <p:cNvPr id="3" name="Title 2">
            <a:extLst>
              <a:ext uri="{FF2B5EF4-FFF2-40B4-BE49-F238E27FC236}">
                <a16:creationId xmlns:a16="http://schemas.microsoft.com/office/drawing/2014/main" id="{BAE92985-B461-E849-9E65-A59CD40156A5}"/>
              </a:ext>
            </a:extLst>
          </p:cNvPr>
          <p:cNvSpPr>
            <a:spLocks noGrp="1"/>
          </p:cNvSpPr>
          <p:nvPr>
            <p:ph type="title"/>
          </p:nvPr>
        </p:nvSpPr>
        <p:spPr/>
        <p:txBody>
          <a:bodyPr/>
          <a:lstStyle/>
          <a:p>
            <a:r>
              <a:rPr lang="en-US" dirty="0"/>
              <a:t>Workshop Day 2</a:t>
            </a:r>
          </a:p>
        </p:txBody>
      </p:sp>
    </p:spTree>
    <p:extLst>
      <p:ext uri="{BB962C8B-B14F-4D97-AF65-F5344CB8AC3E}">
        <p14:creationId xmlns:p14="http://schemas.microsoft.com/office/powerpoint/2010/main" val="93328679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5BF-2587-AA43-8D00-4B95D90A112D}"/>
              </a:ext>
            </a:extLst>
          </p:cNvPr>
          <p:cNvSpPr>
            <a:spLocks noGrp="1"/>
          </p:cNvSpPr>
          <p:nvPr>
            <p:ph type="title"/>
          </p:nvPr>
        </p:nvSpPr>
        <p:spPr/>
        <p:txBody>
          <a:bodyPr/>
          <a:lstStyle/>
          <a:p>
            <a:r>
              <a:rPr lang="en-US" dirty="0"/>
              <a:t>Welcome Back</a:t>
            </a:r>
          </a:p>
        </p:txBody>
      </p:sp>
      <p:sp>
        <p:nvSpPr>
          <p:cNvPr id="3" name="Text Placeholder 2">
            <a:extLst>
              <a:ext uri="{FF2B5EF4-FFF2-40B4-BE49-F238E27FC236}">
                <a16:creationId xmlns:a16="http://schemas.microsoft.com/office/drawing/2014/main" id="{F39D18C1-892E-774C-A583-DD3BE9301A12}"/>
              </a:ext>
            </a:extLst>
          </p:cNvPr>
          <p:cNvSpPr>
            <a:spLocks noGrp="1"/>
          </p:cNvSpPr>
          <p:nvPr>
            <p:ph type="body" sz="quarter" idx="11"/>
          </p:nvPr>
        </p:nvSpPr>
        <p:spPr/>
        <p:txBody>
          <a:bodyPr/>
          <a:lstStyle/>
          <a:p>
            <a:pPr marL="0" indent="0">
              <a:buNone/>
            </a:pPr>
            <a:r>
              <a:rPr lang="en-US" sz="2400" b="1" dirty="0"/>
              <a:t>So where did we get to?</a:t>
            </a:r>
          </a:p>
          <a:p>
            <a:r>
              <a:rPr lang="en-US" sz="2400" dirty="0"/>
              <a:t>Overview of the Architecture</a:t>
            </a:r>
          </a:p>
          <a:p>
            <a:r>
              <a:rPr lang="en-US" sz="2400" dirty="0"/>
              <a:t>Setting up the environment</a:t>
            </a:r>
          </a:p>
          <a:p>
            <a:r>
              <a:rPr lang="en-US" sz="2400" dirty="0"/>
              <a:t>Review of Bicep</a:t>
            </a:r>
          </a:p>
          <a:p>
            <a:r>
              <a:rPr lang="en-US" sz="2400" dirty="0"/>
              <a:t>Base infrastructure deployment</a:t>
            </a:r>
          </a:p>
          <a:p>
            <a:endParaRPr lang="en-US" sz="2400" dirty="0"/>
          </a:p>
          <a:p>
            <a:pPr marL="0" indent="0">
              <a:buNone/>
            </a:pPr>
            <a:r>
              <a:rPr lang="en-US" sz="2400" b="1" dirty="0"/>
              <a:t>So what’s left?</a:t>
            </a:r>
          </a:p>
          <a:p>
            <a:r>
              <a:rPr lang="en-US" sz="2400" dirty="0"/>
              <a:t>Finish the base infrastructure if required</a:t>
            </a:r>
          </a:p>
          <a:p>
            <a:r>
              <a:rPr lang="en-US" sz="2400" dirty="0"/>
              <a:t>Deploy the AVD components</a:t>
            </a:r>
          </a:p>
          <a:p>
            <a:r>
              <a:rPr lang="en-US" sz="2400" dirty="0"/>
              <a:t>Connect it to AD/AADDS</a:t>
            </a:r>
          </a:p>
          <a:p>
            <a:r>
              <a:rPr lang="en-US" sz="2400" dirty="0"/>
              <a:t>Test it</a:t>
            </a:r>
          </a:p>
          <a:p>
            <a:endParaRPr lang="en-US" sz="2400" dirty="0"/>
          </a:p>
          <a:p>
            <a:endParaRPr lang="en-US" sz="2400" dirty="0"/>
          </a:p>
          <a:p>
            <a:endParaRPr lang="en-US" sz="2400" dirty="0"/>
          </a:p>
          <a:p>
            <a:endParaRPr lang="en-US" sz="2400" dirty="0"/>
          </a:p>
        </p:txBody>
      </p:sp>
    </p:spTree>
    <p:extLst>
      <p:ext uri="{BB962C8B-B14F-4D97-AF65-F5344CB8AC3E}">
        <p14:creationId xmlns:p14="http://schemas.microsoft.com/office/powerpoint/2010/main" val="107392422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04137-ED43-1F4B-A8A8-FBBDF2B6789C}"/>
              </a:ext>
            </a:extLst>
          </p:cNvPr>
          <p:cNvSpPr>
            <a:spLocks noGrp="1"/>
          </p:cNvSpPr>
          <p:nvPr>
            <p:ph type="title"/>
          </p:nvPr>
        </p:nvSpPr>
        <p:spPr/>
        <p:txBody>
          <a:bodyPr/>
          <a:lstStyle/>
          <a:p>
            <a:r>
              <a:rPr lang="en-US" dirty="0"/>
              <a:t>User Accounts</a:t>
            </a:r>
          </a:p>
        </p:txBody>
      </p:sp>
      <p:sp>
        <p:nvSpPr>
          <p:cNvPr id="4" name="TextBox 3">
            <a:extLst>
              <a:ext uri="{FF2B5EF4-FFF2-40B4-BE49-F238E27FC236}">
                <a16:creationId xmlns:a16="http://schemas.microsoft.com/office/drawing/2014/main" id="{BEEBB1E1-AF88-7037-A643-C340E233DFCB}"/>
              </a:ext>
            </a:extLst>
          </p:cNvPr>
          <p:cNvSpPr txBox="1"/>
          <p:nvPr/>
        </p:nvSpPr>
        <p:spPr>
          <a:xfrm>
            <a:off x="588262" y="5685144"/>
            <a:ext cx="11018520" cy="246221"/>
          </a:xfrm>
          <a:prstGeom prst="rect">
            <a:avLst/>
          </a:prstGeom>
          <a:noFill/>
        </p:spPr>
        <p:txBody>
          <a:bodyPr wrap="square" lIns="0" tIns="0" rIns="0" bIns="0" rtlCol="0">
            <a:spAutoFit/>
          </a:bodyPr>
          <a:lstStyle/>
          <a:p>
            <a:r>
              <a:rPr lang="en-GB" sz="1600" dirty="0"/>
              <a:t>NOTE: These accounts will be destroyed at the end of the course along with any personal details associated.</a:t>
            </a:r>
          </a:p>
        </p:txBody>
      </p:sp>
    </p:spTree>
    <p:extLst>
      <p:ext uri="{BB962C8B-B14F-4D97-AF65-F5344CB8AC3E}">
        <p14:creationId xmlns:p14="http://schemas.microsoft.com/office/powerpoint/2010/main" val="23552227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Femal software engineer works on code across three screens.">
            <a:extLst>
              <a:ext uri="{FF2B5EF4-FFF2-40B4-BE49-F238E27FC236}">
                <a16:creationId xmlns:a16="http://schemas.microsoft.com/office/drawing/2014/main" id="{2C4060EA-069F-2B44-8494-5642E84F01E0}"/>
              </a:ext>
            </a:extLst>
          </p:cNvPr>
          <p:cNvPicPr>
            <a:picLocks noGrp="1" noChangeAspect="1"/>
          </p:cNvPicPr>
          <p:nvPr>
            <p:ph type="pic" sz="quarter" idx="10"/>
          </p:nvPr>
        </p:nvPicPr>
        <p:blipFill>
          <a:blip r:embed="rId2"/>
          <a:srcRect t="7802" b="7802"/>
          <a:stretch/>
        </p:blipFill>
        <p:spPr>
          <a:xfrm>
            <a:off x="0" y="0"/>
            <a:ext cx="12192000" cy="6858000"/>
          </a:xfrm>
        </p:spPr>
      </p:pic>
      <p:sp>
        <p:nvSpPr>
          <p:cNvPr id="3" name="Title 2">
            <a:extLst>
              <a:ext uri="{FF2B5EF4-FFF2-40B4-BE49-F238E27FC236}">
                <a16:creationId xmlns:a16="http://schemas.microsoft.com/office/drawing/2014/main" id="{A5A65929-7741-CE47-8BDB-61A1AD81F762}"/>
              </a:ext>
            </a:extLst>
          </p:cNvPr>
          <p:cNvSpPr>
            <a:spLocks noGrp="1"/>
          </p:cNvSpPr>
          <p:nvPr>
            <p:ph type="title"/>
          </p:nvPr>
        </p:nvSpPr>
        <p:spPr/>
        <p:txBody>
          <a:bodyPr/>
          <a:lstStyle/>
          <a:p>
            <a:r>
              <a:rPr lang="en-US" dirty="0"/>
              <a:t>Lets get building</a:t>
            </a:r>
          </a:p>
        </p:txBody>
      </p:sp>
    </p:spTree>
    <p:extLst>
      <p:ext uri="{BB962C8B-B14F-4D97-AF65-F5344CB8AC3E}">
        <p14:creationId xmlns:p14="http://schemas.microsoft.com/office/powerpoint/2010/main" val="45871985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5BF-2587-AA43-8D00-4B95D90A112D}"/>
              </a:ext>
            </a:extLst>
          </p:cNvPr>
          <p:cNvSpPr>
            <a:spLocks noGrp="1"/>
          </p:cNvSpPr>
          <p:nvPr>
            <p:ph type="title"/>
          </p:nvPr>
        </p:nvSpPr>
        <p:spPr/>
        <p:txBody>
          <a:bodyPr/>
          <a:lstStyle/>
          <a:p>
            <a:r>
              <a:rPr lang="en-US" sz="2800" dirty="0"/>
              <a:t>Lab 2 - Base Infrastructure</a:t>
            </a:r>
          </a:p>
        </p:txBody>
      </p:sp>
      <p:sp>
        <p:nvSpPr>
          <p:cNvPr id="3" name="Text Placeholder 2">
            <a:extLst>
              <a:ext uri="{FF2B5EF4-FFF2-40B4-BE49-F238E27FC236}">
                <a16:creationId xmlns:a16="http://schemas.microsoft.com/office/drawing/2014/main" id="{F39D18C1-892E-774C-A583-DD3BE9301A12}"/>
              </a:ext>
            </a:extLst>
          </p:cNvPr>
          <p:cNvSpPr>
            <a:spLocks noGrp="1"/>
          </p:cNvSpPr>
          <p:nvPr>
            <p:ph type="body" sz="quarter" idx="11"/>
          </p:nvPr>
        </p:nvSpPr>
        <p:spPr/>
        <p:txBody>
          <a:bodyPr/>
          <a:lstStyle/>
          <a:p>
            <a:pPr marL="0" indent="0">
              <a:buNone/>
            </a:pPr>
            <a:r>
              <a:rPr lang="en-US" sz="2000" b="1" dirty="0"/>
              <a:t>Finishing off the Base Infrastructure (if required)</a:t>
            </a:r>
            <a:endParaRPr lang="en-US" sz="2000" dirty="0"/>
          </a:p>
          <a:p>
            <a:pPr marL="457200" indent="-457200">
              <a:buFont typeface="+mj-lt"/>
              <a:buAutoNum type="arabicPeriod"/>
            </a:pPr>
            <a:r>
              <a:rPr lang="en-US" sz="2000" dirty="0"/>
              <a:t>Remaining base infrastructure</a:t>
            </a:r>
          </a:p>
          <a:p>
            <a:pPr marL="457200" indent="-457200">
              <a:buFont typeface="+mj-lt"/>
              <a:buAutoNum type="arabicPeriod"/>
            </a:pPr>
            <a:r>
              <a:rPr lang="en-US" sz="2000" dirty="0"/>
              <a:t>Peering (walkthrough)</a:t>
            </a:r>
          </a:p>
        </p:txBody>
      </p:sp>
    </p:spTree>
    <p:extLst>
      <p:ext uri="{BB962C8B-B14F-4D97-AF65-F5344CB8AC3E}">
        <p14:creationId xmlns:p14="http://schemas.microsoft.com/office/powerpoint/2010/main" val="348007551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69AEF-D865-0342-AB7E-7902F83D5504}"/>
              </a:ext>
            </a:extLst>
          </p:cNvPr>
          <p:cNvSpPr>
            <a:spLocks noGrp="1"/>
          </p:cNvSpPr>
          <p:nvPr>
            <p:ph type="title"/>
          </p:nvPr>
        </p:nvSpPr>
        <p:spPr>
          <a:xfrm>
            <a:off x="588263" y="585788"/>
            <a:ext cx="4894962" cy="5683250"/>
          </a:xfrm>
        </p:spPr>
        <p:txBody>
          <a:bodyPr anchor="ctr">
            <a:noAutofit/>
          </a:bodyPr>
          <a:lstStyle/>
          <a:p>
            <a:pPr algn="ctr"/>
            <a:r>
              <a:rPr lang="en-US" sz="2800" dirty="0"/>
              <a:t>Break Time</a:t>
            </a:r>
            <a:br>
              <a:rPr lang="en-US" sz="2800" dirty="0"/>
            </a:br>
            <a:r>
              <a:rPr lang="en-US" sz="2800" dirty="0"/>
              <a:t>Back in 15 mins</a:t>
            </a:r>
            <a:br>
              <a:rPr lang="en-US" sz="2800" dirty="0"/>
            </a:br>
            <a:br>
              <a:rPr lang="en-US" sz="2800" dirty="0"/>
            </a:br>
            <a:r>
              <a:rPr lang="en-US" sz="2800" dirty="0"/>
              <a:t>see you at 10:30</a:t>
            </a:r>
          </a:p>
        </p:txBody>
      </p:sp>
      <p:sp>
        <p:nvSpPr>
          <p:cNvPr id="3" name="Text Placeholder 2">
            <a:extLst>
              <a:ext uri="{FF2B5EF4-FFF2-40B4-BE49-F238E27FC236}">
                <a16:creationId xmlns:a16="http://schemas.microsoft.com/office/drawing/2014/main" id="{E243B9F1-DC42-0949-BC92-F7DEEDE03CC7}"/>
              </a:ext>
            </a:extLst>
          </p:cNvPr>
          <p:cNvSpPr>
            <a:spLocks noGrp="1"/>
          </p:cNvSpPr>
          <p:nvPr>
            <p:ph type="body" sz="quarter" idx="11"/>
          </p:nvPr>
        </p:nvSpPr>
        <p:spPr/>
        <p:txBody>
          <a:bodyPr tIns="0" anchor="ctr">
            <a:noAutofit/>
          </a:bodyPr>
          <a:lstStyle/>
          <a:p>
            <a:r>
              <a:rPr lang="en-GB" sz="2000" dirty="0"/>
              <a:t>"Using Azure Bicep is like a carpenter using power tools for the first time. It can be scary at first, but once you get the hang of it, you'll wonder how you ever managed without it. And just like with power tools, you'll want to make sure you wear your safety glasses and have a first-aid kit handy!“</a:t>
            </a:r>
          </a:p>
          <a:p>
            <a:r>
              <a:rPr lang="en-GB" sz="1400" dirty="0"/>
              <a:t>Mark Russinovich, CTO of Microsoft Azure</a:t>
            </a:r>
            <a:endParaRPr lang="en-GB" sz="2000" dirty="0"/>
          </a:p>
        </p:txBody>
      </p:sp>
    </p:spTree>
    <p:extLst>
      <p:ext uri="{BB962C8B-B14F-4D97-AF65-F5344CB8AC3E}">
        <p14:creationId xmlns:p14="http://schemas.microsoft.com/office/powerpoint/2010/main" val="319325436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5BF-2587-AA43-8D00-4B95D90A112D}"/>
              </a:ext>
            </a:extLst>
          </p:cNvPr>
          <p:cNvSpPr>
            <a:spLocks noGrp="1"/>
          </p:cNvSpPr>
          <p:nvPr>
            <p:ph type="title"/>
          </p:nvPr>
        </p:nvSpPr>
        <p:spPr/>
        <p:txBody>
          <a:bodyPr/>
          <a:lstStyle/>
          <a:p>
            <a:r>
              <a:rPr lang="en-US" sz="2800" dirty="0"/>
              <a:t>Lab 3 - AVD Infrastructure</a:t>
            </a:r>
          </a:p>
        </p:txBody>
      </p:sp>
      <p:sp>
        <p:nvSpPr>
          <p:cNvPr id="3" name="Text Placeholder 2">
            <a:extLst>
              <a:ext uri="{FF2B5EF4-FFF2-40B4-BE49-F238E27FC236}">
                <a16:creationId xmlns:a16="http://schemas.microsoft.com/office/drawing/2014/main" id="{F39D18C1-892E-774C-A583-DD3BE9301A12}"/>
              </a:ext>
            </a:extLst>
          </p:cNvPr>
          <p:cNvSpPr>
            <a:spLocks noGrp="1"/>
          </p:cNvSpPr>
          <p:nvPr>
            <p:ph type="body" sz="quarter" idx="11"/>
          </p:nvPr>
        </p:nvSpPr>
        <p:spPr/>
        <p:txBody>
          <a:bodyPr/>
          <a:lstStyle/>
          <a:p>
            <a:pPr marL="0" indent="0">
              <a:buNone/>
            </a:pPr>
            <a:r>
              <a:rPr lang="en-US" sz="2000" b="1" dirty="0"/>
              <a:t>And now onto the main event</a:t>
            </a:r>
          </a:p>
          <a:p>
            <a:pPr marL="0" indent="0">
              <a:buNone/>
            </a:pPr>
            <a:r>
              <a:rPr lang="en-US" sz="2000" dirty="0"/>
              <a:t>In this lab we will build out and deploy the main components required for an AVD service including:</a:t>
            </a:r>
          </a:p>
          <a:p>
            <a:pPr marL="457200" indent="-457200">
              <a:buFont typeface="+mj-lt"/>
              <a:buAutoNum type="arabicPeriod"/>
            </a:pPr>
            <a:r>
              <a:rPr lang="en-US" sz="2000" dirty="0"/>
              <a:t>AVD Host Pool</a:t>
            </a:r>
          </a:p>
          <a:p>
            <a:pPr marL="457200" indent="-457200">
              <a:buFont typeface="+mj-lt"/>
              <a:buAutoNum type="arabicPeriod"/>
            </a:pPr>
            <a:r>
              <a:rPr lang="en-US" sz="2000" dirty="0"/>
              <a:t>AVD Workspace</a:t>
            </a:r>
          </a:p>
          <a:p>
            <a:pPr marL="457200" indent="-457200">
              <a:buFont typeface="+mj-lt"/>
              <a:buAutoNum type="arabicPeriod"/>
            </a:pPr>
            <a:r>
              <a:rPr lang="en-US" sz="2000" dirty="0"/>
              <a:t>AVD Application Group</a:t>
            </a:r>
          </a:p>
          <a:p>
            <a:pPr marL="0" indent="0">
              <a:buNone/>
            </a:pPr>
            <a:endParaRPr lang="en-US" sz="2000" dirty="0"/>
          </a:p>
        </p:txBody>
      </p:sp>
    </p:spTree>
    <p:extLst>
      <p:ext uri="{BB962C8B-B14F-4D97-AF65-F5344CB8AC3E}">
        <p14:creationId xmlns:p14="http://schemas.microsoft.com/office/powerpoint/2010/main" val="1426061794"/>
      </p:ext>
    </p:extLst>
  </p:cSld>
  <p:clrMapOvr>
    <a:masterClrMapping/>
  </p:clrMapOvr>
  <p:transition>
    <p:fade/>
  </p:transition>
</p:sld>
</file>

<file path=ppt/theme/theme1.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blue_accessible.pptx" id="{F774D412-23CA-4DC2-A47D-10DB1AEE7EFE}" vid="{952AAC9D-4DB4-450B-87D3-2D1B406135C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MediaServiceKeyPoints xmlns="492b655a-ec86-4731-b25e-ce4ddeb8f50a"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A14B0F575CA0844802D129D294118DE" ma:contentTypeVersion="15" ma:contentTypeDescription="Create a new document." ma:contentTypeScope="" ma:versionID="ddeb9392fca9bbc19e06b6db1f4d7da5">
  <xsd:schema xmlns:xsd="http://www.w3.org/2001/XMLSchema" xmlns:xs="http://www.w3.org/2001/XMLSchema" xmlns:p="http://schemas.microsoft.com/office/2006/metadata/properties" xmlns:ns1="http://schemas.microsoft.com/sharepoint/v3" xmlns:ns2="492b655a-ec86-4731-b25e-ce4ddeb8f50a" xmlns:ns3="3a08ec24-c134-4431-b5bd-1238984bf104" targetNamespace="http://schemas.microsoft.com/office/2006/metadata/properties" ma:root="true" ma:fieldsID="b4aac29b193bd248a2c97bf3d1b392e3" ns1:_="" ns2:_="" ns3:_="">
    <xsd:import namespace="http://schemas.microsoft.com/sharepoint/v3"/>
    <xsd:import namespace="492b655a-ec86-4731-b25e-ce4ddeb8f50a"/>
    <xsd:import namespace="3a08ec24-c134-4431-b5bd-1238984bf10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2:MediaServiceAutoKeyPoints" minOccurs="0"/>
                <xsd:element ref="ns2:MediaServiceKeyPoints" minOccurs="0"/>
                <xsd:element ref="ns3:SharedWithUsers" minOccurs="0"/>
                <xsd:element ref="ns3:SharedWithDetails" minOccurs="0"/>
                <xsd:element ref="ns2:MediaServiceLocation" minOccurs="0"/>
                <xsd:element ref="ns1:_ip_UnifiedCompliancePolicyProperties" minOccurs="0"/>
                <xsd:element ref="ns1:_ip_UnifiedCompliancePolicyUIAc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92b655a-ec86-4731-b25e-ce4ddeb8f50a"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description=""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fals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LengthInSeconds" ma:index="22"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a08ec24-c134-4431-b5bd-1238984bf104"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0773F8E-CD3C-401D-81D0-68F54DCC798C}">
  <ds:schemaRefs>
    <ds:schemaRef ds:uri="http://schemas.microsoft.com/sharepoint/v3/contenttype/forms"/>
  </ds:schemaRefs>
</ds:datastoreItem>
</file>

<file path=customXml/itemProps2.xml><?xml version="1.0" encoding="utf-8"?>
<ds:datastoreItem xmlns:ds="http://schemas.openxmlformats.org/officeDocument/2006/customXml" ds:itemID="{561B1131-15CA-429C-B875-56F79CD6C674}">
  <ds:schemaRefs>
    <ds:schemaRef ds:uri="http://schemas.microsoft.com/office/2006/metadata/properties"/>
    <ds:schemaRef ds:uri="http://schemas.microsoft.com/office/infopath/2007/PartnerControls"/>
    <ds:schemaRef ds:uri="http://schemas.microsoft.com/sharepoint/v3"/>
    <ds:schemaRef ds:uri="492b655a-ec86-4731-b25e-ce4ddeb8f50a"/>
  </ds:schemaRefs>
</ds:datastoreItem>
</file>

<file path=customXml/itemProps3.xml><?xml version="1.0" encoding="utf-8"?>
<ds:datastoreItem xmlns:ds="http://schemas.openxmlformats.org/officeDocument/2006/customXml" ds:itemID="{811472DD-CE71-40EB-A555-2657937A04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92b655a-ec86-4731-b25e-ce4ddeb8f50a"/>
    <ds:schemaRef ds:uri="3a08ec24-c134-4431-b5bd-1238984bf10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Microsoft_brand_template_blue</Template>
  <TotalTime>0</TotalTime>
  <Words>929</Words>
  <Application>Microsoft Office PowerPoint</Application>
  <PresentationFormat>Widescreen</PresentationFormat>
  <Paragraphs>109</Paragraphs>
  <Slides>18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-apple-system</vt:lpstr>
      <vt:lpstr>Arial</vt:lpstr>
      <vt:lpstr>Consolas</vt:lpstr>
      <vt:lpstr>Segoe UI</vt:lpstr>
      <vt:lpstr>Segoe UI Semibold</vt:lpstr>
      <vt:lpstr>Wingdings</vt:lpstr>
      <vt:lpstr>White Template</vt:lpstr>
      <vt:lpstr>Lloyds Banking Group AVD Bicep Workshop (2 days)</vt:lpstr>
      <vt:lpstr>Agenda – Day 2</vt:lpstr>
      <vt:lpstr>Workshop Day 2</vt:lpstr>
      <vt:lpstr>Welcome Back</vt:lpstr>
      <vt:lpstr>User Accounts</vt:lpstr>
      <vt:lpstr>Lets get building</vt:lpstr>
      <vt:lpstr>Lab 2 - Base Infrastructure</vt:lpstr>
      <vt:lpstr>Break Time Back in 15 mins  see you at 10:30</vt:lpstr>
      <vt:lpstr>Lab 3 - AVD Infrastructure</vt:lpstr>
      <vt:lpstr>Lab 3 - Deploying your Bicep</vt:lpstr>
      <vt:lpstr>Lab 4 - AVD Hosts</vt:lpstr>
      <vt:lpstr>Testing</vt:lpstr>
      <vt:lpstr>Lunch Back in 1 hour  back at 13:10</vt:lpstr>
      <vt:lpstr>Demos and Discussions</vt:lpstr>
      <vt:lpstr>Break Back in 15 mins</vt:lpstr>
      <vt:lpstr>Wrapping Up</vt:lpstr>
      <vt:lpstr>Questions?</vt:lpstr>
      <vt:lpstr>Thank you and well done</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Microsoft presentation toolkit</dc:title>
  <dc:subject/>
  <dc:creator>Michael Ross</dc:creator>
  <cp:keywords/>
  <dc:description/>
  <cp:lastModifiedBy>Michael Ross</cp:lastModifiedBy>
  <cp:revision>21</cp:revision>
  <dcterms:created xsi:type="dcterms:W3CDTF">2023-03-08T10:40:16Z</dcterms:created>
  <dcterms:modified xsi:type="dcterms:W3CDTF">2023-03-30T16:06:00Z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0x0101001A14B0F575CA0844802D129D294118DE</vt:lpwstr>
  </property>
</Properties>
</file>