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2"/>
  </p:notesMasterIdLst>
  <p:handoutMasterIdLst>
    <p:handoutMasterId r:id="rId23"/>
  </p:handoutMasterIdLst>
  <p:sldIdLst>
    <p:sldId id="2076138452" r:id="rId5"/>
    <p:sldId id="2076138466" r:id="rId6"/>
    <p:sldId id="2076138467" r:id="rId7"/>
    <p:sldId id="2076138470" r:id="rId8"/>
    <p:sldId id="2076138478" r:id="rId9"/>
    <p:sldId id="2076138479" r:id="rId10"/>
    <p:sldId id="2076138491" r:id="rId11"/>
    <p:sldId id="2076138499" r:id="rId12"/>
    <p:sldId id="2076138500" r:id="rId13"/>
    <p:sldId id="2076138492" r:id="rId14"/>
    <p:sldId id="2076138480" r:id="rId15"/>
    <p:sldId id="2076138493" r:id="rId16"/>
    <p:sldId id="2076138505" r:id="rId17"/>
    <p:sldId id="2076138481" r:id="rId18"/>
    <p:sldId id="2076138490" r:id="rId19"/>
    <p:sldId id="2076138497" r:id="rId20"/>
    <p:sldId id="2076138482"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21" autoAdjust="0"/>
  </p:normalViewPr>
  <p:slideViewPr>
    <p:cSldViewPr snapToGrid="0">
      <p:cViewPr varScale="1">
        <p:scale>
          <a:sx n="100" d="100"/>
          <a:sy n="100" d="100"/>
        </p:scale>
        <p:origin x="48" y="320"/>
      </p:cViewPr>
      <p:guideLst>
        <p:guide orient="horz" pos="640"/>
        <p:guide pos="3840"/>
      </p:guideLst>
    </p:cSldViewPr>
  </p:slideViewPr>
  <p:outlineViewPr>
    <p:cViewPr>
      <p:scale>
        <a:sx n="33" d="100"/>
        <a:sy n="33" d="100"/>
      </p:scale>
      <p:origin x="0" y="-44436"/>
    </p:cViewPr>
  </p:outlineViewPr>
  <p:notesTextViewPr>
    <p:cViewPr>
      <p:scale>
        <a:sx n="3" d="2"/>
        <a:sy n="3" d="2"/>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11/3/2023 7:34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11/3/2023 7:33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channel/UCpIn7ox7j7bH_OFj7tYouOQ"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11/3/2023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391943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 recording</a:t>
            </a:r>
          </a:p>
          <a:p>
            <a:r>
              <a:rPr lang="en-GB" dirty="0"/>
              <a:t>John Saville - </a:t>
            </a:r>
            <a:r>
              <a:rPr lang="en-GB" dirty="0">
                <a:hlinkClick r:id="rId3"/>
              </a:rPr>
              <a:t>John Savill's Technical Training – YouTube</a:t>
            </a:r>
            <a:endParaRPr lang="en-GB" dirty="0"/>
          </a:p>
          <a:p>
            <a:endParaRPr lang="en-GB" dirty="0"/>
          </a:p>
          <a:p>
            <a:r>
              <a:rPr lang="en-GB" dirty="0"/>
              <a:t>https://github.com/mikerossms/AVDDeployment </a:t>
            </a:r>
          </a:p>
          <a:p>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11/3/2023 7:33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7101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11/3/2023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59329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GB"/>
              <a:t>Click icon to add picture</a:t>
            </a:r>
            <a:endParaRPr lang="en-US"/>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GB"/>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GB"/>
              <a:t>Click to edit Master title style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GB"/>
              <a:t>Click icon to add picture</a:t>
            </a:r>
            <a:endParaRPr lang="en-US"/>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GB"/>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GB"/>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GB"/>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GB"/>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GB"/>
              <a:t>Click icon to add picture</a:t>
            </a:r>
            <a:endParaRPr lang="en-US"/>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GB"/>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GB"/>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GB"/>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GB"/>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GB"/>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GB"/>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GB"/>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GB"/>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GB"/>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hyperlink" Target="https://client.wvd.microsoft.com/arm/webclient/index.html" TargetMode="Externa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le employee working on laptop with an out of focus circuit board wallpaper in the back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l="5" t="15245" r="-40" b="192"/>
          <a:stretch/>
        </p:blipFill>
        <p:spPr>
          <a:xfrm>
            <a:off x="-7200" y="-18000"/>
            <a:ext cx="12204000" cy="6876000"/>
          </a:xfrm>
          <a:prstGeom prst="rect">
            <a:avLst/>
          </a:prstGeom>
        </p:spPr>
      </p:pic>
      <p:sp>
        <p:nvSpPr>
          <p:cNvPr id="4" name="Title 3"/>
          <p:cNvSpPr>
            <a:spLocks noGrp="1"/>
          </p:cNvSpPr>
          <p:nvPr>
            <p:ph type="title"/>
          </p:nvPr>
        </p:nvSpPr>
        <p:spPr>
          <a:xfrm>
            <a:off x="584200" y="2548891"/>
            <a:ext cx="4830638" cy="984885"/>
          </a:xfrm>
        </p:spPr>
        <p:txBody>
          <a:bodyPr/>
          <a:lstStyle/>
          <a:p>
            <a:r>
              <a:rPr lang="en-US" dirty="0"/>
              <a:t>Lloyds Banking Group</a:t>
            </a:r>
            <a:br>
              <a:rPr lang="en-US" dirty="0"/>
            </a:br>
            <a:r>
              <a:rPr lang="en-US" sz="2800" dirty="0"/>
              <a:t>AVD Bicep Workshop (day 3)</a:t>
            </a:r>
            <a:endParaRPr lang="en-US" dirty="0"/>
          </a:p>
        </p:txBody>
      </p:sp>
      <p:sp>
        <p:nvSpPr>
          <p:cNvPr id="5" name="Text Placeholder 4"/>
          <p:cNvSpPr>
            <a:spLocks noGrp="1"/>
          </p:cNvSpPr>
          <p:nvPr>
            <p:ph type="body" sz="quarter" idx="12"/>
          </p:nvPr>
        </p:nvSpPr>
        <p:spPr/>
        <p:txBody>
          <a:bodyPr/>
          <a:lstStyle/>
          <a:p>
            <a:r>
              <a:rPr lang="en-US" dirty="0"/>
              <a:t>Michael Ross (CSA)</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39682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Testing</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Testing your AVD</a:t>
            </a:r>
          </a:p>
          <a:p>
            <a:pPr marL="0" indent="0">
              <a:buNone/>
            </a:pPr>
            <a:r>
              <a:rPr lang="en-US" sz="2000" dirty="0"/>
              <a:t>Make sure of the following:</a:t>
            </a:r>
          </a:p>
          <a:p>
            <a:pPr marL="457200" indent="-457200">
              <a:buFont typeface="+mj-lt"/>
              <a:buAutoNum type="arabicPeriod"/>
            </a:pPr>
            <a:r>
              <a:rPr lang="en-US" sz="2000" dirty="0"/>
              <a:t>You have hosts up and running</a:t>
            </a:r>
          </a:p>
          <a:p>
            <a:pPr marL="457200" indent="-457200">
              <a:buFont typeface="+mj-lt"/>
              <a:buAutoNum type="arabicPeriod"/>
            </a:pPr>
            <a:r>
              <a:rPr lang="en-US" sz="2000" dirty="0"/>
              <a:t>The hosts are visible in the host pool</a:t>
            </a:r>
          </a:p>
          <a:p>
            <a:pPr marL="457200" indent="-457200">
              <a:buFont typeface="+mj-lt"/>
              <a:buAutoNum type="arabicPeriod"/>
            </a:pPr>
            <a:r>
              <a:rPr lang="en-US" sz="2000" dirty="0"/>
              <a:t>The RBAC permissions have been set in the Application Group</a:t>
            </a:r>
          </a:p>
          <a:p>
            <a:pPr marL="457200" indent="-457200">
              <a:buFont typeface="+mj-lt"/>
              <a:buAutoNum type="arabicPeriod"/>
            </a:pPr>
            <a:endParaRPr lang="en-US" sz="2000" dirty="0"/>
          </a:p>
          <a:p>
            <a:pPr marL="0" indent="0">
              <a:buNone/>
            </a:pPr>
            <a:r>
              <a:rPr lang="en-US" sz="2000" dirty="0"/>
              <a:t>Then connect to:</a:t>
            </a:r>
          </a:p>
          <a:p>
            <a:pPr marL="0" indent="0">
              <a:buNone/>
            </a:pPr>
            <a:r>
              <a:rPr lang="en-US" sz="2000" dirty="0">
                <a:hlinkClick r:id="rId2"/>
              </a:rPr>
              <a:t>https://client.wvd.microsoft.com/arm/webclient/index.html</a:t>
            </a:r>
            <a:r>
              <a:rPr lang="en-US" sz="2000" dirty="0"/>
              <a:t> </a:t>
            </a:r>
          </a:p>
          <a:p>
            <a:pPr marL="0" indent="0">
              <a:buNone/>
            </a:pPr>
            <a:endParaRPr lang="en-US" sz="2000" dirty="0"/>
          </a:p>
          <a:p>
            <a:pPr marL="0" indent="0">
              <a:buNone/>
            </a:pPr>
            <a:r>
              <a:rPr lang="en-US" sz="2000" dirty="0"/>
              <a:t>You will be asked to log in – use the same credentials as you used for building.</a:t>
            </a:r>
          </a:p>
          <a:p>
            <a:pPr marL="0" indent="0">
              <a:buNone/>
            </a:pPr>
            <a:r>
              <a:rPr lang="en-US" sz="2000" dirty="0"/>
              <a:t>If all was successful you will see a Workspace with a icon for “</a:t>
            </a:r>
            <a:r>
              <a:rPr lang="en-US" sz="2000" dirty="0" err="1"/>
              <a:t>SessionDesktop</a:t>
            </a:r>
            <a:r>
              <a:rPr lang="en-US" sz="2000" dirty="0"/>
              <a:t>”.  Click on it and log in.</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6104965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Lunch</a:t>
            </a:r>
            <a:br>
              <a:rPr lang="en-US" sz="2800" dirty="0"/>
            </a:br>
            <a:r>
              <a:rPr lang="en-US" sz="2800" dirty="0"/>
              <a:t>Back in 1 hour</a:t>
            </a:r>
            <a:br>
              <a:rPr lang="en-US" sz="2800" dirty="0"/>
            </a:br>
            <a:endParaRPr lang="en-US" sz="2800" dirty="0"/>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"Using Azure Bicep is like having a trusty sidekick that always has your back in the cloud development game. It's the Robin to your Batman, the Sam to your Frodo, the Watson to your Sherlock. With Bicep by your side, you can tackle complex cloud infrastructure challenges with ease, knowing that your sidekick has your back. And who knows, with Bicep in your toolbelt, you might just become the superhero of cloud development yourself!“</a:t>
            </a:r>
          </a:p>
          <a:p>
            <a:r>
              <a:rPr lang="en-GB" sz="1400" dirty="0"/>
              <a:t>Chat-GPT</a:t>
            </a:r>
          </a:p>
        </p:txBody>
      </p:sp>
    </p:spTree>
    <p:extLst>
      <p:ext uri="{BB962C8B-B14F-4D97-AF65-F5344CB8AC3E}">
        <p14:creationId xmlns:p14="http://schemas.microsoft.com/office/powerpoint/2010/main" val="23244416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pPr algn="ctr"/>
            <a:r>
              <a:rPr lang="en-US" sz="2400" dirty="0"/>
              <a:t>Demos and Discussions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Over to you</a:t>
            </a:r>
          </a:p>
          <a:p>
            <a:pPr marL="0" indent="0">
              <a:buNone/>
            </a:pPr>
            <a:r>
              <a:rPr lang="en-US" sz="2000" dirty="0"/>
              <a:t>For the rest of the afternoon, we can look at any other elements of AVD that you want to cover.</a:t>
            </a:r>
          </a:p>
          <a:p>
            <a:pPr marL="0" indent="0">
              <a:buNone/>
            </a:pPr>
            <a:r>
              <a:rPr lang="en-US" sz="2000" dirty="0"/>
              <a:t>Examples include:</a:t>
            </a:r>
          </a:p>
          <a:p>
            <a:r>
              <a:rPr lang="en-US" sz="2000" dirty="0"/>
              <a:t>Using a DevOps pipeline to deploy your code</a:t>
            </a:r>
          </a:p>
          <a:p>
            <a:r>
              <a:rPr lang="en-US" sz="2000" dirty="0" err="1"/>
              <a:t>FSLogix</a:t>
            </a:r>
            <a:endParaRPr lang="en-US" sz="2000" dirty="0"/>
          </a:p>
          <a:p>
            <a:r>
              <a:rPr lang="en-US" sz="2000" dirty="0"/>
              <a:t>Walk through of the full code base</a:t>
            </a:r>
          </a:p>
          <a:p>
            <a:endParaRPr lang="en-US" sz="2000" dirty="0"/>
          </a:p>
          <a:p>
            <a:pPr marL="0" indent="0">
              <a:buNone/>
            </a:pPr>
            <a:endParaRPr lang="en-US" sz="2000" dirty="0"/>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9253159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ross section of young plant and roots">
            <a:extLst>
              <a:ext uri="{FF2B5EF4-FFF2-40B4-BE49-F238E27FC236}">
                <a16:creationId xmlns:a16="http://schemas.microsoft.com/office/drawing/2014/main" id="{2C4060EA-069F-2B44-8494-5642E84F01E0}"/>
              </a:ext>
            </a:extLst>
          </p:cNvPr>
          <p:cNvPicPr>
            <a:picLocks noGrp="1" noChangeAspect="1"/>
          </p:cNvPicPr>
          <p:nvPr>
            <p:ph type="pic" sz="quarter" idx="10"/>
          </p:nvPr>
        </p:nvPicPr>
        <p:blipFill>
          <a:blip r:embed="rId2"/>
          <a:srcRect t="10629" b="10629"/>
          <a:stretch/>
        </p:blipFill>
        <p:spPr>
          <a:xfrm>
            <a:off x="0" y="0"/>
            <a:ext cx="12192000" cy="6858000"/>
          </a:xfrm>
          <a:noFill/>
        </p:spPr>
      </p:pic>
      <p:sp>
        <p:nvSpPr>
          <p:cNvPr id="3" name="Title 2">
            <a:extLst>
              <a:ext uri="{FF2B5EF4-FFF2-40B4-BE49-F238E27FC236}">
                <a16:creationId xmlns:a16="http://schemas.microsoft.com/office/drawing/2014/main" id="{A5A65929-7741-CE47-8BDB-61A1AD81F762}"/>
              </a:ext>
            </a:extLst>
          </p:cNvPr>
          <p:cNvSpPr>
            <a:spLocks noGrp="1"/>
          </p:cNvSpPr>
          <p:nvPr>
            <p:ph type="title"/>
          </p:nvPr>
        </p:nvSpPr>
        <p:spPr>
          <a:xfrm>
            <a:off x="0" y="3657600"/>
            <a:ext cx="12192000" cy="3200400"/>
          </a:xfrm>
        </p:spPr>
        <p:txBody>
          <a:bodyPr wrap="square" anchor="b">
            <a:normAutofit/>
          </a:bodyPr>
          <a:lstStyle/>
          <a:p>
            <a:r>
              <a:rPr lang="en-US" dirty="0"/>
              <a:t>Q&amp;A and Review</a:t>
            </a:r>
          </a:p>
        </p:txBody>
      </p:sp>
    </p:spTree>
    <p:extLst>
      <p:ext uri="{BB962C8B-B14F-4D97-AF65-F5344CB8AC3E}">
        <p14:creationId xmlns:p14="http://schemas.microsoft.com/office/powerpoint/2010/main" val="15534562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Break</a:t>
            </a:r>
            <a:br>
              <a:rPr lang="en-US" sz="2800" dirty="0"/>
            </a:br>
            <a:r>
              <a:rPr lang="en-US" sz="2800" dirty="0"/>
              <a:t>Back in 15 mins</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"Developing with Azure Bicep is like having a cheat code for cloud infrastructure - it makes building, deploying, and managing your resources so much easier, you'll wonder how you ever did it without it.”</a:t>
            </a:r>
          </a:p>
        </p:txBody>
      </p:sp>
    </p:spTree>
    <p:extLst>
      <p:ext uri="{BB962C8B-B14F-4D97-AF65-F5344CB8AC3E}">
        <p14:creationId xmlns:p14="http://schemas.microsoft.com/office/powerpoint/2010/main" val="347449438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Wrapping Up</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So what did we learn?</a:t>
            </a:r>
          </a:p>
          <a:p>
            <a:pPr marL="457200" indent="-457200">
              <a:buFont typeface="+mj-lt"/>
              <a:buAutoNum type="arabicPeriod"/>
            </a:pPr>
            <a:r>
              <a:rPr lang="en-US" sz="2000" dirty="0"/>
              <a:t>The structure of a typical AVD deployment</a:t>
            </a:r>
          </a:p>
          <a:p>
            <a:pPr marL="457200" indent="-457200">
              <a:buFont typeface="+mj-lt"/>
              <a:buAutoNum type="arabicPeriod"/>
            </a:pPr>
            <a:r>
              <a:rPr lang="en-US" sz="2000" dirty="0"/>
              <a:t>The required resources to make it work</a:t>
            </a:r>
          </a:p>
          <a:p>
            <a:pPr marL="457200" indent="-457200">
              <a:buFont typeface="+mj-lt"/>
              <a:buAutoNum type="arabicPeriod"/>
            </a:pPr>
            <a:r>
              <a:rPr lang="en-US" sz="2000" dirty="0"/>
              <a:t>The </a:t>
            </a:r>
            <a:r>
              <a:rPr lang="en-US" sz="2000" dirty="0" err="1"/>
              <a:t>IaC</a:t>
            </a:r>
            <a:r>
              <a:rPr lang="en-US" sz="2000" dirty="0"/>
              <a:t> Bicep content for each resource</a:t>
            </a:r>
          </a:p>
          <a:p>
            <a:pPr marL="457200" indent="-457200">
              <a:buFont typeface="+mj-lt"/>
              <a:buAutoNum type="arabicPeriod"/>
            </a:pPr>
            <a:r>
              <a:rPr lang="en-US" sz="2000" dirty="0"/>
              <a:t>How all that Bicep code work together</a:t>
            </a:r>
          </a:p>
          <a:p>
            <a:pPr marL="457200" indent="-457200">
              <a:buFont typeface="+mj-lt"/>
              <a:buAutoNum type="arabicPeriod"/>
            </a:pPr>
            <a:r>
              <a:rPr lang="en-US" sz="2000" dirty="0"/>
              <a:t>How to deploy it all using a </a:t>
            </a:r>
            <a:r>
              <a:rPr lang="en-US" sz="2000" dirty="0" err="1"/>
              <a:t>powershell</a:t>
            </a:r>
            <a:r>
              <a:rPr lang="en-US" sz="2000" dirty="0"/>
              <a:t> script</a:t>
            </a:r>
          </a:p>
          <a:p>
            <a:pPr marL="0" indent="0">
              <a:buNone/>
            </a:pPr>
            <a:endParaRPr lang="en-US" sz="2000" dirty="0"/>
          </a:p>
        </p:txBody>
      </p:sp>
    </p:spTree>
    <p:extLst>
      <p:ext uri="{BB962C8B-B14F-4D97-AF65-F5344CB8AC3E}">
        <p14:creationId xmlns:p14="http://schemas.microsoft.com/office/powerpoint/2010/main" val="41988968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Questions?</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“I fundamentally believe that if you are not learning new things, you stop doing great and useful things. So family, curiosity, and hunger for knowledge all define me.“</a:t>
            </a:r>
          </a:p>
          <a:p>
            <a:r>
              <a:rPr lang="en-GB" sz="1400" b="0" i="0" dirty="0">
                <a:solidFill>
                  <a:srgbClr val="FFFFFF"/>
                </a:solidFill>
                <a:effectLst/>
                <a:latin typeface="-apple-system"/>
              </a:rPr>
              <a:t>Satya Nadella, CEO Microsoft</a:t>
            </a:r>
            <a:endParaRPr lang="en-GB" sz="2000" dirty="0"/>
          </a:p>
        </p:txBody>
      </p:sp>
    </p:spTree>
    <p:extLst>
      <p:ext uri="{BB962C8B-B14F-4D97-AF65-F5344CB8AC3E}">
        <p14:creationId xmlns:p14="http://schemas.microsoft.com/office/powerpoint/2010/main" val="39758061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dirty="0"/>
              <a:t>Thank you and well done</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943453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 – Day 3</a:t>
            </a:r>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marL="0" indent="0">
              <a:buNone/>
            </a:pPr>
            <a:r>
              <a:rPr lang="en-US" sz="2400" dirty="0"/>
              <a:t>09:00 – Review of Day 2</a:t>
            </a:r>
          </a:p>
          <a:p>
            <a:pPr marL="0" indent="0">
              <a:buNone/>
            </a:pPr>
            <a:r>
              <a:rPr lang="en-US" sz="2400" dirty="0"/>
              <a:t>09:30 – AVD Components – Lab 3</a:t>
            </a:r>
          </a:p>
          <a:p>
            <a:pPr marL="0" indent="0">
              <a:buNone/>
            </a:pPr>
            <a:r>
              <a:rPr lang="en-US" sz="2400" dirty="0"/>
              <a:t>10:15 – Break</a:t>
            </a:r>
          </a:p>
          <a:p>
            <a:pPr marL="0" indent="0">
              <a:buNone/>
            </a:pPr>
            <a:r>
              <a:rPr lang="en-US" sz="2400" dirty="0"/>
              <a:t>10:30 – AVD Hosts and Testing – Lab 4</a:t>
            </a:r>
          </a:p>
          <a:p>
            <a:pPr marL="0" indent="0">
              <a:buNone/>
            </a:pPr>
            <a:r>
              <a:rPr lang="en-US" sz="2400" dirty="0"/>
              <a:t>12:00 – Lunch</a:t>
            </a:r>
          </a:p>
          <a:p>
            <a:pPr marL="0" indent="0">
              <a:buNone/>
            </a:pPr>
            <a:endParaRPr lang="en-US" sz="2400" dirty="0"/>
          </a:p>
          <a:p>
            <a:pPr marL="0" indent="0">
              <a:buNone/>
            </a:pPr>
            <a:r>
              <a:rPr lang="en-US" sz="2400" dirty="0"/>
              <a:t>13:00 – Finish Lab 4 and Open Afternoon Q&amp;A</a:t>
            </a:r>
          </a:p>
          <a:p>
            <a:pPr marL="0" indent="0">
              <a:buNone/>
            </a:pPr>
            <a:r>
              <a:rPr lang="en-US" sz="2400" dirty="0"/>
              <a:t>15:00 – Break</a:t>
            </a:r>
          </a:p>
          <a:p>
            <a:pPr marL="0" indent="0">
              <a:buNone/>
            </a:pPr>
            <a:r>
              <a:rPr lang="en-US" sz="2400" dirty="0"/>
              <a:t>16:30 – Workshop review</a:t>
            </a:r>
          </a:p>
        </p:txBody>
      </p:sp>
    </p:spTree>
    <p:extLst>
      <p:ext uri="{BB962C8B-B14F-4D97-AF65-F5344CB8AC3E}">
        <p14:creationId xmlns:p14="http://schemas.microsoft.com/office/powerpoint/2010/main" val="12399627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female and two male employees collaborate around a computer screen.">
            <a:extLst>
              <a:ext uri="{FF2B5EF4-FFF2-40B4-BE49-F238E27FC236}">
                <a16:creationId xmlns:a16="http://schemas.microsoft.com/office/drawing/2014/main" id="{526B7DA3-3FC6-C14A-9D04-61D8F0B70718}"/>
              </a:ext>
            </a:extLst>
          </p:cNvPr>
          <p:cNvPicPr>
            <a:picLocks noGrp="1" noChangeAspect="1"/>
          </p:cNvPicPr>
          <p:nvPr>
            <p:ph type="pic" sz="quarter" idx="10"/>
          </p:nvPr>
        </p:nvPicPr>
        <p:blipFill>
          <a:blip r:embed="rId2"/>
          <a:srcRect t="7802" b="7802"/>
          <a:stretch>
            <a:fillRect/>
          </a:stretch>
        </p:blipFill>
        <p:spPr/>
      </p:pic>
      <p:sp>
        <p:nvSpPr>
          <p:cNvPr id="3" name="Title 2">
            <a:extLst>
              <a:ext uri="{FF2B5EF4-FFF2-40B4-BE49-F238E27FC236}">
                <a16:creationId xmlns:a16="http://schemas.microsoft.com/office/drawing/2014/main" id="{BAE92985-B461-E849-9E65-A59CD40156A5}"/>
              </a:ext>
            </a:extLst>
          </p:cNvPr>
          <p:cNvSpPr>
            <a:spLocks noGrp="1"/>
          </p:cNvSpPr>
          <p:nvPr>
            <p:ph type="title"/>
          </p:nvPr>
        </p:nvSpPr>
        <p:spPr/>
        <p:txBody>
          <a:bodyPr/>
          <a:lstStyle/>
          <a:p>
            <a:r>
              <a:rPr lang="en-US" dirty="0"/>
              <a:t>Workshop Day 3</a:t>
            </a:r>
          </a:p>
        </p:txBody>
      </p:sp>
    </p:spTree>
    <p:extLst>
      <p:ext uri="{BB962C8B-B14F-4D97-AF65-F5344CB8AC3E}">
        <p14:creationId xmlns:p14="http://schemas.microsoft.com/office/powerpoint/2010/main" val="9332867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Welcome Back</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400" b="1" dirty="0"/>
              <a:t>So where did we get to?</a:t>
            </a:r>
          </a:p>
          <a:p>
            <a:r>
              <a:rPr lang="en-US" sz="2400" dirty="0"/>
              <a:t>Overview of the Architecture</a:t>
            </a:r>
          </a:p>
          <a:p>
            <a:r>
              <a:rPr lang="en-US" sz="2400" dirty="0"/>
              <a:t>Setting up the environment</a:t>
            </a:r>
          </a:p>
          <a:p>
            <a:r>
              <a:rPr lang="en-US" sz="2400" dirty="0"/>
              <a:t>Review of Bicep</a:t>
            </a:r>
          </a:p>
          <a:p>
            <a:r>
              <a:rPr lang="en-US" sz="2400" dirty="0"/>
              <a:t>Base infrastructure deployment</a:t>
            </a:r>
          </a:p>
          <a:p>
            <a:endParaRPr lang="en-US" sz="2400" dirty="0"/>
          </a:p>
          <a:p>
            <a:pPr marL="0" indent="0">
              <a:buNone/>
            </a:pPr>
            <a:r>
              <a:rPr lang="en-US" sz="2400" b="1" dirty="0"/>
              <a:t>So what’s left?</a:t>
            </a:r>
          </a:p>
          <a:p>
            <a:r>
              <a:rPr lang="en-US" sz="2400" dirty="0"/>
              <a:t>Finish deploying the AVD components</a:t>
            </a:r>
          </a:p>
          <a:p>
            <a:r>
              <a:rPr lang="en-US" sz="2400" dirty="0"/>
              <a:t>Deploy the AVD hosts</a:t>
            </a:r>
          </a:p>
          <a:p>
            <a:r>
              <a:rPr lang="en-US" sz="2400" dirty="0"/>
              <a:t>Test it</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0739242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emal software engineer works on code across three screens.">
            <a:extLst>
              <a:ext uri="{FF2B5EF4-FFF2-40B4-BE49-F238E27FC236}">
                <a16:creationId xmlns:a16="http://schemas.microsoft.com/office/drawing/2014/main" id="{2C4060EA-069F-2B44-8494-5642E84F01E0}"/>
              </a:ext>
            </a:extLst>
          </p:cNvPr>
          <p:cNvPicPr>
            <a:picLocks noGrp="1" noChangeAspect="1"/>
          </p:cNvPicPr>
          <p:nvPr>
            <p:ph type="pic" sz="quarter" idx="10"/>
          </p:nvPr>
        </p:nvPicPr>
        <p:blipFill>
          <a:blip r:embed="rId2"/>
          <a:srcRect t="7802" b="7802"/>
          <a:stretch/>
        </p:blipFill>
        <p:spPr>
          <a:xfrm>
            <a:off x="0" y="0"/>
            <a:ext cx="12192000" cy="6858000"/>
          </a:xfrm>
        </p:spPr>
      </p:pic>
      <p:sp>
        <p:nvSpPr>
          <p:cNvPr id="3" name="Title 2">
            <a:extLst>
              <a:ext uri="{FF2B5EF4-FFF2-40B4-BE49-F238E27FC236}">
                <a16:creationId xmlns:a16="http://schemas.microsoft.com/office/drawing/2014/main" id="{A5A65929-7741-CE47-8BDB-61A1AD81F762}"/>
              </a:ext>
            </a:extLst>
          </p:cNvPr>
          <p:cNvSpPr>
            <a:spLocks noGrp="1"/>
          </p:cNvSpPr>
          <p:nvPr>
            <p:ph type="title"/>
          </p:nvPr>
        </p:nvSpPr>
        <p:spPr/>
        <p:txBody>
          <a:bodyPr/>
          <a:lstStyle/>
          <a:p>
            <a:r>
              <a:rPr lang="en-US" dirty="0"/>
              <a:t>Lab 3 – AVD Components (to finish)</a:t>
            </a:r>
          </a:p>
        </p:txBody>
      </p:sp>
    </p:spTree>
    <p:extLst>
      <p:ext uri="{BB962C8B-B14F-4D97-AF65-F5344CB8AC3E}">
        <p14:creationId xmlns:p14="http://schemas.microsoft.com/office/powerpoint/2010/main" val="4587198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Break Time</a:t>
            </a:r>
            <a:br>
              <a:rPr lang="en-US" sz="2800" dirty="0"/>
            </a:br>
            <a:r>
              <a:rPr lang="en-US" sz="2800" dirty="0"/>
              <a:t>Back in 15 mins</a:t>
            </a:r>
            <a:br>
              <a:rPr lang="en-US" sz="2800" dirty="0"/>
            </a:br>
            <a:br>
              <a:rPr lang="en-US" sz="2800" dirty="0"/>
            </a:br>
            <a:endParaRPr lang="en-US" sz="2800" dirty="0"/>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"Using Azure Bicep is like a carpenter using power tools for the first time. It can be scary at first, but once you get the hang of it, you'll wonder how you ever managed without it. And just like with power tools, you'll want to make sure you wear your safety glasses and have a first-aid kit handy!“</a:t>
            </a:r>
          </a:p>
          <a:p>
            <a:r>
              <a:rPr lang="en-GB" sz="1400" dirty="0"/>
              <a:t>Mark Russinovich, CTO of Microsoft Azure</a:t>
            </a:r>
            <a:endParaRPr lang="en-GB" sz="2000" dirty="0"/>
          </a:p>
        </p:txBody>
      </p:sp>
    </p:spTree>
    <p:extLst>
      <p:ext uri="{BB962C8B-B14F-4D97-AF65-F5344CB8AC3E}">
        <p14:creationId xmlns:p14="http://schemas.microsoft.com/office/powerpoint/2010/main" val="31932543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AVD Components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And now onto the main event</a:t>
            </a:r>
          </a:p>
          <a:p>
            <a:pPr marL="0" indent="0">
              <a:buNone/>
            </a:pPr>
            <a:r>
              <a:rPr lang="en-US" sz="2000" dirty="0"/>
              <a:t>In this lab we will build out and deploy the main components required for an AVD service including:</a:t>
            </a:r>
          </a:p>
          <a:p>
            <a:pPr marL="457200" indent="-457200">
              <a:buFont typeface="+mj-lt"/>
              <a:buAutoNum type="arabicPeriod"/>
            </a:pPr>
            <a:r>
              <a:rPr lang="en-US" sz="2000" dirty="0"/>
              <a:t>AVD Host Pool</a:t>
            </a:r>
          </a:p>
          <a:p>
            <a:pPr marL="457200" indent="-457200">
              <a:buFont typeface="+mj-lt"/>
              <a:buAutoNum type="arabicPeriod"/>
            </a:pPr>
            <a:r>
              <a:rPr lang="en-US" sz="2000" dirty="0"/>
              <a:t>AVD Workspace</a:t>
            </a:r>
          </a:p>
          <a:p>
            <a:pPr marL="457200" indent="-457200">
              <a:buFont typeface="+mj-lt"/>
              <a:buAutoNum type="arabicPeriod"/>
            </a:pPr>
            <a:r>
              <a:rPr lang="en-US" sz="2000" dirty="0"/>
              <a:t>AVD Application Group</a:t>
            </a:r>
          </a:p>
          <a:p>
            <a:pPr marL="0" indent="0">
              <a:buNone/>
            </a:pPr>
            <a:endParaRPr lang="en-US" sz="2000" dirty="0"/>
          </a:p>
        </p:txBody>
      </p:sp>
    </p:spTree>
    <p:extLst>
      <p:ext uri="{BB962C8B-B14F-4D97-AF65-F5344CB8AC3E}">
        <p14:creationId xmlns:p14="http://schemas.microsoft.com/office/powerpoint/2010/main" val="14260617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emal software engineer works on code across three screens.">
            <a:extLst>
              <a:ext uri="{FF2B5EF4-FFF2-40B4-BE49-F238E27FC236}">
                <a16:creationId xmlns:a16="http://schemas.microsoft.com/office/drawing/2014/main" id="{2C4060EA-069F-2B44-8494-5642E84F01E0}"/>
              </a:ext>
            </a:extLst>
          </p:cNvPr>
          <p:cNvPicPr>
            <a:picLocks noGrp="1" noChangeAspect="1"/>
          </p:cNvPicPr>
          <p:nvPr>
            <p:ph type="pic" sz="quarter" idx="10"/>
          </p:nvPr>
        </p:nvPicPr>
        <p:blipFill>
          <a:blip r:embed="rId2"/>
          <a:srcRect t="7802" b="7802"/>
          <a:stretch/>
        </p:blipFill>
        <p:spPr>
          <a:xfrm>
            <a:off x="0" y="0"/>
            <a:ext cx="12192000" cy="6858000"/>
          </a:xfrm>
        </p:spPr>
      </p:pic>
      <p:sp>
        <p:nvSpPr>
          <p:cNvPr id="3" name="Title 2">
            <a:extLst>
              <a:ext uri="{FF2B5EF4-FFF2-40B4-BE49-F238E27FC236}">
                <a16:creationId xmlns:a16="http://schemas.microsoft.com/office/drawing/2014/main" id="{A5A65929-7741-CE47-8BDB-61A1AD81F762}"/>
              </a:ext>
            </a:extLst>
          </p:cNvPr>
          <p:cNvSpPr>
            <a:spLocks noGrp="1"/>
          </p:cNvSpPr>
          <p:nvPr>
            <p:ph type="title"/>
          </p:nvPr>
        </p:nvSpPr>
        <p:spPr/>
        <p:txBody>
          <a:bodyPr/>
          <a:lstStyle/>
          <a:p>
            <a:r>
              <a:rPr lang="en-US" dirty="0"/>
              <a:t>Lab 4 – AVD Hosts</a:t>
            </a:r>
          </a:p>
        </p:txBody>
      </p:sp>
    </p:spTree>
    <p:extLst>
      <p:ext uri="{BB962C8B-B14F-4D97-AF65-F5344CB8AC3E}">
        <p14:creationId xmlns:p14="http://schemas.microsoft.com/office/powerpoint/2010/main" val="40694047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AVD Hosts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The Final Lab</a:t>
            </a:r>
          </a:p>
          <a:p>
            <a:pPr marL="0" indent="0">
              <a:buNone/>
            </a:pPr>
            <a:r>
              <a:rPr lang="en-US" sz="2000" dirty="0"/>
              <a:t>In this final lab we will be building out the AVD hosts and adding them to the Host Pool</a:t>
            </a:r>
          </a:p>
          <a:p>
            <a:pPr marL="457200" indent="-457200">
              <a:buFont typeface="+mj-lt"/>
              <a:buAutoNum type="arabicPeriod"/>
            </a:pPr>
            <a:r>
              <a:rPr lang="en-US" sz="2000" dirty="0"/>
              <a:t>Add Hosts</a:t>
            </a:r>
          </a:p>
          <a:p>
            <a:pPr marL="457200" indent="-457200">
              <a:buFont typeface="+mj-lt"/>
              <a:buAutoNum type="arabicPeriod"/>
            </a:pPr>
            <a:r>
              <a:rPr lang="en-US" sz="2000" dirty="0"/>
              <a:t>Add extensions</a:t>
            </a:r>
          </a:p>
          <a:p>
            <a:pPr marL="457200" indent="-457200">
              <a:buFont typeface="+mj-lt"/>
              <a:buAutoNum type="arabicPeriod"/>
            </a:pPr>
            <a:r>
              <a:rPr lang="en-US" sz="2000" dirty="0"/>
              <a:t>Test it all works – log into your own AVD desktop</a:t>
            </a:r>
          </a:p>
          <a:p>
            <a:pPr marL="457200" indent="-457200">
              <a:buFont typeface="+mj-lt"/>
              <a:buAutoNum type="arabicPeriod"/>
            </a:pPr>
            <a:r>
              <a:rPr lang="en-US" sz="2000" dirty="0"/>
              <a:t>Party!</a:t>
            </a:r>
          </a:p>
          <a:p>
            <a:pPr marL="0" indent="0">
              <a:buNone/>
            </a:pPr>
            <a:endParaRPr lang="en-US" sz="2000" dirty="0"/>
          </a:p>
        </p:txBody>
      </p:sp>
    </p:spTree>
    <p:extLst>
      <p:ext uri="{BB962C8B-B14F-4D97-AF65-F5344CB8AC3E}">
        <p14:creationId xmlns:p14="http://schemas.microsoft.com/office/powerpoint/2010/main" val="2111296362"/>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92b655a-ec86-4731-b25e-ce4ddeb8f50a"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14B0F575CA0844802D129D294118DE" ma:contentTypeVersion="15" ma:contentTypeDescription="Create a new document." ma:contentTypeScope="" ma:versionID="ddeb9392fca9bbc19e06b6db1f4d7da5">
  <xsd:schema xmlns:xsd="http://www.w3.org/2001/XMLSchema" xmlns:xs="http://www.w3.org/2001/XMLSchema" xmlns:p="http://schemas.microsoft.com/office/2006/metadata/properties" xmlns:ns1="http://schemas.microsoft.com/sharepoint/v3" xmlns:ns2="492b655a-ec86-4731-b25e-ce4ddeb8f50a" xmlns:ns3="3a08ec24-c134-4431-b5bd-1238984bf104" targetNamespace="http://schemas.microsoft.com/office/2006/metadata/properties" ma:root="true" ma:fieldsID="b4aac29b193bd248a2c97bf3d1b392e3" ns1:_="" ns2:_="" ns3:_="">
    <xsd:import namespace="http://schemas.microsoft.com/sharepoint/v3"/>
    <xsd:import namespace="492b655a-ec86-4731-b25e-ce4ddeb8f50a"/>
    <xsd:import namespace="3a08ec24-c134-4431-b5bd-1238984bf1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2b655a-ec86-4731-b25e-ce4ddeb8f5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8ec24-c134-4431-b5bd-1238984bf10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B1131-15CA-429C-B875-56F79CD6C674}">
  <ds:schemaRefs>
    <ds:schemaRef ds:uri="http://schemas.microsoft.com/office/2006/metadata/properties"/>
    <ds:schemaRef ds:uri="http://schemas.microsoft.com/office/infopath/2007/PartnerControls"/>
    <ds:schemaRef ds:uri="http://schemas.microsoft.com/sharepoint/v3"/>
    <ds:schemaRef ds:uri="492b655a-ec86-4731-b25e-ce4ddeb8f50a"/>
  </ds:schemaRefs>
</ds:datastoreItem>
</file>

<file path=customXml/itemProps2.xml><?xml version="1.0" encoding="utf-8"?>
<ds:datastoreItem xmlns:ds="http://schemas.openxmlformats.org/officeDocument/2006/customXml" ds:itemID="{80773F8E-CD3C-401D-81D0-68F54DCC798C}">
  <ds:schemaRefs>
    <ds:schemaRef ds:uri="http://schemas.microsoft.com/sharepoint/v3/contenttype/forms"/>
  </ds:schemaRefs>
</ds:datastoreItem>
</file>

<file path=customXml/itemProps3.xml><?xml version="1.0" encoding="utf-8"?>
<ds:datastoreItem xmlns:ds="http://schemas.openxmlformats.org/officeDocument/2006/customXml" ds:itemID="{811472DD-CE71-40EB-A555-2657937A0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b655a-ec86-4731-b25e-ce4ddeb8f50a"/>
    <ds:schemaRef ds:uri="3a08ec24-c134-4431-b5bd-1238984bf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762</Words>
  <Application>Microsoft Office PowerPoint</Application>
  <PresentationFormat>Widescreen</PresentationFormat>
  <Paragraphs>95</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Consolas</vt:lpstr>
      <vt:lpstr>Segoe UI</vt:lpstr>
      <vt:lpstr>Segoe UI Semibold</vt:lpstr>
      <vt:lpstr>Wingdings</vt:lpstr>
      <vt:lpstr>White Template</vt:lpstr>
      <vt:lpstr>Lloyds Banking Group AVD Bicep Workshop (day 3)</vt:lpstr>
      <vt:lpstr>Agenda – Day 3</vt:lpstr>
      <vt:lpstr>Workshop Day 3</vt:lpstr>
      <vt:lpstr>Welcome Back</vt:lpstr>
      <vt:lpstr>Lab 3 – AVD Components (to finish)</vt:lpstr>
      <vt:lpstr>Break Time Back in 15 mins  </vt:lpstr>
      <vt:lpstr>AVD Components</vt:lpstr>
      <vt:lpstr>Lab 4 – AVD Hosts</vt:lpstr>
      <vt:lpstr>AVD Hosts</vt:lpstr>
      <vt:lpstr>Testing</vt:lpstr>
      <vt:lpstr>Lunch Back in 1 hour </vt:lpstr>
      <vt:lpstr>Demos and Discussions</vt:lpstr>
      <vt:lpstr>Q&amp;A and Review</vt:lpstr>
      <vt:lpstr>Break Back in 15 mins</vt:lpstr>
      <vt:lpstr>Wrapping Up</vt:lpstr>
      <vt:lpstr>Questions?</vt:lpstr>
      <vt:lpstr>Thank you and well done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Michael Ross</dc:creator>
  <cp:keywords/>
  <dc:description/>
  <cp:lastModifiedBy>Mike Ross</cp:lastModifiedBy>
  <cp:revision>25</cp:revision>
  <dcterms:created xsi:type="dcterms:W3CDTF">2023-03-08T10:40:16Z</dcterms:created>
  <dcterms:modified xsi:type="dcterms:W3CDTF">2023-11-03T07:34:21Z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0x0101001A14B0F575CA0844802D129D294118DE</vt:lpwstr>
  </property>
</Properties>
</file>