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3"/>
  </p:notesMasterIdLst>
  <p:handoutMasterIdLst>
    <p:handoutMasterId r:id="rId24"/>
  </p:handoutMasterIdLst>
  <p:sldIdLst>
    <p:sldId id="2076138452" r:id="rId5"/>
    <p:sldId id="2076138466" r:id="rId6"/>
    <p:sldId id="2076138467" r:id="rId7"/>
    <p:sldId id="2076138470" r:id="rId8"/>
    <p:sldId id="2076138495" r:id="rId9"/>
    <p:sldId id="2076138478" r:id="rId10"/>
    <p:sldId id="2076138489" r:id="rId11"/>
    <p:sldId id="2076138479" r:id="rId12"/>
    <p:sldId id="2076138491" r:id="rId13"/>
    <p:sldId id="2076138496" r:id="rId14"/>
    <p:sldId id="2076138498" r:id="rId15"/>
    <p:sldId id="2076138492" r:id="rId16"/>
    <p:sldId id="2076138480" r:id="rId17"/>
    <p:sldId id="2076138493" r:id="rId18"/>
    <p:sldId id="2076138481" r:id="rId19"/>
    <p:sldId id="2076138490" r:id="rId20"/>
    <p:sldId id="2076138497" r:id="rId21"/>
    <p:sldId id="207613848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321" autoAdjust="0"/>
  </p:normalViewPr>
  <p:slideViewPr>
    <p:cSldViewPr snapToGrid="0">
      <p:cViewPr varScale="1">
        <p:scale>
          <a:sx n="156" d="100"/>
          <a:sy n="156" d="100"/>
        </p:scale>
        <p:origin x="36" y="192"/>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3/23/2023 3:41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3/23/2023 3:41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3/23/2023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3/23/2023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hyperlink" Target="https://client.wvd.microsoft.com/arm/webclient/index.html" TargetMode="Externa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dirty="0"/>
              <a:t>Lloyds Banking Group</a:t>
            </a:r>
            <a:br>
              <a:rPr lang="en-US" dirty="0"/>
            </a:br>
            <a:r>
              <a:rPr lang="en-US" sz="2800" dirty="0"/>
              <a:t>AVD Bicep Workshop (2 days)</a:t>
            </a:r>
            <a:endParaRPr lang="en-US" dirty="0"/>
          </a:p>
        </p:txBody>
      </p:sp>
      <p:sp>
        <p:nvSpPr>
          <p:cNvPr id="5" name="Text Placeholder 4"/>
          <p:cNvSpPr>
            <a:spLocks noGrp="1"/>
          </p:cNvSpPr>
          <p:nvPr>
            <p:ph type="body" sz="quarter" idx="12"/>
          </p:nvPr>
        </p:nvSpPr>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4734-FB95-A835-30B7-B8CDC6BE1E64}"/>
              </a:ext>
            </a:extLst>
          </p:cNvPr>
          <p:cNvSpPr>
            <a:spLocks noGrp="1"/>
          </p:cNvSpPr>
          <p:nvPr>
            <p:ph type="title"/>
          </p:nvPr>
        </p:nvSpPr>
        <p:spPr/>
        <p:txBody>
          <a:bodyPr/>
          <a:lstStyle/>
          <a:p>
            <a:r>
              <a:rPr lang="en-GB" sz="2400" dirty="0"/>
              <a:t>Lab 3 - Deploying your Bicep</a:t>
            </a:r>
          </a:p>
        </p:txBody>
      </p:sp>
      <p:sp>
        <p:nvSpPr>
          <p:cNvPr id="3" name="Text Placeholder 2">
            <a:extLst>
              <a:ext uri="{FF2B5EF4-FFF2-40B4-BE49-F238E27FC236}">
                <a16:creationId xmlns:a16="http://schemas.microsoft.com/office/drawing/2014/main" id="{67298A08-5B4B-C9D0-F259-39415C03F45B}"/>
              </a:ext>
            </a:extLst>
          </p:cNvPr>
          <p:cNvSpPr>
            <a:spLocks noGrp="1"/>
          </p:cNvSpPr>
          <p:nvPr>
            <p:ph type="body" sz="quarter" idx="11"/>
          </p:nvPr>
        </p:nvSpPr>
        <p:spPr/>
        <p:txBody>
          <a:bodyPr/>
          <a:lstStyle/>
          <a:p>
            <a:pPr marL="0" indent="0">
              <a:buNone/>
            </a:pPr>
            <a:r>
              <a:rPr lang="en-GB" sz="2400" b="1" dirty="0"/>
              <a:t>Deploying AVD</a:t>
            </a:r>
          </a:p>
          <a:p>
            <a:pPr marL="0" indent="0">
              <a:buNone/>
            </a:pPr>
            <a:r>
              <a:rPr lang="en-GB" sz="2000" dirty="0"/>
              <a:t>You will be a dab hand at this by now.  But as this is a new day, you may need to log back in to Azure</a:t>
            </a:r>
          </a:p>
          <a:p>
            <a:pPr marL="0" indent="0">
              <a:buNone/>
            </a:pPr>
            <a:r>
              <a:rPr lang="en-GB" sz="2000" dirty="0"/>
              <a:t>As before, the script takes several parameters but now </a:t>
            </a:r>
            <a:r>
              <a:rPr lang="en-GB" sz="2000" b="1" dirty="0"/>
              <a:t>two</a:t>
            </a:r>
            <a:r>
              <a:rPr lang="en-GB" sz="2000" dirty="0"/>
              <a:t> are mandatory.</a:t>
            </a:r>
          </a:p>
          <a:p>
            <a:pPr marL="0" indent="0">
              <a:buNone/>
            </a:pPr>
            <a:r>
              <a:rPr lang="en-GB" sz="1800" b="1" i="1" dirty="0"/>
              <a:t>.\deploy.ps1 -</a:t>
            </a:r>
            <a:r>
              <a:rPr lang="en-GB" sz="1800" b="1" i="1" dirty="0" err="1"/>
              <a:t>uniqueIdentifier</a:t>
            </a:r>
            <a:r>
              <a:rPr lang="en-GB" sz="1800" b="1" i="1" dirty="0"/>
              <a:t> “Provided unique ID" -</a:t>
            </a:r>
            <a:r>
              <a:rPr lang="en-GB" sz="1800" b="1" i="1" dirty="0" err="1"/>
              <a:t>avdVnetCIDR</a:t>
            </a:r>
            <a:r>
              <a:rPr lang="en-GB" sz="1800" b="1" i="1" dirty="0"/>
              <a:t> "provided CIDR“</a:t>
            </a:r>
          </a:p>
          <a:p>
            <a:pPr marL="0" indent="0">
              <a:buNone/>
            </a:pPr>
            <a:endParaRPr lang="en-GB" sz="1800" dirty="0"/>
          </a:p>
          <a:p>
            <a:pPr marL="0" indent="0">
              <a:buNone/>
            </a:pPr>
            <a:r>
              <a:rPr lang="en-GB" sz="1800" dirty="0"/>
              <a:t>Notes:</a:t>
            </a:r>
          </a:p>
          <a:p>
            <a:pPr marL="0" indent="0">
              <a:buNone/>
            </a:pPr>
            <a:r>
              <a:rPr lang="en-GB" sz="1800" b="1" u="sng" dirty="0"/>
              <a:t>Always</a:t>
            </a:r>
            <a:r>
              <a:rPr lang="en-GB" sz="1800" dirty="0"/>
              <a:t> use the same </a:t>
            </a:r>
            <a:r>
              <a:rPr lang="en-GB" sz="1800" b="1" dirty="0"/>
              <a:t>CIDR</a:t>
            </a:r>
            <a:r>
              <a:rPr lang="en-GB" sz="1800" dirty="0"/>
              <a:t> and </a:t>
            </a:r>
            <a:r>
              <a:rPr lang="en-GB" sz="1800" b="1" dirty="0"/>
              <a:t>Unique ID </a:t>
            </a:r>
            <a:r>
              <a:rPr lang="en-GB" sz="1800" dirty="0"/>
              <a:t>when deploying to avoid conflicts.</a:t>
            </a:r>
          </a:p>
          <a:p>
            <a:pPr marL="0" indent="0">
              <a:buNone/>
            </a:pPr>
            <a:r>
              <a:rPr lang="en-GB" sz="1800" dirty="0"/>
              <a:t>To save time, take a look at the README.md – it provides examples of some of the other parameters.</a:t>
            </a:r>
          </a:p>
        </p:txBody>
      </p:sp>
    </p:spTree>
    <p:extLst>
      <p:ext uri="{BB962C8B-B14F-4D97-AF65-F5344CB8AC3E}">
        <p14:creationId xmlns:p14="http://schemas.microsoft.com/office/powerpoint/2010/main" val="2486221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Lab 4 - AVD Hosts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finally, the action</a:t>
            </a:r>
          </a:p>
          <a:p>
            <a:pPr marL="0" indent="0">
              <a:buNone/>
            </a:pPr>
            <a:r>
              <a:rPr lang="en-US" sz="2000" dirty="0"/>
              <a:t>You have worked hard to get to this point, now we just need to add some compute and a touch of configuration.  So in this Lab we will be doing the following:</a:t>
            </a:r>
          </a:p>
          <a:p>
            <a:pPr marL="457200" indent="-457200">
              <a:buFont typeface="+mj-lt"/>
              <a:buAutoNum type="arabicPeriod"/>
            </a:pPr>
            <a:r>
              <a:rPr lang="en-US" sz="2000" dirty="0"/>
              <a:t>Deploying some hosts</a:t>
            </a:r>
          </a:p>
          <a:p>
            <a:pPr marL="457200" indent="-457200">
              <a:buFont typeface="+mj-lt"/>
              <a:buAutoNum type="arabicPeriod"/>
            </a:pPr>
            <a:r>
              <a:rPr lang="en-US" sz="2000" dirty="0"/>
              <a:t>Connecting them to AD / AADDS</a:t>
            </a:r>
          </a:p>
          <a:p>
            <a:pPr marL="457200" indent="-457200">
              <a:buFont typeface="+mj-lt"/>
              <a:buAutoNum type="arabicPeriod"/>
            </a:pPr>
            <a:r>
              <a:rPr lang="en-US" sz="2000" dirty="0"/>
              <a:t>Running up some basic extensions</a:t>
            </a:r>
          </a:p>
          <a:p>
            <a:pPr marL="457200" indent="-457200">
              <a:buFont typeface="+mj-lt"/>
              <a:buAutoNum type="arabicPeriod"/>
            </a:pPr>
            <a:r>
              <a:rPr lang="en-US" sz="2000" dirty="0"/>
              <a:t>Logging into a desktop</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7541259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Testing your AVD</a:t>
            </a:r>
          </a:p>
          <a:p>
            <a:pPr marL="0" indent="0">
              <a:buNone/>
            </a:pPr>
            <a:r>
              <a:rPr lang="en-US" sz="2000" dirty="0"/>
              <a:t>Make sure of the following:</a:t>
            </a:r>
          </a:p>
          <a:p>
            <a:pPr marL="457200" indent="-457200">
              <a:buFont typeface="+mj-lt"/>
              <a:buAutoNum type="arabicPeriod"/>
            </a:pPr>
            <a:r>
              <a:rPr lang="en-US" sz="2000" dirty="0"/>
              <a:t>You have hosts up and running</a:t>
            </a:r>
          </a:p>
          <a:p>
            <a:pPr marL="457200" indent="-457200">
              <a:buFont typeface="+mj-lt"/>
              <a:buAutoNum type="arabicPeriod"/>
            </a:pPr>
            <a:r>
              <a:rPr lang="en-US" sz="2000" dirty="0"/>
              <a:t>The hosts are visible in the host pool</a:t>
            </a:r>
          </a:p>
          <a:p>
            <a:pPr marL="457200" indent="-457200">
              <a:buFont typeface="+mj-lt"/>
              <a:buAutoNum type="arabicPeriod"/>
            </a:pPr>
            <a:r>
              <a:rPr lang="en-US" sz="2000" dirty="0"/>
              <a:t>The RBAC permissions have been set in the Application Group</a:t>
            </a:r>
          </a:p>
          <a:p>
            <a:pPr marL="457200" indent="-457200">
              <a:buFont typeface="+mj-lt"/>
              <a:buAutoNum type="arabicPeriod"/>
            </a:pPr>
            <a:endParaRPr lang="en-US" sz="2000" dirty="0"/>
          </a:p>
          <a:p>
            <a:pPr marL="0" indent="0">
              <a:buNone/>
            </a:pPr>
            <a:r>
              <a:rPr lang="en-US" sz="2000" dirty="0"/>
              <a:t>Then connect to:</a:t>
            </a:r>
          </a:p>
          <a:p>
            <a:pPr marL="0" indent="0">
              <a:buNone/>
            </a:pPr>
            <a:r>
              <a:rPr lang="en-US" sz="2000" dirty="0">
                <a:hlinkClick r:id="rId2"/>
              </a:rPr>
              <a:t>https://client.wvd.microsoft.com/arm/webclient/index.html</a:t>
            </a:r>
            <a:r>
              <a:rPr lang="en-US" sz="2000" dirty="0"/>
              <a:t> </a:t>
            </a:r>
          </a:p>
          <a:p>
            <a:pPr marL="0" indent="0">
              <a:buNone/>
            </a:pPr>
            <a:endParaRPr lang="en-US" sz="2000" dirty="0"/>
          </a:p>
          <a:p>
            <a:pPr marL="0" indent="0">
              <a:buNone/>
            </a:pPr>
            <a:r>
              <a:rPr lang="en-US" sz="2000" dirty="0"/>
              <a:t>You will be asked to log in – use the same credentials as you used for building.</a:t>
            </a:r>
          </a:p>
          <a:p>
            <a:pPr marL="0" indent="0">
              <a:buNone/>
            </a:pPr>
            <a:r>
              <a:rPr lang="en-US" sz="2000" dirty="0"/>
              <a:t>If all was successful you will see a Workspace with a icon for “</a:t>
            </a:r>
            <a:r>
              <a:rPr lang="en-US" sz="2000" dirty="0" err="1"/>
              <a:t>SessionDesktop</a:t>
            </a:r>
            <a:r>
              <a:rPr lang="en-US" sz="2000" dirty="0"/>
              <a:t>”.  Click on it and log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610496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1 hour</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sous chef for your cloud infrastructure. It takes care of the heavy lifting, so you can focus on the creative aspects of building your application. Just don't let it near your recipe book - you never know what kind of cloud-native concoctions it might come up with!"</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pPr algn="ctr"/>
            <a:r>
              <a:rPr lang="en-US" sz="2400" dirty="0"/>
              <a:t>Demos and Discussions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Over to you</a:t>
            </a:r>
          </a:p>
          <a:p>
            <a:pPr marL="0" indent="0">
              <a:buNone/>
            </a:pPr>
            <a:r>
              <a:rPr lang="en-US" sz="2000" dirty="0"/>
              <a:t>For the rest of the afternoon, we can look at any other elements of AVD that you want to cover.</a:t>
            </a:r>
          </a:p>
          <a:p>
            <a:pPr marL="0" indent="0">
              <a:buNone/>
            </a:pPr>
            <a:r>
              <a:rPr lang="en-US" sz="2000" dirty="0"/>
              <a:t>Examples include:</a:t>
            </a:r>
          </a:p>
          <a:p>
            <a:r>
              <a:rPr lang="en-US" sz="2000" dirty="0"/>
              <a:t>Using a DevOps pipeline to deploy your code</a:t>
            </a:r>
          </a:p>
          <a:p>
            <a:r>
              <a:rPr lang="en-US" sz="2000" dirty="0" err="1"/>
              <a:t>FSLogix</a:t>
            </a:r>
            <a:endParaRPr lang="en-US" sz="2000" dirty="0"/>
          </a:p>
          <a:p>
            <a:r>
              <a:rPr lang="en-US" sz="2000" dirty="0"/>
              <a:t>Walk through of the full code base</a:t>
            </a:r>
          </a:p>
          <a:p>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9253159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Wrapping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So what did we learn?</a:t>
            </a:r>
          </a:p>
          <a:p>
            <a:pPr marL="457200" indent="-457200">
              <a:buFont typeface="+mj-lt"/>
              <a:buAutoNum type="arabicPeriod"/>
            </a:pPr>
            <a:r>
              <a:rPr lang="en-US" sz="2000" dirty="0"/>
              <a:t>The structure of a typical AVD deployment</a:t>
            </a:r>
          </a:p>
          <a:p>
            <a:pPr marL="457200" indent="-457200">
              <a:buFont typeface="+mj-lt"/>
              <a:buAutoNum type="arabicPeriod"/>
            </a:pPr>
            <a:r>
              <a:rPr lang="en-US" sz="2000" dirty="0"/>
              <a:t>The required resources to make it work</a:t>
            </a:r>
          </a:p>
          <a:p>
            <a:pPr marL="457200" indent="-457200">
              <a:buFont typeface="+mj-lt"/>
              <a:buAutoNum type="arabicPeriod"/>
            </a:pPr>
            <a:r>
              <a:rPr lang="en-US" sz="2000" dirty="0"/>
              <a:t>The </a:t>
            </a:r>
            <a:r>
              <a:rPr lang="en-US" sz="2000" dirty="0" err="1"/>
              <a:t>IaC</a:t>
            </a:r>
            <a:r>
              <a:rPr lang="en-US" sz="2000" dirty="0"/>
              <a:t> Bicep content for each resource</a:t>
            </a:r>
          </a:p>
          <a:p>
            <a:pPr marL="457200" indent="-457200">
              <a:buFont typeface="+mj-lt"/>
              <a:buAutoNum type="arabicPeriod"/>
            </a:pPr>
            <a:r>
              <a:rPr lang="en-US" sz="2000" dirty="0"/>
              <a:t>How all that Bicep code work together</a:t>
            </a:r>
          </a:p>
          <a:p>
            <a:pPr marL="457200" indent="-457200">
              <a:buFont typeface="+mj-lt"/>
              <a:buAutoNum type="arabicPeriod"/>
            </a:pPr>
            <a:r>
              <a:rPr lang="en-US" sz="2000" dirty="0"/>
              <a:t>How to deploy it all using a </a:t>
            </a:r>
            <a:r>
              <a:rPr lang="en-US" sz="2000" dirty="0" err="1"/>
              <a:t>powershell</a:t>
            </a:r>
            <a:r>
              <a:rPr lang="en-US" sz="2000" dirty="0"/>
              <a:t> script</a:t>
            </a:r>
          </a:p>
          <a:p>
            <a:pPr marL="0" indent="0">
              <a:buNone/>
            </a:pPr>
            <a:endParaRPr lang="en-US" sz="2000" dirty="0"/>
          </a:p>
        </p:txBody>
      </p:sp>
    </p:spTree>
    <p:extLst>
      <p:ext uri="{BB962C8B-B14F-4D97-AF65-F5344CB8AC3E}">
        <p14:creationId xmlns:p14="http://schemas.microsoft.com/office/powerpoint/2010/main" val="41988968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Questions?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 fundamentally believe that if you are not learning new things, you stop doing great and useful things. So family, curiosity, and hunger for knowledge all define me.“</a:t>
            </a:r>
          </a:p>
          <a:p>
            <a:r>
              <a:rPr lang="en-GB" sz="1400" b="0" i="0" dirty="0">
                <a:solidFill>
                  <a:srgbClr val="FFFFFF"/>
                </a:solidFill>
                <a:effectLst/>
                <a:latin typeface="-apple-system"/>
              </a:rPr>
              <a:t>Satya Nadella, CEO Microsoft</a:t>
            </a:r>
            <a:endParaRPr lang="en-GB" sz="2000" dirty="0"/>
          </a:p>
        </p:txBody>
      </p:sp>
    </p:spTree>
    <p:extLst>
      <p:ext uri="{BB962C8B-B14F-4D97-AF65-F5344CB8AC3E}">
        <p14:creationId xmlns:p14="http://schemas.microsoft.com/office/powerpoint/2010/main" val="3975806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 and well done</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2</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1</a:t>
            </a:r>
          </a:p>
          <a:p>
            <a:pPr marL="0" indent="0">
              <a:buNone/>
            </a:pPr>
            <a:r>
              <a:rPr lang="en-US" sz="2400" dirty="0"/>
              <a:t>09:30 – Building in Bicep - AVD</a:t>
            </a:r>
          </a:p>
          <a:p>
            <a:pPr marL="0" indent="0">
              <a:buNone/>
            </a:pPr>
            <a:r>
              <a:rPr lang="en-US" sz="2400" dirty="0"/>
              <a:t>10:15 – Break</a:t>
            </a:r>
          </a:p>
          <a:p>
            <a:pPr marL="0" indent="0">
              <a:buNone/>
            </a:pPr>
            <a:r>
              <a:rPr lang="en-US" sz="2400" dirty="0"/>
              <a:t>10:30 – Building in Bicep - AVD</a:t>
            </a:r>
          </a:p>
          <a:p>
            <a:pPr marL="0" indent="0">
              <a:buNone/>
            </a:pPr>
            <a:r>
              <a:rPr lang="en-US" sz="2400" dirty="0"/>
              <a:t>12:00 – Lunch</a:t>
            </a:r>
          </a:p>
          <a:p>
            <a:pPr marL="0" indent="0">
              <a:buNone/>
            </a:pPr>
            <a:endParaRPr lang="en-US" sz="2400" dirty="0"/>
          </a:p>
          <a:p>
            <a:pPr marL="0" indent="0">
              <a:buNone/>
            </a:pPr>
            <a:r>
              <a:rPr lang="en-US" sz="2400" dirty="0"/>
              <a:t>13:00 – Open Afternoon Q&amp;A</a:t>
            </a:r>
          </a:p>
          <a:p>
            <a:pPr marL="0" indent="0">
              <a:buNone/>
            </a:pPr>
            <a:r>
              <a:rPr lang="en-US" sz="2400" dirty="0"/>
              <a:t>15:00 – Break</a:t>
            </a:r>
          </a:p>
          <a:p>
            <a:pPr marL="0" indent="0">
              <a:buNone/>
            </a:pPr>
            <a:r>
              <a:rPr lang="en-US" sz="2400" dirty="0"/>
              <a:t>16:30 – Workshop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Workshop Day 2</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Welcome Back</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where did we get to?</a:t>
            </a:r>
          </a:p>
          <a:p>
            <a:r>
              <a:rPr lang="en-US" sz="2400" dirty="0"/>
              <a:t>Overview of the Architecture</a:t>
            </a:r>
          </a:p>
          <a:p>
            <a:r>
              <a:rPr lang="en-US" sz="2400" dirty="0"/>
              <a:t>Setting up the environment</a:t>
            </a:r>
          </a:p>
          <a:p>
            <a:r>
              <a:rPr lang="en-US" sz="2400" dirty="0"/>
              <a:t>Review of Bicep</a:t>
            </a:r>
          </a:p>
          <a:p>
            <a:r>
              <a:rPr lang="en-US" sz="2400" dirty="0"/>
              <a:t>Base infrastructure deployment</a:t>
            </a:r>
          </a:p>
          <a:p>
            <a:endParaRPr lang="en-US" sz="2400" dirty="0"/>
          </a:p>
          <a:p>
            <a:pPr marL="0" indent="0">
              <a:buNone/>
            </a:pPr>
            <a:r>
              <a:rPr lang="en-US" sz="2400" b="1" dirty="0"/>
              <a:t>So what’s left?</a:t>
            </a:r>
          </a:p>
          <a:p>
            <a:r>
              <a:rPr lang="en-US" sz="2400" dirty="0"/>
              <a:t>Finish the base infrastructure if required</a:t>
            </a:r>
          </a:p>
          <a:p>
            <a:r>
              <a:rPr lang="en-US" sz="2400" dirty="0"/>
              <a:t>Deploy the AVD components</a:t>
            </a:r>
          </a:p>
          <a:p>
            <a:r>
              <a:rPr lang="en-US" sz="2400" dirty="0"/>
              <a:t>Connect it to AD/AADDS</a:t>
            </a:r>
          </a:p>
          <a:p>
            <a:r>
              <a:rPr lang="en-US" sz="2400" dirty="0"/>
              <a:t>Test it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3924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User Accounts (reminder)</a:t>
            </a:r>
          </a:p>
        </p:txBody>
      </p:sp>
      <p:sp>
        <p:nvSpPr>
          <p:cNvPr id="4" name="TextBox 3">
            <a:extLst>
              <a:ext uri="{FF2B5EF4-FFF2-40B4-BE49-F238E27FC236}">
                <a16:creationId xmlns:a16="http://schemas.microsoft.com/office/drawing/2014/main" id="{BEEBB1E1-AF88-7037-A643-C340E233DFCB}"/>
              </a:ext>
            </a:extLst>
          </p:cNvPr>
          <p:cNvSpPr txBox="1"/>
          <p:nvPr/>
        </p:nvSpPr>
        <p:spPr>
          <a:xfrm>
            <a:off x="588262" y="5685144"/>
            <a:ext cx="11018520" cy="246221"/>
          </a:xfrm>
          <a:prstGeom prst="rect">
            <a:avLst/>
          </a:prstGeom>
          <a:noFill/>
        </p:spPr>
        <p:txBody>
          <a:bodyPr wrap="square" lIns="0" tIns="0" rIns="0" bIns="0" rtlCol="0">
            <a:spAutoFit/>
          </a:bodyPr>
          <a:lstStyle/>
          <a:p>
            <a:r>
              <a:rPr lang="en-GB" sz="1600" dirty="0"/>
              <a:t>NOTE: These accounts will be destroyed at the end of the course along with any personal details associated.</a:t>
            </a:r>
          </a:p>
        </p:txBody>
      </p:sp>
      <p:graphicFrame>
        <p:nvGraphicFramePr>
          <p:cNvPr id="5" name="Table 4">
            <a:extLst>
              <a:ext uri="{FF2B5EF4-FFF2-40B4-BE49-F238E27FC236}">
                <a16:creationId xmlns:a16="http://schemas.microsoft.com/office/drawing/2014/main" id="{E1B4A846-0E24-A01D-CB48-4F22E8677D9E}"/>
              </a:ext>
            </a:extLst>
          </p:cNvPr>
          <p:cNvGraphicFramePr>
            <a:graphicFrameLocks noGrp="1"/>
          </p:cNvGraphicFramePr>
          <p:nvPr>
            <p:extLst>
              <p:ext uri="{D42A27DB-BD31-4B8C-83A1-F6EECF244321}">
                <p14:modId xmlns:p14="http://schemas.microsoft.com/office/powerpoint/2010/main" val="1812605839"/>
              </p:ext>
            </p:extLst>
          </p:nvPr>
        </p:nvGraphicFramePr>
        <p:xfrm>
          <a:off x="1427038" y="1449000"/>
          <a:ext cx="9162822" cy="3960000"/>
        </p:xfrm>
        <a:graphic>
          <a:graphicData uri="http://schemas.openxmlformats.org/drawingml/2006/table">
            <a:tbl>
              <a:tblPr firstRow="1" bandRow="1">
                <a:tableStyleId>{5C22544A-7EE6-4342-B048-85BDC9FD1C3A}</a:tableStyleId>
              </a:tblPr>
              <a:tblGrid>
                <a:gridCol w="1948204">
                  <a:extLst>
                    <a:ext uri="{9D8B030D-6E8A-4147-A177-3AD203B41FA5}">
                      <a16:colId xmlns:a16="http://schemas.microsoft.com/office/drawing/2014/main" val="2716379914"/>
                    </a:ext>
                  </a:extLst>
                </a:gridCol>
                <a:gridCol w="3951798">
                  <a:extLst>
                    <a:ext uri="{9D8B030D-6E8A-4147-A177-3AD203B41FA5}">
                      <a16:colId xmlns:a16="http://schemas.microsoft.com/office/drawing/2014/main" val="3936134062"/>
                    </a:ext>
                  </a:extLst>
                </a:gridCol>
                <a:gridCol w="1646629">
                  <a:extLst>
                    <a:ext uri="{9D8B030D-6E8A-4147-A177-3AD203B41FA5}">
                      <a16:colId xmlns:a16="http://schemas.microsoft.com/office/drawing/2014/main" val="822405237"/>
                    </a:ext>
                  </a:extLst>
                </a:gridCol>
                <a:gridCol w="1616191">
                  <a:extLst>
                    <a:ext uri="{9D8B030D-6E8A-4147-A177-3AD203B41FA5}">
                      <a16:colId xmlns:a16="http://schemas.microsoft.com/office/drawing/2014/main" val="3166491283"/>
                    </a:ext>
                  </a:extLst>
                </a:gridCol>
              </a:tblGrid>
              <a:tr h="360000">
                <a:tc>
                  <a:txBody>
                    <a:bodyPr/>
                    <a:lstStyle/>
                    <a:p>
                      <a:r>
                        <a:rPr lang="en-GB" sz="1600" dirty="0"/>
                        <a:t>Name</a:t>
                      </a:r>
                    </a:p>
                  </a:txBody>
                  <a:tcPr/>
                </a:tc>
                <a:tc>
                  <a:txBody>
                    <a:bodyPr/>
                    <a:lstStyle/>
                    <a:p>
                      <a:r>
                        <a:rPr lang="en-GB" sz="1600" dirty="0"/>
                        <a:t>User Name</a:t>
                      </a:r>
                    </a:p>
                  </a:txBody>
                  <a:tcPr/>
                </a:tc>
                <a:tc>
                  <a:txBody>
                    <a:bodyPr/>
                    <a:lstStyle/>
                    <a:p>
                      <a:r>
                        <a:rPr lang="en-GB" sz="1600" dirty="0"/>
                        <a:t>Unique ID</a:t>
                      </a:r>
                    </a:p>
                  </a:txBody>
                  <a:tcPr/>
                </a:tc>
                <a:tc>
                  <a:txBody>
                    <a:bodyPr/>
                    <a:lstStyle/>
                    <a:p>
                      <a:r>
                        <a:rPr lang="en-GB" sz="1600" dirty="0"/>
                        <a:t>VNET CIDR</a:t>
                      </a:r>
                    </a:p>
                  </a:txBody>
                  <a:tcPr/>
                </a:tc>
                <a:extLst>
                  <a:ext uri="{0D108BD9-81ED-4DB2-BD59-A6C34878D82A}">
                    <a16:rowId xmlns:a16="http://schemas.microsoft.com/office/drawing/2014/main" val="733451717"/>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001</a:t>
                      </a:r>
                    </a:p>
                  </a:txBody>
                  <a:tcPr/>
                </a:tc>
                <a:tc>
                  <a:txBody>
                    <a:bodyPr/>
                    <a:lstStyle/>
                    <a:p>
                      <a:r>
                        <a:rPr lang="en-GB" sz="1600" dirty="0"/>
                        <a:t>10.201.1.0/24</a:t>
                      </a:r>
                    </a:p>
                  </a:txBody>
                  <a:tcPr/>
                </a:tc>
                <a:extLst>
                  <a:ext uri="{0D108BD9-81ED-4DB2-BD59-A6C34878D82A}">
                    <a16:rowId xmlns:a16="http://schemas.microsoft.com/office/drawing/2014/main" val="314642831"/>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002</a:t>
                      </a:r>
                    </a:p>
                  </a:txBody>
                  <a:tcPr/>
                </a:tc>
                <a:tc>
                  <a:txBody>
                    <a:bodyPr/>
                    <a:lstStyle/>
                    <a:p>
                      <a:r>
                        <a:rPr lang="en-GB" sz="1600" dirty="0"/>
                        <a:t>10.201.2.0/24</a:t>
                      </a:r>
                    </a:p>
                  </a:txBody>
                  <a:tcPr/>
                </a:tc>
                <a:extLst>
                  <a:ext uri="{0D108BD9-81ED-4DB2-BD59-A6C34878D82A}">
                    <a16:rowId xmlns:a16="http://schemas.microsoft.com/office/drawing/2014/main" val="575312478"/>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003</a:t>
                      </a:r>
                    </a:p>
                  </a:txBody>
                  <a:tcPr/>
                </a:tc>
                <a:tc>
                  <a:txBody>
                    <a:bodyPr/>
                    <a:lstStyle/>
                    <a:p>
                      <a:r>
                        <a:rPr lang="en-GB" sz="1600" dirty="0"/>
                        <a:t>10.201.3.0/24</a:t>
                      </a:r>
                    </a:p>
                  </a:txBody>
                  <a:tcPr/>
                </a:tc>
                <a:extLst>
                  <a:ext uri="{0D108BD9-81ED-4DB2-BD59-A6C34878D82A}">
                    <a16:rowId xmlns:a16="http://schemas.microsoft.com/office/drawing/2014/main" val="1974000056"/>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004</a:t>
                      </a:r>
                    </a:p>
                  </a:txBody>
                  <a:tcPr/>
                </a:tc>
                <a:tc>
                  <a:txBody>
                    <a:bodyPr/>
                    <a:lstStyle/>
                    <a:p>
                      <a:r>
                        <a:rPr lang="en-GB" sz="1600" dirty="0"/>
                        <a:t>10.201.4.0/24</a:t>
                      </a:r>
                    </a:p>
                  </a:txBody>
                  <a:tcPr/>
                </a:tc>
                <a:extLst>
                  <a:ext uri="{0D108BD9-81ED-4DB2-BD59-A6C34878D82A}">
                    <a16:rowId xmlns:a16="http://schemas.microsoft.com/office/drawing/2014/main" val="1575035190"/>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005</a:t>
                      </a:r>
                    </a:p>
                  </a:txBody>
                  <a:tcPr/>
                </a:tc>
                <a:tc>
                  <a:txBody>
                    <a:bodyPr/>
                    <a:lstStyle/>
                    <a:p>
                      <a:r>
                        <a:rPr lang="en-GB" sz="1600" dirty="0"/>
                        <a:t>10.201.5.0/24</a:t>
                      </a:r>
                    </a:p>
                  </a:txBody>
                  <a:tcPr/>
                </a:tc>
                <a:extLst>
                  <a:ext uri="{0D108BD9-81ED-4DB2-BD59-A6C34878D82A}">
                    <a16:rowId xmlns:a16="http://schemas.microsoft.com/office/drawing/2014/main" val="1765309000"/>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006</a:t>
                      </a:r>
                    </a:p>
                  </a:txBody>
                  <a:tcPr/>
                </a:tc>
                <a:tc>
                  <a:txBody>
                    <a:bodyPr/>
                    <a:lstStyle/>
                    <a:p>
                      <a:r>
                        <a:rPr lang="en-GB" sz="1600" dirty="0"/>
                        <a:t>10.201.6.0/24</a:t>
                      </a:r>
                    </a:p>
                  </a:txBody>
                  <a:tcPr/>
                </a:tc>
                <a:extLst>
                  <a:ext uri="{0D108BD9-81ED-4DB2-BD59-A6C34878D82A}">
                    <a16:rowId xmlns:a16="http://schemas.microsoft.com/office/drawing/2014/main" val="4120122120"/>
                  </a:ext>
                </a:extLst>
              </a:tr>
              <a:tr h="360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007</a:t>
                      </a:r>
                    </a:p>
                  </a:txBody>
                  <a:tcPr/>
                </a:tc>
                <a:tc>
                  <a:txBody>
                    <a:bodyPr/>
                    <a:lstStyle/>
                    <a:p>
                      <a:r>
                        <a:rPr lang="en-GB" sz="1600" dirty="0"/>
                        <a:t>10.201.7.0/24</a:t>
                      </a:r>
                    </a:p>
                  </a:txBody>
                  <a:tcPr/>
                </a:tc>
                <a:extLst>
                  <a:ext uri="{0D108BD9-81ED-4DB2-BD59-A6C34878D82A}">
                    <a16:rowId xmlns:a16="http://schemas.microsoft.com/office/drawing/2014/main" val="233817604"/>
                  </a:ext>
                </a:extLst>
              </a:tr>
              <a:tr h="360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008</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10.201.8.0/24</a:t>
                      </a:r>
                    </a:p>
                  </a:txBody>
                  <a:tcPr/>
                </a:tc>
                <a:extLst>
                  <a:ext uri="{0D108BD9-81ED-4DB2-BD59-A6C34878D82A}">
                    <a16:rowId xmlns:a16="http://schemas.microsoft.com/office/drawing/2014/main" val="2382046573"/>
                  </a:ext>
                </a:extLst>
              </a:tr>
              <a:tr h="360000">
                <a:tc>
                  <a:txBody>
                    <a:bodyPr/>
                    <a:lstStyle/>
                    <a:p>
                      <a:r>
                        <a:rPr lang="en-GB" sz="1600" dirty="0"/>
                        <a:t>Name</a:t>
                      </a:r>
                      <a:endParaRPr lang="en-GB" sz="1600" u="sng"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009</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10.201.9.0/24</a:t>
                      </a:r>
                    </a:p>
                  </a:txBody>
                  <a:tcPr/>
                </a:tc>
                <a:extLst>
                  <a:ext uri="{0D108BD9-81ED-4DB2-BD59-A6C34878D82A}">
                    <a16:rowId xmlns:a16="http://schemas.microsoft.com/office/drawing/2014/main" val="1671047980"/>
                  </a:ext>
                </a:extLst>
              </a:tr>
              <a:tr h="360000">
                <a:tc>
                  <a:txBody>
                    <a:bodyPr/>
                    <a:lstStyle/>
                    <a:p>
                      <a:r>
                        <a:rPr lang="en-GB" sz="1600" dirty="0"/>
                        <a:t>Name</a:t>
                      </a:r>
                      <a:endParaRPr lang="en-GB" sz="1600" u="sng"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010</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10.201.10.0/24</a:t>
                      </a:r>
                    </a:p>
                  </a:txBody>
                  <a:tcPr/>
                </a:tc>
                <a:extLst>
                  <a:ext uri="{0D108BD9-81ED-4DB2-BD59-A6C34878D82A}">
                    <a16:rowId xmlns:a16="http://schemas.microsoft.com/office/drawing/2014/main" val="3793120492"/>
                  </a:ext>
                </a:extLst>
              </a:tr>
            </a:tbl>
          </a:graphicData>
        </a:graphic>
      </p:graphicFrame>
    </p:spTree>
    <p:extLst>
      <p:ext uri="{BB962C8B-B14F-4D97-AF65-F5344CB8AC3E}">
        <p14:creationId xmlns:p14="http://schemas.microsoft.com/office/powerpoint/2010/main" val="2355222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Lets get building</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Lab 2 - Base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Finishing off the Base Infrastructure (if required)</a:t>
            </a:r>
            <a:endParaRPr lang="en-US" sz="2000" dirty="0"/>
          </a:p>
          <a:p>
            <a:pPr marL="457200" indent="-457200">
              <a:buFont typeface="+mj-lt"/>
              <a:buAutoNum type="arabicPeriod"/>
            </a:pPr>
            <a:r>
              <a:rPr lang="en-US" sz="2000" dirty="0"/>
              <a:t>Remaining base infrastructure</a:t>
            </a:r>
          </a:p>
          <a:p>
            <a:pPr marL="457200" indent="-457200">
              <a:buFont typeface="+mj-lt"/>
              <a:buAutoNum type="arabicPeriod"/>
            </a:pPr>
            <a:r>
              <a:rPr lang="en-US" sz="2000" dirty="0"/>
              <a:t>Peering (walkthrough)</a:t>
            </a:r>
          </a:p>
        </p:txBody>
      </p:sp>
    </p:spTree>
    <p:extLst>
      <p:ext uri="{BB962C8B-B14F-4D97-AF65-F5344CB8AC3E}">
        <p14:creationId xmlns:p14="http://schemas.microsoft.com/office/powerpoint/2010/main" val="3480075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"Infrastructure as code: because who doesn't love spending their days automating things that used to be done manually and breaking things in new and exciting ways?”</a:t>
            </a:r>
            <a:endParaRPr lang="en-US"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Lab 3 - AVD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now onto the main event</a:t>
            </a:r>
          </a:p>
          <a:p>
            <a:pPr marL="0" indent="0">
              <a:buNone/>
            </a:pPr>
            <a:r>
              <a:rPr lang="en-US" sz="2000" dirty="0"/>
              <a:t>In this lab we will build out and deploy the main components required for an AVD service including:</a:t>
            </a:r>
          </a:p>
          <a:p>
            <a:pPr marL="457200" indent="-457200">
              <a:buFont typeface="+mj-lt"/>
              <a:buAutoNum type="arabicPeriod"/>
            </a:pPr>
            <a:r>
              <a:rPr lang="en-US" sz="2000" dirty="0"/>
              <a:t>AVD Host Pool</a:t>
            </a:r>
          </a:p>
          <a:p>
            <a:pPr marL="457200" indent="-457200">
              <a:buFont typeface="+mj-lt"/>
              <a:buAutoNum type="arabicPeriod"/>
            </a:pPr>
            <a:r>
              <a:rPr lang="en-US" sz="2000" dirty="0"/>
              <a:t>AVD Workspace</a:t>
            </a:r>
          </a:p>
          <a:p>
            <a:pPr marL="457200" indent="-457200">
              <a:buFont typeface="+mj-lt"/>
              <a:buAutoNum type="arabicPeriod"/>
            </a:pPr>
            <a:r>
              <a:rPr lang="en-US" sz="2000" dirty="0"/>
              <a:t>AVD Application Group</a:t>
            </a:r>
          </a:p>
          <a:p>
            <a:pPr marL="0" indent="0">
              <a:buNone/>
            </a:pPr>
            <a:endParaRPr lang="en-US" sz="2000" dirty="0"/>
          </a:p>
        </p:txBody>
      </p:sp>
    </p:spTree>
    <p:extLst>
      <p:ext uri="{BB962C8B-B14F-4D97-AF65-F5344CB8AC3E}">
        <p14:creationId xmlns:p14="http://schemas.microsoft.com/office/powerpoint/2010/main" val="142606179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902</Words>
  <Application>Microsoft Office PowerPoint</Application>
  <PresentationFormat>Widescreen</PresentationFormat>
  <Paragraphs>145</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Consolas</vt:lpstr>
      <vt:lpstr>Segoe UI</vt:lpstr>
      <vt:lpstr>Segoe UI Semibold</vt:lpstr>
      <vt:lpstr>Wingdings</vt:lpstr>
      <vt:lpstr>White Template</vt:lpstr>
      <vt:lpstr>Lloyds Banking Group AVD Bicep Workshop (2 days)</vt:lpstr>
      <vt:lpstr>Agenda – Day 2</vt:lpstr>
      <vt:lpstr>Workshop Day 2</vt:lpstr>
      <vt:lpstr>Welcome Back</vt:lpstr>
      <vt:lpstr>User Accounts (reminder)</vt:lpstr>
      <vt:lpstr>Lets get building</vt:lpstr>
      <vt:lpstr>Lab 2 - Base Infrastructure</vt:lpstr>
      <vt:lpstr>Break Time Back in 15 mins</vt:lpstr>
      <vt:lpstr>Lab 3 - AVD Infrastructure</vt:lpstr>
      <vt:lpstr>Lab 3 - Deploying your Bicep</vt:lpstr>
      <vt:lpstr>Lab 4 - AVD Hosts</vt:lpstr>
      <vt:lpstr>Testing</vt:lpstr>
      <vt:lpstr>Lunch Back in 1 hour</vt:lpstr>
      <vt:lpstr>Demos and Discussions</vt:lpstr>
      <vt:lpstr>Break Back in 15 mins</vt:lpstr>
      <vt:lpstr>Wrapping Up</vt:lpstr>
      <vt:lpstr>Questions?</vt:lpstr>
      <vt:lpstr>Thank you and well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Michael Ross</cp:lastModifiedBy>
  <cp:revision>17</cp:revision>
  <dcterms:created xsi:type="dcterms:W3CDTF">2023-03-08T10:40:16Z</dcterms:created>
  <dcterms:modified xsi:type="dcterms:W3CDTF">2023-03-23T15:48:24Z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