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076138452" r:id="rId5"/>
    <p:sldId id="2076138466" r:id="rId6"/>
    <p:sldId id="2076138467" r:id="rId7"/>
    <p:sldId id="2076138475" r:id="rId8"/>
    <p:sldId id="2076138492" r:id="rId9"/>
    <p:sldId id="2076138479" r:id="rId10"/>
    <p:sldId id="2076138478" r:id="rId11"/>
    <p:sldId id="2076138480" r:id="rId12"/>
    <p:sldId id="2076138495" r:id="rId13"/>
    <p:sldId id="2076138496" r:id="rId14"/>
    <p:sldId id="2076138497" r:id="rId15"/>
    <p:sldId id="2076138498" r:id="rId16"/>
    <p:sldId id="2076138481" r:id="rId17"/>
    <p:sldId id="2076138505" r:id="rId18"/>
    <p:sldId id="2076138482"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F2F2F"/>
    <a:srgbClr val="FFFFFF"/>
    <a:srgbClr val="666666"/>
    <a:srgbClr val="000000"/>
    <a:srgbClr val="8661C5"/>
    <a:srgbClr val="D59DFF"/>
    <a:srgbClr val="50E6FF"/>
    <a:srgbClr val="0069BA"/>
    <a:srgbClr val="9BF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1" autoAdjust="0"/>
  </p:normalViewPr>
  <p:slideViewPr>
    <p:cSldViewPr snapToGrid="0">
      <p:cViewPr varScale="1">
        <p:scale>
          <a:sx n="82" d="100"/>
          <a:sy n="82" d="100"/>
        </p:scale>
        <p:origin x="523" y="86"/>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11/7/2023 8:57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11/7/2023 8:57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11/7/2023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11/7/2023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learn.microsoft.com/en-us/azure/cloud-adoption-framework/ready/azure-best-practices/resource-abbreviations" TargetMode="External"/><Relationship Id="rId3" Type="http://schemas.openxmlformats.org/officeDocument/2006/relationships/image" Target="../media/image22.jpg"/><Relationship Id="rId7" Type="http://schemas.openxmlformats.org/officeDocument/2006/relationships/hyperlink" Target="https://www.youtube.com/channel/UCpIn7ox7j7bH_OFj7tYouOQ"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github.com/mikerossms/AVD-Bicep-Workshop-LBG.git" TargetMode="External"/><Relationship Id="rId5" Type="http://schemas.openxmlformats.org/officeDocument/2006/relationships/hyperlink" Target="https://client.wvd.microsoft.com/arm/webclient/index.html" TargetMode="Externa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(day 2)</a:t>
            </a:r>
            <a:endParaRPr lang="en-US" dirty="0"/>
          </a:p>
        </p:txBody>
      </p:sp>
      <p:sp>
        <p:nvSpPr>
          <p:cNvPr id="5" name="Text Placeholder 4"/>
          <p:cNvSpPr>
            <a:spLocks noGrp="1"/>
          </p:cNvSpPr>
          <p:nvPr>
            <p:ph type="body" sz="quarter" idx="12"/>
          </p:nvPr>
        </p:nvSpPr>
        <p:spPr>
          <a:xfrm>
            <a:off x="584200" y="3962400"/>
            <a:ext cx="9810102" cy="338554"/>
          </a:xfrm>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
        <p:nvSpPr>
          <p:cNvPr id="2" name="TextBox 1">
            <a:extLst>
              <a:ext uri="{FF2B5EF4-FFF2-40B4-BE49-F238E27FC236}">
                <a16:creationId xmlns:a16="http://schemas.microsoft.com/office/drawing/2014/main" id="{A28CC24A-C45D-1D81-B0DF-767E25132ACA}"/>
              </a:ext>
            </a:extLst>
          </p:cNvPr>
          <p:cNvSpPr txBox="1"/>
          <p:nvPr/>
        </p:nvSpPr>
        <p:spPr>
          <a:xfrm>
            <a:off x="2761862" y="95895"/>
            <a:ext cx="9218645" cy="2339102"/>
          </a:xfrm>
          <a:prstGeom prst="rect">
            <a:avLst/>
          </a:prstGeom>
          <a:solidFill>
            <a:srgbClr val="F2F2F2">
              <a:alpha val="74902"/>
            </a:srgbClr>
          </a:solidFill>
        </p:spPr>
        <p:txBody>
          <a:bodyPr wrap="square" lIns="0" tIns="0" rIns="0" bIns="0" rtlCol="0">
            <a:spAutoFit/>
          </a:bodyPr>
          <a:lstStyle/>
          <a:p>
            <a:r>
              <a:rPr lang="en-US" sz="2400" b="1" dirty="0"/>
              <a:t>START: 09:30</a:t>
            </a:r>
          </a:p>
          <a:p>
            <a:endParaRPr lang="en-US" sz="1800" dirty="0"/>
          </a:p>
          <a:p>
            <a:r>
              <a:rPr lang="en-US" sz="1800" dirty="0"/>
              <a:t>AVD Web Client (if required): </a:t>
            </a:r>
            <a:r>
              <a:rPr lang="en-US" sz="1800" dirty="0">
                <a:hlinkClick r:id="rId5"/>
              </a:rPr>
              <a:t>https://client.wvd.microsoft.com/arm/webclient/index.html</a:t>
            </a:r>
            <a:r>
              <a:rPr lang="en-US" sz="1800" dirty="0"/>
              <a:t> </a:t>
            </a:r>
          </a:p>
          <a:p>
            <a:r>
              <a:rPr lang="en-US" sz="1800" dirty="0"/>
              <a:t>Git repo: </a:t>
            </a:r>
            <a:r>
              <a:rPr lang="en-GB" sz="1800" dirty="0">
                <a:hlinkClick r:id="rId6" tooltip="https://github.com/mikerossms/avd-bicep-workshop-lbg.git"/>
              </a:rPr>
              <a:t>https://github.com/mikerossms/AVD-Bicep-Workshop-LBG.git</a:t>
            </a:r>
            <a:endParaRPr lang="en-US" sz="1800" dirty="0"/>
          </a:p>
          <a:p>
            <a:r>
              <a:rPr lang="en-US" sz="1800" dirty="0"/>
              <a:t>John Saville: </a:t>
            </a:r>
            <a:r>
              <a:rPr lang="en-GB" sz="1800" dirty="0">
                <a:hlinkClick r:id="rId7" tooltip="https://www.youtube.com/channel/ucpin7ox7j7bh_ofj7tyouoq"/>
              </a:rPr>
              <a:t>https://www.youtube.com/channel/UCpIn7ox7j7bH_OFj7tYouOQ</a:t>
            </a:r>
            <a:endParaRPr lang="en-US" sz="1800" dirty="0"/>
          </a:p>
          <a:p>
            <a:r>
              <a:rPr lang="en-US" sz="1800" dirty="0"/>
              <a:t>Resource abbreviations: </a:t>
            </a:r>
            <a:r>
              <a:rPr lang="en-US" sz="1800" dirty="0">
                <a:hlinkClick r:id="rId8"/>
              </a:rPr>
              <a:t>https://learn.microsoft.com/en-us/azure/cloud-adoption-framework/ready/azure-best-practices/resource-abbreviations</a:t>
            </a:r>
            <a:r>
              <a:rPr lang="en-US" sz="1800" dirty="0"/>
              <a:t> </a:t>
            </a:r>
          </a:p>
          <a:p>
            <a:pPr algn="l"/>
            <a:endParaRPr lang="en-GB" sz="2000" dirty="0" err="1"/>
          </a:p>
        </p:txBody>
      </p:sp>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4734-FB95-A835-30B7-B8CDC6BE1E64}"/>
              </a:ext>
            </a:extLst>
          </p:cNvPr>
          <p:cNvSpPr>
            <a:spLocks noGrp="1"/>
          </p:cNvSpPr>
          <p:nvPr>
            <p:ph type="title"/>
          </p:nvPr>
        </p:nvSpPr>
        <p:spPr/>
        <p:txBody>
          <a:bodyPr/>
          <a:lstStyle/>
          <a:p>
            <a:r>
              <a:rPr lang="en-GB" sz="2400" dirty="0"/>
              <a:t>Deploying your Bicep</a:t>
            </a:r>
          </a:p>
        </p:txBody>
      </p:sp>
      <p:sp>
        <p:nvSpPr>
          <p:cNvPr id="3" name="Text Placeholder 2">
            <a:extLst>
              <a:ext uri="{FF2B5EF4-FFF2-40B4-BE49-F238E27FC236}">
                <a16:creationId xmlns:a16="http://schemas.microsoft.com/office/drawing/2014/main" id="{67298A08-5B4B-C9D0-F259-39415C03F45B}"/>
              </a:ext>
            </a:extLst>
          </p:cNvPr>
          <p:cNvSpPr>
            <a:spLocks noGrp="1"/>
          </p:cNvSpPr>
          <p:nvPr>
            <p:ph type="body" sz="quarter" idx="11"/>
          </p:nvPr>
        </p:nvSpPr>
        <p:spPr/>
        <p:txBody>
          <a:bodyPr/>
          <a:lstStyle/>
          <a:p>
            <a:pPr marL="0" indent="0">
              <a:buNone/>
            </a:pPr>
            <a:r>
              <a:rPr lang="en-GB" sz="2400" b="1" dirty="0"/>
              <a:t>So what has changed?</a:t>
            </a:r>
          </a:p>
          <a:p>
            <a:pPr marL="0" indent="0">
              <a:buNone/>
            </a:pPr>
            <a:r>
              <a:rPr lang="en-GB" sz="2000" dirty="0"/>
              <a:t>As you are now aware, deploy.ps1 is used to deploy your code.  This time there are several other options in play depending on where you are in the deployment:</a:t>
            </a:r>
          </a:p>
          <a:p>
            <a:pPr marL="0" indent="0">
              <a:buNone/>
            </a:pPr>
            <a:r>
              <a:rPr lang="en-GB" sz="2000" dirty="0"/>
              <a:t>As before, the script takes several parameters but now </a:t>
            </a:r>
            <a:r>
              <a:rPr lang="en-GB" sz="2000" b="1" dirty="0"/>
              <a:t>two</a:t>
            </a:r>
            <a:r>
              <a:rPr lang="en-GB" sz="2000" dirty="0"/>
              <a:t> are mandatory.</a:t>
            </a:r>
          </a:p>
          <a:p>
            <a:pPr marL="0" indent="0">
              <a:buNone/>
            </a:pPr>
            <a:r>
              <a:rPr lang="en-GB" sz="1800" b="1" i="1" dirty="0"/>
              <a:t>.\deploy.ps1 -</a:t>
            </a:r>
            <a:r>
              <a:rPr lang="en-GB" sz="1800" b="1" i="1" dirty="0" err="1"/>
              <a:t>uniqueIdentifier</a:t>
            </a:r>
            <a:r>
              <a:rPr lang="en-GB" sz="1800" b="1" i="1" dirty="0"/>
              <a:t> “your username" -</a:t>
            </a:r>
            <a:r>
              <a:rPr lang="en-GB" sz="1800" b="1" i="1" dirty="0" err="1"/>
              <a:t>avdVnetCIDR</a:t>
            </a:r>
            <a:r>
              <a:rPr lang="en-GB" sz="1800" b="1" i="1" dirty="0"/>
              <a:t> "provided CIDR“</a:t>
            </a:r>
          </a:p>
          <a:p>
            <a:pPr marL="0" indent="0">
              <a:buNone/>
            </a:pPr>
            <a:r>
              <a:rPr lang="en-GB" sz="1800" dirty="0"/>
              <a:t>e.g.</a:t>
            </a:r>
          </a:p>
          <a:p>
            <a:pPr marL="0" indent="0">
              <a:buNone/>
            </a:pPr>
            <a:r>
              <a:rPr lang="en-GB" sz="1600" b="1" i="1" dirty="0"/>
              <a:t>.\deploy.ps1 -</a:t>
            </a:r>
            <a:r>
              <a:rPr lang="en-GB" sz="1600" b="1" i="1" dirty="0" err="1"/>
              <a:t>uniqueIdentifier</a:t>
            </a:r>
            <a:r>
              <a:rPr lang="en-GB" sz="1600" b="1" i="1" dirty="0"/>
              <a:t> “mike" -</a:t>
            </a:r>
            <a:r>
              <a:rPr lang="en-GB" sz="1600" b="1" i="1" dirty="0" err="1"/>
              <a:t>avdVnetCIDR</a:t>
            </a:r>
            <a:r>
              <a:rPr lang="en-GB" sz="1600" b="1" i="1" dirty="0"/>
              <a:t> “10.140.0.1/24“</a:t>
            </a:r>
          </a:p>
          <a:p>
            <a:pPr marL="0" indent="0">
              <a:buNone/>
            </a:pPr>
            <a:endParaRPr lang="en-GB" sz="1800" dirty="0"/>
          </a:p>
          <a:p>
            <a:pPr marL="0" indent="0">
              <a:buNone/>
            </a:pPr>
            <a:r>
              <a:rPr lang="en-GB" sz="1800" dirty="0"/>
              <a:t>Notes:</a:t>
            </a:r>
          </a:p>
          <a:p>
            <a:pPr marL="0" indent="0">
              <a:buNone/>
            </a:pPr>
            <a:r>
              <a:rPr lang="en-GB" sz="1800" b="1" u="sng" dirty="0"/>
              <a:t>Always</a:t>
            </a:r>
            <a:r>
              <a:rPr lang="en-GB" sz="1800" dirty="0"/>
              <a:t> use the same </a:t>
            </a:r>
            <a:r>
              <a:rPr lang="en-GB" sz="1800" b="1" dirty="0"/>
              <a:t>CIDR</a:t>
            </a:r>
            <a:r>
              <a:rPr lang="en-GB" sz="1800" dirty="0"/>
              <a:t> and </a:t>
            </a:r>
            <a:r>
              <a:rPr lang="en-GB" sz="1800" b="1" dirty="0"/>
              <a:t>Unique ID </a:t>
            </a:r>
            <a:r>
              <a:rPr lang="en-GB" sz="1800" dirty="0"/>
              <a:t>when deploying to avoid conflicts.</a:t>
            </a:r>
          </a:p>
          <a:p>
            <a:pPr marL="0" indent="0">
              <a:buNone/>
            </a:pPr>
            <a:r>
              <a:rPr lang="en-GB" sz="1800" dirty="0"/>
              <a:t>To save time, take a look at the README.md – it provides examples of some of the other parameters.</a:t>
            </a:r>
          </a:p>
        </p:txBody>
      </p:sp>
    </p:spTree>
    <p:extLst>
      <p:ext uri="{BB962C8B-B14F-4D97-AF65-F5344CB8AC3E}">
        <p14:creationId xmlns:p14="http://schemas.microsoft.com/office/powerpoint/2010/main" val="2486221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3 – AVD Components</a:t>
            </a:r>
          </a:p>
        </p:txBody>
      </p:sp>
    </p:spTree>
    <p:extLst>
      <p:ext uri="{BB962C8B-B14F-4D97-AF65-F5344CB8AC3E}">
        <p14:creationId xmlns:p14="http://schemas.microsoft.com/office/powerpoint/2010/main" val="3827894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Components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The AVD Base Components</a:t>
            </a:r>
          </a:p>
          <a:p>
            <a:pPr marL="0" indent="0">
              <a:buNone/>
            </a:pPr>
            <a:r>
              <a:rPr lang="en-US" sz="2000" dirty="0"/>
              <a:t>In this session we will build on lab 2 and the infrastructure we have deployed.  This lab will focus on the building of the AVD components.</a:t>
            </a:r>
          </a:p>
          <a:p>
            <a:pPr marL="0" indent="0">
              <a:buNone/>
            </a:pPr>
            <a:r>
              <a:rPr lang="en-US" sz="2000" dirty="0"/>
              <a:t>We will be aiming to cover the following in this session:</a:t>
            </a:r>
          </a:p>
          <a:p>
            <a:pPr marL="457200" indent="-457200">
              <a:buFont typeface="+mj-lt"/>
              <a:buAutoNum type="arabicPeriod"/>
            </a:pPr>
            <a:r>
              <a:rPr lang="en-US" sz="2000" dirty="0"/>
              <a:t>Host Pool</a:t>
            </a:r>
          </a:p>
          <a:p>
            <a:pPr marL="457200" indent="-457200">
              <a:buFont typeface="+mj-lt"/>
              <a:buAutoNum type="arabicPeriod"/>
            </a:pPr>
            <a:r>
              <a:rPr lang="en-US" sz="2000" dirty="0"/>
              <a:t>Application Group</a:t>
            </a:r>
          </a:p>
          <a:p>
            <a:pPr marL="457200" indent="-457200">
              <a:buFont typeface="+mj-lt"/>
              <a:buAutoNum type="arabicPeriod"/>
            </a:pPr>
            <a:r>
              <a:rPr lang="en-US" sz="2000" dirty="0"/>
              <a:t>Workspace</a:t>
            </a:r>
          </a:p>
          <a:p>
            <a:pPr marL="457200" indent="-457200">
              <a:buFont typeface="+mj-lt"/>
              <a:buAutoNum type="arabicPeriod"/>
            </a:pPr>
            <a:endParaRPr lang="en-US" sz="2000" dirty="0"/>
          </a:p>
          <a:p>
            <a:pPr marL="0" indent="0">
              <a:buNone/>
            </a:pPr>
            <a:r>
              <a:rPr lang="en-US" sz="2000" b="1" dirty="0"/>
              <a:t>Remember: </a:t>
            </a:r>
            <a:r>
              <a:rPr lang="en-US" sz="2000" dirty="0"/>
              <a:t>This is first and foremost a course about learning Bicep.  These labs will require you to put your thinking caps on.  Remember to collaborate, ask questions and used the reference material to find the answers.</a:t>
            </a:r>
          </a:p>
        </p:txBody>
      </p:sp>
    </p:spTree>
    <p:extLst>
      <p:ext uri="{BB962C8B-B14F-4D97-AF65-F5344CB8AC3E}">
        <p14:creationId xmlns:p14="http://schemas.microsoft.com/office/powerpoint/2010/main" val="940502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ross section of young plant and root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10629" b="10629"/>
          <a:stretch/>
        </p:blipFill>
        <p:spPr>
          <a:xfrm>
            <a:off x="0" y="0"/>
            <a:ext cx="12192000" cy="6858000"/>
          </a:xfrm>
          <a:noFill/>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a:xfrm>
            <a:off x="0" y="3657600"/>
            <a:ext cx="12192000" cy="3200400"/>
          </a:xfrm>
        </p:spPr>
        <p:txBody>
          <a:bodyPr wrap="square" anchor="b">
            <a:normAutofit/>
          </a:bodyPr>
          <a:lstStyle/>
          <a:p>
            <a:r>
              <a:rPr lang="en-US" dirty="0"/>
              <a:t>Q&amp;A and Review</a:t>
            </a:r>
          </a:p>
        </p:txBody>
      </p:sp>
    </p:spTree>
    <p:extLst>
      <p:ext uri="{BB962C8B-B14F-4D97-AF65-F5344CB8AC3E}">
        <p14:creationId xmlns:p14="http://schemas.microsoft.com/office/powerpoint/2010/main" val="15534562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See you all tomorrow</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endParaRPr lang="en-US" sz="2400" dirty="0"/>
          </a:p>
          <a:p>
            <a:pPr marL="0" indent="0">
              <a:buNone/>
            </a:pPr>
            <a:r>
              <a:rPr lang="en-US" sz="2400" dirty="0"/>
              <a:t>09:30 – Infrastructure – Lab 2</a:t>
            </a:r>
          </a:p>
          <a:p>
            <a:pPr marL="0" indent="0">
              <a:buNone/>
            </a:pPr>
            <a:r>
              <a:rPr lang="en-US" sz="2400" dirty="0"/>
              <a:t>10:15 – Break</a:t>
            </a:r>
          </a:p>
          <a:p>
            <a:pPr marL="0" indent="0">
              <a:buNone/>
            </a:pPr>
            <a:r>
              <a:rPr lang="en-US" sz="2400" dirty="0"/>
              <a:t>10:30 – Infrastructure – Lab 2</a:t>
            </a:r>
          </a:p>
          <a:p>
            <a:pPr marL="0" indent="0">
              <a:buNone/>
            </a:pPr>
            <a:r>
              <a:rPr lang="en-US" sz="2400" dirty="0"/>
              <a:t>12:00 – Lunch</a:t>
            </a:r>
          </a:p>
          <a:p>
            <a:pPr marL="0" indent="0">
              <a:buNone/>
            </a:pPr>
            <a:endParaRPr lang="en-US" sz="2400" dirty="0"/>
          </a:p>
          <a:p>
            <a:pPr marL="0" indent="0">
              <a:buNone/>
            </a:pPr>
            <a:r>
              <a:rPr lang="en-US" sz="2400" dirty="0"/>
              <a:t>13:00 – AVD components – Lab 3</a:t>
            </a:r>
          </a:p>
          <a:p>
            <a:pPr marL="0" indent="0">
              <a:buNone/>
            </a:pPr>
            <a:r>
              <a:rPr lang="en-US" sz="2400" dirty="0"/>
              <a:t>15:00 – Break</a:t>
            </a:r>
          </a:p>
          <a:p>
            <a:pPr marL="0" indent="0">
              <a:buNone/>
            </a:pPr>
            <a:r>
              <a:rPr lang="en-US" sz="2400" dirty="0"/>
              <a:t>15:30 – AVD Components – Lab 3</a:t>
            </a:r>
          </a:p>
          <a:p>
            <a:pPr marL="0" indent="0">
              <a:buNone/>
            </a:pPr>
            <a:r>
              <a:rPr lang="en-US" sz="2400" dirty="0"/>
              <a:t>16:30 – Q&amp;A and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The Plan - Reminder</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The Plan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what will we build?</a:t>
            </a:r>
          </a:p>
          <a:p>
            <a:r>
              <a:rPr lang="en-US" sz="2000" dirty="0"/>
              <a:t>Diagnostics using Log Analytics and Storage Account</a:t>
            </a:r>
          </a:p>
          <a:p>
            <a:r>
              <a:rPr lang="en-US" sz="2000" dirty="0"/>
              <a:t>Simple network infrastructure</a:t>
            </a:r>
          </a:p>
          <a:p>
            <a:r>
              <a:rPr lang="en-US" sz="2000" dirty="0"/>
              <a:t>Keyvault</a:t>
            </a:r>
          </a:p>
          <a:p>
            <a:r>
              <a:rPr lang="en-US" sz="2000" dirty="0"/>
              <a:t>Hostpool + Workspace and Application Group</a:t>
            </a:r>
          </a:p>
          <a:p>
            <a:r>
              <a:rPr lang="en-US" sz="2000" dirty="0"/>
              <a:t>Hosts</a:t>
            </a:r>
          </a:p>
          <a:p>
            <a:endParaRPr lang="en-US" sz="2000" dirty="0"/>
          </a:p>
          <a:p>
            <a:pPr marL="0" indent="0">
              <a:buNone/>
            </a:pPr>
            <a:r>
              <a:rPr lang="en-US" sz="2400" b="1" dirty="0"/>
              <a:t>And the outcomes?</a:t>
            </a:r>
          </a:p>
          <a:p>
            <a:r>
              <a:rPr lang="en-US" sz="2000" dirty="0"/>
              <a:t>Learn Bicep in practice</a:t>
            </a:r>
          </a:p>
          <a:p>
            <a:r>
              <a:rPr lang="en-US" sz="2000" dirty="0"/>
              <a:t>Learn how an AVD solution hangs together including resources, hosts and identities</a:t>
            </a:r>
          </a:p>
          <a:p>
            <a:r>
              <a:rPr lang="en-US" sz="2000" dirty="0"/>
              <a:t>A basic working AVD solution that you can log into using a provided identity</a:t>
            </a:r>
          </a:p>
          <a:p>
            <a:pPr marL="0" indent="0">
              <a:buNone/>
            </a:pPr>
            <a:endParaRPr lang="en-US" sz="2000" dirty="0"/>
          </a:p>
        </p:txBody>
      </p:sp>
    </p:spTree>
    <p:extLst>
      <p:ext uri="{BB962C8B-B14F-4D97-AF65-F5344CB8AC3E}">
        <p14:creationId xmlns:p14="http://schemas.microsoft.com/office/powerpoint/2010/main" val="32851711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67D8-370E-E116-58A3-E435EC557E3E}"/>
              </a:ext>
            </a:extLst>
          </p:cNvPr>
          <p:cNvSpPr>
            <a:spLocks noGrp="1"/>
          </p:cNvSpPr>
          <p:nvPr>
            <p:ph type="title"/>
          </p:nvPr>
        </p:nvSpPr>
        <p:spPr/>
        <p:txBody>
          <a:bodyPr/>
          <a:lstStyle/>
          <a:p>
            <a:r>
              <a:rPr lang="en-GB" sz="3200" dirty="0"/>
              <a:t>The Architecture</a:t>
            </a:r>
          </a:p>
        </p:txBody>
      </p:sp>
      <p:pic>
        <p:nvPicPr>
          <p:cNvPr id="4" name="Picture 3">
            <a:extLst>
              <a:ext uri="{FF2B5EF4-FFF2-40B4-BE49-F238E27FC236}">
                <a16:creationId xmlns:a16="http://schemas.microsoft.com/office/drawing/2014/main" id="{2E7F346C-6FF0-58B6-E1CB-66A57357472A}"/>
              </a:ext>
            </a:extLst>
          </p:cNvPr>
          <p:cNvPicPr>
            <a:picLocks noChangeAspect="1"/>
          </p:cNvPicPr>
          <p:nvPr/>
        </p:nvPicPr>
        <p:blipFill>
          <a:blip r:embed="rId2"/>
          <a:stretch>
            <a:fillRect/>
          </a:stretch>
        </p:blipFill>
        <p:spPr>
          <a:xfrm>
            <a:off x="5296645" y="242887"/>
            <a:ext cx="6115050" cy="6372225"/>
          </a:xfrm>
          <a:prstGeom prst="rect">
            <a:avLst/>
          </a:prstGeom>
        </p:spPr>
      </p:pic>
    </p:spTree>
    <p:extLst>
      <p:ext uri="{BB962C8B-B14F-4D97-AF65-F5344CB8AC3E}">
        <p14:creationId xmlns:p14="http://schemas.microsoft.com/office/powerpoint/2010/main" val="9887109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br>
              <a:rPr lang="en-US" sz="2800" dirty="0"/>
            </a:br>
            <a:br>
              <a:rPr lang="en-US" sz="2800" dirty="0"/>
            </a:br>
            <a:r>
              <a:rPr lang="en-US" sz="2800" dirty="0"/>
              <a:t>10:10</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"Infrastructure as code: because who doesn't love spending their days automating things that used to be done manually and breaking things in new and exciting ways?”</a:t>
            </a:r>
            <a:endParaRPr lang="en-US"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2 - Infrastructure</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a:t>
            </a:r>
            <a:r>
              <a:rPr lang="en-US" sz="2800"/>
              <a:t>1 hour</a:t>
            </a:r>
            <a:br>
              <a:rPr lang="en-US" sz="2800"/>
            </a:br>
            <a:br>
              <a:rPr lang="en-US" sz="2800"/>
            </a:br>
            <a:r>
              <a:rPr lang="en-US" sz="2800"/>
              <a:t>Back: 13:10</a:t>
            </a:r>
            <a:endParaRPr lang="en-US" sz="2800" dirty="0"/>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sous chef for your cloud infrastructure. It takes care of the heavy lifting, so you can focus on the creative aspects of building your application. Just don't let it near your recipe book - you never know what kind of cloud-native concoctions it might come up with!"</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Getting the foundations right</a:t>
            </a:r>
          </a:p>
          <a:p>
            <a:pPr marL="0" indent="0">
              <a:buNone/>
            </a:pPr>
            <a:r>
              <a:rPr lang="en-US" sz="2000" dirty="0"/>
              <a:t>In this session we will build on Lab 1 and start thinking about how to manage and build the Bicep Code.</a:t>
            </a:r>
          </a:p>
          <a:p>
            <a:pPr marL="0" indent="0">
              <a:buNone/>
            </a:pPr>
            <a:r>
              <a:rPr lang="en-US" sz="2000" dirty="0"/>
              <a:t>We will be aiming to cover the following in this session</a:t>
            </a:r>
          </a:p>
          <a:p>
            <a:pPr marL="457200" indent="-457200">
              <a:buFont typeface="+mj-lt"/>
              <a:buAutoNum type="arabicPeriod"/>
            </a:pPr>
            <a:r>
              <a:rPr lang="en-US" sz="2000" dirty="0"/>
              <a:t>The Backplane (walkthrough)</a:t>
            </a:r>
          </a:p>
          <a:p>
            <a:pPr marL="457200" indent="-457200">
              <a:buFont typeface="+mj-lt"/>
              <a:buAutoNum type="arabicPeriod"/>
            </a:pPr>
            <a:r>
              <a:rPr lang="en-US" sz="2000" dirty="0"/>
              <a:t>Keyvault</a:t>
            </a:r>
          </a:p>
          <a:p>
            <a:pPr marL="457200" indent="-457200">
              <a:buFont typeface="+mj-lt"/>
              <a:buAutoNum type="arabicPeriod"/>
            </a:pPr>
            <a:r>
              <a:rPr lang="en-US" sz="2000" dirty="0"/>
              <a:t>NSG, Virtual Network and Subnet</a:t>
            </a:r>
          </a:p>
          <a:p>
            <a:pPr marL="457200" indent="-457200">
              <a:buFont typeface="+mj-lt"/>
              <a:buAutoNum type="arabicPeriod"/>
            </a:pPr>
            <a:r>
              <a:rPr lang="en-US" sz="2000" dirty="0"/>
              <a:t>Peering (walkthrough)</a:t>
            </a:r>
          </a:p>
          <a:p>
            <a:pPr marL="0" indent="0">
              <a:buNone/>
            </a:pPr>
            <a:endParaRPr lang="en-US" sz="2000" dirty="0"/>
          </a:p>
        </p:txBody>
      </p:sp>
    </p:spTree>
    <p:extLst>
      <p:ext uri="{BB962C8B-B14F-4D97-AF65-F5344CB8AC3E}">
        <p14:creationId xmlns:p14="http://schemas.microsoft.com/office/powerpoint/2010/main" val="1840083783"/>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753</Words>
  <Application>Microsoft Office PowerPoint</Application>
  <PresentationFormat>Widescreen</PresentationFormat>
  <Paragraphs>79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Lloyds Banking Group AVD Bicep Workshop (day 2)</vt:lpstr>
      <vt:lpstr>Agenda – Day 2</vt:lpstr>
      <vt:lpstr>The Plan - Reminder</vt:lpstr>
      <vt:lpstr>The Plan</vt:lpstr>
      <vt:lpstr>The Architecture</vt:lpstr>
      <vt:lpstr>Break Time Back in 15 mins  10:10</vt:lpstr>
      <vt:lpstr>Lab 2 - Infrastructure</vt:lpstr>
      <vt:lpstr>Lunch Back in 1 hour  Back: 13:10</vt:lpstr>
      <vt:lpstr>Base Infrastructure</vt:lpstr>
      <vt:lpstr>Deploying your Bicep</vt:lpstr>
      <vt:lpstr>Lab 3 – AVD Components</vt:lpstr>
      <vt:lpstr>AVD Components</vt:lpstr>
      <vt:lpstr>Break Back in 15 mins</vt:lpstr>
      <vt:lpstr>Q&amp;A and Review</vt:lpstr>
      <vt:lpstr>See you all tomorrow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Mike Ross</cp:lastModifiedBy>
  <cp:revision>38</cp:revision>
  <dcterms:created xsi:type="dcterms:W3CDTF">2023-03-08T10:40:16Z</dcterms:created>
  <dcterms:modified xsi:type="dcterms:W3CDTF">2023-11-07T09:08:40Z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