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1"/>
  </p:notesMasterIdLst>
  <p:handoutMasterIdLst>
    <p:handoutMasterId r:id="rId22"/>
  </p:handoutMasterIdLst>
  <p:sldIdLst>
    <p:sldId id="2076138452" r:id="rId5"/>
    <p:sldId id="2076138466" r:id="rId6"/>
    <p:sldId id="2076138467" r:id="rId7"/>
    <p:sldId id="2076138470" r:id="rId8"/>
    <p:sldId id="2076138495" r:id="rId9"/>
    <p:sldId id="2076138478" r:id="rId10"/>
    <p:sldId id="2076138489" r:id="rId11"/>
    <p:sldId id="2076138479" r:id="rId12"/>
    <p:sldId id="2076138491" r:id="rId13"/>
    <p:sldId id="2076138492" r:id="rId14"/>
    <p:sldId id="2076138480" r:id="rId15"/>
    <p:sldId id="2076138493" r:id="rId16"/>
    <p:sldId id="2076138481" r:id="rId17"/>
    <p:sldId id="2076138490" r:id="rId18"/>
    <p:sldId id="2076138497" r:id="rId19"/>
    <p:sldId id="2076138482"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21" autoAdjust="0"/>
  </p:normalViewPr>
  <p:slideViewPr>
    <p:cSldViewPr snapToGrid="0">
      <p:cViewPr varScale="1">
        <p:scale>
          <a:sx n="120" d="100"/>
          <a:sy n="120" d="100"/>
        </p:scale>
        <p:origin x="96" y="198"/>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3/16/2023 9:42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3/16/2023 9:42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3/16/2023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391943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3/16/2023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59329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hyperlink" Target="https://client.wvd.microsoft.com/arm/webclient/index.html" TargetMode="Externa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le employee working on laptop with an out of focus circuit board wallpaper in the back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l="5" t="15245" r="-40" b="192"/>
          <a:stretch/>
        </p:blipFill>
        <p:spPr>
          <a:xfrm>
            <a:off x="-7200" y="-18000"/>
            <a:ext cx="12204000" cy="6876000"/>
          </a:xfrm>
          <a:prstGeom prst="rect">
            <a:avLst/>
          </a:prstGeom>
        </p:spPr>
      </p:pic>
      <p:sp>
        <p:nvSpPr>
          <p:cNvPr id="4" name="Title 3"/>
          <p:cNvSpPr>
            <a:spLocks noGrp="1"/>
          </p:cNvSpPr>
          <p:nvPr>
            <p:ph type="title"/>
          </p:nvPr>
        </p:nvSpPr>
        <p:spPr>
          <a:xfrm>
            <a:off x="584200" y="2548891"/>
            <a:ext cx="4830638" cy="984885"/>
          </a:xfrm>
        </p:spPr>
        <p:txBody>
          <a:bodyPr/>
          <a:lstStyle/>
          <a:p>
            <a:r>
              <a:rPr lang="en-US"/>
              <a:t>Customer name</a:t>
            </a:r>
            <a:br>
              <a:rPr lang="en-US" dirty="0"/>
            </a:br>
            <a:r>
              <a:rPr lang="en-US" sz="2800" dirty="0"/>
              <a:t>AVD Bicep Workshop (2 days)</a:t>
            </a:r>
            <a:endParaRPr lang="en-US" dirty="0"/>
          </a:p>
        </p:txBody>
      </p:sp>
      <p:sp>
        <p:nvSpPr>
          <p:cNvPr id="5" name="Text Placeholder 4"/>
          <p:cNvSpPr>
            <a:spLocks noGrp="1"/>
          </p:cNvSpPr>
          <p:nvPr>
            <p:ph type="body" sz="quarter" idx="12"/>
          </p:nvPr>
        </p:nvSpPr>
        <p:spPr/>
        <p:txBody>
          <a:bodyPr/>
          <a:lstStyle/>
          <a:p>
            <a:r>
              <a:rPr lang="en-US" dirty="0"/>
              <a:t>Michael Ross (CSA)</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9682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Testing</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Testing your AVD</a:t>
            </a:r>
          </a:p>
          <a:p>
            <a:pPr marL="0" indent="0">
              <a:buNone/>
            </a:pPr>
            <a:r>
              <a:rPr lang="en-US" sz="2000" dirty="0"/>
              <a:t>Make sure of the following:</a:t>
            </a:r>
          </a:p>
          <a:p>
            <a:pPr marL="457200" indent="-457200">
              <a:buFont typeface="+mj-lt"/>
              <a:buAutoNum type="arabicPeriod"/>
            </a:pPr>
            <a:r>
              <a:rPr lang="en-US" sz="2000" dirty="0"/>
              <a:t>You have hosts up and running</a:t>
            </a:r>
          </a:p>
          <a:p>
            <a:pPr marL="457200" indent="-457200">
              <a:buFont typeface="+mj-lt"/>
              <a:buAutoNum type="arabicPeriod"/>
            </a:pPr>
            <a:r>
              <a:rPr lang="en-US" sz="2000" dirty="0"/>
              <a:t>The hosts are visible in the host pool</a:t>
            </a:r>
          </a:p>
          <a:p>
            <a:pPr marL="457200" indent="-457200">
              <a:buFont typeface="+mj-lt"/>
              <a:buAutoNum type="arabicPeriod"/>
            </a:pPr>
            <a:r>
              <a:rPr lang="en-US" sz="2000" dirty="0"/>
              <a:t>The RBAC permissions have been set in the Application Group</a:t>
            </a:r>
          </a:p>
          <a:p>
            <a:pPr marL="457200" indent="-457200">
              <a:buFont typeface="+mj-lt"/>
              <a:buAutoNum type="arabicPeriod"/>
            </a:pPr>
            <a:endParaRPr lang="en-US" sz="2000" dirty="0"/>
          </a:p>
          <a:p>
            <a:pPr marL="0" indent="0">
              <a:buNone/>
            </a:pPr>
            <a:r>
              <a:rPr lang="en-US" sz="2000" dirty="0"/>
              <a:t>Then connect to:</a:t>
            </a:r>
          </a:p>
          <a:p>
            <a:pPr marL="0" indent="0">
              <a:buNone/>
            </a:pPr>
            <a:r>
              <a:rPr lang="en-US" sz="2000" dirty="0">
                <a:hlinkClick r:id="rId2"/>
              </a:rPr>
              <a:t>https://client.wvd.microsoft.com/arm/webclient/index.html</a:t>
            </a:r>
            <a:r>
              <a:rPr lang="en-US" sz="2000" dirty="0"/>
              <a:t> </a:t>
            </a:r>
          </a:p>
          <a:p>
            <a:pPr marL="0" indent="0">
              <a:buNone/>
            </a:pPr>
            <a:endParaRPr lang="en-US" sz="2000" dirty="0"/>
          </a:p>
          <a:p>
            <a:pPr marL="0" indent="0">
              <a:buNone/>
            </a:pPr>
            <a:r>
              <a:rPr lang="en-US" sz="2000" dirty="0"/>
              <a:t>You will be asked to log in – use the same credentials as you used for building.</a:t>
            </a:r>
          </a:p>
          <a:p>
            <a:pPr marL="0" indent="0">
              <a:buNone/>
            </a:pPr>
            <a:r>
              <a:rPr lang="en-US" sz="2000" dirty="0"/>
              <a:t>If all was successful you will see a Workspace with a icon for “</a:t>
            </a:r>
            <a:r>
              <a:rPr lang="en-US" sz="2000" dirty="0" err="1"/>
              <a:t>SessionDesktop</a:t>
            </a:r>
            <a:r>
              <a:rPr lang="en-US" sz="2000" dirty="0"/>
              <a:t>”.  Click on it and log in.</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6104965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Lunch</a:t>
            </a:r>
            <a:br>
              <a:rPr lang="en-US" sz="2800" dirty="0"/>
            </a:br>
            <a:r>
              <a:rPr lang="en-US" sz="2800" dirty="0"/>
              <a:t>Back in 1 hour</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having a sous chef for your cloud infrastructure. It takes care of the heavy lifting, so you can focus on the creative aspects of building your application. Just don't let it near your recipe book - you never know what kind of cloud-native concoctions it might come up with!"</a:t>
            </a:r>
          </a:p>
        </p:txBody>
      </p:sp>
    </p:spTree>
    <p:extLst>
      <p:ext uri="{BB962C8B-B14F-4D97-AF65-F5344CB8AC3E}">
        <p14:creationId xmlns:p14="http://schemas.microsoft.com/office/powerpoint/2010/main" val="23244416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pPr algn="ctr"/>
            <a:r>
              <a:rPr lang="en-US" sz="2400" dirty="0"/>
              <a:t>Demos and Discussions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Over to you</a:t>
            </a:r>
          </a:p>
          <a:p>
            <a:pPr marL="0" indent="0">
              <a:buNone/>
            </a:pPr>
            <a:r>
              <a:rPr lang="en-US" sz="2000" dirty="0"/>
              <a:t>For the rest of the afternoon, we can look at any other elements of AVD that you want to cover.</a:t>
            </a:r>
          </a:p>
          <a:p>
            <a:pPr marL="0" indent="0">
              <a:buNone/>
            </a:pPr>
            <a:r>
              <a:rPr lang="en-US" sz="2000" dirty="0"/>
              <a:t>Examples include:</a:t>
            </a:r>
          </a:p>
          <a:p>
            <a:r>
              <a:rPr lang="en-US" sz="2000" dirty="0"/>
              <a:t>Using a DevOps pipeline to deploy your code</a:t>
            </a:r>
          </a:p>
          <a:p>
            <a:r>
              <a:rPr lang="en-US" sz="2000" dirty="0" err="1"/>
              <a:t>FSLogix</a:t>
            </a:r>
            <a:endParaRPr lang="en-US" sz="2000" dirty="0"/>
          </a:p>
          <a:p>
            <a:r>
              <a:rPr lang="en-US" sz="2000" dirty="0"/>
              <a:t>Walk through of the full code base</a:t>
            </a:r>
          </a:p>
          <a:p>
            <a:endParaRPr lang="en-US" sz="2000" dirty="0"/>
          </a:p>
          <a:p>
            <a:pPr marL="0" indent="0">
              <a:buNone/>
            </a:pPr>
            <a:endParaRPr lang="en-US" sz="2000" dirty="0"/>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9253159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a:t>
            </a:r>
            <a:br>
              <a:rPr lang="en-US" sz="2800" dirty="0"/>
            </a:br>
            <a:r>
              <a:rPr lang="en-US" sz="2800" dirty="0"/>
              <a:t>Back in 15 mins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a carpenter using power tools for the first time. It can be scary at first, but once you get the hang of it, you'll wonder how you ever managed without it. And just like with power tools, you'll want to make sure you wear your safety glasses and have a first-aid kit handy!“</a:t>
            </a:r>
          </a:p>
          <a:p>
            <a:r>
              <a:rPr lang="en-GB" sz="1400" dirty="0"/>
              <a:t>Mark Russinovich, CTO of Microsoft Azure</a:t>
            </a:r>
            <a:endParaRPr lang="en-GB" sz="2000" dirty="0"/>
          </a:p>
        </p:txBody>
      </p:sp>
    </p:spTree>
    <p:extLst>
      <p:ext uri="{BB962C8B-B14F-4D97-AF65-F5344CB8AC3E}">
        <p14:creationId xmlns:p14="http://schemas.microsoft.com/office/powerpoint/2010/main" val="34744943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Wrapping Up</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So what did we learn?</a:t>
            </a:r>
          </a:p>
          <a:p>
            <a:pPr marL="457200" indent="-457200">
              <a:buFont typeface="+mj-lt"/>
              <a:buAutoNum type="arabicPeriod"/>
            </a:pPr>
            <a:r>
              <a:rPr lang="en-US" sz="2000" dirty="0"/>
              <a:t>The structure of a typical AVD deployment</a:t>
            </a:r>
          </a:p>
          <a:p>
            <a:pPr marL="457200" indent="-457200">
              <a:buFont typeface="+mj-lt"/>
              <a:buAutoNum type="arabicPeriod"/>
            </a:pPr>
            <a:r>
              <a:rPr lang="en-US" sz="2000" dirty="0"/>
              <a:t>The required resources to make it work</a:t>
            </a:r>
          </a:p>
          <a:p>
            <a:pPr marL="457200" indent="-457200">
              <a:buFont typeface="+mj-lt"/>
              <a:buAutoNum type="arabicPeriod"/>
            </a:pPr>
            <a:r>
              <a:rPr lang="en-US" sz="2000" dirty="0"/>
              <a:t>The </a:t>
            </a:r>
            <a:r>
              <a:rPr lang="en-US" sz="2000" dirty="0" err="1"/>
              <a:t>IaC</a:t>
            </a:r>
            <a:r>
              <a:rPr lang="en-US" sz="2000" dirty="0"/>
              <a:t> Bicep content for each resource</a:t>
            </a:r>
          </a:p>
          <a:p>
            <a:pPr marL="457200" indent="-457200">
              <a:buFont typeface="+mj-lt"/>
              <a:buAutoNum type="arabicPeriod"/>
            </a:pPr>
            <a:r>
              <a:rPr lang="en-US" sz="2000" dirty="0"/>
              <a:t>How all that Bicep code work together</a:t>
            </a:r>
          </a:p>
          <a:p>
            <a:pPr marL="457200" indent="-457200">
              <a:buFont typeface="+mj-lt"/>
              <a:buAutoNum type="arabicPeriod"/>
            </a:pPr>
            <a:r>
              <a:rPr lang="en-US" sz="2000" dirty="0"/>
              <a:t>How to deploy it all using a </a:t>
            </a:r>
            <a:r>
              <a:rPr lang="en-US" sz="2000" dirty="0" err="1"/>
              <a:t>powershell</a:t>
            </a:r>
            <a:r>
              <a:rPr lang="en-US" sz="2000" dirty="0"/>
              <a:t> script</a:t>
            </a:r>
          </a:p>
          <a:p>
            <a:pPr marL="0" indent="0">
              <a:buNone/>
            </a:pPr>
            <a:endParaRPr lang="en-US" sz="2000" dirty="0"/>
          </a:p>
        </p:txBody>
      </p:sp>
    </p:spTree>
    <p:extLst>
      <p:ext uri="{BB962C8B-B14F-4D97-AF65-F5344CB8AC3E}">
        <p14:creationId xmlns:p14="http://schemas.microsoft.com/office/powerpoint/2010/main" val="41988968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Questions?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“I fundamentally believe that if you are not learning new things, you stop doing great and useful things. So family, curiosity, and hunger for knowledge all define me.“</a:t>
            </a:r>
          </a:p>
          <a:p>
            <a:r>
              <a:rPr lang="en-GB" sz="1400" b="0" i="0" dirty="0">
                <a:solidFill>
                  <a:srgbClr val="FFFFFF"/>
                </a:solidFill>
                <a:effectLst/>
                <a:latin typeface="-apple-system"/>
              </a:rPr>
              <a:t>Satya Nadella, CEO Microsoft</a:t>
            </a:r>
            <a:endParaRPr lang="en-GB" sz="2000" dirty="0"/>
          </a:p>
        </p:txBody>
      </p:sp>
    </p:spTree>
    <p:extLst>
      <p:ext uri="{BB962C8B-B14F-4D97-AF65-F5344CB8AC3E}">
        <p14:creationId xmlns:p14="http://schemas.microsoft.com/office/powerpoint/2010/main" val="39758061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 and well done</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94345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 – Day 2</a:t>
            </a:r>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marL="0" indent="0">
              <a:buNone/>
            </a:pPr>
            <a:r>
              <a:rPr lang="en-US" sz="2400" dirty="0"/>
              <a:t>09:00 – Review of Day 1</a:t>
            </a:r>
          </a:p>
          <a:p>
            <a:pPr marL="0" indent="0">
              <a:buNone/>
            </a:pPr>
            <a:r>
              <a:rPr lang="en-US" sz="2400" dirty="0"/>
              <a:t>09:30 – Building in Bicep - AVD</a:t>
            </a:r>
          </a:p>
          <a:p>
            <a:pPr marL="0" indent="0">
              <a:buNone/>
            </a:pPr>
            <a:r>
              <a:rPr lang="en-US" sz="2400" dirty="0"/>
              <a:t>10:15 – Break</a:t>
            </a:r>
          </a:p>
          <a:p>
            <a:pPr marL="0" indent="0">
              <a:buNone/>
            </a:pPr>
            <a:r>
              <a:rPr lang="en-US" sz="2400" dirty="0"/>
              <a:t>10:30 – Building in Bicep - AVD</a:t>
            </a:r>
          </a:p>
          <a:p>
            <a:pPr marL="0" indent="0">
              <a:buNone/>
            </a:pPr>
            <a:r>
              <a:rPr lang="en-US" sz="2400" dirty="0"/>
              <a:t>12:00 – Lunch</a:t>
            </a:r>
          </a:p>
          <a:p>
            <a:pPr marL="0" indent="0">
              <a:buNone/>
            </a:pPr>
            <a:endParaRPr lang="en-US" sz="2400" dirty="0"/>
          </a:p>
          <a:p>
            <a:pPr marL="0" indent="0">
              <a:buNone/>
            </a:pPr>
            <a:r>
              <a:rPr lang="en-US" sz="2400" dirty="0"/>
              <a:t>13:00 – Open Afternoon Q&amp;A</a:t>
            </a:r>
          </a:p>
          <a:p>
            <a:pPr marL="0" indent="0">
              <a:buNone/>
            </a:pPr>
            <a:r>
              <a:rPr lang="en-US" sz="2400" dirty="0"/>
              <a:t>15:00 – Break</a:t>
            </a:r>
          </a:p>
          <a:p>
            <a:pPr marL="0" indent="0">
              <a:buNone/>
            </a:pPr>
            <a:r>
              <a:rPr lang="en-US" sz="2400" dirty="0"/>
              <a:t>16:30 – Workshop review</a:t>
            </a:r>
          </a:p>
        </p:txBody>
      </p:sp>
    </p:spTree>
    <p:extLst>
      <p:ext uri="{BB962C8B-B14F-4D97-AF65-F5344CB8AC3E}">
        <p14:creationId xmlns:p14="http://schemas.microsoft.com/office/powerpoint/2010/main" val="12399627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female and two male employees collaborate around a computer screen.">
            <a:extLst>
              <a:ext uri="{FF2B5EF4-FFF2-40B4-BE49-F238E27FC236}">
                <a16:creationId xmlns:a16="http://schemas.microsoft.com/office/drawing/2014/main" id="{526B7DA3-3FC6-C14A-9D04-61D8F0B70718}"/>
              </a:ext>
            </a:extLst>
          </p:cNvPr>
          <p:cNvPicPr>
            <a:picLocks noGrp="1" noChangeAspect="1"/>
          </p:cNvPicPr>
          <p:nvPr>
            <p:ph type="pic" sz="quarter" idx="10"/>
          </p:nvPr>
        </p:nvPicPr>
        <p:blipFill>
          <a:blip r:embed="rId2"/>
          <a:srcRect t="7802" b="7802"/>
          <a:stretch>
            <a:fillRect/>
          </a:stretch>
        </p:blipFill>
        <p:spPr/>
      </p:pic>
      <p:sp>
        <p:nvSpPr>
          <p:cNvPr id="3" name="Title 2">
            <a:extLst>
              <a:ext uri="{FF2B5EF4-FFF2-40B4-BE49-F238E27FC236}">
                <a16:creationId xmlns:a16="http://schemas.microsoft.com/office/drawing/2014/main" id="{BAE92985-B461-E849-9E65-A59CD40156A5}"/>
              </a:ext>
            </a:extLst>
          </p:cNvPr>
          <p:cNvSpPr>
            <a:spLocks noGrp="1"/>
          </p:cNvSpPr>
          <p:nvPr>
            <p:ph type="title"/>
          </p:nvPr>
        </p:nvSpPr>
        <p:spPr/>
        <p:txBody>
          <a:bodyPr/>
          <a:lstStyle/>
          <a:p>
            <a:r>
              <a:rPr lang="en-US" dirty="0"/>
              <a:t>Workshop Day 2</a:t>
            </a:r>
          </a:p>
        </p:txBody>
      </p:sp>
    </p:spTree>
    <p:extLst>
      <p:ext uri="{BB962C8B-B14F-4D97-AF65-F5344CB8AC3E}">
        <p14:creationId xmlns:p14="http://schemas.microsoft.com/office/powerpoint/2010/main" val="9332867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Welcome Back</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400" b="1" dirty="0"/>
              <a:t>So where did we get to?</a:t>
            </a:r>
          </a:p>
          <a:p>
            <a:r>
              <a:rPr lang="en-US" sz="2400" dirty="0"/>
              <a:t>Overview of the Architecture</a:t>
            </a:r>
          </a:p>
          <a:p>
            <a:r>
              <a:rPr lang="en-US" sz="2400" dirty="0"/>
              <a:t>Setting up the environment</a:t>
            </a:r>
          </a:p>
          <a:p>
            <a:r>
              <a:rPr lang="en-US" sz="2400" dirty="0"/>
              <a:t>Review of Bicep</a:t>
            </a:r>
          </a:p>
          <a:p>
            <a:r>
              <a:rPr lang="en-US" sz="2400" dirty="0"/>
              <a:t>Base infrastructure deployment</a:t>
            </a:r>
          </a:p>
          <a:p>
            <a:endParaRPr lang="en-US" sz="2400" dirty="0"/>
          </a:p>
          <a:p>
            <a:pPr marL="0" indent="0">
              <a:buNone/>
            </a:pPr>
            <a:r>
              <a:rPr lang="en-US" sz="2400" b="1" dirty="0"/>
              <a:t>So what’s left?</a:t>
            </a:r>
          </a:p>
          <a:p>
            <a:r>
              <a:rPr lang="en-US" sz="2400" dirty="0"/>
              <a:t>Finish the base infrastructure if required</a:t>
            </a:r>
          </a:p>
          <a:p>
            <a:r>
              <a:rPr lang="en-US" sz="2400" dirty="0"/>
              <a:t>Deploy the AVD components</a:t>
            </a:r>
          </a:p>
          <a:p>
            <a:r>
              <a:rPr lang="en-US" sz="2400" dirty="0"/>
              <a:t>Connect it to AD/AADDS</a:t>
            </a:r>
          </a:p>
          <a:p>
            <a:r>
              <a:rPr lang="en-US" sz="2400" dirty="0"/>
              <a:t>Test it</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0739242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User Accounts (reminder)</a:t>
            </a:r>
          </a:p>
        </p:txBody>
      </p:sp>
      <p:sp>
        <p:nvSpPr>
          <p:cNvPr id="4" name="TextBox 3">
            <a:extLst>
              <a:ext uri="{FF2B5EF4-FFF2-40B4-BE49-F238E27FC236}">
                <a16:creationId xmlns:a16="http://schemas.microsoft.com/office/drawing/2014/main" id="{BEEBB1E1-AF88-7037-A643-C340E233DFCB}"/>
              </a:ext>
            </a:extLst>
          </p:cNvPr>
          <p:cNvSpPr txBox="1"/>
          <p:nvPr/>
        </p:nvSpPr>
        <p:spPr>
          <a:xfrm>
            <a:off x="588262" y="5685144"/>
            <a:ext cx="11018520" cy="246221"/>
          </a:xfrm>
          <a:prstGeom prst="rect">
            <a:avLst/>
          </a:prstGeom>
          <a:noFill/>
        </p:spPr>
        <p:txBody>
          <a:bodyPr wrap="square" lIns="0" tIns="0" rIns="0" bIns="0" rtlCol="0">
            <a:spAutoFit/>
          </a:bodyPr>
          <a:lstStyle/>
          <a:p>
            <a:r>
              <a:rPr lang="en-GB" sz="1600" dirty="0"/>
              <a:t>NOTE: These accounts will be destroyed at the end of the course along with any personal details associated.</a:t>
            </a:r>
          </a:p>
        </p:txBody>
      </p:sp>
      <p:graphicFrame>
        <p:nvGraphicFramePr>
          <p:cNvPr id="5" name="Table 4">
            <a:extLst>
              <a:ext uri="{FF2B5EF4-FFF2-40B4-BE49-F238E27FC236}">
                <a16:creationId xmlns:a16="http://schemas.microsoft.com/office/drawing/2014/main" id="{E1B4A846-0E24-A01D-CB48-4F22E8677D9E}"/>
              </a:ext>
            </a:extLst>
          </p:cNvPr>
          <p:cNvGraphicFramePr>
            <a:graphicFrameLocks noGrp="1"/>
          </p:cNvGraphicFramePr>
          <p:nvPr>
            <p:extLst>
              <p:ext uri="{D42A27DB-BD31-4B8C-83A1-F6EECF244321}">
                <p14:modId xmlns:p14="http://schemas.microsoft.com/office/powerpoint/2010/main" val="1812605839"/>
              </p:ext>
            </p:extLst>
          </p:nvPr>
        </p:nvGraphicFramePr>
        <p:xfrm>
          <a:off x="1427038" y="1449000"/>
          <a:ext cx="9162822" cy="3960000"/>
        </p:xfrm>
        <a:graphic>
          <a:graphicData uri="http://schemas.openxmlformats.org/drawingml/2006/table">
            <a:tbl>
              <a:tblPr firstRow="1" bandRow="1">
                <a:tableStyleId>{5C22544A-7EE6-4342-B048-85BDC9FD1C3A}</a:tableStyleId>
              </a:tblPr>
              <a:tblGrid>
                <a:gridCol w="1948204">
                  <a:extLst>
                    <a:ext uri="{9D8B030D-6E8A-4147-A177-3AD203B41FA5}">
                      <a16:colId xmlns:a16="http://schemas.microsoft.com/office/drawing/2014/main" val="2716379914"/>
                    </a:ext>
                  </a:extLst>
                </a:gridCol>
                <a:gridCol w="3951798">
                  <a:extLst>
                    <a:ext uri="{9D8B030D-6E8A-4147-A177-3AD203B41FA5}">
                      <a16:colId xmlns:a16="http://schemas.microsoft.com/office/drawing/2014/main" val="3936134062"/>
                    </a:ext>
                  </a:extLst>
                </a:gridCol>
                <a:gridCol w="1646629">
                  <a:extLst>
                    <a:ext uri="{9D8B030D-6E8A-4147-A177-3AD203B41FA5}">
                      <a16:colId xmlns:a16="http://schemas.microsoft.com/office/drawing/2014/main" val="822405237"/>
                    </a:ext>
                  </a:extLst>
                </a:gridCol>
                <a:gridCol w="1616191">
                  <a:extLst>
                    <a:ext uri="{9D8B030D-6E8A-4147-A177-3AD203B41FA5}">
                      <a16:colId xmlns:a16="http://schemas.microsoft.com/office/drawing/2014/main" val="3166491283"/>
                    </a:ext>
                  </a:extLst>
                </a:gridCol>
              </a:tblGrid>
              <a:tr h="360000">
                <a:tc>
                  <a:txBody>
                    <a:bodyPr/>
                    <a:lstStyle/>
                    <a:p>
                      <a:r>
                        <a:rPr lang="en-GB" sz="1600" dirty="0"/>
                        <a:t>Name</a:t>
                      </a:r>
                    </a:p>
                  </a:txBody>
                  <a:tcPr/>
                </a:tc>
                <a:tc>
                  <a:txBody>
                    <a:bodyPr/>
                    <a:lstStyle/>
                    <a:p>
                      <a:r>
                        <a:rPr lang="en-GB" sz="1600" dirty="0"/>
                        <a:t>User Name</a:t>
                      </a:r>
                    </a:p>
                  </a:txBody>
                  <a:tcPr/>
                </a:tc>
                <a:tc>
                  <a:txBody>
                    <a:bodyPr/>
                    <a:lstStyle/>
                    <a:p>
                      <a:r>
                        <a:rPr lang="en-GB" sz="1600" dirty="0"/>
                        <a:t>Unique ID</a:t>
                      </a:r>
                    </a:p>
                  </a:txBody>
                  <a:tcPr/>
                </a:tc>
                <a:tc>
                  <a:txBody>
                    <a:bodyPr/>
                    <a:lstStyle/>
                    <a:p>
                      <a:r>
                        <a:rPr lang="en-GB" sz="1600" dirty="0"/>
                        <a:t>VNET CIDR</a:t>
                      </a:r>
                    </a:p>
                  </a:txBody>
                  <a:tcPr/>
                </a:tc>
                <a:extLst>
                  <a:ext uri="{0D108BD9-81ED-4DB2-BD59-A6C34878D82A}">
                    <a16:rowId xmlns:a16="http://schemas.microsoft.com/office/drawing/2014/main" val="733451717"/>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001</a:t>
                      </a:r>
                    </a:p>
                  </a:txBody>
                  <a:tcPr/>
                </a:tc>
                <a:tc>
                  <a:txBody>
                    <a:bodyPr/>
                    <a:lstStyle/>
                    <a:p>
                      <a:r>
                        <a:rPr lang="en-GB" sz="1600" dirty="0"/>
                        <a:t>10.201.1.0/24</a:t>
                      </a:r>
                    </a:p>
                  </a:txBody>
                  <a:tcPr/>
                </a:tc>
                <a:extLst>
                  <a:ext uri="{0D108BD9-81ED-4DB2-BD59-A6C34878D82A}">
                    <a16:rowId xmlns:a16="http://schemas.microsoft.com/office/drawing/2014/main" val="314642831"/>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002</a:t>
                      </a:r>
                    </a:p>
                  </a:txBody>
                  <a:tcPr/>
                </a:tc>
                <a:tc>
                  <a:txBody>
                    <a:bodyPr/>
                    <a:lstStyle/>
                    <a:p>
                      <a:r>
                        <a:rPr lang="en-GB" sz="1600" dirty="0"/>
                        <a:t>10.201.2.0/24</a:t>
                      </a:r>
                    </a:p>
                  </a:txBody>
                  <a:tcPr/>
                </a:tc>
                <a:extLst>
                  <a:ext uri="{0D108BD9-81ED-4DB2-BD59-A6C34878D82A}">
                    <a16:rowId xmlns:a16="http://schemas.microsoft.com/office/drawing/2014/main" val="575312478"/>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003</a:t>
                      </a:r>
                    </a:p>
                  </a:txBody>
                  <a:tcPr/>
                </a:tc>
                <a:tc>
                  <a:txBody>
                    <a:bodyPr/>
                    <a:lstStyle/>
                    <a:p>
                      <a:r>
                        <a:rPr lang="en-GB" sz="1600" dirty="0"/>
                        <a:t>10.201.3.0/24</a:t>
                      </a:r>
                    </a:p>
                  </a:txBody>
                  <a:tcPr/>
                </a:tc>
                <a:extLst>
                  <a:ext uri="{0D108BD9-81ED-4DB2-BD59-A6C34878D82A}">
                    <a16:rowId xmlns:a16="http://schemas.microsoft.com/office/drawing/2014/main" val="1974000056"/>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004</a:t>
                      </a:r>
                    </a:p>
                  </a:txBody>
                  <a:tcPr/>
                </a:tc>
                <a:tc>
                  <a:txBody>
                    <a:bodyPr/>
                    <a:lstStyle/>
                    <a:p>
                      <a:r>
                        <a:rPr lang="en-GB" sz="1600" dirty="0"/>
                        <a:t>10.201.4.0/24</a:t>
                      </a:r>
                    </a:p>
                  </a:txBody>
                  <a:tcPr/>
                </a:tc>
                <a:extLst>
                  <a:ext uri="{0D108BD9-81ED-4DB2-BD59-A6C34878D82A}">
                    <a16:rowId xmlns:a16="http://schemas.microsoft.com/office/drawing/2014/main" val="1575035190"/>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005</a:t>
                      </a:r>
                    </a:p>
                  </a:txBody>
                  <a:tcPr/>
                </a:tc>
                <a:tc>
                  <a:txBody>
                    <a:bodyPr/>
                    <a:lstStyle/>
                    <a:p>
                      <a:r>
                        <a:rPr lang="en-GB" sz="1600" dirty="0"/>
                        <a:t>10.201.5.0/24</a:t>
                      </a:r>
                    </a:p>
                  </a:txBody>
                  <a:tcPr/>
                </a:tc>
                <a:extLst>
                  <a:ext uri="{0D108BD9-81ED-4DB2-BD59-A6C34878D82A}">
                    <a16:rowId xmlns:a16="http://schemas.microsoft.com/office/drawing/2014/main" val="1765309000"/>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006</a:t>
                      </a:r>
                    </a:p>
                  </a:txBody>
                  <a:tcPr/>
                </a:tc>
                <a:tc>
                  <a:txBody>
                    <a:bodyPr/>
                    <a:lstStyle/>
                    <a:p>
                      <a:r>
                        <a:rPr lang="en-GB" sz="1600" dirty="0"/>
                        <a:t>10.201.6.0/24</a:t>
                      </a:r>
                    </a:p>
                  </a:txBody>
                  <a:tcPr/>
                </a:tc>
                <a:extLst>
                  <a:ext uri="{0D108BD9-81ED-4DB2-BD59-A6C34878D82A}">
                    <a16:rowId xmlns:a16="http://schemas.microsoft.com/office/drawing/2014/main" val="4120122120"/>
                  </a:ext>
                </a:extLst>
              </a:tr>
              <a:tr h="360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007</a:t>
                      </a:r>
                    </a:p>
                  </a:txBody>
                  <a:tcPr/>
                </a:tc>
                <a:tc>
                  <a:txBody>
                    <a:bodyPr/>
                    <a:lstStyle/>
                    <a:p>
                      <a:r>
                        <a:rPr lang="en-GB" sz="1600" dirty="0"/>
                        <a:t>10.201.7.0/24</a:t>
                      </a:r>
                    </a:p>
                  </a:txBody>
                  <a:tcPr/>
                </a:tc>
                <a:extLst>
                  <a:ext uri="{0D108BD9-81ED-4DB2-BD59-A6C34878D82A}">
                    <a16:rowId xmlns:a16="http://schemas.microsoft.com/office/drawing/2014/main" val="233817604"/>
                  </a:ext>
                </a:extLst>
              </a:tr>
              <a:tr h="360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008</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10.201.8.0/24</a:t>
                      </a:r>
                    </a:p>
                  </a:txBody>
                  <a:tcPr/>
                </a:tc>
                <a:extLst>
                  <a:ext uri="{0D108BD9-81ED-4DB2-BD59-A6C34878D82A}">
                    <a16:rowId xmlns:a16="http://schemas.microsoft.com/office/drawing/2014/main" val="2382046573"/>
                  </a:ext>
                </a:extLst>
              </a:tr>
              <a:tr h="360000">
                <a:tc>
                  <a:txBody>
                    <a:bodyPr/>
                    <a:lstStyle/>
                    <a:p>
                      <a:r>
                        <a:rPr lang="en-GB" sz="1600" dirty="0"/>
                        <a:t>Name</a:t>
                      </a:r>
                      <a:endParaRPr lang="en-GB" sz="1600" u="sng"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009</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10.201.9.0/24</a:t>
                      </a:r>
                    </a:p>
                  </a:txBody>
                  <a:tcPr/>
                </a:tc>
                <a:extLst>
                  <a:ext uri="{0D108BD9-81ED-4DB2-BD59-A6C34878D82A}">
                    <a16:rowId xmlns:a16="http://schemas.microsoft.com/office/drawing/2014/main" val="1671047980"/>
                  </a:ext>
                </a:extLst>
              </a:tr>
              <a:tr h="360000">
                <a:tc>
                  <a:txBody>
                    <a:bodyPr/>
                    <a:lstStyle/>
                    <a:p>
                      <a:r>
                        <a:rPr lang="en-GB" sz="1600" dirty="0"/>
                        <a:t>Name</a:t>
                      </a:r>
                      <a:endParaRPr lang="en-GB" sz="1600" u="sng"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010</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10.201.10.0/24</a:t>
                      </a:r>
                    </a:p>
                  </a:txBody>
                  <a:tcPr/>
                </a:tc>
                <a:extLst>
                  <a:ext uri="{0D108BD9-81ED-4DB2-BD59-A6C34878D82A}">
                    <a16:rowId xmlns:a16="http://schemas.microsoft.com/office/drawing/2014/main" val="3793120492"/>
                  </a:ext>
                </a:extLst>
              </a:tr>
            </a:tbl>
          </a:graphicData>
        </a:graphic>
      </p:graphicFrame>
    </p:spTree>
    <p:extLst>
      <p:ext uri="{BB962C8B-B14F-4D97-AF65-F5344CB8AC3E}">
        <p14:creationId xmlns:p14="http://schemas.microsoft.com/office/powerpoint/2010/main" val="2355222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Lets get building</a:t>
            </a:r>
          </a:p>
        </p:txBody>
      </p:sp>
    </p:spTree>
    <p:extLst>
      <p:ext uri="{BB962C8B-B14F-4D97-AF65-F5344CB8AC3E}">
        <p14:creationId xmlns:p14="http://schemas.microsoft.com/office/powerpoint/2010/main" val="4587198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Base Infrastructure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Finishing off the Base Infrastructure (if required)</a:t>
            </a:r>
            <a:endParaRPr lang="en-US" sz="2000" dirty="0"/>
          </a:p>
          <a:p>
            <a:pPr marL="457200" indent="-457200">
              <a:buFont typeface="+mj-lt"/>
              <a:buAutoNum type="arabicPeriod"/>
            </a:pPr>
            <a:r>
              <a:rPr lang="en-US" sz="2000" dirty="0"/>
              <a:t>Remaining base infrastructure</a:t>
            </a:r>
          </a:p>
          <a:p>
            <a:pPr marL="457200" indent="-457200">
              <a:buFont typeface="+mj-lt"/>
              <a:buAutoNum type="arabicPeriod"/>
            </a:pPr>
            <a:r>
              <a:rPr lang="en-US" sz="2000" dirty="0"/>
              <a:t>Peering (walkthrough)</a:t>
            </a:r>
          </a:p>
        </p:txBody>
      </p:sp>
    </p:spTree>
    <p:extLst>
      <p:ext uri="{BB962C8B-B14F-4D97-AF65-F5344CB8AC3E}">
        <p14:creationId xmlns:p14="http://schemas.microsoft.com/office/powerpoint/2010/main" val="3480075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 Time</a:t>
            </a:r>
            <a:br>
              <a:rPr lang="en-US" sz="2800" dirty="0"/>
            </a:br>
            <a:r>
              <a:rPr lang="en-US" sz="2800" dirty="0"/>
              <a:t>Back in 15 mins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"Infrastructure as code: because who doesn't love spending their days automating things that used to be done manually and breaking things in new and exciting ways?”</a:t>
            </a:r>
            <a:endParaRPr lang="en-US" sz="2000" dirty="0"/>
          </a:p>
        </p:txBody>
      </p:sp>
    </p:spTree>
    <p:extLst>
      <p:ext uri="{BB962C8B-B14F-4D97-AF65-F5344CB8AC3E}">
        <p14:creationId xmlns:p14="http://schemas.microsoft.com/office/powerpoint/2010/main" val="31932543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AVD Infrastructure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And now onto the main event</a:t>
            </a:r>
            <a:endParaRPr lang="en-US" sz="2000" dirty="0"/>
          </a:p>
          <a:p>
            <a:pPr marL="457200" indent="-457200">
              <a:buFont typeface="+mj-lt"/>
              <a:buAutoNum type="arabicPeriod"/>
            </a:pPr>
            <a:r>
              <a:rPr lang="en-US" sz="2000" dirty="0"/>
              <a:t>AVD Host Pool</a:t>
            </a:r>
          </a:p>
          <a:p>
            <a:pPr marL="457200" indent="-457200">
              <a:buFont typeface="+mj-lt"/>
              <a:buAutoNum type="arabicPeriod"/>
            </a:pPr>
            <a:r>
              <a:rPr lang="en-US" sz="2000" dirty="0"/>
              <a:t>AVD Workspace</a:t>
            </a:r>
          </a:p>
          <a:p>
            <a:pPr marL="457200" indent="-457200">
              <a:buFont typeface="+mj-lt"/>
              <a:buAutoNum type="arabicPeriod"/>
            </a:pPr>
            <a:r>
              <a:rPr lang="en-US" sz="2000" dirty="0"/>
              <a:t>AVD Application Group</a:t>
            </a:r>
          </a:p>
          <a:p>
            <a:pPr marL="457200" indent="-457200">
              <a:buFont typeface="+mj-lt"/>
              <a:buAutoNum type="arabicPeriod"/>
            </a:pPr>
            <a:r>
              <a:rPr lang="en-US" sz="2000" dirty="0"/>
              <a:t>Connecting it to AD / AADDS</a:t>
            </a:r>
          </a:p>
          <a:p>
            <a:pPr marL="457200" indent="-457200">
              <a:buFont typeface="+mj-lt"/>
              <a:buAutoNum type="arabicPeriod"/>
            </a:pPr>
            <a:r>
              <a:rPr lang="en-US" sz="2000" dirty="0"/>
              <a:t>Deploying some Hosts</a:t>
            </a:r>
          </a:p>
          <a:p>
            <a:pPr marL="457200" indent="-457200">
              <a:buFont typeface="+mj-lt"/>
              <a:buAutoNum type="arabicPeriod"/>
            </a:pPr>
            <a:r>
              <a:rPr lang="en-US" sz="2000" dirty="0"/>
              <a:t>Logging in</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2606179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2.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718</Words>
  <Application>Microsoft Office PowerPoint</Application>
  <PresentationFormat>Widescreen</PresentationFormat>
  <Paragraphs>131</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Consolas</vt:lpstr>
      <vt:lpstr>Segoe UI</vt:lpstr>
      <vt:lpstr>Segoe UI Semibold</vt:lpstr>
      <vt:lpstr>Wingdings</vt:lpstr>
      <vt:lpstr>White Template</vt:lpstr>
      <vt:lpstr>Customer name AVD Bicep Workshop (2 days)</vt:lpstr>
      <vt:lpstr>Agenda – Day 2</vt:lpstr>
      <vt:lpstr>Workshop Day 2</vt:lpstr>
      <vt:lpstr>Welcome Back</vt:lpstr>
      <vt:lpstr>User Accounts (reminder)</vt:lpstr>
      <vt:lpstr>Lets get building</vt:lpstr>
      <vt:lpstr>Base Infrastructure</vt:lpstr>
      <vt:lpstr>Break Time Back in 15 mins</vt:lpstr>
      <vt:lpstr>AVD Infrastructure</vt:lpstr>
      <vt:lpstr>Testing</vt:lpstr>
      <vt:lpstr>Lunch Back in 1 hour</vt:lpstr>
      <vt:lpstr>Demos and Discussions</vt:lpstr>
      <vt:lpstr>Break Back in 15 mins</vt:lpstr>
      <vt:lpstr>Wrapping Up</vt:lpstr>
      <vt:lpstr>Questions?</vt:lpstr>
      <vt:lpstr>Thank you and well done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Michael Ross</dc:creator>
  <cp:keywords/>
  <dc:description/>
  <cp:lastModifiedBy>Michael Ross</cp:lastModifiedBy>
  <cp:revision>16</cp:revision>
  <dcterms:created xsi:type="dcterms:W3CDTF">2023-03-08T10:40:16Z</dcterms:created>
  <dcterms:modified xsi:type="dcterms:W3CDTF">2023-03-16T09:42:52Z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