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9"/>
  </p:notesMasterIdLst>
  <p:handoutMasterIdLst>
    <p:handoutMasterId r:id="rId30"/>
  </p:handoutMasterIdLst>
  <p:sldIdLst>
    <p:sldId id="2076138456" r:id="rId5"/>
    <p:sldId id="2076138470" r:id="rId6"/>
    <p:sldId id="2076138359" r:id="rId7"/>
    <p:sldId id="2076138339" r:id="rId8"/>
    <p:sldId id="2076138465" r:id="rId9"/>
    <p:sldId id="2076138471" r:id="rId10"/>
    <p:sldId id="2076138472" r:id="rId11"/>
    <p:sldId id="2076138468" r:id="rId12"/>
    <p:sldId id="2076138476" r:id="rId13"/>
    <p:sldId id="2076138473" r:id="rId14"/>
    <p:sldId id="2076138477" r:id="rId15"/>
    <p:sldId id="2076138478" r:id="rId16"/>
    <p:sldId id="2076138475" r:id="rId17"/>
    <p:sldId id="2076138479" r:id="rId18"/>
    <p:sldId id="2076138480" r:id="rId19"/>
    <p:sldId id="2076138474" r:id="rId20"/>
    <p:sldId id="2076138467" r:id="rId21"/>
    <p:sldId id="2076138482" r:id="rId22"/>
    <p:sldId id="2076138483" r:id="rId23"/>
    <p:sldId id="2076138484" r:id="rId24"/>
    <p:sldId id="2076138485" r:id="rId25"/>
    <p:sldId id="2076138481" r:id="rId26"/>
    <p:sldId id="2076138486" r:id="rId27"/>
    <p:sldId id="2076138365"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14D70C25-0413-A24B-B22A-8EE89C82326F}">
          <p14:sldIdLst>
            <p14:sldId id="2076138456"/>
            <p14:sldId id="2076138470"/>
            <p14:sldId id="2076138359"/>
            <p14:sldId id="2076138339"/>
            <p14:sldId id="2076138465"/>
            <p14:sldId id="2076138471"/>
            <p14:sldId id="2076138472"/>
            <p14:sldId id="2076138468"/>
            <p14:sldId id="2076138476"/>
            <p14:sldId id="2076138473"/>
            <p14:sldId id="2076138477"/>
            <p14:sldId id="2076138478"/>
            <p14:sldId id="2076138475"/>
            <p14:sldId id="2076138479"/>
            <p14:sldId id="2076138480"/>
            <p14:sldId id="2076138474"/>
            <p14:sldId id="2076138467"/>
            <p14:sldId id="2076138482"/>
            <p14:sldId id="2076138483"/>
            <p14:sldId id="2076138484"/>
            <p14:sldId id="2076138485"/>
            <p14:sldId id="2076138481"/>
            <p14:sldId id="2076138486"/>
            <p14:sldId id="2076138365"/>
          </p14:sldIdLst>
        </p14:section>
        <p14:section name="Appendix" id="{E4FA3E3E-AC15-BE48-9542-7C82A78646F3}">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9F878-1F81-4DB3-924D-CADBBC7083BD}" v="6" dt="2023-07-05T10:23:48.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868" autoAdjust="0"/>
  </p:normalViewPr>
  <p:slideViewPr>
    <p:cSldViewPr snapToGrid="0">
      <p:cViewPr varScale="1">
        <p:scale>
          <a:sx n="82" d="100"/>
          <a:sy n="82" d="100"/>
        </p:scale>
        <p:origin x="1674" y="108"/>
      </p:cViewPr>
      <p:guideLst>
        <p:guide orient="horz" pos="64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Ross" userId="c9a4060d-39ae-4147-8c11-716e2763c75a" providerId="ADAL" clId="{AB79F878-1F81-4DB3-924D-CADBBC7083BD}"/>
    <pc:docChg chg="undo custSel addSld modSld sldOrd delSection modSection">
      <pc:chgData name="Mike Ross" userId="c9a4060d-39ae-4147-8c11-716e2763c75a" providerId="ADAL" clId="{AB79F878-1F81-4DB3-924D-CADBBC7083BD}" dt="2023-07-05T10:32:51.839" v="887" actId="313"/>
      <pc:docMkLst>
        <pc:docMk/>
      </pc:docMkLst>
      <pc:sldChg chg="addSp delSp mod">
        <pc:chgData name="Mike Ross" userId="c9a4060d-39ae-4147-8c11-716e2763c75a" providerId="ADAL" clId="{AB79F878-1F81-4DB3-924D-CADBBC7083BD}" dt="2023-07-05T10:08:08.370" v="3" actId="22"/>
        <pc:sldMkLst>
          <pc:docMk/>
          <pc:sldMk cId="401131642" sldId="2076138467"/>
        </pc:sldMkLst>
        <pc:picChg chg="add del">
          <ac:chgData name="Mike Ross" userId="c9a4060d-39ae-4147-8c11-716e2763c75a" providerId="ADAL" clId="{AB79F878-1F81-4DB3-924D-CADBBC7083BD}" dt="2023-07-05T10:07:59.939" v="1" actId="22"/>
          <ac:picMkLst>
            <pc:docMk/>
            <pc:sldMk cId="401131642" sldId="2076138467"/>
            <ac:picMk id="4" creationId="{1EE4C09D-5F19-55A1-0A43-6A4CD107E248}"/>
          </ac:picMkLst>
        </pc:picChg>
        <pc:picChg chg="add del">
          <ac:chgData name="Mike Ross" userId="c9a4060d-39ae-4147-8c11-716e2763c75a" providerId="ADAL" clId="{AB79F878-1F81-4DB3-924D-CADBBC7083BD}" dt="2023-07-05T10:08:08.370" v="3" actId="22"/>
          <ac:picMkLst>
            <pc:docMk/>
            <pc:sldMk cId="401131642" sldId="2076138467"/>
            <ac:picMk id="6" creationId="{851235A9-3582-E4F6-FFF7-54978DABF064}"/>
          </ac:picMkLst>
        </pc:picChg>
      </pc:sldChg>
      <pc:sldChg chg="ord">
        <pc:chgData name="Mike Ross" userId="c9a4060d-39ae-4147-8c11-716e2763c75a" providerId="ADAL" clId="{AB79F878-1F81-4DB3-924D-CADBBC7083BD}" dt="2023-07-05T10:22:24.258" v="795"/>
        <pc:sldMkLst>
          <pc:docMk/>
          <pc:sldMk cId="3063928822" sldId="2076138481"/>
        </pc:sldMkLst>
      </pc:sldChg>
      <pc:sldChg chg="addSp delSp modSp add mod">
        <pc:chgData name="Mike Ross" userId="c9a4060d-39ae-4147-8c11-716e2763c75a" providerId="ADAL" clId="{AB79F878-1F81-4DB3-924D-CADBBC7083BD}" dt="2023-07-05T10:18:55.439" v="792" actId="1076"/>
        <pc:sldMkLst>
          <pc:docMk/>
          <pc:sldMk cId="3147835735" sldId="2076138482"/>
        </pc:sldMkLst>
        <pc:spChg chg="mod">
          <ac:chgData name="Mike Ross" userId="c9a4060d-39ae-4147-8c11-716e2763c75a" providerId="ADAL" clId="{AB79F878-1F81-4DB3-924D-CADBBC7083BD}" dt="2023-07-05T10:09:58.192" v="59" actId="20577"/>
          <ac:spMkLst>
            <pc:docMk/>
            <pc:sldMk cId="3147835735" sldId="2076138482"/>
            <ac:spMk id="2" creationId="{EE26DE67-65DB-C6DF-2015-DB4D4775CFFD}"/>
          </ac:spMkLst>
        </pc:spChg>
        <pc:picChg chg="add mod modCrop">
          <ac:chgData name="Mike Ross" userId="c9a4060d-39ae-4147-8c11-716e2763c75a" providerId="ADAL" clId="{AB79F878-1F81-4DB3-924D-CADBBC7083BD}" dt="2023-07-05T10:18:28.237" v="788" actId="14100"/>
          <ac:picMkLst>
            <pc:docMk/>
            <pc:sldMk cId="3147835735" sldId="2076138482"/>
            <ac:picMk id="4" creationId="{4FA8ADDE-FF44-5556-5D81-47F468E171F2}"/>
          </ac:picMkLst>
        </pc:picChg>
        <pc:picChg chg="del">
          <ac:chgData name="Mike Ross" userId="c9a4060d-39ae-4147-8c11-716e2763c75a" providerId="ADAL" clId="{AB79F878-1F81-4DB3-924D-CADBBC7083BD}" dt="2023-07-05T10:08:29.938" v="33" actId="478"/>
          <ac:picMkLst>
            <pc:docMk/>
            <pc:sldMk cId="3147835735" sldId="2076138482"/>
            <ac:picMk id="5" creationId="{256FE86A-8DB8-B118-BEF1-8F240FE11CE5}"/>
          </ac:picMkLst>
        </pc:picChg>
        <pc:picChg chg="add mod modCrop">
          <ac:chgData name="Mike Ross" userId="c9a4060d-39ae-4147-8c11-716e2763c75a" providerId="ADAL" clId="{AB79F878-1F81-4DB3-924D-CADBBC7083BD}" dt="2023-07-05T10:18:55.439" v="792" actId="1076"/>
          <ac:picMkLst>
            <pc:docMk/>
            <pc:sldMk cId="3147835735" sldId="2076138482"/>
            <ac:picMk id="7" creationId="{CD902A08-2D32-A2BB-ED69-3F2C9A4B6FE7}"/>
          </ac:picMkLst>
        </pc:picChg>
      </pc:sldChg>
      <pc:sldChg chg="modSp add mod">
        <pc:chgData name="Mike Ross" userId="c9a4060d-39ae-4147-8c11-716e2763c75a" providerId="ADAL" clId="{AB79F878-1F81-4DB3-924D-CADBBC7083BD}" dt="2023-07-05T10:12:57.400" v="554" actId="20577"/>
        <pc:sldMkLst>
          <pc:docMk/>
          <pc:sldMk cId="1692001426" sldId="2076138483"/>
        </pc:sldMkLst>
        <pc:spChg chg="mod">
          <ac:chgData name="Mike Ross" userId="c9a4060d-39ae-4147-8c11-716e2763c75a" providerId="ADAL" clId="{AB79F878-1F81-4DB3-924D-CADBBC7083BD}" dt="2023-07-05T10:10:26.659" v="69" actId="20577"/>
          <ac:spMkLst>
            <pc:docMk/>
            <pc:sldMk cId="1692001426" sldId="2076138483"/>
            <ac:spMk id="2" creationId="{2731C5BF-2587-AA43-8D00-4B95D90A112D}"/>
          </ac:spMkLst>
        </pc:spChg>
        <pc:spChg chg="mod">
          <ac:chgData name="Mike Ross" userId="c9a4060d-39ae-4147-8c11-716e2763c75a" providerId="ADAL" clId="{AB79F878-1F81-4DB3-924D-CADBBC7083BD}" dt="2023-07-05T10:12:57.400" v="554" actId="20577"/>
          <ac:spMkLst>
            <pc:docMk/>
            <pc:sldMk cId="1692001426" sldId="2076138483"/>
            <ac:spMk id="3" creationId="{F39D18C1-892E-774C-A583-DD3BE9301A12}"/>
          </ac:spMkLst>
        </pc:spChg>
      </pc:sldChg>
      <pc:sldChg chg="addSp delSp modSp add mod">
        <pc:chgData name="Mike Ross" userId="c9a4060d-39ae-4147-8c11-716e2763c75a" providerId="ADAL" clId="{AB79F878-1F81-4DB3-924D-CADBBC7083BD}" dt="2023-07-05T10:17:22.443" v="784" actId="1035"/>
        <pc:sldMkLst>
          <pc:docMk/>
          <pc:sldMk cId="3246484754" sldId="2076138484"/>
        </pc:sldMkLst>
        <pc:spChg chg="mod">
          <ac:chgData name="Mike Ross" userId="c9a4060d-39ae-4147-8c11-716e2763c75a" providerId="ADAL" clId="{AB79F878-1F81-4DB3-924D-CADBBC7083BD}" dt="2023-07-05T10:13:17.282" v="569" actId="20577"/>
          <ac:spMkLst>
            <pc:docMk/>
            <pc:sldMk cId="3246484754" sldId="2076138484"/>
            <ac:spMk id="2" creationId="{EE26DE67-65DB-C6DF-2015-DB4D4775CFFD}"/>
          </ac:spMkLst>
        </pc:spChg>
        <pc:spChg chg="add mod">
          <ac:chgData name="Mike Ross" userId="c9a4060d-39ae-4147-8c11-716e2763c75a" providerId="ADAL" clId="{AB79F878-1F81-4DB3-924D-CADBBC7083BD}" dt="2023-07-05T10:17:22.443" v="784" actId="1035"/>
          <ac:spMkLst>
            <pc:docMk/>
            <pc:sldMk cId="3246484754" sldId="2076138484"/>
            <ac:spMk id="10" creationId="{2B862B67-98B2-AC8C-5592-CE082F3DB14F}"/>
          </ac:spMkLst>
        </pc:spChg>
        <pc:picChg chg="del">
          <ac:chgData name="Mike Ross" userId="c9a4060d-39ae-4147-8c11-716e2763c75a" providerId="ADAL" clId="{AB79F878-1F81-4DB3-924D-CADBBC7083BD}" dt="2023-07-05T10:13:19.237" v="570" actId="478"/>
          <ac:picMkLst>
            <pc:docMk/>
            <pc:sldMk cId="3246484754" sldId="2076138484"/>
            <ac:picMk id="4" creationId="{4FA8ADDE-FF44-5556-5D81-47F468E171F2}"/>
          </ac:picMkLst>
        </pc:picChg>
        <pc:picChg chg="add mod modCrop">
          <ac:chgData name="Mike Ross" userId="c9a4060d-39ae-4147-8c11-716e2763c75a" providerId="ADAL" clId="{AB79F878-1F81-4DB3-924D-CADBBC7083BD}" dt="2023-07-05T10:17:22.443" v="784" actId="1035"/>
          <ac:picMkLst>
            <pc:docMk/>
            <pc:sldMk cId="3246484754" sldId="2076138484"/>
            <ac:picMk id="5" creationId="{A61E8BE0-664F-BA88-AC4F-A87454A75277}"/>
          </ac:picMkLst>
        </pc:picChg>
        <pc:picChg chg="add mod">
          <ac:chgData name="Mike Ross" userId="c9a4060d-39ae-4147-8c11-716e2763c75a" providerId="ADAL" clId="{AB79F878-1F81-4DB3-924D-CADBBC7083BD}" dt="2023-07-05T10:17:22.443" v="784" actId="1035"/>
          <ac:picMkLst>
            <pc:docMk/>
            <pc:sldMk cId="3246484754" sldId="2076138484"/>
            <ac:picMk id="7" creationId="{8512C0BA-B3A0-EA57-B483-F5B2A2DF3A60}"/>
          </ac:picMkLst>
        </pc:picChg>
        <pc:picChg chg="add mod">
          <ac:chgData name="Mike Ross" userId="c9a4060d-39ae-4147-8c11-716e2763c75a" providerId="ADAL" clId="{AB79F878-1F81-4DB3-924D-CADBBC7083BD}" dt="2023-07-05T10:17:22.443" v="784" actId="1035"/>
          <ac:picMkLst>
            <pc:docMk/>
            <pc:sldMk cId="3246484754" sldId="2076138484"/>
            <ac:picMk id="9" creationId="{E6884737-394A-0CBB-9E6D-EF33CCB0BB58}"/>
          </ac:picMkLst>
        </pc:picChg>
      </pc:sldChg>
      <pc:sldChg chg="addSp delSp modSp add mod">
        <pc:chgData name="Mike Ross" userId="c9a4060d-39ae-4147-8c11-716e2763c75a" providerId="ADAL" clId="{AB79F878-1F81-4DB3-924D-CADBBC7083BD}" dt="2023-07-05T10:23:18.544" v="824" actId="1076"/>
        <pc:sldMkLst>
          <pc:docMk/>
          <pc:sldMk cId="2221054920" sldId="2076138485"/>
        </pc:sldMkLst>
        <pc:spChg chg="mod">
          <ac:chgData name="Mike Ross" userId="c9a4060d-39ae-4147-8c11-716e2763c75a" providerId="ADAL" clId="{AB79F878-1F81-4DB3-924D-CADBBC7083BD}" dt="2023-07-05T10:22:41.476" v="815" actId="20577"/>
          <ac:spMkLst>
            <pc:docMk/>
            <pc:sldMk cId="2221054920" sldId="2076138485"/>
            <ac:spMk id="2" creationId="{EE26DE67-65DB-C6DF-2015-DB4D4775CFFD}"/>
          </ac:spMkLst>
        </pc:spChg>
        <pc:spChg chg="del mod">
          <ac:chgData name="Mike Ross" userId="c9a4060d-39ae-4147-8c11-716e2763c75a" providerId="ADAL" clId="{AB79F878-1F81-4DB3-924D-CADBBC7083BD}" dt="2023-07-05T10:22:47.944" v="820" actId="478"/>
          <ac:spMkLst>
            <pc:docMk/>
            <pc:sldMk cId="2221054920" sldId="2076138485"/>
            <ac:spMk id="10" creationId="{2B862B67-98B2-AC8C-5592-CE082F3DB14F}"/>
          </ac:spMkLst>
        </pc:spChg>
        <pc:picChg chg="add mod">
          <ac:chgData name="Mike Ross" userId="c9a4060d-39ae-4147-8c11-716e2763c75a" providerId="ADAL" clId="{AB79F878-1F81-4DB3-924D-CADBBC7083BD}" dt="2023-07-05T10:22:59.576" v="822" actId="1076"/>
          <ac:picMkLst>
            <pc:docMk/>
            <pc:sldMk cId="2221054920" sldId="2076138485"/>
            <ac:picMk id="4" creationId="{F9BAE7F8-9377-7FC8-0654-00F3FBE838D3}"/>
          </ac:picMkLst>
        </pc:picChg>
        <pc:picChg chg="del">
          <ac:chgData name="Mike Ross" userId="c9a4060d-39ae-4147-8c11-716e2763c75a" providerId="ADAL" clId="{AB79F878-1F81-4DB3-924D-CADBBC7083BD}" dt="2023-07-05T10:22:43.926" v="816" actId="478"/>
          <ac:picMkLst>
            <pc:docMk/>
            <pc:sldMk cId="2221054920" sldId="2076138485"/>
            <ac:picMk id="5" creationId="{A61E8BE0-664F-BA88-AC4F-A87454A75277}"/>
          </ac:picMkLst>
        </pc:picChg>
        <pc:picChg chg="del">
          <ac:chgData name="Mike Ross" userId="c9a4060d-39ae-4147-8c11-716e2763c75a" providerId="ADAL" clId="{AB79F878-1F81-4DB3-924D-CADBBC7083BD}" dt="2023-07-05T10:22:44.401" v="817" actId="478"/>
          <ac:picMkLst>
            <pc:docMk/>
            <pc:sldMk cId="2221054920" sldId="2076138485"/>
            <ac:picMk id="7" creationId="{8512C0BA-B3A0-EA57-B483-F5B2A2DF3A60}"/>
          </ac:picMkLst>
        </pc:picChg>
        <pc:picChg chg="add mod">
          <ac:chgData name="Mike Ross" userId="c9a4060d-39ae-4147-8c11-716e2763c75a" providerId="ADAL" clId="{AB79F878-1F81-4DB3-924D-CADBBC7083BD}" dt="2023-07-05T10:23:18.544" v="824" actId="1076"/>
          <ac:picMkLst>
            <pc:docMk/>
            <pc:sldMk cId="2221054920" sldId="2076138485"/>
            <ac:picMk id="8" creationId="{92D831C0-9071-8A29-5BAB-B74226DE57CB}"/>
          </ac:picMkLst>
        </pc:picChg>
        <pc:picChg chg="del">
          <ac:chgData name="Mike Ross" userId="c9a4060d-39ae-4147-8c11-716e2763c75a" providerId="ADAL" clId="{AB79F878-1F81-4DB3-924D-CADBBC7083BD}" dt="2023-07-05T10:22:45.402" v="818" actId="478"/>
          <ac:picMkLst>
            <pc:docMk/>
            <pc:sldMk cId="2221054920" sldId="2076138485"/>
            <ac:picMk id="9" creationId="{E6884737-394A-0CBB-9E6D-EF33CCB0BB58}"/>
          </ac:picMkLst>
        </pc:picChg>
      </pc:sldChg>
      <pc:sldChg chg="addSp delSp modSp add mod modNotesTx">
        <pc:chgData name="Mike Ross" userId="c9a4060d-39ae-4147-8c11-716e2763c75a" providerId="ADAL" clId="{AB79F878-1F81-4DB3-924D-CADBBC7083BD}" dt="2023-07-05T10:32:51.839" v="887" actId="313"/>
        <pc:sldMkLst>
          <pc:docMk/>
          <pc:sldMk cId="1276184325" sldId="2076138486"/>
        </pc:sldMkLst>
        <pc:spChg chg="mod">
          <ac:chgData name="Mike Ross" userId="c9a4060d-39ae-4147-8c11-716e2763c75a" providerId="ADAL" clId="{AB79F878-1F81-4DB3-924D-CADBBC7083BD}" dt="2023-07-05T10:23:57.577" v="840" actId="20577"/>
          <ac:spMkLst>
            <pc:docMk/>
            <pc:sldMk cId="1276184325" sldId="2076138486"/>
            <ac:spMk id="2" creationId="{2731C5BF-2587-AA43-8D00-4B95D90A112D}"/>
          </ac:spMkLst>
        </pc:spChg>
        <pc:spChg chg="del mod">
          <ac:chgData name="Mike Ross" userId="c9a4060d-39ae-4147-8c11-716e2763c75a" providerId="ADAL" clId="{AB79F878-1F81-4DB3-924D-CADBBC7083BD}" dt="2023-07-05T10:24:06.874" v="842" actId="478"/>
          <ac:spMkLst>
            <pc:docMk/>
            <pc:sldMk cId="1276184325" sldId="2076138486"/>
            <ac:spMk id="3" creationId="{F39D18C1-892E-774C-A583-DD3BE9301A12}"/>
          </ac:spMkLst>
        </pc:spChg>
        <pc:spChg chg="add mod">
          <ac:chgData name="Mike Ross" userId="c9a4060d-39ae-4147-8c11-716e2763c75a" providerId="ADAL" clId="{AB79F878-1F81-4DB3-924D-CADBBC7083BD}" dt="2023-07-05T10:32:51.839" v="887" actId="313"/>
          <ac:spMkLst>
            <pc:docMk/>
            <pc:sldMk cId="1276184325" sldId="2076138486"/>
            <ac:spMk id="5" creationId="{1059C24F-9641-89D6-E71B-4B225451C5A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7/5/2023 11:07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7/5/2023 11:07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Automation and Efficiency: Azure Image Builder automates the image creation process, reducing manual effort and saving time. It eliminates the need for manual installations and configurations, allowing you to create and update images at scale.</a:t>
            </a:r>
          </a:p>
          <a:p>
            <a:endParaRPr lang="en-GB"/>
          </a:p>
          <a:p>
            <a:r>
              <a:rPr lang="en-GB"/>
              <a:t>    Consistency and Standardization: With Azure Image Builder, you can define image templates that specify the desired configuration settings, software installations, and customizations. This ensures consistency across all your VM instances, reducing errors and improving reliability.</a:t>
            </a:r>
          </a:p>
          <a:p>
            <a:endParaRPr lang="en-GB"/>
          </a:p>
          <a:p>
            <a:r>
              <a:rPr lang="en-GB"/>
              <a:t>    Customization and Flexibility: Azure Image Builder allows you to customize your images by adding software, configuring settings, running scripts, and injecting files. This flexibility enables you to create tailored images that meet specific application requirements.</a:t>
            </a:r>
          </a:p>
          <a:p>
            <a:endParaRPr lang="en-GB"/>
          </a:p>
          <a:p>
            <a:r>
              <a:rPr lang="en-GB"/>
              <a:t>    Integration with DevOps and Automation: Azure Image Builder seamlessly integrates with Azure DevOps and other automation tools, enabling you to incorporate image building into your CI/CD pipeline. This integration streamlines the image creation and deployment process, facilitating continuous integration and delivery.</a:t>
            </a:r>
          </a:p>
          <a:p>
            <a:endParaRPr lang="en-GB"/>
          </a:p>
          <a:p>
            <a:r>
              <a:rPr lang="en-GB"/>
              <a:t>    Scalability and Rapid Provisioning: Azure Image Builder leverages the scalability of Azure to handle large-scale image deployments. You can quickly provision multiple VM instances from a customized image, allowing for efficient scaling of your infrastructure.</a:t>
            </a:r>
          </a:p>
          <a:p>
            <a:endParaRPr lang="en-GB"/>
          </a:p>
          <a:p>
            <a:r>
              <a:rPr lang="en-GB"/>
              <a:t>    Image Versioning and Rollbacks: Azure Image Builder provides versioning capabilities, allowing you to maintain a history of image iterations. This feature enables easy rollbacks to previous versions if issues arise, providing greater control and management of your images.</a:t>
            </a:r>
          </a:p>
          <a:p>
            <a:endParaRPr lang="en-GB"/>
          </a:p>
          <a:p>
            <a:r>
              <a:rPr lang="en-GB"/>
              <a:t>    Security and Compliance: Azure Image Builder includes built-in security features to help meet your organization's security and compliance requirements. It supports image signing, encryption, and vulnerability scanning, ensuring that your images are secure and compliant with industry standards.</a:t>
            </a:r>
          </a:p>
          <a:p>
            <a:endParaRPr lang="en-GB"/>
          </a:p>
          <a:p>
            <a:r>
              <a:rPr lang="en-GB"/>
              <a:t>    Collaboration and Image Sharing: Azure Image Builder supports sharing and distribution of images across different environments. You can use Azure Shared Image Gallery or Azure Marketplace to make your customized images available to other teams, customers, or the wider Azure community.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434584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Azure Image Builder incorporates robust security features to enhance the security and compliance of VM images:</a:t>
            </a:r>
          </a:p>
          <a:p>
            <a:endParaRPr lang="en-GB"/>
          </a:p>
          <a:p>
            <a:r>
              <a:rPr lang="en-GB"/>
              <a:t>    Image Signing:</a:t>
            </a:r>
          </a:p>
          <a:p>
            <a:r>
              <a:rPr lang="en-GB"/>
              <a:t>        Azure Image Builder supports image signing, allowing you to verify the integrity and authenticity of your images.</a:t>
            </a:r>
          </a:p>
          <a:p>
            <a:r>
              <a:rPr lang="en-GB"/>
              <a:t>        Image signing prevents tampering and ensures that only trusted images are deployed.</a:t>
            </a:r>
          </a:p>
          <a:p>
            <a:endParaRPr lang="en-GB"/>
          </a:p>
          <a:p>
            <a:r>
              <a:rPr lang="en-GB"/>
              <a:t>    Vulnerability Scanning: (part of the test script phase)</a:t>
            </a:r>
          </a:p>
          <a:p>
            <a:r>
              <a:rPr lang="en-GB"/>
              <a:t>        Azure Image Builder includes vulnerability scanning capabilities to identify and address security vulnerabilities in your images.</a:t>
            </a:r>
          </a:p>
          <a:p>
            <a:r>
              <a:rPr lang="en-GB"/>
              <a:t>        This feature helps organizations ensure that their images meet security standards and comply with industry regulations.</a:t>
            </a:r>
          </a:p>
          <a:p>
            <a:endParaRPr lang="en-GB"/>
          </a:p>
          <a:p>
            <a:r>
              <a:rPr lang="en-GB"/>
              <a:t>    Compliance Requirements:</a:t>
            </a:r>
          </a:p>
          <a:p>
            <a:r>
              <a:rPr lang="en-GB"/>
              <a:t>        By leveraging Azure Image Builder's security features, organizations can meet various compliance requirements.</a:t>
            </a:r>
          </a:p>
          <a:p>
            <a:r>
              <a:rPr lang="en-GB"/>
              <a:t>        The ability to sign images, encrypt sensitive data, and address vulnerabilities helps organizations align with industry regulations and internal security policies.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646419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16559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22405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394369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23380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11:10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375183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092967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11:22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610522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Azure Image Builder: Purpose and Benefits:</a:t>
            </a:r>
          </a:p>
          <a:p>
            <a:r>
              <a:rPr lang="en-GB" dirty="0"/>
              <a:t>        Azure Image Builder simplifies the process of creating and managing custom virtual machine (VM) images in Azure.</a:t>
            </a:r>
          </a:p>
          <a:p>
            <a:r>
              <a:rPr lang="en-GB" dirty="0"/>
              <a:t>        It automates image creation, ensuring consistency and efficiency.</a:t>
            </a:r>
          </a:p>
          <a:p>
            <a:r>
              <a:rPr lang="en-GB" dirty="0"/>
              <a:t>        Key benefits include automation and efficiency, customization and flexibility, scalability and rapid provisioning, security and compliance, and integration with DevOps and automation tools.</a:t>
            </a:r>
          </a:p>
          <a:p>
            <a:endParaRPr lang="en-GB" dirty="0"/>
          </a:p>
          <a:p>
            <a:r>
              <a:rPr lang="en-GB" dirty="0"/>
              <a:t>    Image Template Creation:</a:t>
            </a:r>
          </a:p>
          <a:p>
            <a:r>
              <a:rPr lang="en-GB" dirty="0"/>
              <a:t>        Image templates serve as blueprints for creating VM images.</a:t>
            </a:r>
          </a:p>
          <a:p>
            <a:r>
              <a:rPr lang="en-GB" dirty="0"/>
              <a:t>        They define configuration settings, customizations, and distribution targets.</a:t>
            </a:r>
          </a:p>
          <a:p>
            <a:r>
              <a:rPr lang="en-GB" dirty="0"/>
              <a:t>        Templates provide standardization, reusability, and ease of management.</a:t>
            </a:r>
          </a:p>
          <a:p>
            <a:endParaRPr lang="en-GB" dirty="0"/>
          </a:p>
          <a:p>
            <a:r>
              <a:rPr lang="en-GB" dirty="0"/>
              <a:t>    Key Features of Azure Image Builder:</a:t>
            </a:r>
          </a:p>
          <a:p>
            <a:r>
              <a:rPr lang="en-GB" dirty="0"/>
              <a:t>        Template-Based Image Creation: Define and manage image templates for consistent and repeatable image creation.</a:t>
            </a:r>
          </a:p>
          <a:p>
            <a:r>
              <a:rPr lang="en-GB" dirty="0"/>
              <a:t>        Source Image Customization: Easily customize VM images based on source images with software installations, configurations, and scripts.</a:t>
            </a:r>
          </a:p>
          <a:p>
            <a:r>
              <a:rPr lang="en-GB" dirty="0"/>
              <a:t>        Automated Image Distribution: Simplify image distribution to Azure Shared Image Gallery, Azure Marketplace, and custom target locations.</a:t>
            </a:r>
          </a:p>
          <a:p>
            <a:r>
              <a:rPr lang="en-GB" dirty="0"/>
              <a:t>        Integration with Azure DevOps and Automation: Seamlessly integrate with DevOps and automation tools for streamlined image building workflows.</a:t>
            </a:r>
          </a:p>
          <a:p>
            <a:r>
              <a:rPr lang="en-GB" dirty="0"/>
              <a:t>        Security and Compliance: Image signing, encryption, and vulnerability scanning ensure secure and compliant images.</a:t>
            </a:r>
          </a:p>
          <a:p>
            <a:r>
              <a:rPr lang="en-GB" dirty="0"/>
              <a:t>        Scalability and Rapid Provisioning: Rapidly provision multiple VM instances from customized images to meet workload demands.</a:t>
            </a:r>
          </a:p>
          <a:p>
            <a:endParaRPr lang="en-GB" dirty="0"/>
          </a:p>
          <a:p>
            <a:r>
              <a:rPr lang="en-GB" dirty="0"/>
              <a:t>    Benefits of Azure Image Builder:</a:t>
            </a:r>
          </a:p>
          <a:p>
            <a:r>
              <a:rPr lang="en-GB" dirty="0"/>
              <a:t>        Automation and Efficiency: Streamlined image creation, time and cost savings, scalability, and standardized image library.</a:t>
            </a:r>
          </a:p>
          <a:p>
            <a:r>
              <a:rPr lang="en-GB" dirty="0"/>
              <a:t>        Security and Compliance: Image signing, encryption, vulnerability scanning, and compliance alignment.</a:t>
            </a:r>
          </a:p>
          <a:p>
            <a:r>
              <a:rPr lang="en-GB" dirty="0"/>
              <a:t>        Integration with DevOps and Automation: CI/CD pipeline integration, </a:t>
            </a:r>
            <a:r>
              <a:rPr lang="en-GB" dirty="0" err="1"/>
              <a:t>IaC</a:t>
            </a:r>
            <a:r>
              <a:rPr lang="en-GB" dirty="0"/>
              <a:t> compatibility, repeatable and consistent deployments, and faster time-to-market.</a:t>
            </a:r>
          </a:p>
          <a:p>
            <a:endParaRPr lang="en-GB" dirty="0"/>
          </a:p>
          <a:p>
            <a:r>
              <a:rPr lang="en-GB" dirty="0"/>
              <a:t>By leveraging Azure Image Builder, organizations can automate image creation, achieve consistency and standardization, enhance security and compliance, and integrate image building into their DevOps and automation workflows for efficient and scalable deployments.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883268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11:23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47493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Feature 1: Template-Based Image Creation</a:t>
            </a:r>
          </a:p>
          <a:p>
            <a:endParaRPr lang="en-GB"/>
          </a:p>
          <a:p>
            <a:r>
              <a:rPr lang="en-GB"/>
              <a:t>    Azure Image Builder utilizes template-based image creation, allowing you to define and manage image templates that serve as blueprints for creating VM images.</a:t>
            </a:r>
          </a:p>
          <a:p>
            <a:r>
              <a:rPr lang="en-GB"/>
              <a:t>    Image templates provide a standardized and repeatable way to specify the desired configuration settings, software installations, and customizations for your images.</a:t>
            </a:r>
          </a:p>
          <a:p>
            <a:r>
              <a:rPr lang="en-GB"/>
              <a:t>    You can define template parameters such as the base image, provisioning scripts, artifacts, and distribution targets to streamline the image creation process.</a:t>
            </a:r>
          </a:p>
          <a:p>
            <a:endParaRPr lang="en-GB"/>
          </a:p>
          <a:p>
            <a:r>
              <a:rPr lang="en-GB"/>
              <a:t>Feature 2: Source Image Customization</a:t>
            </a:r>
          </a:p>
          <a:p>
            <a:endParaRPr lang="en-GB"/>
          </a:p>
          <a:p>
            <a:r>
              <a:rPr lang="en-GB"/>
              <a:t>    Azure Image Builder enables you to easily customize your VM images based on source images.</a:t>
            </a:r>
          </a:p>
          <a:p>
            <a:r>
              <a:rPr lang="en-GB"/>
              <a:t>    You can add or remove software, configure settings, run scripts, and inject files during the image creation process.</a:t>
            </a:r>
          </a:p>
          <a:p>
            <a:r>
              <a:rPr lang="en-GB"/>
              <a:t>    This customization capability allows you to tailor your images to meet specific application requirements or compliance needs.</a:t>
            </a:r>
          </a:p>
          <a:p>
            <a:endParaRPr lang="en-GB"/>
          </a:p>
          <a:p>
            <a:r>
              <a:rPr lang="en-GB"/>
              <a:t>Feature 3: Automated Image Distribution</a:t>
            </a:r>
          </a:p>
          <a:p>
            <a:endParaRPr lang="en-GB"/>
          </a:p>
          <a:p>
            <a:r>
              <a:rPr lang="en-GB"/>
              <a:t>    Azure Image Builder simplifies the distribution of your custom images to various target environments.</a:t>
            </a:r>
          </a:p>
          <a:p>
            <a:r>
              <a:rPr lang="en-GB"/>
              <a:t>    You can distribute your images to Azure Shared Image Gallery, Azure Marketplace, or other custom target locations.</a:t>
            </a:r>
          </a:p>
          <a:p>
            <a:r>
              <a:rPr lang="en-GB"/>
              <a:t>    This automated distribution ensures that your custom images are easily accessible for deployment across your organization or shared with external customers.</a:t>
            </a:r>
          </a:p>
          <a:p>
            <a:endParaRPr lang="en-GB"/>
          </a:p>
          <a:p>
            <a:r>
              <a:rPr lang="en-GB"/>
              <a:t>Feature 4: Integration with Azure DevOps and Automation</a:t>
            </a:r>
          </a:p>
          <a:p>
            <a:endParaRPr lang="en-GB"/>
          </a:p>
          <a:p>
            <a:r>
              <a:rPr lang="en-GB"/>
              <a:t>    Azure Image Builder seamlessly integrates with Azure DevOps and other automation tools, providing a smooth workflow for image creation and management.</a:t>
            </a:r>
          </a:p>
          <a:p>
            <a:r>
              <a:rPr lang="en-GB"/>
              <a:t>    You can incorporate image building into your CI/CD pipeline, enabling continuous integration and delivery of updated images.</a:t>
            </a:r>
          </a:p>
          <a:p>
            <a:r>
              <a:rPr lang="en-GB"/>
              <a:t>    Integration with automation tools allows you to automate the image building process, ensuring efficiency and consistency in your deployments.</a:t>
            </a:r>
          </a:p>
          <a:p>
            <a:endParaRPr lang="en-GB"/>
          </a:p>
          <a:p>
            <a:r>
              <a:rPr lang="en-GB"/>
              <a:t>Feature 5: Security and Compliance</a:t>
            </a:r>
          </a:p>
          <a:p>
            <a:endParaRPr lang="en-GB"/>
          </a:p>
          <a:p>
            <a:r>
              <a:rPr lang="en-GB"/>
              <a:t>    Azure Image Builder includes robust security features to help you meet your organization's security and compliance requirements.</a:t>
            </a:r>
          </a:p>
          <a:p>
            <a:r>
              <a:rPr lang="en-GB"/>
              <a:t>    It supports image signing, allowing you to verify the integrity and authenticity of your images.</a:t>
            </a:r>
          </a:p>
          <a:p>
            <a:r>
              <a:rPr lang="en-GB"/>
              <a:t>    Additionally, Azure Image Builder facilitates image encryption and provides vulnerability scanning to ensure that your images are secure and compliant with industry standards.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477022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7/5/2023 11:07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19270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Azure Image Builder follows a streamlined and intuitive workflow for creating, customizing, and managing VM images. The image building process can be divided into the following steps:</a:t>
            </a:r>
          </a:p>
          <a:p>
            <a:endParaRPr lang="en-GB"/>
          </a:p>
          <a:p>
            <a:r>
              <a:rPr lang="en-GB"/>
              <a:t>    Image Template Creation:</a:t>
            </a:r>
          </a:p>
          <a:p>
            <a:r>
              <a:rPr lang="en-GB"/>
              <a:t>        Start by creating an image template, which serves as a blueprint for your VM image.</a:t>
            </a:r>
          </a:p>
          <a:p>
            <a:r>
              <a:rPr lang="en-GB"/>
              <a:t>        Define template parameters such as the base image, provisioning scripts, artifacts, and distribution targets.</a:t>
            </a:r>
          </a:p>
          <a:p>
            <a:r>
              <a:rPr lang="en-GB"/>
              <a:t>        The template captures the desired configuration settings and customizations to be applied during image creation.</a:t>
            </a:r>
          </a:p>
          <a:p>
            <a:endParaRPr lang="en-GB"/>
          </a:p>
          <a:p>
            <a:r>
              <a:rPr lang="en-GB"/>
              <a:t>    Source Image Selection:</a:t>
            </a:r>
          </a:p>
          <a:p>
            <a:r>
              <a:rPr lang="en-GB"/>
              <a:t>        Choose a source image as the starting point for your customized VM image.</a:t>
            </a:r>
          </a:p>
          <a:p>
            <a:r>
              <a:rPr lang="en-GB"/>
              <a:t>        Azure Image Builder supports a wide range of base images, including popular operating systems and Azure Marketplace offerings.</a:t>
            </a:r>
          </a:p>
          <a:p>
            <a:r>
              <a:rPr lang="en-GB"/>
              <a:t>        You can select a pre-configured base image that aligns with your requirements or bring your own custom image.</a:t>
            </a:r>
          </a:p>
          <a:p>
            <a:endParaRPr lang="en-GB"/>
          </a:p>
          <a:p>
            <a:r>
              <a:rPr lang="en-GB"/>
              <a:t>    Customization Options:</a:t>
            </a:r>
          </a:p>
          <a:p>
            <a:r>
              <a:rPr lang="en-GB"/>
              <a:t>        Customize your VM image by adding software, configuring settings, running scripts, and injecting files.</a:t>
            </a:r>
          </a:p>
          <a:p>
            <a:r>
              <a:rPr lang="en-GB"/>
              <a:t>        Azure Image Builder provides a range of customization options to meet your application-specific requirements.</a:t>
            </a:r>
          </a:p>
          <a:p>
            <a:r>
              <a:rPr lang="en-GB"/>
              <a:t>        These options enable you to tailor the image to include specific packages, settings, or modifications needed for your workload.</a:t>
            </a:r>
          </a:p>
          <a:p>
            <a:endParaRPr lang="en-GB"/>
          </a:p>
          <a:p>
            <a:r>
              <a:rPr lang="en-GB"/>
              <a:t>    Image Building and Provisioning:</a:t>
            </a:r>
          </a:p>
          <a:p>
            <a:r>
              <a:rPr lang="en-GB"/>
              <a:t>        Initiate the image building process, during which Azure Image Builder combines the source image and customization instructions from the template.</a:t>
            </a:r>
          </a:p>
          <a:p>
            <a:r>
              <a:rPr lang="en-GB"/>
              <a:t>        Azure Image Builder automatically applies the specified customizations and configurations to create the new VM image.</a:t>
            </a:r>
          </a:p>
          <a:p>
            <a:r>
              <a:rPr lang="en-GB"/>
              <a:t>        The image building process is automated and can be performed at scale to generate multiple images simultaneously.</a:t>
            </a:r>
          </a:p>
          <a:p>
            <a:endParaRPr lang="en-GB"/>
          </a:p>
          <a:p>
            <a:r>
              <a:rPr lang="en-GB"/>
              <a:t>    Image Distribution:</a:t>
            </a:r>
          </a:p>
          <a:p>
            <a:r>
              <a:rPr lang="en-GB"/>
              <a:t>        Once the image is built, Azure Image Builder simplifies the distribution of your custom images to various target environments.</a:t>
            </a:r>
          </a:p>
          <a:p>
            <a:r>
              <a:rPr lang="en-GB"/>
              <a:t>        You can distribute your images to Azure Shared Image Gallery, Azure Marketplace, or other custom target locations.</a:t>
            </a:r>
          </a:p>
          <a:p>
            <a:r>
              <a:rPr lang="en-GB"/>
              <a:t>        This automated distribution ensures that your custom images are readily available for deployment across your organization or for sharing externally.</a:t>
            </a:r>
          </a:p>
          <a:p>
            <a:endParaRPr lang="en-GB"/>
          </a:p>
          <a:p>
            <a:r>
              <a:rPr lang="en-GB"/>
              <a:t>    Image Management and Updates:</a:t>
            </a:r>
          </a:p>
          <a:p>
            <a:r>
              <a:rPr lang="en-GB"/>
              <a:t>        Azure Image Builder provides versioning and management capabilities for your images.</a:t>
            </a:r>
          </a:p>
          <a:p>
            <a:r>
              <a:rPr lang="en-GB"/>
              <a:t>        You can track and manage multiple versions of your images, making it easy to roll back to previous versions if needed.</a:t>
            </a:r>
          </a:p>
          <a:p>
            <a:r>
              <a:rPr lang="en-GB"/>
              <a:t>        When updates are required, you can modify the image template and initiate the image building process again to create updated images.</a:t>
            </a:r>
          </a:p>
          <a:p>
            <a:endParaRPr lang="en-GB"/>
          </a:p>
          <a:p>
            <a:r>
              <a:rPr lang="en-GB"/>
              <a:t>By following this workflow, Azure Image Builder simplifies and streamlines the image creation process, allowing organizations to efficiently build and manage a library of standardized and customized VM images for their Azure deployments.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77918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05463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61271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00031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Image templates play a central role in Azure Image Builder, allowing you to define the configuration and customization settings for your VM images. Here's an overview of the image template creation process:</a:t>
            </a:r>
          </a:p>
          <a:p>
            <a:endParaRPr lang="en-GB"/>
          </a:p>
          <a:p>
            <a:r>
              <a:rPr lang="en-GB"/>
              <a:t>    Template Parameters:</a:t>
            </a:r>
          </a:p>
          <a:p>
            <a:r>
              <a:rPr lang="en-GB"/>
              <a:t>        Start by defining the parameters for your image template.</a:t>
            </a:r>
          </a:p>
          <a:p>
            <a:r>
              <a:rPr lang="en-GB"/>
              <a:t>        These parameters include the base image, provisioning scripts, artifacts, and distribution targets.</a:t>
            </a:r>
          </a:p>
          <a:p>
            <a:r>
              <a:rPr lang="en-GB"/>
              <a:t>        Parameters provide flexibility and customization options, allowing you to dynamically configure your image creation process.</a:t>
            </a:r>
          </a:p>
          <a:p>
            <a:endParaRPr lang="en-GB"/>
          </a:p>
          <a:p>
            <a:r>
              <a:rPr lang="en-GB"/>
              <a:t>    Base Image Selection:</a:t>
            </a:r>
          </a:p>
          <a:p>
            <a:r>
              <a:rPr lang="en-GB"/>
              <a:t>        Choose a base image that serves as the foundation for your VM image.</a:t>
            </a:r>
          </a:p>
          <a:p>
            <a:r>
              <a:rPr lang="en-GB"/>
              <a:t>        Azure Image Builder offers a variety of base images, including popular operating systems and Azure Marketplace offerings.</a:t>
            </a:r>
          </a:p>
          <a:p>
            <a:r>
              <a:rPr lang="en-GB"/>
              <a:t>        Select a base image that aligns with your application requirements, ensuring a solid starting point for customization.</a:t>
            </a:r>
          </a:p>
          <a:p>
            <a:endParaRPr lang="en-GB"/>
          </a:p>
          <a:p>
            <a:r>
              <a:rPr lang="en-GB"/>
              <a:t>    Provisioning Scripts and Artifacts:</a:t>
            </a:r>
          </a:p>
          <a:p>
            <a:r>
              <a:rPr lang="en-GB"/>
              <a:t>        Incorporate provisioning scripts and artifacts into your image template.</a:t>
            </a:r>
          </a:p>
          <a:p>
            <a:r>
              <a:rPr lang="en-GB"/>
              <a:t>        Provisioning scripts automate the installation of software, configuration changes, and other customization tasks during the image creation process.</a:t>
            </a:r>
          </a:p>
          <a:p>
            <a:r>
              <a:rPr lang="en-GB"/>
              <a:t>        Artifacts include files or resources that need to be included in the final VM image, such as additional software packages, configuration files, or application code.</a:t>
            </a:r>
          </a:p>
          <a:p>
            <a:endParaRPr lang="en-GB"/>
          </a:p>
          <a:p>
            <a:r>
              <a:rPr lang="en-GB"/>
              <a:t>    Configuration Settings:</a:t>
            </a:r>
          </a:p>
          <a:p>
            <a:r>
              <a:rPr lang="en-GB"/>
              <a:t>        Specify the desired configuration settings for your VM image.</a:t>
            </a:r>
          </a:p>
          <a:p>
            <a:r>
              <a:rPr lang="en-GB"/>
              <a:t>        This includes defining network settings, security configurations, user accounts, and other parameters required for your specific use case.</a:t>
            </a:r>
          </a:p>
          <a:p>
            <a:r>
              <a:rPr lang="en-GB"/>
              <a:t>        Configuration settings ensure consistency and alignment with your organization's standards and policies.</a:t>
            </a:r>
          </a:p>
          <a:p>
            <a:endParaRPr lang="en-GB"/>
          </a:p>
          <a:p>
            <a:r>
              <a:rPr lang="en-GB"/>
              <a:t>    Distribution Targets:</a:t>
            </a:r>
          </a:p>
          <a:p>
            <a:r>
              <a:rPr lang="en-GB"/>
              <a:t>        Define the distribution targets for your custom images.</a:t>
            </a:r>
          </a:p>
          <a:p>
            <a:r>
              <a:rPr lang="en-GB"/>
              <a:t>        Azure Image Builder provides various distribution options, including Azure Shared Image Gallery, Azure Marketplace, or other custom target locations.</a:t>
            </a:r>
          </a:p>
          <a:p>
            <a:r>
              <a:rPr lang="en-GB"/>
              <a:t>        Choose the appropriate target(s) based on your deployment requirements and sharing preferences.</a:t>
            </a:r>
          </a:p>
          <a:p>
            <a:endParaRPr lang="en-GB"/>
          </a:p>
          <a:p>
            <a:r>
              <a:rPr lang="en-GB"/>
              <a:t>    Template Validation and Management:</a:t>
            </a:r>
          </a:p>
          <a:p>
            <a:r>
              <a:rPr lang="en-GB"/>
              <a:t>        Validate your image template to ensure its correctness and completeness.</a:t>
            </a:r>
          </a:p>
          <a:p>
            <a:r>
              <a:rPr lang="en-GB"/>
              <a:t>        Azure Image Builder provides validation mechanisms to check for any errors or misconfigurations in the template.</a:t>
            </a:r>
          </a:p>
          <a:p>
            <a:r>
              <a:rPr lang="en-GB"/>
              <a:t>        Once validated, you can manage and version your image templates, making it easy to track changes and maintain a history of template iterations.</a:t>
            </a:r>
          </a:p>
          <a:p>
            <a:endParaRPr lang="en-GB"/>
          </a:p>
          <a:p>
            <a:r>
              <a:rPr lang="en-GB"/>
              <a:t>By creating image templates in Azure Image Builder, you establish a reusable and standardized framework for image creation. These templates streamline the process, provide flexibility for customization, and ensure consistency across your VM images.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604816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87055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Azure Image Builder seamlessly integrates with Azure DevOps and other automation tools, providing numerous benefits for organizations:</a:t>
            </a:r>
          </a:p>
          <a:p>
            <a:endParaRPr lang="en-GB"/>
          </a:p>
          <a:p>
            <a:r>
              <a:rPr lang="en-GB"/>
              <a:t>    CI/CD Pipeline Integration:</a:t>
            </a:r>
          </a:p>
          <a:p>
            <a:r>
              <a:rPr lang="en-GB"/>
              <a:t>        Azure Image Builder can be easily integrated into your CI/CD pipeline, enabling automated image creation and deployment.</a:t>
            </a:r>
          </a:p>
          <a:p>
            <a:r>
              <a:rPr lang="en-GB"/>
              <a:t>        Integration with Azure DevOps allows for streamlined release management and continuous integration and delivery of updated images.</a:t>
            </a:r>
          </a:p>
          <a:p>
            <a:endParaRPr lang="en-GB"/>
          </a:p>
          <a:p>
            <a:r>
              <a:rPr lang="en-GB"/>
              <a:t>    Infrastructure as Code (</a:t>
            </a:r>
            <a:r>
              <a:rPr lang="en-GB" err="1"/>
              <a:t>IaC</a:t>
            </a:r>
            <a:r>
              <a:rPr lang="en-GB"/>
              <a:t>) Compatibility:</a:t>
            </a:r>
          </a:p>
          <a:p>
            <a:r>
              <a:rPr lang="en-GB"/>
              <a:t>        Azure Image Builder supports Infrastructure as Code (</a:t>
            </a:r>
            <a:r>
              <a:rPr lang="en-GB" err="1"/>
              <a:t>IaC</a:t>
            </a:r>
            <a:r>
              <a:rPr lang="en-GB"/>
              <a:t>) practices, enabling image creation and management through code.</a:t>
            </a:r>
          </a:p>
          <a:p>
            <a:r>
              <a:rPr lang="en-GB"/>
              <a:t>        </a:t>
            </a:r>
            <a:r>
              <a:rPr lang="en-GB" err="1"/>
              <a:t>IaC</a:t>
            </a:r>
            <a:r>
              <a:rPr lang="en-GB"/>
              <a:t> tools such as Azure Resource Manager (ARM) templates and Azure PowerShell can be utilized to define and manage image templates.</a:t>
            </a:r>
          </a:p>
          <a:p>
            <a:endParaRPr lang="en-GB"/>
          </a:p>
          <a:p>
            <a:r>
              <a:rPr lang="en-GB"/>
              <a:t>    Repeatable and Consistent Deployments:</a:t>
            </a:r>
          </a:p>
          <a:p>
            <a:r>
              <a:rPr lang="en-GB"/>
              <a:t>        By integrating Azure Image Builder into your automation workflows, organizations can achieve repeatable and consistent image deployments.</a:t>
            </a:r>
          </a:p>
          <a:p>
            <a:r>
              <a:rPr lang="en-GB"/>
              <a:t>        Automation ensures that every deployment follows the same predefined configurations, reducing configuration drift and potential errors.</a:t>
            </a:r>
          </a:p>
          <a:p>
            <a:endParaRPr lang="en-GB"/>
          </a:p>
          <a:p>
            <a:r>
              <a:rPr lang="en-GB"/>
              <a:t>    Faster Time-to-Market:</a:t>
            </a:r>
          </a:p>
          <a:p>
            <a:r>
              <a:rPr lang="en-GB"/>
              <a:t>        The integration of Azure Image Builder with DevOps and automation tools accelerates the time-to-market for applications and services.</a:t>
            </a:r>
          </a:p>
          <a:p>
            <a:r>
              <a:rPr lang="en-GB"/>
              <a:t>        Automated image creation and deployment processes enable faster iterations, ensuring that updated images are available for deployment when needed.</a:t>
            </a:r>
          </a:p>
          <a:p>
            <a:endParaRPr lang="en-GB"/>
          </a:p>
          <a:p>
            <a:r>
              <a:rPr lang="en-GB"/>
              <a:t>By leveraging Azure Image Builder's integration capabilities, organizations can achieve efficient, automated, and consistent image creation and deployment processes within their DevOps and automation workflows.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7/5/2023 11:07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069309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3.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34F6-89F5-1849-85E6-67DA48D75CCF}"/>
              </a:ext>
            </a:extLst>
          </p:cNvPr>
          <p:cNvSpPr>
            <a:spLocks noGrp="1"/>
          </p:cNvSpPr>
          <p:nvPr>
            <p:ph type="title"/>
          </p:nvPr>
        </p:nvSpPr>
        <p:spPr>
          <a:xfrm>
            <a:off x="588263" y="2979539"/>
            <a:ext cx="4167887" cy="553998"/>
          </a:xfrm>
        </p:spPr>
        <p:txBody>
          <a:bodyPr/>
          <a:lstStyle/>
          <a:p>
            <a:r>
              <a:rPr lang="en-US"/>
              <a:t>Azure Image Builder</a:t>
            </a:r>
          </a:p>
        </p:txBody>
      </p:sp>
      <p:sp>
        <p:nvSpPr>
          <p:cNvPr id="3" name="Text Placeholder 2">
            <a:extLst>
              <a:ext uri="{FF2B5EF4-FFF2-40B4-BE49-F238E27FC236}">
                <a16:creationId xmlns:a16="http://schemas.microsoft.com/office/drawing/2014/main" id="{34F6E3EF-2249-4142-BB35-B2F8221631B0}"/>
              </a:ext>
            </a:extLst>
          </p:cNvPr>
          <p:cNvSpPr>
            <a:spLocks noGrp="1"/>
          </p:cNvSpPr>
          <p:nvPr>
            <p:ph type="body" sz="quarter" idx="12"/>
          </p:nvPr>
        </p:nvSpPr>
        <p:spPr/>
        <p:txBody>
          <a:bodyPr/>
          <a:lstStyle/>
          <a:p>
            <a:r>
              <a:rPr lang="en-US"/>
              <a:t>Michael Ross</a:t>
            </a:r>
          </a:p>
        </p:txBody>
      </p:sp>
      <p:pic>
        <p:nvPicPr>
          <p:cNvPr id="6" name="Picture Placeholder 5" descr="Woman on her laptop standing in the foreground with two seated male colleagues out of focus in the background.">
            <a:extLst>
              <a:ext uri="{FF2B5EF4-FFF2-40B4-BE49-F238E27FC236}">
                <a16:creationId xmlns:a16="http://schemas.microsoft.com/office/drawing/2014/main" id="{9907A787-BB12-D44C-B95D-0A3C400FAE82}"/>
              </a:ext>
            </a:extLst>
          </p:cNvPr>
          <p:cNvPicPr>
            <a:picLocks noGrp="1" noChangeAspect="1"/>
          </p:cNvPicPr>
          <p:nvPr>
            <p:ph type="pic" sz="quarter" idx="13"/>
          </p:nvPr>
        </p:nvPicPr>
        <p:blipFill rotWithShape="1">
          <a:blip r:embed="rId2"/>
          <a:srcRect l="25727" r="7528"/>
          <a:stretch/>
        </p:blipFill>
        <p:spPr>
          <a:xfrm>
            <a:off x="5326063" y="0"/>
            <a:ext cx="6865937" cy="6858000"/>
          </a:xfrm>
        </p:spPr>
      </p:pic>
    </p:spTree>
    <p:extLst>
      <p:ext uri="{BB962C8B-B14F-4D97-AF65-F5344CB8AC3E}">
        <p14:creationId xmlns:p14="http://schemas.microsoft.com/office/powerpoint/2010/main" val="104143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4EBA-BB99-FFF1-2505-847871058865}"/>
              </a:ext>
            </a:extLst>
          </p:cNvPr>
          <p:cNvSpPr>
            <a:spLocks noGrp="1"/>
          </p:cNvSpPr>
          <p:nvPr>
            <p:ph type="title"/>
          </p:nvPr>
        </p:nvSpPr>
        <p:spPr/>
        <p:txBody>
          <a:bodyPr/>
          <a:lstStyle/>
          <a:p>
            <a:r>
              <a:rPr lang="en-GB"/>
              <a:t>Templates in code (bicep)</a:t>
            </a:r>
          </a:p>
        </p:txBody>
      </p:sp>
      <p:pic>
        <p:nvPicPr>
          <p:cNvPr id="5" name="Content Placeholder 4">
            <a:extLst>
              <a:ext uri="{FF2B5EF4-FFF2-40B4-BE49-F238E27FC236}">
                <a16:creationId xmlns:a16="http://schemas.microsoft.com/office/drawing/2014/main" id="{AE701309-8589-78BB-48C7-758152F98110}"/>
              </a:ext>
            </a:extLst>
          </p:cNvPr>
          <p:cNvPicPr>
            <a:picLocks noGrp="1" noChangeAspect="1"/>
          </p:cNvPicPr>
          <p:nvPr>
            <p:ph sz="quarter" idx="10"/>
          </p:nvPr>
        </p:nvPicPr>
        <p:blipFill>
          <a:blip r:embed="rId3"/>
          <a:stretch>
            <a:fillRect/>
          </a:stretch>
        </p:blipFill>
        <p:spPr>
          <a:xfrm>
            <a:off x="588263" y="1240240"/>
            <a:ext cx="4464384" cy="1367002"/>
          </a:xfrm>
          <a:prstGeom prst="rect">
            <a:avLst/>
          </a:prstGeom>
        </p:spPr>
      </p:pic>
      <p:pic>
        <p:nvPicPr>
          <p:cNvPr id="7" name="Picture 6">
            <a:extLst>
              <a:ext uri="{FF2B5EF4-FFF2-40B4-BE49-F238E27FC236}">
                <a16:creationId xmlns:a16="http://schemas.microsoft.com/office/drawing/2014/main" id="{2A9ACD4B-F947-8105-2648-617B5D36C383}"/>
              </a:ext>
            </a:extLst>
          </p:cNvPr>
          <p:cNvPicPr>
            <a:picLocks noChangeAspect="1"/>
          </p:cNvPicPr>
          <p:nvPr/>
        </p:nvPicPr>
        <p:blipFill>
          <a:blip r:embed="rId4"/>
          <a:stretch>
            <a:fillRect/>
          </a:stretch>
        </p:blipFill>
        <p:spPr>
          <a:xfrm>
            <a:off x="588263" y="2684839"/>
            <a:ext cx="11124954" cy="1992670"/>
          </a:xfrm>
          <a:prstGeom prst="rect">
            <a:avLst/>
          </a:prstGeom>
        </p:spPr>
      </p:pic>
      <p:pic>
        <p:nvPicPr>
          <p:cNvPr id="9" name="Picture 8">
            <a:extLst>
              <a:ext uri="{FF2B5EF4-FFF2-40B4-BE49-F238E27FC236}">
                <a16:creationId xmlns:a16="http://schemas.microsoft.com/office/drawing/2014/main" id="{1F5153EF-636B-6B40-8728-8F04B93553FB}"/>
              </a:ext>
            </a:extLst>
          </p:cNvPr>
          <p:cNvPicPr>
            <a:picLocks noChangeAspect="1"/>
          </p:cNvPicPr>
          <p:nvPr/>
        </p:nvPicPr>
        <p:blipFill>
          <a:blip r:embed="rId5"/>
          <a:stretch>
            <a:fillRect/>
          </a:stretch>
        </p:blipFill>
        <p:spPr>
          <a:xfrm>
            <a:off x="6348746" y="1240240"/>
            <a:ext cx="2204480" cy="932243"/>
          </a:xfrm>
          <a:prstGeom prst="rect">
            <a:avLst/>
          </a:prstGeom>
        </p:spPr>
      </p:pic>
      <p:pic>
        <p:nvPicPr>
          <p:cNvPr id="11" name="Picture 10">
            <a:extLst>
              <a:ext uri="{FF2B5EF4-FFF2-40B4-BE49-F238E27FC236}">
                <a16:creationId xmlns:a16="http://schemas.microsoft.com/office/drawing/2014/main" id="{23711237-6F24-1753-7500-62F560F23F1A}"/>
              </a:ext>
            </a:extLst>
          </p:cNvPr>
          <p:cNvPicPr>
            <a:picLocks noChangeAspect="1"/>
          </p:cNvPicPr>
          <p:nvPr/>
        </p:nvPicPr>
        <p:blipFill>
          <a:blip r:embed="rId6"/>
          <a:stretch>
            <a:fillRect/>
          </a:stretch>
        </p:blipFill>
        <p:spPr>
          <a:xfrm>
            <a:off x="588263" y="4755106"/>
            <a:ext cx="2870045" cy="1838623"/>
          </a:xfrm>
          <a:prstGeom prst="rect">
            <a:avLst/>
          </a:prstGeom>
        </p:spPr>
      </p:pic>
    </p:spTree>
    <p:extLst>
      <p:ext uri="{BB962C8B-B14F-4D97-AF65-F5344CB8AC3E}">
        <p14:creationId xmlns:p14="http://schemas.microsoft.com/office/powerpoint/2010/main" val="39595955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a:t>Automation</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GB" sz="2400"/>
              <a:t>As part of the build you can automate:</a:t>
            </a:r>
          </a:p>
          <a:p>
            <a:r>
              <a:rPr lang="en-GB" sz="2400"/>
              <a:t>The installation of software</a:t>
            </a:r>
          </a:p>
          <a:p>
            <a:r>
              <a:rPr lang="en-GB" sz="2400"/>
              <a:t>Testing of installed software</a:t>
            </a:r>
          </a:p>
          <a:p>
            <a:r>
              <a:rPr lang="en-GB" sz="2400"/>
              <a:t>Updating and patching</a:t>
            </a:r>
          </a:p>
          <a:p>
            <a:endParaRPr lang="en-GB" sz="2400"/>
          </a:p>
          <a:p>
            <a:pPr marL="0" indent="0">
              <a:buNone/>
            </a:pPr>
            <a:r>
              <a:rPr lang="en-US" sz="2400"/>
              <a:t>You can then automate the build schedule as part of a pipeline.  This helps to:</a:t>
            </a:r>
          </a:p>
          <a:p>
            <a:r>
              <a:rPr lang="en-US" sz="2400"/>
              <a:t>Reduce human error</a:t>
            </a:r>
          </a:p>
          <a:p>
            <a:r>
              <a:rPr lang="en-US" sz="2400"/>
              <a:t>Provide consistency and repeatability</a:t>
            </a:r>
          </a:p>
          <a:p>
            <a:r>
              <a:rPr lang="en-US" sz="2400"/>
              <a:t>Reduce costs and time</a:t>
            </a:r>
          </a:p>
          <a:p>
            <a:r>
              <a:rPr lang="en-US" sz="2400"/>
              <a:t>Keep images up to date</a:t>
            </a:r>
          </a:p>
          <a:p>
            <a:endParaRPr lang="en-US" sz="2400"/>
          </a:p>
          <a:p>
            <a:endParaRPr lang="en-US"/>
          </a:p>
          <a:p>
            <a:endParaRPr lang="en-US"/>
          </a:p>
        </p:txBody>
      </p:sp>
    </p:spTree>
    <p:extLst>
      <p:ext uri="{BB962C8B-B14F-4D97-AF65-F5344CB8AC3E}">
        <p14:creationId xmlns:p14="http://schemas.microsoft.com/office/powerpoint/2010/main" val="29501798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a:t>Security and Compliance</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a:t>Validated Golden Images</a:t>
            </a:r>
          </a:p>
          <a:p>
            <a:r>
              <a:rPr lang="en-US"/>
              <a:t>Patching and update</a:t>
            </a:r>
          </a:p>
          <a:p>
            <a:r>
              <a:rPr lang="en-US"/>
              <a:t>Vulnerability scanning</a:t>
            </a:r>
          </a:p>
          <a:p>
            <a:r>
              <a:rPr lang="en-US"/>
              <a:t>Image Signing</a:t>
            </a:r>
          </a:p>
          <a:p>
            <a:r>
              <a:rPr lang="en-US"/>
              <a:t>Versioning</a:t>
            </a:r>
          </a:p>
          <a:p>
            <a:r>
              <a:rPr lang="en-US"/>
              <a:t>Rollback</a:t>
            </a:r>
          </a:p>
        </p:txBody>
      </p:sp>
    </p:spTree>
    <p:extLst>
      <p:ext uri="{BB962C8B-B14F-4D97-AF65-F5344CB8AC3E}">
        <p14:creationId xmlns:p14="http://schemas.microsoft.com/office/powerpoint/2010/main" val="24387773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D023-6CB1-F85D-A6F9-FB411FDA58C6}"/>
              </a:ext>
            </a:extLst>
          </p:cNvPr>
          <p:cNvSpPr>
            <a:spLocks noGrp="1"/>
          </p:cNvSpPr>
          <p:nvPr>
            <p:ph type="title"/>
          </p:nvPr>
        </p:nvSpPr>
        <p:spPr/>
        <p:txBody>
          <a:bodyPr/>
          <a:lstStyle/>
          <a:p>
            <a:r>
              <a:rPr lang="en-GB"/>
              <a:t>Image Builder in the Portal</a:t>
            </a:r>
          </a:p>
        </p:txBody>
      </p:sp>
      <p:pic>
        <p:nvPicPr>
          <p:cNvPr id="5" name="Picture 4">
            <a:extLst>
              <a:ext uri="{FF2B5EF4-FFF2-40B4-BE49-F238E27FC236}">
                <a16:creationId xmlns:a16="http://schemas.microsoft.com/office/drawing/2014/main" id="{730D935F-BD78-D63B-6952-DAB543787CCC}"/>
              </a:ext>
            </a:extLst>
          </p:cNvPr>
          <p:cNvPicPr>
            <a:picLocks noChangeAspect="1"/>
          </p:cNvPicPr>
          <p:nvPr/>
        </p:nvPicPr>
        <p:blipFill>
          <a:blip r:embed="rId2"/>
          <a:stretch>
            <a:fillRect/>
          </a:stretch>
        </p:blipFill>
        <p:spPr>
          <a:xfrm>
            <a:off x="588262" y="1455491"/>
            <a:ext cx="5268607" cy="5179771"/>
          </a:xfrm>
          <a:prstGeom prst="rect">
            <a:avLst/>
          </a:prstGeom>
        </p:spPr>
      </p:pic>
      <p:pic>
        <p:nvPicPr>
          <p:cNvPr id="7" name="Picture 6">
            <a:extLst>
              <a:ext uri="{FF2B5EF4-FFF2-40B4-BE49-F238E27FC236}">
                <a16:creationId xmlns:a16="http://schemas.microsoft.com/office/drawing/2014/main" id="{1B943C47-D617-DD8F-7FEB-6932F5F1E5F8}"/>
              </a:ext>
            </a:extLst>
          </p:cNvPr>
          <p:cNvPicPr>
            <a:picLocks noChangeAspect="1"/>
          </p:cNvPicPr>
          <p:nvPr/>
        </p:nvPicPr>
        <p:blipFill>
          <a:blip r:embed="rId3"/>
          <a:stretch>
            <a:fillRect/>
          </a:stretch>
        </p:blipFill>
        <p:spPr>
          <a:xfrm>
            <a:off x="6285119" y="1455491"/>
            <a:ext cx="5318619" cy="4499832"/>
          </a:xfrm>
          <a:prstGeom prst="rect">
            <a:avLst/>
          </a:prstGeom>
        </p:spPr>
      </p:pic>
    </p:spTree>
    <p:extLst>
      <p:ext uri="{BB962C8B-B14F-4D97-AF65-F5344CB8AC3E}">
        <p14:creationId xmlns:p14="http://schemas.microsoft.com/office/powerpoint/2010/main" val="36742219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D023-6CB1-F85D-A6F9-FB411FDA58C6}"/>
              </a:ext>
            </a:extLst>
          </p:cNvPr>
          <p:cNvSpPr>
            <a:spLocks noGrp="1"/>
          </p:cNvSpPr>
          <p:nvPr>
            <p:ph type="title"/>
          </p:nvPr>
        </p:nvSpPr>
        <p:spPr/>
        <p:txBody>
          <a:bodyPr/>
          <a:lstStyle/>
          <a:p>
            <a:r>
              <a:rPr lang="en-GB"/>
              <a:t>Image Builder in the Portal</a:t>
            </a:r>
          </a:p>
        </p:txBody>
      </p:sp>
      <p:pic>
        <p:nvPicPr>
          <p:cNvPr id="4" name="Picture 3">
            <a:extLst>
              <a:ext uri="{FF2B5EF4-FFF2-40B4-BE49-F238E27FC236}">
                <a16:creationId xmlns:a16="http://schemas.microsoft.com/office/drawing/2014/main" id="{F8D900F2-7611-69D7-3CCD-A6DD11BCD9B6}"/>
              </a:ext>
            </a:extLst>
          </p:cNvPr>
          <p:cNvPicPr>
            <a:picLocks noChangeAspect="1"/>
          </p:cNvPicPr>
          <p:nvPr/>
        </p:nvPicPr>
        <p:blipFill>
          <a:blip r:embed="rId3"/>
          <a:stretch>
            <a:fillRect/>
          </a:stretch>
        </p:blipFill>
        <p:spPr>
          <a:xfrm>
            <a:off x="588263" y="1351692"/>
            <a:ext cx="5248400" cy="5248400"/>
          </a:xfrm>
          <a:prstGeom prst="rect">
            <a:avLst/>
          </a:prstGeom>
        </p:spPr>
      </p:pic>
      <p:pic>
        <p:nvPicPr>
          <p:cNvPr id="8" name="Picture 7">
            <a:extLst>
              <a:ext uri="{FF2B5EF4-FFF2-40B4-BE49-F238E27FC236}">
                <a16:creationId xmlns:a16="http://schemas.microsoft.com/office/drawing/2014/main" id="{934A95D8-5BFF-E1BF-089C-FF9AA20B698E}"/>
              </a:ext>
            </a:extLst>
          </p:cNvPr>
          <p:cNvPicPr>
            <a:picLocks noChangeAspect="1"/>
          </p:cNvPicPr>
          <p:nvPr/>
        </p:nvPicPr>
        <p:blipFill>
          <a:blip r:embed="rId4"/>
          <a:stretch>
            <a:fillRect/>
          </a:stretch>
        </p:blipFill>
        <p:spPr>
          <a:xfrm>
            <a:off x="6096000" y="1351692"/>
            <a:ext cx="5482326" cy="2985846"/>
          </a:xfrm>
          <a:prstGeom prst="rect">
            <a:avLst/>
          </a:prstGeom>
        </p:spPr>
      </p:pic>
    </p:spTree>
    <p:extLst>
      <p:ext uri="{BB962C8B-B14F-4D97-AF65-F5344CB8AC3E}">
        <p14:creationId xmlns:p14="http://schemas.microsoft.com/office/powerpoint/2010/main" val="16748408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DE67-65DB-C6DF-2015-DB4D4775CFFD}"/>
              </a:ext>
            </a:extLst>
          </p:cNvPr>
          <p:cNvSpPr>
            <a:spLocks noGrp="1"/>
          </p:cNvSpPr>
          <p:nvPr>
            <p:ph type="title"/>
          </p:nvPr>
        </p:nvSpPr>
        <p:spPr/>
        <p:txBody>
          <a:bodyPr/>
          <a:lstStyle/>
          <a:p>
            <a:r>
              <a:rPr lang="en-GB"/>
              <a:t>Image Builder in the Portal</a:t>
            </a:r>
          </a:p>
        </p:txBody>
      </p:sp>
      <p:pic>
        <p:nvPicPr>
          <p:cNvPr id="5" name="Picture 4">
            <a:extLst>
              <a:ext uri="{FF2B5EF4-FFF2-40B4-BE49-F238E27FC236}">
                <a16:creationId xmlns:a16="http://schemas.microsoft.com/office/drawing/2014/main" id="{256FE86A-8DB8-B118-BEF1-8F240FE11CE5}"/>
              </a:ext>
            </a:extLst>
          </p:cNvPr>
          <p:cNvPicPr>
            <a:picLocks noChangeAspect="1"/>
          </p:cNvPicPr>
          <p:nvPr/>
        </p:nvPicPr>
        <p:blipFill>
          <a:blip r:embed="rId3"/>
          <a:stretch>
            <a:fillRect/>
          </a:stretch>
        </p:blipFill>
        <p:spPr>
          <a:xfrm>
            <a:off x="588262" y="1271374"/>
            <a:ext cx="11208373" cy="3910226"/>
          </a:xfrm>
          <a:prstGeom prst="rect">
            <a:avLst/>
          </a:prstGeom>
        </p:spPr>
      </p:pic>
    </p:spTree>
    <p:extLst>
      <p:ext uri="{BB962C8B-B14F-4D97-AF65-F5344CB8AC3E}">
        <p14:creationId xmlns:p14="http://schemas.microsoft.com/office/powerpoint/2010/main" val="1408525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Practicalities</a:t>
            </a:r>
            <a:endParaRPr lang="en-US" sz="2800"/>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GB"/>
              <a:t>Images can take a while to build</a:t>
            </a:r>
          </a:p>
          <a:p>
            <a:pPr lvl="1"/>
            <a:r>
              <a:rPr lang="en-GB"/>
              <a:t>Windows minimum is usually around 30 mins</a:t>
            </a:r>
          </a:p>
          <a:p>
            <a:pPr lvl="1"/>
            <a:r>
              <a:rPr lang="en-GB"/>
              <a:t>Linux minimum is around 20 mins</a:t>
            </a:r>
          </a:p>
          <a:p>
            <a:pPr lvl="1"/>
            <a:r>
              <a:rPr lang="en-GB"/>
              <a:t>Maximum time is set as a parameter</a:t>
            </a:r>
          </a:p>
          <a:p>
            <a:pPr lvl="1"/>
            <a:r>
              <a:rPr lang="en-GB"/>
              <a:t>Packer logs are available from the moment the build starts</a:t>
            </a:r>
          </a:p>
          <a:p>
            <a:pPr lvl="1"/>
            <a:endParaRPr lang="en-GB"/>
          </a:p>
          <a:p>
            <a:r>
              <a:rPr lang="en-GB" sz="2000"/>
              <a:t>Use an install library to help manage the software installation</a:t>
            </a:r>
          </a:p>
          <a:p>
            <a:r>
              <a:rPr lang="en-GB" sz="2000"/>
              <a:t>Build a dedicated test script for your image</a:t>
            </a:r>
          </a:p>
          <a:p>
            <a:r>
              <a:rPr lang="en-GB" sz="2000"/>
              <a:t>Remember to manage your gallery – images can build up over time</a:t>
            </a:r>
          </a:p>
          <a:p>
            <a:r>
              <a:rPr lang="en-GB" sz="2000"/>
              <a:t>Use a storage repo for your exe’s for consistency</a:t>
            </a:r>
          </a:p>
          <a:p>
            <a:r>
              <a:rPr lang="en-GB" sz="2000"/>
              <a:t>Use it with Windows Desktop, Windows Server and Linux</a:t>
            </a:r>
          </a:p>
          <a:p>
            <a:r>
              <a:rPr lang="en-GB" sz="2000"/>
              <a:t>Automate it!</a:t>
            </a:r>
          </a:p>
        </p:txBody>
      </p:sp>
    </p:spTree>
    <p:extLst>
      <p:ext uri="{BB962C8B-B14F-4D97-AF65-F5344CB8AC3E}">
        <p14:creationId xmlns:p14="http://schemas.microsoft.com/office/powerpoint/2010/main" val="37063076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C88D-4A60-2BB0-7B62-3539606E70A1}"/>
              </a:ext>
            </a:extLst>
          </p:cNvPr>
          <p:cNvSpPr>
            <a:spLocks noGrp="1"/>
          </p:cNvSpPr>
          <p:nvPr>
            <p:ph type="title"/>
          </p:nvPr>
        </p:nvSpPr>
        <p:spPr/>
        <p:txBody>
          <a:bodyPr/>
          <a:lstStyle/>
          <a:p>
            <a:r>
              <a:rPr lang="en-GB"/>
              <a:t>Demo</a:t>
            </a:r>
          </a:p>
        </p:txBody>
      </p:sp>
    </p:spTree>
    <p:extLst>
      <p:ext uri="{BB962C8B-B14F-4D97-AF65-F5344CB8AC3E}">
        <p14:creationId xmlns:p14="http://schemas.microsoft.com/office/powerpoint/2010/main" val="40113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DE67-65DB-C6DF-2015-DB4D4775CFFD}"/>
              </a:ext>
            </a:extLst>
          </p:cNvPr>
          <p:cNvSpPr>
            <a:spLocks noGrp="1"/>
          </p:cNvSpPr>
          <p:nvPr>
            <p:ph type="title"/>
          </p:nvPr>
        </p:nvSpPr>
        <p:spPr/>
        <p:txBody>
          <a:bodyPr/>
          <a:lstStyle/>
          <a:p>
            <a:r>
              <a:rPr lang="en-GB" dirty="0"/>
              <a:t>Running the build</a:t>
            </a:r>
          </a:p>
        </p:txBody>
      </p:sp>
      <p:pic>
        <p:nvPicPr>
          <p:cNvPr id="4" name="Picture 3">
            <a:extLst>
              <a:ext uri="{FF2B5EF4-FFF2-40B4-BE49-F238E27FC236}">
                <a16:creationId xmlns:a16="http://schemas.microsoft.com/office/drawing/2014/main" id="{4FA8ADDE-FF44-5556-5D81-47F468E171F2}"/>
              </a:ext>
            </a:extLst>
          </p:cNvPr>
          <p:cNvPicPr>
            <a:picLocks noChangeAspect="1"/>
          </p:cNvPicPr>
          <p:nvPr/>
        </p:nvPicPr>
        <p:blipFill rotWithShape="1">
          <a:blip r:embed="rId3"/>
          <a:srcRect b="10644"/>
          <a:stretch/>
        </p:blipFill>
        <p:spPr>
          <a:xfrm>
            <a:off x="588263" y="1237274"/>
            <a:ext cx="9109472" cy="2897755"/>
          </a:xfrm>
          <a:prstGeom prst="rect">
            <a:avLst/>
          </a:prstGeom>
        </p:spPr>
      </p:pic>
      <p:pic>
        <p:nvPicPr>
          <p:cNvPr id="7" name="Picture 6">
            <a:extLst>
              <a:ext uri="{FF2B5EF4-FFF2-40B4-BE49-F238E27FC236}">
                <a16:creationId xmlns:a16="http://schemas.microsoft.com/office/drawing/2014/main" id="{CD902A08-2D32-A2BB-ED69-3F2C9A4B6FE7}"/>
              </a:ext>
            </a:extLst>
          </p:cNvPr>
          <p:cNvPicPr>
            <a:picLocks noChangeAspect="1"/>
          </p:cNvPicPr>
          <p:nvPr/>
        </p:nvPicPr>
        <p:blipFill rotWithShape="1">
          <a:blip r:embed="rId4"/>
          <a:srcRect l="679"/>
          <a:stretch/>
        </p:blipFill>
        <p:spPr>
          <a:xfrm>
            <a:off x="588263" y="4248053"/>
            <a:ext cx="5909715" cy="2051036"/>
          </a:xfrm>
          <a:prstGeom prst="rect">
            <a:avLst/>
          </a:prstGeom>
        </p:spPr>
      </p:pic>
    </p:spTree>
    <p:extLst>
      <p:ext uri="{BB962C8B-B14F-4D97-AF65-F5344CB8AC3E}">
        <p14:creationId xmlns:p14="http://schemas.microsoft.com/office/powerpoint/2010/main" val="31478357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Debugging</a:t>
            </a:r>
            <a:endParaRPr lang="en-US" sz="2800" dirty="0"/>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GB" sz="2400" dirty="0"/>
              <a:t>Unfortunately builds do fail from time to time and it is critical that you can debug it.</a:t>
            </a:r>
          </a:p>
          <a:p>
            <a:pPr marL="0" indent="0">
              <a:buNone/>
            </a:pPr>
            <a:endParaRPr lang="en-GB" sz="2400" dirty="0"/>
          </a:p>
          <a:p>
            <a:pPr marL="0" indent="0">
              <a:buNone/>
            </a:pPr>
            <a:r>
              <a:rPr lang="en-GB" sz="2400" dirty="0"/>
              <a:t>Debugging Options:</a:t>
            </a:r>
          </a:p>
          <a:p>
            <a:r>
              <a:rPr lang="en-GB" sz="2400" dirty="0"/>
              <a:t>Check for pipeline errors (if using)</a:t>
            </a:r>
          </a:p>
          <a:p>
            <a:r>
              <a:rPr lang="en-GB" sz="2400" dirty="0"/>
              <a:t>Check the Packer Logs for the build</a:t>
            </a:r>
          </a:p>
          <a:p>
            <a:r>
              <a:rPr lang="en-GB" sz="2400" dirty="0"/>
              <a:t>Run the build manually and verify each stage</a:t>
            </a:r>
          </a:p>
          <a:p>
            <a:pPr marL="0" indent="0">
              <a:buNone/>
            </a:pPr>
            <a:endParaRPr lang="en-GB" sz="2400" dirty="0"/>
          </a:p>
          <a:p>
            <a:pPr marL="0" indent="0">
              <a:buNone/>
            </a:pPr>
            <a:r>
              <a:rPr lang="en-GB" sz="2400" dirty="0"/>
              <a:t>If the build fails on testing, it is likely a piece of software has not installed as required.  E.g. Installed for the user and not the system.</a:t>
            </a:r>
          </a:p>
        </p:txBody>
      </p:sp>
    </p:spTree>
    <p:extLst>
      <p:ext uri="{BB962C8B-B14F-4D97-AF65-F5344CB8AC3E}">
        <p14:creationId xmlns:p14="http://schemas.microsoft.com/office/powerpoint/2010/main" val="16920014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What is Azure Image Builder</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GB" sz="2400"/>
              <a:t>Azure Image Builder simplifies the process of creating, customizing, and managing virtual machine (VM) images in Azure</a:t>
            </a:r>
          </a:p>
          <a:p>
            <a:pPr marL="0" indent="0">
              <a:buNone/>
            </a:pPr>
            <a:endParaRPr lang="en-GB" sz="1100"/>
          </a:p>
          <a:p>
            <a:pPr marL="0" indent="0">
              <a:buNone/>
            </a:pPr>
            <a:r>
              <a:rPr lang="en-GB" sz="2400"/>
              <a:t>Key Benefits:</a:t>
            </a:r>
          </a:p>
          <a:p>
            <a:r>
              <a:rPr lang="en-GB" sz="2400"/>
              <a:t>Automation and Efficiency</a:t>
            </a:r>
          </a:p>
          <a:p>
            <a:r>
              <a:rPr lang="en-GB" sz="2400"/>
              <a:t>Consistency and Standardisation</a:t>
            </a:r>
          </a:p>
          <a:p>
            <a:r>
              <a:rPr lang="en-GB" sz="2400"/>
              <a:t>Customisation and Flexibility</a:t>
            </a:r>
          </a:p>
          <a:p>
            <a:r>
              <a:rPr lang="en-GB" sz="2400"/>
              <a:t>Integration with DevOps and Automation</a:t>
            </a:r>
          </a:p>
          <a:p>
            <a:r>
              <a:rPr lang="en-GB" sz="2400"/>
              <a:t>Scalability and Rapid Provisioning</a:t>
            </a:r>
          </a:p>
          <a:p>
            <a:r>
              <a:rPr lang="en-GB" sz="2400"/>
              <a:t>Versioning and Rollback</a:t>
            </a:r>
          </a:p>
          <a:p>
            <a:r>
              <a:rPr lang="en-GB" sz="2400"/>
              <a:t>Security and Compliance</a:t>
            </a:r>
          </a:p>
          <a:p>
            <a:endParaRPr lang="en-US" sz="2400"/>
          </a:p>
          <a:p>
            <a:endParaRPr lang="en-US"/>
          </a:p>
          <a:p>
            <a:endParaRPr lang="en-US"/>
          </a:p>
        </p:txBody>
      </p:sp>
    </p:spTree>
    <p:extLst>
      <p:ext uri="{BB962C8B-B14F-4D97-AF65-F5344CB8AC3E}">
        <p14:creationId xmlns:p14="http://schemas.microsoft.com/office/powerpoint/2010/main" val="11584207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DE67-65DB-C6DF-2015-DB4D4775CFFD}"/>
              </a:ext>
            </a:extLst>
          </p:cNvPr>
          <p:cNvSpPr>
            <a:spLocks noGrp="1"/>
          </p:cNvSpPr>
          <p:nvPr>
            <p:ph type="title"/>
          </p:nvPr>
        </p:nvSpPr>
        <p:spPr/>
        <p:txBody>
          <a:bodyPr/>
          <a:lstStyle/>
          <a:p>
            <a:r>
              <a:rPr lang="en-GB" dirty="0"/>
              <a:t>The Packer Log</a:t>
            </a:r>
          </a:p>
        </p:txBody>
      </p:sp>
      <p:pic>
        <p:nvPicPr>
          <p:cNvPr id="5" name="Picture 4">
            <a:extLst>
              <a:ext uri="{FF2B5EF4-FFF2-40B4-BE49-F238E27FC236}">
                <a16:creationId xmlns:a16="http://schemas.microsoft.com/office/drawing/2014/main" id="{A61E8BE0-664F-BA88-AC4F-A87454A75277}"/>
              </a:ext>
            </a:extLst>
          </p:cNvPr>
          <p:cNvPicPr>
            <a:picLocks noChangeAspect="1"/>
          </p:cNvPicPr>
          <p:nvPr/>
        </p:nvPicPr>
        <p:blipFill rotWithShape="1">
          <a:blip r:embed="rId3"/>
          <a:srcRect r="8929"/>
          <a:stretch/>
        </p:blipFill>
        <p:spPr>
          <a:xfrm>
            <a:off x="353594" y="1202767"/>
            <a:ext cx="6338519" cy="1873346"/>
          </a:xfrm>
          <a:prstGeom prst="rect">
            <a:avLst/>
          </a:prstGeom>
        </p:spPr>
      </p:pic>
      <p:pic>
        <p:nvPicPr>
          <p:cNvPr id="7" name="Picture 6">
            <a:extLst>
              <a:ext uri="{FF2B5EF4-FFF2-40B4-BE49-F238E27FC236}">
                <a16:creationId xmlns:a16="http://schemas.microsoft.com/office/drawing/2014/main" id="{8512C0BA-B3A0-EA57-B483-F5B2A2DF3A60}"/>
              </a:ext>
            </a:extLst>
          </p:cNvPr>
          <p:cNvPicPr>
            <a:picLocks noChangeAspect="1"/>
          </p:cNvPicPr>
          <p:nvPr/>
        </p:nvPicPr>
        <p:blipFill>
          <a:blip r:embed="rId4"/>
          <a:stretch>
            <a:fillRect/>
          </a:stretch>
        </p:blipFill>
        <p:spPr>
          <a:xfrm>
            <a:off x="6822892" y="1202767"/>
            <a:ext cx="4858000" cy="1962251"/>
          </a:xfrm>
          <a:prstGeom prst="rect">
            <a:avLst/>
          </a:prstGeom>
        </p:spPr>
      </p:pic>
      <p:pic>
        <p:nvPicPr>
          <p:cNvPr id="9" name="Picture 8">
            <a:extLst>
              <a:ext uri="{FF2B5EF4-FFF2-40B4-BE49-F238E27FC236}">
                <a16:creationId xmlns:a16="http://schemas.microsoft.com/office/drawing/2014/main" id="{E6884737-394A-0CBB-9E6D-EF33CCB0BB58}"/>
              </a:ext>
            </a:extLst>
          </p:cNvPr>
          <p:cNvPicPr>
            <a:picLocks noChangeAspect="1"/>
          </p:cNvPicPr>
          <p:nvPr/>
        </p:nvPicPr>
        <p:blipFill>
          <a:blip r:embed="rId5"/>
          <a:stretch>
            <a:fillRect/>
          </a:stretch>
        </p:blipFill>
        <p:spPr>
          <a:xfrm>
            <a:off x="1869502" y="3250976"/>
            <a:ext cx="8103016" cy="2724290"/>
          </a:xfrm>
          <a:prstGeom prst="rect">
            <a:avLst/>
          </a:prstGeom>
        </p:spPr>
      </p:pic>
      <p:sp>
        <p:nvSpPr>
          <p:cNvPr id="10" name="TextBox 9">
            <a:extLst>
              <a:ext uri="{FF2B5EF4-FFF2-40B4-BE49-F238E27FC236}">
                <a16:creationId xmlns:a16="http://schemas.microsoft.com/office/drawing/2014/main" id="{2B862B67-98B2-AC8C-5592-CE082F3DB14F}"/>
              </a:ext>
            </a:extLst>
          </p:cNvPr>
          <p:cNvSpPr txBox="1"/>
          <p:nvPr/>
        </p:nvSpPr>
        <p:spPr>
          <a:xfrm>
            <a:off x="353594" y="6061224"/>
            <a:ext cx="10207218" cy="615553"/>
          </a:xfrm>
          <a:prstGeom prst="rect">
            <a:avLst/>
          </a:prstGeom>
          <a:noFill/>
        </p:spPr>
        <p:txBody>
          <a:bodyPr wrap="none" lIns="0" tIns="0" rIns="0" bIns="0" rtlCol="0">
            <a:spAutoFit/>
          </a:bodyPr>
          <a:lstStyle/>
          <a:p>
            <a:pPr algn="l"/>
            <a:r>
              <a:rPr lang="en-GB" sz="2000" dirty="0"/>
              <a:t>The packer log contains a LOT of information about every stage of the build.</a:t>
            </a:r>
          </a:p>
          <a:p>
            <a:pPr algn="l"/>
            <a:r>
              <a:rPr lang="en-GB" sz="2000" dirty="0"/>
              <a:t>It can be found in the Resource Group created by the Image Builder as part of its build run</a:t>
            </a:r>
          </a:p>
        </p:txBody>
      </p:sp>
    </p:spTree>
    <p:extLst>
      <p:ext uri="{BB962C8B-B14F-4D97-AF65-F5344CB8AC3E}">
        <p14:creationId xmlns:p14="http://schemas.microsoft.com/office/powerpoint/2010/main" val="32464847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DE67-65DB-C6DF-2015-DB4D4775CFFD}"/>
              </a:ext>
            </a:extLst>
          </p:cNvPr>
          <p:cNvSpPr>
            <a:spLocks noGrp="1"/>
          </p:cNvSpPr>
          <p:nvPr>
            <p:ph type="title"/>
          </p:nvPr>
        </p:nvSpPr>
        <p:spPr/>
        <p:txBody>
          <a:bodyPr/>
          <a:lstStyle/>
          <a:p>
            <a:r>
              <a:rPr lang="en-GB" dirty="0"/>
              <a:t>The Compute Gallery</a:t>
            </a:r>
          </a:p>
        </p:txBody>
      </p:sp>
      <p:pic>
        <p:nvPicPr>
          <p:cNvPr id="4" name="Picture 3">
            <a:extLst>
              <a:ext uri="{FF2B5EF4-FFF2-40B4-BE49-F238E27FC236}">
                <a16:creationId xmlns:a16="http://schemas.microsoft.com/office/drawing/2014/main" id="{F9BAE7F8-9377-7FC8-0654-00F3FBE838D3}"/>
              </a:ext>
            </a:extLst>
          </p:cNvPr>
          <p:cNvPicPr>
            <a:picLocks noChangeAspect="1"/>
          </p:cNvPicPr>
          <p:nvPr/>
        </p:nvPicPr>
        <p:blipFill>
          <a:blip r:embed="rId3"/>
          <a:stretch>
            <a:fillRect/>
          </a:stretch>
        </p:blipFill>
        <p:spPr>
          <a:xfrm>
            <a:off x="588263" y="1197354"/>
            <a:ext cx="5194567" cy="3848298"/>
          </a:xfrm>
          <a:prstGeom prst="rect">
            <a:avLst/>
          </a:prstGeom>
        </p:spPr>
      </p:pic>
      <p:pic>
        <p:nvPicPr>
          <p:cNvPr id="8" name="Picture 7">
            <a:extLst>
              <a:ext uri="{FF2B5EF4-FFF2-40B4-BE49-F238E27FC236}">
                <a16:creationId xmlns:a16="http://schemas.microsoft.com/office/drawing/2014/main" id="{92D831C0-9071-8A29-5BAB-B74226DE57CB}"/>
              </a:ext>
            </a:extLst>
          </p:cNvPr>
          <p:cNvPicPr>
            <a:picLocks noChangeAspect="1"/>
          </p:cNvPicPr>
          <p:nvPr/>
        </p:nvPicPr>
        <p:blipFill>
          <a:blip r:embed="rId4"/>
          <a:stretch>
            <a:fillRect/>
          </a:stretch>
        </p:blipFill>
        <p:spPr>
          <a:xfrm>
            <a:off x="5908940" y="2439027"/>
            <a:ext cx="6070912" cy="4051508"/>
          </a:xfrm>
          <a:prstGeom prst="rect">
            <a:avLst/>
          </a:prstGeom>
        </p:spPr>
      </p:pic>
    </p:spTree>
    <p:extLst>
      <p:ext uri="{BB962C8B-B14F-4D97-AF65-F5344CB8AC3E}">
        <p14:creationId xmlns:p14="http://schemas.microsoft.com/office/powerpoint/2010/main" val="22210549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Summary</a:t>
            </a:r>
            <a:endParaRPr lang="en-US" sz="2800"/>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GB"/>
              <a:t>Summary</a:t>
            </a:r>
          </a:p>
          <a:p>
            <a:pPr>
              <a:buFont typeface="Arial" panose="020B0604020202020204" pitchFamily="34" charset="0"/>
              <a:buChar char="•"/>
            </a:pPr>
            <a:r>
              <a:rPr lang="en-GB" sz="2400"/>
              <a:t>Purpose and Benefits:</a:t>
            </a:r>
          </a:p>
          <a:p>
            <a:pPr marL="742950" lvl="1" indent="-285750">
              <a:buFont typeface="Arial" panose="020B0604020202020204" pitchFamily="34" charset="0"/>
              <a:buChar char="•"/>
            </a:pPr>
            <a:r>
              <a:rPr lang="en-GB" sz="1800"/>
              <a:t>Simplifies creation and management of custom VM images</a:t>
            </a:r>
          </a:p>
          <a:p>
            <a:pPr marL="742950" lvl="1" indent="-285750">
              <a:buFont typeface="Arial" panose="020B0604020202020204" pitchFamily="34" charset="0"/>
              <a:buChar char="•"/>
            </a:pPr>
            <a:r>
              <a:rPr lang="en-GB" sz="1800"/>
              <a:t>Automation, customisation, scalability, security, and integration benefits</a:t>
            </a:r>
          </a:p>
          <a:p>
            <a:pPr>
              <a:buFont typeface="Arial" panose="020B0604020202020204" pitchFamily="34" charset="0"/>
              <a:buChar char="•"/>
            </a:pPr>
            <a:r>
              <a:rPr lang="en-GB" sz="2400"/>
              <a:t>Benefits of Azure Image Builder:</a:t>
            </a:r>
          </a:p>
          <a:p>
            <a:pPr marL="742950" lvl="1" indent="-285750">
              <a:buFont typeface="Arial" panose="020B0604020202020204" pitchFamily="34" charset="0"/>
              <a:buChar char="•"/>
            </a:pPr>
            <a:r>
              <a:rPr lang="en-GB" sz="1800"/>
              <a:t>Blueprints for consistent image creation</a:t>
            </a:r>
          </a:p>
          <a:p>
            <a:pPr marL="742950" lvl="1" indent="-285750">
              <a:buFont typeface="Arial" panose="020B0604020202020204" pitchFamily="34" charset="0"/>
              <a:buChar char="•"/>
            </a:pPr>
            <a:r>
              <a:rPr lang="en-GB" sz="1800"/>
              <a:t>Define configuration, customisations, and distribution targets</a:t>
            </a:r>
          </a:p>
          <a:p>
            <a:pPr marL="742950" lvl="1" indent="-285750">
              <a:buFont typeface="Arial" panose="020B0604020202020204" pitchFamily="34" charset="0"/>
              <a:buChar char="•"/>
            </a:pPr>
            <a:r>
              <a:rPr lang="en-GB" sz="1800"/>
              <a:t>Automation and efficiency</a:t>
            </a:r>
          </a:p>
          <a:p>
            <a:pPr marL="742950" lvl="1" indent="-285750">
              <a:buFont typeface="Arial" panose="020B0604020202020204" pitchFamily="34" charset="0"/>
              <a:buChar char="•"/>
            </a:pPr>
            <a:r>
              <a:rPr lang="en-GB" sz="1800"/>
              <a:t>Security and compliance</a:t>
            </a:r>
          </a:p>
          <a:p>
            <a:pPr marL="742950" lvl="1" indent="-285750">
              <a:buFont typeface="Arial" panose="020B0604020202020204" pitchFamily="34" charset="0"/>
              <a:buChar char="•"/>
            </a:pPr>
            <a:r>
              <a:rPr lang="en-GB" sz="1800"/>
              <a:t>Integration with DevOps and automation</a:t>
            </a:r>
          </a:p>
          <a:p>
            <a:pPr marL="742950" lvl="1" indent="-285750">
              <a:buFont typeface="Arial" panose="020B0604020202020204" pitchFamily="34" charset="0"/>
              <a:buChar char="•"/>
            </a:pPr>
            <a:r>
              <a:rPr lang="en-GB" sz="1800"/>
              <a:t>Scalability and rapid provisioning</a:t>
            </a:r>
          </a:p>
          <a:p>
            <a:endParaRPr lang="en-GB" sz="2000"/>
          </a:p>
        </p:txBody>
      </p:sp>
    </p:spTree>
    <p:extLst>
      <p:ext uri="{BB962C8B-B14F-4D97-AF65-F5344CB8AC3E}">
        <p14:creationId xmlns:p14="http://schemas.microsoft.com/office/powerpoint/2010/main" val="306392882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dirty="0"/>
              <a:t>Any questions?</a:t>
            </a:r>
          </a:p>
        </p:txBody>
      </p:sp>
      <p:sp>
        <p:nvSpPr>
          <p:cNvPr id="5" name="TextBox 4">
            <a:extLst>
              <a:ext uri="{FF2B5EF4-FFF2-40B4-BE49-F238E27FC236}">
                <a16:creationId xmlns:a16="http://schemas.microsoft.com/office/drawing/2014/main" id="{1059C24F-9641-89D6-E71B-4B225451C5A7}"/>
              </a:ext>
            </a:extLst>
          </p:cNvPr>
          <p:cNvSpPr txBox="1"/>
          <p:nvPr/>
        </p:nvSpPr>
        <p:spPr>
          <a:xfrm>
            <a:off x="5041265" y="716941"/>
            <a:ext cx="6760894" cy="1968231"/>
          </a:xfrm>
          <a:prstGeom prst="rect">
            <a:avLst/>
          </a:prstGeom>
          <a:noFill/>
        </p:spPr>
        <p:txBody>
          <a:bodyPr wrap="square">
            <a:spAutoFit/>
          </a:bodyPr>
          <a:lstStyle/>
          <a:p>
            <a:r>
              <a:rPr lang="en-GB" dirty="0"/>
              <a:t>"Azure Image Builder: the best way to customize your cloud images. No matter what your requirements are, Azure Image Builder can meet them. You can use it to create images for any platform, any application, and any purpose. </a:t>
            </a:r>
            <a:r>
              <a:rPr lang="en-GB"/>
              <a:t>Just don’t use it to create images of yourself, because that would be weird.”</a:t>
            </a:r>
            <a:endParaRPr lang="en-GB" dirty="0"/>
          </a:p>
          <a:p>
            <a:endParaRPr lang="en-GB" dirty="0"/>
          </a:p>
          <a:p>
            <a:r>
              <a:rPr lang="en-GB" sz="1600" dirty="0"/>
              <a:t>- Bing Chat</a:t>
            </a:r>
          </a:p>
        </p:txBody>
      </p:sp>
    </p:spTree>
    <p:extLst>
      <p:ext uri="{BB962C8B-B14F-4D97-AF65-F5344CB8AC3E}">
        <p14:creationId xmlns:p14="http://schemas.microsoft.com/office/powerpoint/2010/main" val="127618432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a:t>Thank you</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948542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Key Features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a:t>Template-based Image Creation</a:t>
            </a:r>
          </a:p>
          <a:p>
            <a:r>
              <a:rPr lang="en-US"/>
              <a:t>Source Image </a:t>
            </a:r>
            <a:r>
              <a:rPr lang="en-GB"/>
              <a:t>Customisation</a:t>
            </a:r>
          </a:p>
          <a:p>
            <a:r>
              <a:rPr lang="en-GB"/>
              <a:t>Based on industry standard Packer</a:t>
            </a:r>
          </a:p>
          <a:p>
            <a:r>
              <a:rPr lang="en-US"/>
              <a:t>Automated Image Distribution</a:t>
            </a:r>
          </a:p>
          <a:p>
            <a:r>
              <a:rPr lang="en-US"/>
              <a:t>Pipeline Integration</a:t>
            </a:r>
          </a:p>
          <a:p>
            <a:r>
              <a:rPr lang="en-US"/>
              <a:t>Fully managed service</a:t>
            </a:r>
          </a:p>
          <a:p>
            <a:r>
              <a:rPr lang="en-US"/>
              <a:t>Automated testing and compliance</a:t>
            </a:r>
          </a:p>
          <a:p>
            <a:endParaRPr lang="en-US"/>
          </a:p>
          <a:p>
            <a:pPr marL="0" indent="0">
              <a:buNone/>
            </a:pPr>
            <a:r>
              <a:rPr lang="en-US"/>
              <a:t>If you can run it in </a:t>
            </a:r>
            <a:r>
              <a:rPr lang="en-US" err="1"/>
              <a:t>Powershell</a:t>
            </a:r>
            <a:r>
              <a:rPr lang="en-US"/>
              <a:t> or CLI, you can run it during an image build</a:t>
            </a:r>
          </a:p>
          <a:p>
            <a:pPr marL="0" indent="0">
              <a:buNone/>
            </a:pPr>
            <a:endParaRPr lang="en-US"/>
          </a:p>
          <a:p>
            <a:pPr marL="0" indent="0">
              <a:buNone/>
            </a:pPr>
            <a:endParaRPr lang="en-US"/>
          </a:p>
          <a:p>
            <a:endParaRPr lang="en-US"/>
          </a:p>
          <a:p>
            <a:endParaRPr lang="en-US"/>
          </a:p>
        </p:txBody>
      </p:sp>
    </p:spTree>
    <p:extLst>
      <p:ext uri="{BB962C8B-B14F-4D97-AF65-F5344CB8AC3E}">
        <p14:creationId xmlns:p14="http://schemas.microsoft.com/office/powerpoint/2010/main" val="36511128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a:t>The Image Builder Service</a:t>
            </a:r>
          </a:p>
        </p:txBody>
      </p:sp>
      <p:sp>
        <p:nvSpPr>
          <p:cNvPr id="3" name="Content Placeholder 2">
            <a:extLst>
              <a:ext uri="{FF2B5EF4-FFF2-40B4-BE49-F238E27FC236}">
                <a16:creationId xmlns:a16="http://schemas.microsoft.com/office/drawing/2014/main" id="{DBDB8844-79D1-DB45-8BA1-17D5E24DE4A6}"/>
              </a:ext>
            </a:extLst>
          </p:cNvPr>
          <p:cNvSpPr>
            <a:spLocks noGrp="1"/>
          </p:cNvSpPr>
          <p:nvPr>
            <p:ph sz="quarter" idx="10"/>
          </p:nvPr>
        </p:nvSpPr>
        <p:spPr>
          <a:xfrm>
            <a:off x="584200" y="1435100"/>
            <a:ext cx="11018838" cy="430887"/>
          </a:xfrm>
        </p:spPr>
        <p:txBody>
          <a:bodyPr/>
          <a:lstStyle/>
          <a:p>
            <a:pPr marL="0" indent="0">
              <a:buNone/>
            </a:pPr>
            <a:r>
              <a:rPr lang="en-US"/>
              <a:t>Subtitle or descriptive text</a:t>
            </a:r>
          </a:p>
        </p:txBody>
      </p:sp>
      <p:pic>
        <p:nvPicPr>
          <p:cNvPr id="1026" name="Picture 2">
            <a:extLst>
              <a:ext uri="{FF2B5EF4-FFF2-40B4-BE49-F238E27FC236}">
                <a16:creationId xmlns:a16="http://schemas.microsoft.com/office/drawing/2014/main" id="{4629FE2A-7B0E-FD5B-F105-5E7B4706F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7450"/>
            <a:ext cx="121920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3840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E8BF-228E-D56D-0260-1E503919B9A2}"/>
              </a:ext>
            </a:extLst>
          </p:cNvPr>
          <p:cNvSpPr>
            <a:spLocks noGrp="1"/>
          </p:cNvSpPr>
          <p:nvPr>
            <p:ph type="title"/>
          </p:nvPr>
        </p:nvSpPr>
        <p:spPr/>
        <p:txBody>
          <a:bodyPr/>
          <a:lstStyle/>
          <a:p>
            <a:r>
              <a:rPr lang="en-GB"/>
              <a:t>Image Builder Process</a:t>
            </a:r>
          </a:p>
        </p:txBody>
      </p:sp>
      <p:pic>
        <p:nvPicPr>
          <p:cNvPr id="2050" name="Picture 2">
            <a:extLst>
              <a:ext uri="{FF2B5EF4-FFF2-40B4-BE49-F238E27FC236}">
                <a16:creationId xmlns:a16="http://schemas.microsoft.com/office/drawing/2014/main" id="{18EC6EFB-A64E-311F-27DC-3712E9ADD3F8}"/>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287" y="1435100"/>
            <a:ext cx="12194288"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2449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a:t>Image Management</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GB" sz="2400"/>
              <a:t>Image Builder can create standalone images as VHD file</a:t>
            </a:r>
          </a:p>
          <a:p>
            <a:r>
              <a:rPr lang="en-GB" sz="2400"/>
              <a:t>It also fully supports Azure Compute Gallery for Image Management</a:t>
            </a:r>
          </a:p>
          <a:p>
            <a:pPr lvl="1"/>
            <a:r>
              <a:rPr lang="en-GB"/>
              <a:t>Versioning</a:t>
            </a:r>
          </a:p>
          <a:p>
            <a:pPr lvl="1"/>
            <a:r>
              <a:rPr lang="en-GB"/>
              <a:t>Multi-Region Image Distribution</a:t>
            </a:r>
          </a:p>
          <a:p>
            <a:pPr lvl="1"/>
            <a:r>
              <a:rPr lang="en-GB"/>
              <a:t>Replicas</a:t>
            </a:r>
          </a:p>
          <a:p>
            <a:r>
              <a:rPr lang="en-GB" sz="2400"/>
              <a:t>Images can be managed through both Shell and Portal</a:t>
            </a:r>
          </a:p>
          <a:p>
            <a:r>
              <a:rPr lang="en-GB" sz="2400"/>
              <a:t>Image Management Process can now also be managed in Portal</a:t>
            </a:r>
          </a:p>
          <a:p>
            <a:r>
              <a:rPr lang="en-GB" sz="2400"/>
              <a:t>Can be deployed to both VM and VMSS resources</a:t>
            </a:r>
          </a:p>
          <a:p>
            <a:pPr marL="0" indent="0">
              <a:buNone/>
            </a:pPr>
            <a:endParaRPr lang="en-US"/>
          </a:p>
          <a:p>
            <a:pPr marL="0" indent="0">
              <a:buNone/>
            </a:pPr>
            <a:endParaRPr lang="en-US"/>
          </a:p>
          <a:p>
            <a:endParaRPr lang="en-US"/>
          </a:p>
          <a:p>
            <a:endParaRPr lang="en-US"/>
          </a:p>
        </p:txBody>
      </p:sp>
    </p:spTree>
    <p:extLst>
      <p:ext uri="{BB962C8B-B14F-4D97-AF65-F5344CB8AC3E}">
        <p14:creationId xmlns:p14="http://schemas.microsoft.com/office/powerpoint/2010/main" val="36564515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Components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GB"/>
              <a:t>Base Components</a:t>
            </a:r>
          </a:p>
          <a:p>
            <a:pPr lvl="1"/>
            <a:r>
              <a:rPr lang="en-GB"/>
              <a:t>Compute Gallery</a:t>
            </a:r>
          </a:p>
          <a:p>
            <a:pPr lvl="1"/>
            <a:r>
              <a:rPr lang="en-GB"/>
              <a:t>Storage Account</a:t>
            </a:r>
          </a:p>
          <a:p>
            <a:pPr lvl="1"/>
            <a:r>
              <a:rPr lang="en-GB"/>
              <a:t>User Managed Identity (UMI)</a:t>
            </a:r>
          </a:p>
          <a:p>
            <a:pPr lvl="1"/>
            <a:endParaRPr lang="en-GB"/>
          </a:p>
          <a:p>
            <a:r>
              <a:rPr lang="en-GB"/>
              <a:t>Image components</a:t>
            </a:r>
          </a:p>
          <a:p>
            <a:pPr lvl="1"/>
            <a:r>
              <a:rPr lang="en-GB" err="1"/>
              <a:t>Powershell</a:t>
            </a:r>
            <a:r>
              <a:rPr lang="en-GB"/>
              <a:t> – run a </a:t>
            </a:r>
            <a:r>
              <a:rPr lang="en-GB" err="1"/>
              <a:t>powershell</a:t>
            </a:r>
            <a:r>
              <a:rPr lang="en-GB"/>
              <a:t> command or script on the image</a:t>
            </a:r>
          </a:p>
          <a:p>
            <a:pPr lvl="1"/>
            <a:r>
              <a:rPr lang="en-GB"/>
              <a:t>Shell – run a shell command (</a:t>
            </a:r>
            <a:r>
              <a:rPr lang="en-GB" err="1"/>
              <a:t>linux</a:t>
            </a:r>
            <a:r>
              <a:rPr lang="en-GB"/>
              <a:t>) on the image</a:t>
            </a:r>
          </a:p>
          <a:p>
            <a:pPr lvl="1"/>
            <a:r>
              <a:rPr lang="en-GB"/>
              <a:t>Windows Restart – restart the image builder</a:t>
            </a:r>
          </a:p>
          <a:p>
            <a:pPr lvl="1"/>
            <a:r>
              <a:rPr lang="en-GB"/>
              <a:t>Windows Update – run windows update</a:t>
            </a:r>
          </a:p>
          <a:p>
            <a:pPr lvl="1"/>
            <a:r>
              <a:rPr lang="en-GB"/>
              <a:t>File – Upload a file</a:t>
            </a:r>
          </a:p>
          <a:p>
            <a:pPr marL="0" indent="0">
              <a:buNone/>
            </a:pPr>
            <a:endParaRPr lang="en-US"/>
          </a:p>
          <a:p>
            <a:pPr marL="0" indent="0">
              <a:buNone/>
            </a:pPr>
            <a:endParaRPr lang="en-US"/>
          </a:p>
          <a:p>
            <a:endParaRPr lang="en-US"/>
          </a:p>
          <a:p>
            <a:endParaRPr lang="en-US"/>
          </a:p>
        </p:txBody>
      </p:sp>
    </p:spTree>
    <p:extLst>
      <p:ext uri="{BB962C8B-B14F-4D97-AF65-F5344CB8AC3E}">
        <p14:creationId xmlns:p14="http://schemas.microsoft.com/office/powerpoint/2010/main" val="30733218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2606-8F83-9DE1-D746-2FE44E827F79}"/>
              </a:ext>
            </a:extLst>
          </p:cNvPr>
          <p:cNvSpPr>
            <a:spLocks noGrp="1"/>
          </p:cNvSpPr>
          <p:nvPr>
            <p:ph type="title"/>
          </p:nvPr>
        </p:nvSpPr>
        <p:spPr/>
        <p:txBody>
          <a:bodyPr/>
          <a:lstStyle/>
          <a:p>
            <a:r>
              <a:rPr lang="en-GB"/>
              <a:t>Image Builder Components In Azure</a:t>
            </a:r>
          </a:p>
        </p:txBody>
      </p:sp>
      <p:sp>
        <p:nvSpPr>
          <p:cNvPr id="3" name="Content Placeholder 2">
            <a:extLst>
              <a:ext uri="{FF2B5EF4-FFF2-40B4-BE49-F238E27FC236}">
                <a16:creationId xmlns:a16="http://schemas.microsoft.com/office/drawing/2014/main" id="{1BC70667-38DE-0142-55CF-3B92341A793F}"/>
              </a:ext>
            </a:extLst>
          </p:cNvPr>
          <p:cNvSpPr>
            <a:spLocks noGrp="1"/>
          </p:cNvSpPr>
          <p:nvPr>
            <p:ph sz="quarter" idx="10"/>
          </p:nvPr>
        </p:nvSpPr>
        <p:spPr>
          <a:xfrm>
            <a:off x="584200" y="3915508"/>
            <a:ext cx="11018838" cy="2499146"/>
          </a:xfrm>
        </p:spPr>
        <p:txBody>
          <a:bodyPr/>
          <a:lstStyle/>
          <a:p>
            <a:r>
              <a:rPr lang="en-GB"/>
              <a:t>Managed Identity</a:t>
            </a:r>
          </a:p>
          <a:p>
            <a:r>
              <a:rPr lang="en-GB"/>
              <a:t>Storage Account</a:t>
            </a:r>
          </a:p>
          <a:p>
            <a:r>
              <a:rPr lang="en-GB"/>
              <a:t>Compute Gallery</a:t>
            </a:r>
          </a:p>
          <a:p>
            <a:r>
              <a:rPr lang="en-GB"/>
              <a:t>Image Definition</a:t>
            </a:r>
          </a:p>
          <a:p>
            <a:r>
              <a:rPr lang="en-GB"/>
              <a:t>Image Version</a:t>
            </a:r>
          </a:p>
        </p:txBody>
      </p:sp>
      <p:pic>
        <p:nvPicPr>
          <p:cNvPr id="6" name="Content Placeholder 4">
            <a:extLst>
              <a:ext uri="{FF2B5EF4-FFF2-40B4-BE49-F238E27FC236}">
                <a16:creationId xmlns:a16="http://schemas.microsoft.com/office/drawing/2014/main" id="{BBDED746-59E4-0E45-E6AC-6427EDB68E12}"/>
              </a:ext>
            </a:extLst>
          </p:cNvPr>
          <p:cNvPicPr>
            <a:picLocks noChangeAspect="1"/>
          </p:cNvPicPr>
          <p:nvPr/>
        </p:nvPicPr>
        <p:blipFill>
          <a:blip r:embed="rId3"/>
          <a:stretch>
            <a:fillRect/>
          </a:stretch>
        </p:blipFill>
        <p:spPr>
          <a:xfrm>
            <a:off x="588263" y="1458545"/>
            <a:ext cx="10236025" cy="2210777"/>
          </a:xfrm>
          <a:prstGeom prst="rect">
            <a:avLst/>
          </a:prstGeom>
        </p:spPr>
      </p:pic>
    </p:spTree>
    <p:extLst>
      <p:ext uri="{BB962C8B-B14F-4D97-AF65-F5344CB8AC3E}">
        <p14:creationId xmlns:p14="http://schemas.microsoft.com/office/powerpoint/2010/main" val="22066733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sz="2800"/>
              <a:t>Template Creation</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pPr marL="0" indent="0">
              <a:buNone/>
            </a:pPr>
            <a:r>
              <a:rPr lang="en-US" sz="2400"/>
              <a:t>“</a:t>
            </a:r>
            <a:r>
              <a:rPr lang="en-GB" sz="2400"/>
              <a:t>An image template is a predefined blueprint that encapsulates the configuration settings, customizations, and provisioning instructions for creating a virtual machine (VM) image in Azure.”</a:t>
            </a:r>
          </a:p>
          <a:p>
            <a:pPr marL="0" indent="0">
              <a:buNone/>
            </a:pPr>
            <a:endParaRPr lang="en-GB" sz="2400"/>
          </a:p>
          <a:p>
            <a:pPr marL="0" indent="0">
              <a:buNone/>
            </a:pPr>
            <a:r>
              <a:rPr lang="en-GB" sz="2400"/>
              <a:t>What is involved?</a:t>
            </a:r>
          </a:p>
          <a:p>
            <a:r>
              <a:rPr lang="en-US" sz="2400"/>
              <a:t>Base image selection</a:t>
            </a:r>
          </a:p>
          <a:p>
            <a:r>
              <a:rPr lang="en-US" sz="2400"/>
              <a:t>Scripts and artifacts</a:t>
            </a:r>
          </a:p>
          <a:p>
            <a:r>
              <a:rPr lang="en-US" sz="2400"/>
              <a:t>Configuration settings</a:t>
            </a:r>
          </a:p>
          <a:p>
            <a:r>
              <a:rPr lang="en-US" sz="2400"/>
              <a:t>Distribution targets</a:t>
            </a:r>
          </a:p>
          <a:p>
            <a:r>
              <a:rPr lang="en-US" sz="2400"/>
              <a:t>Template validation</a:t>
            </a:r>
          </a:p>
          <a:p>
            <a:pPr marL="0" indent="0">
              <a:buNone/>
            </a:pPr>
            <a:endParaRPr lang="en-US"/>
          </a:p>
          <a:p>
            <a:endParaRPr lang="en-US"/>
          </a:p>
          <a:p>
            <a:endParaRPr lang="en-US"/>
          </a:p>
        </p:txBody>
      </p:sp>
    </p:spTree>
    <p:extLst>
      <p:ext uri="{BB962C8B-B14F-4D97-AF65-F5344CB8AC3E}">
        <p14:creationId xmlns:p14="http://schemas.microsoft.com/office/powerpoint/2010/main" val="1943882945"/>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11472DD-CE71-40EB-A555-2657937A0462}">
  <ds:schemaRefs>
    <ds:schemaRef ds:uri="3a08ec24-c134-4431-b5bd-1238984bf104"/>
    <ds:schemaRef ds:uri="492b655a-ec86-4731-b25e-ce4ddeb8f5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73F8E-CD3C-401D-81D0-68F54DCC798C}">
  <ds:schemaRefs>
    <ds:schemaRef ds:uri="http://schemas.microsoft.com/sharepoint/v3/contenttype/forms"/>
  </ds:schemaRefs>
</ds:datastoreItem>
</file>

<file path=customXml/itemProps3.xml><?xml version="1.0" encoding="utf-8"?>
<ds:datastoreItem xmlns:ds="http://schemas.openxmlformats.org/officeDocument/2006/customXml" ds:itemID="{561B1131-15CA-429C-B875-56F79CD6C674}">
  <ds:schemaRefs>
    <ds:schemaRef ds:uri="492b655a-ec86-4731-b25e-ce4ddeb8f50a"/>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3623</Words>
  <Application>Microsoft Office PowerPoint</Application>
  <PresentationFormat>Widescreen</PresentationFormat>
  <Paragraphs>364</Paragraphs>
  <Slides>24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Consolas</vt:lpstr>
      <vt:lpstr>Segoe UI</vt:lpstr>
      <vt:lpstr>Segoe UI Semibold</vt:lpstr>
      <vt:lpstr>Wingdings</vt:lpstr>
      <vt:lpstr>White Template</vt:lpstr>
      <vt:lpstr>Azure Image Builder</vt:lpstr>
      <vt:lpstr>What is Azure Image Builder</vt:lpstr>
      <vt:lpstr>Key Features</vt:lpstr>
      <vt:lpstr>The Image Builder Service</vt:lpstr>
      <vt:lpstr>Image Builder Process</vt:lpstr>
      <vt:lpstr>Image Management</vt:lpstr>
      <vt:lpstr>Components</vt:lpstr>
      <vt:lpstr>Image Builder Components In Azure</vt:lpstr>
      <vt:lpstr>Template Creation</vt:lpstr>
      <vt:lpstr>Templates in code (bicep)</vt:lpstr>
      <vt:lpstr>Automation</vt:lpstr>
      <vt:lpstr>Security and Compliance</vt:lpstr>
      <vt:lpstr>Image Builder in the Portal</vt:lpstr>
      <vt:lpstr>Image Builder in the Portal</vt:lpstr>
      <vt:lpstr>Image Builder in the Portal</vt:lpstr>
      <vt:lpstr>Practicalities</vt:lpstr>
      <vt:lpstr>Demo</vt:lpstr>
      <vt:lpstr>Running the build</vt:lpstr>
      <vt:lpstr>Debugging</vt:lpstr>
      <vt:lpstr>The Packer Log</vt:lpstr>
      <vt:lpstr>The Compute Gallery</vt:lpstr>
      <vt:lpstr>Summary</vt:lpstr>
      <vt:lpstr>Any questions?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Mike Ross</dc:creator>
  <cp:keywords/>
  <dc:description/>
  <cp:lastModifiedBy>Mike Ross</cp:lastModifiedBy>
  <cp:revision>1</cp:revision>
  <dcterms:created xsi:type="dcterms:W3CDTF">2023-06-15T13:42:47Z</dcterms:created>
  <dcterms:modified xsi:type="dcterms:W3CDTF">2023-07-05T10:33:00Z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