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notesMasterIdLst>
    <p:notesMasterId r:id="rId5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8" r:id="rId11"/>
    <p:sldId id="265" r:id="rId12"/>
    <p:sldId id="266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83" r:id="rId22"/>
    <p:sldId id="284" r:id="rId23"/>
    <p:sldId id="285" r:id="rId24"/>
    <p:sldId id="286" r:id="rId25"/>
    <p:sldId id="277" r:id="rId26"/>
    <p:sldId id="278" r:id="rId27"/>
    <p:sldId id="279" r:id="rId28"/>
    <p:sldId id="280" r:id="rId29"/>
    <p:sldId id="281" r:id="rId30"/>
    <p:sldId id="282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7" r:id="rId46"/>
    <p:sldId id="308" r:id="rId47"/>
    <p:sldId id="309" r:id="rId48"/>
    <p:sldId id="301" r:id="rId49"/>
    <p:sldId id="302" r:id="rId50"/>
    <p:sldId id="304" r:id="rId51"/>
    <p:sldId id="306" r:id="rId52"/>
    <p:sldId id="303" r:id="rId53"/>
    <p:sldId id="305" r:id="rId54"/>
    <p:sldId id="310" r:id="rId55"/>
  </p:sldIdLst>
  <p:sldSz cx="9144000" cy="6858000" type="screen4x3"/>
  <p:notesSz cx="7010400" cy="9296400"/>
  <p:custDataLst>
    <p:tags r:id="rId5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1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gs" Target="tags/tag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5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5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45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5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0BA4193-C0CA-4C3B-B690-1E19404F71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828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57066" indent="-291179">
              <a:defRPr>
                <a:solidFill>
                  <a:schemeClr val="tx1"/>
                </a:solidFill>
                <a:latin typeface="Arial" charset="0"/>
              </a:defRPr>
            </a:lvl2pPr>
            <a:lvl3pPr marL="1164717" indent="-232943">
              <a:defRPr>
                <a:solidFill>
                  <a:schemeClr val="tx1"/>
                </a:solidFill>
                <a:latin typeface="Arial" charset="0"/>
              </a:defRPr>
            </a:lvl3pPr>
            <a:lvl4pPr marL="1630604" indent="-232943">
              <a:defRPr>
                <a:solidFill>
                  <a:schemeClr val="tx1"/>
                </a:solidFill>
                <a:latin typeface="Arial" charset="0"/>
              </a:defRPr>
            </a:lvl4pPr>
            <a:lvl5pPr marL="2096491" indent="-232943">
              <a:defRPr>
                <a:solidFill>
                  <a:schemeClr val="tx1"/>
                </a:solidFill>
                <a:latin typeface="Arial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8F29B30-EC3B-46FA-85DF-335FFFE20E93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57066" indent="-291179">
              <a:defRPr>
                <a:solidFill>
                  <a:schemeClr val="tx1"/>
                </a:solidFill>
                <a:latin typeface="Arial" charset="0"/>
              </a:defRPr>
            </a:lvl2pPr>
            <a:lvl3pPr marL="1164717" indent="-232943">
              <a:defRPr>
                <a:solidFill>
                  <a:schemeClr val="tx1"/>
                </a:solidFill>
                <a:latin typeface="Arial" charset="0"/>
              </a:defRPr>
            </a:lvl3pPr>
            <a:lvl4pPr marL="1630604" indent="-232943">
              <a:defRPr>
                <a:solidFill>
                  <a:schemeClr val="tx1"/>
                </a:solidFill>
                <a:latin typeface="Arial" charset="0"/>
              </a:defRPr>
            </a:lvl4pPr>
            <a:lvl5pPr marL="2096491" indent="-232943">
              <a:defRPr>
                <a:solidFill>
                  <a:schemeClr val="tx1"/>
                </a:solidFill>
                <a:latin typeface="Arial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954C8DC-9D1B-49F6-825E-5F0D97F05CF6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22699A-0223-42BA-83CB-85D2BB00A98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95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728C01-1F28-49F7-9C41-B838C64C66E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56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5C9C4F-D945-48CD-938C-BDC47832F4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12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FD468-C44D-41D8-8037-97738CB30C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33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B012FA-8197-4E6D-A160-BE4DF2AC13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82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E26E7E-E6D1-47B6-95E5-8DC46045F2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15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7B1C30-A8E3-45B9-9972-5CC6A7BEBBE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15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24DD6-0ECD-4FF2-91A7-3E822155BA1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80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BBE84A-6877-493F-B313-0FCACAC6341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37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A55D8-BDDF-42C8-B98C-3978405EA6E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95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ED4F57-BE1C-4930-88C9-24C555BB635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90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CA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9092808-3A2F-4BF2-B58E-9787431440E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800" b="1" kern="1200">
          <a:solidFill>
            <a:schemeClr val="tx1"/>
          </a:solidFill>
          <a:latin typeface="Gill Sans MT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9pPr>
    </p:titleStyle>
    <p:bodyStyle>
      <a:lvl1pPr marL="342900" indent="-342900" algn="ctr" rtl="0" eaLnBrk="1" fontAlgn="base" hangingPunct="1">
        <a:spcBef>
          <a:spcPct val="20000"/>
        </a:spcBef>
        <a:spcAft>
          <a:spcPct val="0"/>
        </a:spcAft>
        <a:buFont typeface="Arial" charset="0"/>
        <a:defRPr sz="48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1pPr>
      <a:lvl2pPr marL="1028700" indent="-571500" algn="ctr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40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2pPr>
      <a:lvl3pPr marL="1485900" indent="-571500" algn="ctr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6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viralpatel.net/taj/tutorial/makefile-tutorial.php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idytutorials.com/2009/08/nmake-makefile-tutorial-and-example.html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dd9y37ha.asp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Advanced </a:t>
            </a:r>
            <a:r>
              <a:rPr lang="en-US"/>
              <a:t>S</a:t>
            </a:r>
            <a:r>
              <a:rPr lang="en-US" smtClean="0"/>
              <a:t>oftware </a:t>
            </a:r>
            <a:r>
              <a:rPr lang="en-US" dirty="0"/>
              <a:t>T</a:t>
            </a:r>
            <a:r>
              <a:rPr lang="en-US" smtClean="0"/>
              <a:t>echniques</a:t>
            </a:r>
            <a:endParaRPr lang="en-US" dirty="0" smtClean="0"/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More about </a:t>
            </a:r>
            <a:r>
              <a:rPr lang="en-US" dirty="0" err="1" smtClean="0"/>
              <a:t>makefiles</a:t>
            </a:r>
            <a:endParaRPr lang="en-US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Use it:</a:t>
            </a:r>
          </a:p>
          <a:p>
            <a:endParaRPr lang="en-CA" dirty="0" smtClean="0"/>
          </a:p>
          <a:p>
            <a:r>
              <a:rPr lang="en-CA" dirty="0" smtClean="0"/>
              <a:t>$(</a:t>
            </a:r>
            <a:r>
              <a:rPr lang="en-CA" dirty="0" err="1" smtClean="0"/>
              <a:t>macroName</a:t>
            </a:r>
            <a:r>
              <a:rPr lang="en-CA" dirty="0" smtClean="0"/>
              <a:t>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6763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CA" dirty="0" smtClean="0"/>
              <a:t>CC = cl</a:t>
            </a:r>
          </a:p>
          <a:p>
            <a:pPr algn="l"/>
            <a:r>
              <a:rPr lang="en-CA" dirty="0" smtClean="0"/>
              <a:t>LD = cl</a:t>
            </a:r>
          </a:p>
          <a:p>
            <a:pPr algn="l"/>
            <a:r>
              <a:rPr lang="en-CA" dirty="0" smtClean="0"/>
              <a:t>CFLAGS = /c</a:t>
            </a:r>
          </a:p>
          <a:p>
            <a:pPr algn="l"/>
            <a:r>
              <a:rPr lang="en-CA" dirty="0" smtClean="0"/>
              <a:t>LDFLAGS = /Fe</a:t>
            </a:r>
          </a:p>
          <a:p>
            <a:pPr algn="l"/>
            <a:r>
              <a:rPr lang="en-CA" dirty="0" smtClean="0"/>
              <a:t>OBJ = main.obj input.obj output.obj</a:t>
            </a:r>
          </a:p>
          <a:p>
            <a:pPr algn="l"/>
            <a:r>
              <a:rPr lang="en-CA" dirty="0" smtClean="0"/>
              <a:t>STD_HEADERS = </a:t>
            </a:r>
            <a:r>
              <a:rPr lang="en-CA" dirty="0" err="1" smtClean="0"/>
              <a:t>prototypes.h</a:t>
            </a:r>
            <a:endParaRPr lang="en-CA" dirty="0" smtClean="0"/>
          </a:p>
          <a:p>
            <a:pPr algn="l"/>
            <a:r>
              <a:rPr lang="en-CA" dirty="0" smtClean="0"/>
              <a:t>EXE = application.exe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5715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l"/>
            <a:r>
              <a:rPr lang="en-CA" dirty="0"/>
              <a:t>$(EXE): $(OBJ) </a:t>
            </a:r>
            <a:endParaRPr lang="en-CA" dirty="0" smtClean="0"/>
          </a:p>
          <a:p>
            <a:pPr algn="l"/>
            <a:r>
              <a:rPr lang="en-CA" dirty="0"/>
              <a:t>	</a:t>
            </a:r>
            <a:r>
              <a:rPr lang="en-CA" dirty="0" smtClean="0"/>
              <a:t>$(</a:t>
            </a:r>
            <a:r>
              <a:rPr lang="en-CA" dirty="0"/>
              <a:t>LD) $(OBJ) $(LDFLAGS</a:t>
            </a:r>
            <a:r>
              <a:rPr lang="en-CA" dirty="0" smtClean="0"/>
              <a:t>)$(</a:t>
            </a:r>
            <a:r>
              <a:rPr lang="en-CA" dirty="0"/>
              <a:t>EXE) </a:t>
            </a:r>
            <a:endParaRPr lang="en-CA" dirty="0" smtClean="0"/>
          </a:p>
          <a:p>
            <a:pPr algn="l"/>
            <a:endParaRPr lang="en-CA" dirty="0"/>
          </a:p>
          <a:p>
            <a:pPr algn="l"/>
            <a:r>
              <a:rPr lang="en-CA" dirty="0" smtClean="0"/>
              <a:t>main.obj</a:t>
            </a:r>
            <a:r>
              <a:rPr lang="en-CA" dirty="0"/>
              <a:t>: </a:t>
            </a:r>
            <a:r>
              <a:rPr lang="en-CA" dirty="0" err="1"/>
              <a:t>main.c</a:t>
            </a:r>
            <a:r>
              <a:rPr lang="en-CA" dirty="0"/>
              <a:t> $(</a:t>
            </a:r>
            <a:r>
              <a:rPr lang="en-CA" dirty="0" smtClean="0"/>
              <a:t>STD_HEADERS</a:t>
            </a:r>
            <a:r>
              <a:rPr lang="en-CA" dirty="0"/>
              <a:t>) </a:t>
            </a:r>
            <a:endParaRPr lang="en-CA" dirty="0" smtClean="0"/>
          </a:p>
          <a:p>
            <a:pPr algn="l"/>
            <a:r>
              <a:rPr lang="en-CA" dirty="0"/>
              <a:t>	</a:t>
            </a:r>
            <a:r>
              <a:rPr lang="en-CA" dirty="0" smtClean="0"/>
              <a:t>$(</a:t>
            </a:r>
            <a:r>
              <a:rPr lang="en-CA" dirty="0"/>
              <a:t>CC) </a:t>
            </a:r>
            <a:r>
              <a:rPr lang="en-CA" dirty="0" err="1"/>
              <a:t>main.c</a:t>
            </a:r>
            <a:r>
              <a:rPr lang="en-CA" dirty="0"/>
              <a:t> $(</a:t>
            </a:r>
            <a:r>
              <a:rPr lang="en-CA" dirty="0" smtClean="0"/>
              <a:t>CFLAGS)</a:t>
            </a:r>
          </a:p>
          <a:p>
            <a:pPr algn="l"/>
            <a:endParaRPr lang="en-CA" dirty="0"/>
          </a:p>
          <a:p>
            <a:pPr algn="l"/>
            <a:r>
              <a:rPr lang="en-CA" dirty="0" smtClean="0"/>
              <a:t>input.obj</a:t>
            </a:r>
            <a:r>
              <a:rPr lang="en-CA" dirty="0"/>
              <a:t>: </a:t>
            </a:r>
            <a:r>
              <a:rPr lang="en-CA" dirty="0" err="1"/>
              <a:t>input.c</a:t>
            </a:r>
            <a:r>
              <a:rPr lang="en-CA" dirty="0"/>
              <a:t> $(</a:t>
            </a:r>
            <a:r>
              <a:rPr lang="en-CA" dirty="0" smtClean="0"/>
              <a:t>STD_HEADERS</a:t>
            </a:r>
            <a:r>
              <a:rPr lang="en-CA" dirty="0"/>
              <a:t>) </a:t>
            </a:r>
            <a:r>
              <a:rPr lang="en-CA" dirty="0" err="1"/>
              <a:t>special.h</a:t>
            </a:r>
            <a:r>
              <a:rPr lang="en-CA" dirty="0"/>
              <a:t> </a:t>
            </a:r>
            <a:endParaRPr lang="en-CA" dirty="0" smtClean="0"/>
          </a:p>
          <a:p>
            <a:pPr algn="l"/>
            <a:r>
              <a:rPr lang="en-CA" dirty="0"/>
              <a:t>	</a:t>
            </a:r>
            <a:r>
              <a:rPr lang="en-CA" dirty="0" smtClean="0"/>
              <a:t>$(</a:t>
            </a:r>
            <a:r>
              <a:rPr lang="en-CA" dirty="0"/>
              <a:t>CC) </a:t>
            </a:r>
            <a:r>
              <a:rPr lang="en-CA" dirty="0" err="1"/>
              <a:t>input.c</a:t>
            </a:r>
            <a:r>
              <a:rPr lang="en-CA" dirty="0"/>
              <a:t> $(</a:t>
            </a:r>
            <a:r>
              <a:rPr lang="en-CA" dirty="0" smtClean="0"/>
              <a:t>CFLAGS)</a:t>
            </a:r>
          </a:p>
          <a:p>
            <a:pPr algn="l"/>
            <a:endParaRPr lang="en-CA" dirty="0"/>
          </a:p>
          <a:p>
            <a:pPr algn="l"/>
            <a:r>
              <a:rPr lang="en-CA" dirty="0" smtClean="0"/>
              <a:t>output.obj</a:t>
            </a:r>
            <a:r>
              <a:rPr lang="en-CA" dirty="0"/>
              <a:t>: </a:t>
            </a:r>
            <a:r>
              <a:rPr lang="en-CA" dirty="0" err="1"/>
              <a:t>output.c</a:t>
            </a:r>
            <a:r>
              <a:rPr lang="en-CA" dirty="0"/>
              <a:t> $(</a:t>
            </a:r>
            <a:r>
              <a:rPr lang="en-CA" dirty="0" smtClean="0"/>
              <a:t>STD_HEADERS</a:t>
            </a:r>
            <a:r>
              <a:rPr lang="en-CA" dirty="0"/>
              <a:t>) </a:t>
            </a:r>
            <a:r>
              <a:rPr lang="en-CA" dirty="0" err="1"/>
              <a:t>special.h</a:t>
            </a:r>
            <a:r>
              <a:rPr lang="en-CA" dirty="0"/>
              <a:t> </a:t>
            </a:r>
            <a:endParaRPr lang="en-CA" dirty="0" smtClean="0"/>
          </a:p>
          <a:p>
            <a:pPr algn="l"/>
            <a:r>
              <a:rPr lang="en-CA" dirty="0"/>
              <a:t>	</a:t>
            </a:r>
            <a:r>
              <a:rPr lang="en-CA" dirty="0" smtClean="0"/>
              <a:t>$(</a:t>
            </a:r>
            <a:r>
              <a:rPr lang="en-CA" dirty="0"/>
              <a:t>CC) </a:t>
            </a:r>
            <a:r>
              <a:rPr lang="en-CA" dirty="0" err="1"/>
              <a:t>output.c</a:t>
            </a:r>
            <a:r>
              <a:rPr lang="en-CA" dirty="0"/>
              <a:t> $(</a:t>
            </a:r>
            <a:r>
              <a:rPr lang="en-CA" dirty="0" smtClean="0"/>
              <a:t>CFLAGS)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1536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OK, so why?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Using macros</a:t>
            </a:r>
          </a:p>
          <a:p>
            <a:r>
              <a:rPr lang="en-CA" dirty="0" smtClean="0"/>
              <a:t>makes it easier</a:t>
            </a:r>
          </a:p>
          <a:p>
            <a:r>
              <a:rPr lang="en-CA" dirty="0" smtClean="0"/>
              <a:t>to make changes</a:t>
            </a:r>
          </a:p>
          <a:p>
            <a:r>
              <a:rPr lang="en-CA" dirty="0" smtClean="0"/>
              <a:t>later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0166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For example:</a:t>
            </a:r>
          </a:p>
          <a:p>
            <a:pPr marL="925830" indent="-857250">
              <a:buFont typeface="Arial" pitchFamily="34" charset="0"/>
              <a:buChar char="•"/>
            </a:pPr>
            <a:r>
              <a:rPr lang="en-CA" dirty="0" smtClean="0"/>
              <a:t>you change compilers</a:t>
            </a:r>
          </a:p>
          <a:p>
            <a:pPr marL="925830" indent="-857250">
              <a:buFont typeface="Arial" pitchFamily="34" charset="0"/>
              <a:buChar char="•"/>
            </a:pPr>
            <a:r>
              <a:rPr lang="en-CA" dirty="0" smtClean="0"/>
              <a:t>you add another standard header file</a:t>
            </a:r>
          </a:p>
          <a:p>
            <a:pPr marL="925830" indent="-857250">
              <a:buFont typeface="Arial" pitchFamily="34" charset="0"/>
              <a:buChar char="•"/>
            </a:pPr>
            <a:r>
              <a:rPr lang="en-CA" dirty="0" smtClean="0"/>
              <a:t>command line options change for your compiler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3312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Aside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 smtClean="0"/>
              <a:t>CC?</a:t>
            </a:r>
          </a:p>
          <a:p>
            <a:r>
              <a:rPr lang="en-CA" dirty="0" smtClean="0"/>
              <a:t>LD?</a:t>
            </a:r>
          </a:p>
          <a:p>
            <a:endParaRPr lang="en-CA" dirty="0"/>
          </a:p>
          <a:p>
            <a:r>
              <a:rPr lang="en-CA" dirty="0" smtClean="0"/>
              <a:t>In UNIX, the compiler is CC</a:t>
            </a:r>
          </a:p>
          <a:p>
            <a:r>
              <a:rPr lang="en-CA" dirty="0" smtClean="0"/>
              <a:t>(short for C Compiler)</a:t>
            </a:r>
          </a:p>
          <a:p>
            <a:r>
              <a:rPr lang="en-CA" dirty="0" smtClean="0"/>
              <a:t> and </a:t>
            </a:r>
          </a:p>
          <a:p>
            <a:r>
              <a:rPr lang="en-CA" dirty="0" smtClean="0"/>
              <a:t>the linker is called LD </a:t>
            </a:r>
          </a:p>
          <a:p>
            <a:r>
              <a:rPr lang="en-CA" dirty="0" smtClean="0"/>
              <a:t>(short for loader)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74819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And some of the others ...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OBJ contains the list of all of the object files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71453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CFLAGS contains the </a:t>
            </a:r>
          </a:p>
          <a:p>
            <a:r>
              <a:rPr lang="en-CA" dirty="0" smtClean="0"/>
              <a:t>C compiler </a:t>
            </a:r>
          </a:p>
          <a:p>
            <a:r>
              <a:rPr lang="en-CA" dirty="0" smtClean="0"/>
              <a:t>command-line options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78815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LDFLAGS contains the</a:t>
            </a:r>
          </a:p>
          <a:p>
            <a:r>
              <a:rPr lang="en-CA" dirty="0" smtClean="0"/>
              <a:t>linker</a:t>
            </a:r>
          </a:p>
          <a:p>
            <a:r>
              <a:rPr lang="en-CA" dirty="0" smtClean="0"/>
              <a:t>command-line options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06336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How about a generic </a:t>
            </a:r>
            <a:r>
              <a:rPr lang="en-CA" dirty="0" err="1" smtClean="0"/>
              <a:t>makefile</a:t>
            </a:r>
            <a:r>
              <a:rPr lang="en-CA" dirty="0" smtClean="0"/>
              <a:t>!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CA" dirty="0"/>
              <a:t>CC = cl</a:t>
            </a:r>
          </a:p>
          <a:p>
            <a:pPr algn="l"/>
            <a:r>
              <a:rPr lang="en-CA" dirty="0"/>
              <a:t>LD = cl</a:t>
            </a:r>
          </a:p>
          <a:p>
            <a:pPr algn="l"/>
            <a:r>
              <a:rPr lang="en-CA" dirty="0"/>
              <a:t>CFLAGS = /c</a:t>
            </a:r>
          </a:p>
          <a:p>
            <a:pPr algn="l"/>
            <a:r>
              <a:rPr lang="en-CA" dirty="0"/>
              <a:t>LDFLAGS = /</a:t>
            </a:r>
            <a:r>
              <a:rPr lang="en-CA" dirty="0" smtClean="0"/>
              <a:t>Fe</a:t>
            </a:r>
          </a:p>
          <a:p>
            <a:pPr algn="l"/>
            <a:r>
              <a:rPr lang="en-CA" dirty="0" smtClean="0"/>
              <a:t>SRC = </a:t>
            </a:r>
            <a:r>
              <a:rPr lang="en-CA" dirty="0" err="1" smtClean="0"/>
              <a:t>main.c</a:t>
            </a:r>
            <a:r>
              <a:rPr lang="en-CA" dirty="0" smtClean="0"/>
              <a:t> </a:t>
            </a:r>
            <a:r>
              <a:rPr lang="en-CA" dirty="0" err="1" smtClean="0"/>
              <a:t>input.c</a:t>
            </a:r>
            <a:r>
              <a:rPr lang="en-CA" dirty="0" smtClean="0"/>
              <a:t> </a:t>
            </a:r>
            <a:r>
              <a:rPr lang="en-CA" dirty="0" err="1" smtClean="0"/>
              <a:t>output.c</a:t>
            </a:r>
            <a:endParaRPr lang="en-CA" dirty="0"/>
          </a:p>
          <a:p>
            <a:pPr algn="l"/>
            <a:r>
              <a:rPr lang="en-CA" dirty="0"/>
              <a:t>OBJ = </a:t>
            </a:r>
            <a:r>
              <a:rPr lang="en-CA" dirty="0" smtClean="0"/>
              <a:t>$(SRC: .c=.</a:t>
            </a:r>
            <a:r>
              <a:rPr lang="en-CA" dirty="0" err="1" smtClean="0"/>
              <a:t>obj</a:t>
            </a:r>
            <a:r>
              <a:rPr lang="en-CA" dirty="0" smtClean="0"/>
              <a:t>)</a:t>
            </a:r>
            <a:endParaRPr lang="en-CA" dirty="0"/>
          </a:p>
          <a:p>
            <a:pPr algn="l"/>
            <a:r>
              <a:rPr lang="en-CA" dirty="0"/>
              <a:t>STD_HEADERS = </a:t>
            </a:r>
            <a:r>
              <a:rPr lang="en-CA" dirty="0" err="1"/>
              <a:t>prototypes.h</a:t>
            </a:r>
            <a:endParaRPr lang="en-CA" dirty="0"/>
          </a:p>
          <a:p>
            <a:pPr algn="l"/>
            <a:r>
              <a:rPr lang="en-CA" dirty="0"/>
              <a:t>EXE = application.exe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7285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So far …</a:t>
            </a:r>
          </a:p>
        </p:txBody>
      </p:sp>
      <p:sp>
        <p:nvSpPr>
          <p:cNvPr id="401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You know</a:t>
            </a:r>
          </a:p>
          <a:p>
            <a:pPr eaLnBrk="1" hangingPunct="1">
              <a:defRPr/>
            </a:pPr>
            <a:r>
              <a:rPr lang="en-US" dirty="0" smtClean="0"/>
              <a:t>a little</a:t>
            </a:r>
          </a:p>
          <a:p>
            <a:pPr eaLnBrk="1" hangingPunct="1">
              <a:defRPr/>
            </a:pPr>
            <a:r>
              <a:rPr lang="en-US" dirty="0" smtClean="0"/>
              <a:t>about </a:t>
            </a:r>
          </a:p>
          <a:p>
            <a:pPr eaLnBrk="1" hangingPunct="1">
              <a:defRPr/>
            </a:pPr>
            <a:r>
              <a:rPr lang="en-US" dirty="0" err="1" smtClean="0"/>
              <a:t>makefiles</a:t>
            </a:r>
            <a:endParaRPr lang="en-US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/>
            <a:r>
              <a:rPr lang="en-CA" sz="2000" dirty="0"/>
              <a:t>all: $(SRC) </a:t>
            </a:r>
            <a:r>
              <a:rPr lang="en-CA" sz="2000" dirty="0" smtClean="0"/>
              <a:t>  $(</a:t>
            </a:r>
            <a:r>
              <a:rPr lang="en-CA" sz="2000" dirty="0"/>
              <a:t>EXE)</a:t>
            </a:r>
          </a:p>
          <a:p>
            <a:pPr algn="l"/>
            <a:endParaRPr lang="en-CA" sz="2000" dirty="0"/>
          </a:p>
          <a:p>
            <a:pPr algn="l"/>
            <a:r>
              <a:rPr lang="en-CA" sz="2000" dirty="0"/>
              <a:t>$(EXE): $(OBJ)</a:t>
            </a:r>
          </a:p>
          <a:p>
            <a:pPr algn="l"/>
            <a:r>
              <a:rPr lang="en-CA" sz="2000" dirty="0"/>
              <a:t>	$(LD) $(OBJ) $(LDFLAGS</a:t>
            </a:r>
            <a:r>
              <a:rPr lang="en-CA" sz="2000" dirty="0" smtClean="0"/>
              <a:t>)$@</a:t>
            </a:r>
            <a:endParaRPr lang="en-CA" sz="2000" dirty="0"/>
          </a:p>
          <a:p>
            <a:pPr algn="l"/>
            <a:endParaRPr lang="en-CA" sz="2000" dirty="0"/>
          </a:p>
          <a:p>
            <a:pPr algn="l"/>
            <a:r>
              <a:rPr lang="en-CA" sz="2000" dirty="0"/>
              <a:t>input.obj: </a:t>
            </a:r>
            <a:r>
              <a:rPr lang="en-CA" sz="2000" dirty="0" err="1"/>
              <a:t>input.c</a:t>
            </a:r>
            <a:r>
              <a:rPr lang="en-CA" sz="2000" dirty="0"/>
              <a:t> $(STD_HEADERS) </a:t>
            </a:r>
            <a:r>
              <a:rPr lang="en-CA" sz="2000" dirty="0" err="1"/>
              <a:t>special.h</a:t>
            </a:r>
            <a:r>
              <a:rPr lang="en-CA" sz="2000" dirty="0"/>
              <a:t> </a:t>
            </a:r>
          </a:p>
          <a:p>
            <a:pPr algn="l"/>
            <a:endParaRPr lang="en-CA" sz="2000" dirty="0"/>
          </a:p>
          <a:p>
            <a:pPr algn="l"/>
            <a:r>
              <a:rPr lang="en-CA" sz="2000" dirty="0"/>
              <a:t>output.obj: </a:t>
            </a:r>
            <a:r>
              <a:rPr lang="en-CA" sz="2000" dirty="0" err="1"/>
              <a:t>output.c</a:t>
            </a:r>
            <a:r>
              <a:rPr lang="en-CA" sz="2000" dirty="0"/>
              <a:t> $(STD_HEADERS) </a:t>
            </a:r>
            <a:r>
              <a:rPr lang="en-CA" sz="2000" dirty="0" err="1"/>
              <a:t>special.h</a:t>
            </a:r>
            <a:r>
              <a:rPr lang="en-CA" sz="2000" dirty="0"/>
              <a:t> </a:t>
            </a:r>
          </a:p>
          <a:p>
            <a:pPr algn="l"/>
            <a:endParaRPr lang="en-CA" sz="2000" dirty="0"/>
          </a:p>
          <a:p>
            <a:pPr algn="l"/>
            <a:r>
              <a:rPr lang="en-CA" sz="2000" dirty="0"/>
              <a:t>main.obj: </a:t>
            </a:r>
            <a:r>
              <a:rPr lang="en-CA" sz="2000" dirty="0" err="1"/>
              <a:t>main.c</a:t>
            </a:r>
            <a:r>
              <a:rPr lang="en-CA" sz="2000" dirty="0"/>
              <a:t> $(STD_HEADERS)</a:t>
            </a:r>
          </a:p>
          <a:p>
            <a:pPr algn="l"/>
            <a:endParaRPr lang="en-CA" sz="2000" dirty="0"/>
          </a:p>
          <a:p>
            <a:pPr algn="l"/>
            <a:r>
              <a:rPr lang="en-CA" sz="2000" dirty="0"/>
              <a:t>.c.obj: </a:t>
            </a:r>
          </a:p>
          <a:p>
            <a:pPr algn="l"/>
            <a:r>
              <a:rPr lang="en-CA" sz="2000" dirty="0"/>
              <a:t>	$(CC) $&lt; $(CFLAGS)</a:t>
            </a:r>
          </a:p>
        </p:txBody>
      </p:sp>
    </p:spTree>
    <p:extLst>
      <p:ext uri="{BB962C8B-B14F-4D97-AF65-F5344CB8AC3E}">
        <p14:creationId xmlns:p14="http://schemas.microsoft.com/office/powerpoint/2010/main" val="1308233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 smtClean="0"/>
              <a:t>We specify generic rules </a:t>
            </a:r>
          </a:p>
          <a:p>
            <a:r>
              <a:rPr lang="en-CA" dirty="0" smtClean="0"/>
              <a:t>(if they apply)</a:t>
            </a:r>
          </a:p>
          <a:p>
            <a:endParaRPr lang="en-CA" dirty="0"/>
          </a:p>
          <a:p>
            <a:r>
              <a:rPr lang="en-CA" dirty="0" smtClean="0"/>
              <a:t>We specify specific dependencies </a:t>
            </a:r>
          </a:p>
          <a:p>
            <a:r>
              <a:rPr lang="en-CA" dirty="0" smtClean="0"/>
              <a:t>(if we need to)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00008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first dependency </a:t>
            </a:r>
            <a:endParaRPr lang="en-CA" dirty="0"/>
          </a:p>
          <a:p>
            <a:r>
              <a:rPr lang="en-CA" dirty="0" smtClean="0"/>
              <a:t>is a general one</a:t>
            </a:r>
          </a:p>
          <a:p>
            <a:r>
              <a:rPr lang="en-CA" dirty="0" smtClean="0"/>
              <a:t>saying:</a:t>
            </a:r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610734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"If you're making,</a:t>
            </a:r>
          </a:p>
          <a:p>
            <a:r>
              <a:rPr lang="en-CA" dirty="0" smtClean="0"/>
              <a:t>it depends on the </a:t>
            </a:r>
          </a:p>
          <a:p>
            <a:r>
              <a:rPr lang="en-CA" dirty="0" smtClean="0"/>
              <a:t>executable</a:t>
            </a:r>
          </a:p>
          <a:p>
            <a:r>
              <a:rPr lang="en-CA" dirty="0" smtClean="0"/>
              <a:t>and</a:t>
            </a:r>
          </a:p>
          <a:p>
            <a:r>
              <a:rPr lang="en-CA" dirty="0" smtClean="0"/>
              <a:t>source files."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74054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And it's always the FIRST</a:t>
            </a:r>
          </a:p>
          <a:p>
            <a:r>
              <a:rPr lang="en-CA" dirty="0" smtClean="0"/>
              <a:t>dependency that</a:t>
            </a:r>
          </a:p>
          <a:p>
            <a:r>
              <a:rPr lang="en-CA" dirty="0" smtClean="0"/>
              <a:t>is used </a:t>
            </a:r>
          </a:p>
          <a:p>
            <a:r>
              <a:rPr lang="en-CA" dirty="0" smtClean="0"/>
              <a:t>(unless we tell it otherwise)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230256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What's with those weird things?!?!?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$@</a:t>
            </a:r>
          </a:p>
          <a:p>
            <a:r>
              <a:rPr lang="en-CA" dirty="0" smtClean="0"/>
              <a:t>What???</a:t>
            </a:r>
          </a:p>
          <a:p>
            <a:endParaRPr lang="en-CA" dirty="0"/>
          </a:p>
          <a:p>
            <a:r>
              <a:rPr lang="en-CA" dirty="0" smtClean="0"/>
              <a:t>$&lt;</a:t>
            </a:r>
          </a:p>
          <a:p>
            <a:r>
              <a:rPr lang="en-CA" dirty="0" smtClean="0"/>
              <a:t>Double what???</a:t>
            </a:r>
          </a:p>
        </p:txBody>
      </p:sp>
    </p:spTree>
    <p:extLst>
      <p:ext uri="{BB962C8B-B14F-4D97-AF65-F5344CB8AC3E}">
        <p14:creationId xmlns:p14="http://schemas.microsoft.com/office/powerpoint/2010/main" val="37000604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$@</a:t>
            </a:r>
          </a:p>
          <a:p>
            <a:r>
              <a:rPr lang="en-CA" dirty="0" smtClean="0"/>
              <a:t>represents </a:t>
            </a:r>
          </a:p>
          <a:p>
            <a:r>
              <a:rPr lang="en-CA" dirty="0" smtClean="0"/>
              <a:t>the name of the </a:t>
            </a:r>
          </a:p>
          <a:p>
            <a:r>
              <a:rPr lang="en-CA" dirty="0" smtClean="0"/>
              <a:t>file to be made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205724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$&lt; </a:t>
            </a:r>
          </a:p>
          <a:p>
            <a:r>
              <a:rPr lang="en-CA" dirty="0"/>
              <a:t>represents</a:t>
            </a:r>
          </a:p>
          <a:p>
            <a:r>
              <a:rPr lang="en-CA" dirty="0"/>
              <a:t>the name of the </a:t>
            </a:r>
          </a:p>
          <a:p>
            <a:r>
              <a:rPr lang="en-CA" dirty="0"/>
              <a:t>related file </a:t>
            </a:r>
          </a:p>
          <a:p>
            <a:r>
              <a:rPr lang="en-CA" dirty="0"/>
              <a:t>that caused the action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751721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Also:</a:t>
            </a:r>
          </a:p>
          <a:p>
            <a:r>
              <a:rPr lang="en-CA" dirty="0" smtClean="0"/>
              <a:t>$* </a:t>
            </a:r>
          </a:p>
          <a:p>
            <a:r>
              <a:rPr lang="en-CA" dirty="0" smtClean="0"/>
              <a:t>represents the prefix shared by target and dependent files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060692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$?</a:t>
            </a:r>
          </a:p>
          <a:p>
            <a:r>
              <a:rPr lang="en-CA" dirty="0" smtClean="0"/>
              <a:t>represents</a:t>
            </a:r>
          </a:p>
          <a:p>
            <a:r>
              <a:rPr lang="en-CA" dirty="0" smtClean="0"/>
              <a:t>the names </a:t>
            </a:r>
          </a:p>
          <a:p>
            <a:r>
              <a:rPr lang="en-CA" dirty="0" smtClean="0"/>
              <a:t>of the changed dependents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57223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Hopefully,</a:t>
            </a:r>
          </a:p>
          <a:p>
            <a:r>
              <a:rPr lang="en-CA" dirty="0" smtClean="0"/>
              <a:t>you set one up</a:t>
            </a:r>
          </a:p>
          <a:p>
            <a:r>
              <a:rPr lang="en-CA" dirty="0" smtClean="0"/>
              <a:t>already</a:t>
            </a:r>
          </a:p>
          <a:p>
            <a:r>
              <a:rPr lang="en-CA" dirty="0" smtClean="0"/>
              <a:t>(remember </a:t>
            </a:r>
            <a:r>
              <a:rPr lang="en-CA" smtClean="0"/>
              <a:t>the quiz?)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8970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Let's go back ...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I said:</a:t>
            </a:r>
          </a:p>
          <a:p>
            <a:r>
              <a:rPr lang="en-CA" dirty="0" smtClean="0"/>
              <a:t>"</a:t>
            </a:r>
            <a:r>
              <a:rPr lang="en-CA" dirty="0"/>
              <a:t>And it's always the FIRST</a:t>
            </a:r>
          </a:p>
          <a:p>
            <a:r>
              <a:rPr lang="en-CA" dirty="0"/>
              <a:t>dependency that</a:t>
            </a:r>
          </a:p>
          <a:p>
            <a:r>
              <a:rPr lang="en-CA" dirty="0"/>
              <a:t>is used </a:t>
            </a:r>
          </a:p>
          <a:p>
            <a:r>
              <a:rPr lang="en-CA" dirty="0"/>
              <a:t>(unless we tell it otherwise</a:t>
            </a:r>
            <a:r>
              <a:rPr lang="en-CA" dirty="0" smtClean="0"/>
              <a:t>)"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342705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That implies:</a:t>
            </a:r>
          </a:p>
          <a:p>
            <a:r>
              <a:rPr lang="en-CA" dirty="0" smtClean="0"/>
              <a:t>we can tell it otherwise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714211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We can put at the end of the </a:t>
            </a:r>
            <a:r>
              <a:rPr lang="en-CA" dirty="0" err="1" smtClean="0"/>
              <a:t>makefile</a:t>
            </a:r>
            <a:r>
              <a:rPr lang="en-CA" dirty="0" smtClean="0"/>
              <a:t>:</a:t>
            </a:r>
          </a:p>
          <a:p>
            <a:endParaRPr lang="es-ES" dirty="0"/>
          </a:p>
          <a:p>
            <a:pPr algn="l"/>
            <a:r>
              <a:rPr lang="es-ES" dirty="0" err="1"/>
              <a:t>clean</a:t>
            </a:r>
            <a:r>
              <a:rPr lang="es-ES" dirty="0"/>
              <a:t>:</a:t>
            </a:r>
          </a:p>
          <a:p>
            <a:pPr algn="l"/>
            <a:r>
              <a:rPr lang="es-ES" dirty="0"/>
              <a:t>	</a:t>
            </a:r>
            <a:r>
              <a:rPr lang="es-ES" dirty="0" smtClean="0"/>
              <a:t>	del </a:t>
            </a:r>
            <a:r>
              <a:rPr lang="es-ES" dirty="0"/>
              <a:t>/q *.</a:t>
            </a:r>
            <a:r>
              <a:rPr lang="es-ES" dirty="0" err="1"/>
              <a:t>obj</a:t>
            </a:r>
            <a:endParaRPr lang="es-ES" dirty="0"/>
          </a:p>
          <a:p>
            <a:pPr algn="l"/>
            <a:r>
              <a:rPr lang="es-ES" dirty="0"/>
              <a:t>	</a:t>
            </a:r>
            <a:r>
              <a:rPr lang="es-ES" dirty="0" smtClean="0"/>
              <a:t>	del </a:t>
            </a:r>
            <a:r>
              <a:rPr lang="es-ES" dirty="0"/>
              <a:t>/q *.</a:t>
            </a:r>
            <a:r>
              <a:rPr lang="es-ES" dirty="0" err="1"/>
              <a:t>exe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4082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If we then execute NMAKE with:</a:t>
            </a:r>
          </a:p>
          <a:p>
            <a:r>
              <a:rPr lang="en-CA" dirty="0" smtClean="0"/>
              <a:t>NMAKE clean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930177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It'll find the </a:t>
            </a:r>
          </a:p>
          <a:p>
            <a:r>
              <a:rPr lang="en-CA" dirty="0" smtClean="0"/>
              <a:t>"clean"</a:t>
            </a:r>
          </a:p>
          <a:p>
            <a:r>
              <a:rPr lang="en-CA" dirty="0" smtClean="0"/>
              <a:t>dependency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864658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and </a:t>
            </a:r>
          </a:p>
          <a:p>
            <a:r>
              <a:rPr lang="en-CA" dirty="0" smtClean="0"/>
              <a:t>execute the rules </a:t>
            </a:r>
          </a:p>
          <a:p>
            <a:r>
              <a:rPr lang="en-CA" dirty="0" smtClean="0"/>
              <a:t>under it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474227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 this case,</a:t>
            </a:r>
          </a:p>
          <a:p>
            <a:r>
              <a:rPr lang="en-CA" dirty="0" smtClean="0"/>
              <a:t>it gets rid of </a:t>
            </a:r>
          </a:p>
          <a:p>
            <a:r>
              <a:rPr lang="en-CA" dirty="0" smtClean="0"/>
              <a:t>.</a:t>
            </a:r>
            <a:r>
              <a:rPr lang="en-CA" dirty="0" err="1" smtClean="0"/>
              <a:t>obj</a:t>
            </a:r>
            <a:r>
              <a:rPr lang="en-CA" dirty="0" smtClean="0"/>
              <a:t> and .exe files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201402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We do this if we want to rebuild the entire project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582934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This doesn't do the rebuild ...</a:t>
            </a:r>
          </a:p>
          <a:p>
            <a:r>
              <a:rPr lang="en-CA" dirty="0" smtClean="0"/>
              <a:t>It only sets it up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676924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So, if we do</a:t>
            </a:r>
          </a:p>
          <a:p>
            <a:r>
              <a:rPr lang="en-CA" dirty="0" smtClean="0"/>
              <a:t>NMAKE clean</a:t>
            </a:r>
          </a:p>
          <a:p>
            <a:r>
              <a:rPr lang="en-CA" dirty="0" smtClean="0"/>
              <a:t>followed by</a:t>
            </a:r>
          </a:p>
          <a:p>
            <a:r>
              <a:rPr lang="en-CA" dirty="0" smtClean="0"/>
              <a:t>NMAKE,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99555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But</a:t>
            </a:r>
          </a:p>
          <a:p>
            <a:r>
              <a:rPr lang="en-CA" dirty="0" smtClean="0"/>
              <a:t>there's</a:t>
            </a:r>
          </a:p>
          <a:p>
            <a:r>
              <a:rPr lang="en-CA" dirty="0" smtClean="0"/>
              <a:t>more</a:t>
            </a:r>
          </a:p>
        </p:txBody>
      </p:sp>
    </p:spTree>
    <p:extLst>
      <p:ext uri="{BB962C8B-B14F-4D97-AF65-F5344CB8AC3E}">
        <p14:creationId xmlns:p14="http://schemas.microsoft.com/office/powerpoint/2010/main" val="27358823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it'll rebuild </a:t>
            </a:r>
          </a:p>
          <a:p>
            <a:r>
              <a:rPr lang="en-CA" dirty="0" smtClean="0"/>
              <a:t>the project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947360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We can add other</a:t>
            </a:r>
          </a:p>
          <a:p>
            <a:r>
              <a:rPr lang="en-CA" dirty="0" smtClean="0"/>
              <a:t>artificial dependency/rule</a:t>
            </a:r>
          </a:p>
          <a:p>
            <a:r>
              <a:rPr lang="en-CA" dirty="0" smtClean="0"/>
              <a:t>pairs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556702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For example, </a:t>
            </a:r>
          </a:p>
          <a:p>
            <a:r>
              <a:rPr lang="en-CA" dirty="0" smtClean="0"/>
              <a:t>to create documentation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954517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Or to </a:t>
            </a:r>
          </a:p>
          <a:p>
            <a:r>
              <a:rPr lang="en-CA" dirty="0" smtClean="0"/>
              <a:t>work with</a:t>
            </a:r>
          </a:p>
          <a:p>
            <a:r>
              <a:rPr lang="en-CA" dirty="0" smtClean="0"/>
              <a:t>revision control systems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545332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Or to </a:t>
            </a:r>
          </a:p>
          <a:p>
            <a:r>
              <a:rPr lang="en-CA" dirty="0" smtClean="0"/>
              <a:t>archive files in a .ZIP file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84177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Alternative </a:t>
            </a:r>
            <a:r>
              <a:rPr lang="en-CA" dirty="0" err="1" smtClean="0"/>
              <a:t>makefiles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default </a:t>
            </a:r>
            <a:r>
              <a:rPr lang="en-CA" dirty="0" err="1" smtClean="0"/>
              <a:t>makefile</a:t>
            </a:r>
            <a:r>
              <a:rPr lang="en-CA" dirty="0" smtClean="0"/>
              <a:t> name is simply:</a:t>
            </a:r>
          </a:p>
          <a:p>
            <a:r>
              <a:rPr lang="en-CA" dirty="0" err="1" smtClean="0"/>
              <a:t>makefile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299343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If you want to specify a different </a:t>
            </a:r>
            <a:r>
              <a:rPr lang="en-CA" dirty="0" err="1" smtClean="0"/>
              <a:t>makefile</a:t>
            </a:r>
            <a:r>
              <a:rPr lang="en-CA" dirty="0" smtClean="0"/>
              <a:t> name, </a:t>
            </a:r>
          </a:p>
          <a:p>
            <a:r>
              <a:rPr lang="en-CA" dirty="0" smtClean="0"/>
              <a:t>use the -f command-line option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569129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nmake</a:t>
            </a:r>
            <a:r>
              <a:rPr lang="en-CA" dirty="0" smtClean="0"/>
              <a:t> -f makefile.mak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521402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Last, but not least ...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Comments in a </a:t>
            </a:r>
            <a:r>
              <a:rPr lang="en-CA" dirty="0" err="1" smtClean="0"/>
              <a:t>makefile</a:t>
            </a:r>
            <a:endParaRPr lang="en-CA" dirty="0" smtClean="0"/>
          </a:p>
          <a:p>
            <a:r>
              <a:rPr lang="en-CA" dirty="0" smtClean="0"/>
              <a:t>start with # </a:t>
            </a:r>
          </a:p>
          <a:p>
            <a:r>
              <a:rPr lang="en-CA" dirty="0" smtClean="0"/>
              <a:t>on the extreme left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068818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CA" sz="4000" dirty="0" smtClean="0"/>
              <a:t># prepare for complete rebuilding</a:t>
            </a:r>
          </a:p>
          <a:p>
            <a:pPr algn="l"/>
            <a:r>
              <a:rPr lang="en-CA" sz="4000" dirty="0" smtClean="0"/>
              <a:t>clean:</a:t>
            </a:r>
          </a:p>
          <a:p>
            <a:pPr algn="l"/>
            <a:r>
              <a:rPr lang="en-CA" sz="4000" dirty="0"/>
              <a:t>	</a:t>
            </a:r>
            <a:r>
              <a:rPr lang="en-CA" sz="4000" dirty="0" smtClean="0"/>
              <a:t>	del /q *.</a:t>
            </a:r>
            <a:r>
              <a:rPr lang="en-CA" sz="4000" dirty="0" err="1" smtClean="0"/>
              <a:t>obj</a:t>
            </a:r>
            <a:endParaRPr lang="en-CA" sz="4000" dirty="0" smtClean="0"/>
          </a:p>
          <a:p>
            <a:pPr algn="l"/>
            <a:r>
              <a:rPr lang="en-CA" sz="4000" dirty="0" smtClean="0"/>
              <a:t>		del /q *.exe</a:t>
            </a:r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2549147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makefile</a:t>
            </a:r>
            <a:r>
              <a:rPr lang="en-CA" dirty="0" smtClean="0"/>
              <a:t> macros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makefiles</a:t>
            </a:r>
            <a:r>
              <a:rPr lang="en-CA" dirty="0" smtClean="0"/>
              <a:t> </a:t>
            </a:r>
          </a:p>
          <a:p>
            <a:r>
              <a:rPr lang="en-CA" dirty="0" smtClean="0"/>
              <a:t>can have</a:t>
            </a:r>
          </a:p>
          <a:p>
            <a:r>
              <a:rPr lang="en-CA" dirty="0" smtClean="0"/>
              <a:t>macros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624285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Final caveat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NMAKE and the Linux/UNIX MAKE commands can have sneaky differences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916394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And ...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Microsoft is notorious </a:t>
            </a:r>
          </a:p>
          <a:p>
            <a:r>
              <a:rPr lang="en-CA" dirty="0" smtClean="0"/>
              <a:t>for changing syntax </a:t>
            </a:r>
          </a:p>
          <a:p>
            <a:r>
              <a:rPr lang="en-CA" dirty="0" smtClean="0"/>
              <a:t>but the Internet </a:t>
            </a:r>
          </a:p>
          <a:p>
            <a:r>
              <a:rPr lang="en-CA" dirty="0" smtClean="0"/>
              <a:t>doesn't necessarily change with it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521679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For further reference: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CA" dirty="0">
                <a:hlinkClick r:id="rId2"/>
              </a:rPr>
              <a:t>http://</a:t>
            </a:r>
            <a:r>
              <a:rPr lang="en-CA" dirty="0" smtClean="0">
                <a:hlinkClick r:id="rId2"/>
              </a:rPr>
              <a:t>viralpatel.net/taj/tutorial/makefile-tutorial.php</a:t>
            </a:r>
            <a:r>
              <a:rPr lang="en-CA" dirty="0" smtClean="0"/>
              <a:t> is a pretty good tutorial on the UNIX-based make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524606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>
                <a:hlinkClick r:id="rId2"/>
              </a:rPr>
              <a:t>http://</a:t>
            </a:r>
            <a:r>
              <a:rPr lang="en-CA" dirty="0" smtClean="0">
                <a:hlinkClick r:id="rId2"/>
              </a:rPr>
              <a:t>www.tidytutorials.com/2009/08/nmake-makefile-tutorial-and-example.html</a:t>
            </a:r>
            <a:r>
              <a:rPr lang="en-CA" dirty="0" smtClean="0"/>
              <a:t> is a small tutorial on a different use of NMAKE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533539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>
                <a:hlinkClick r:id="rId2"/>
              </a:rPr>
              <a:t>http://</a:t>
            </a:r>
            <a:r>
              <a:rPr lang="en-CA" dirty="0" smtClean="0">
                <a:hlinkClick r:id="rId2"/>
              </a:rPr>
              <a:t>msdn.microsoft.com/en-us/library/dd9y37ha.aspx</a:t>
            </a:r>
            <a:r>
              <a:rPr lang="en-CA" dirty="0" smtClean="0"/>
              <a:t> is the Microsoft documentation for NMAKE (but it's hard </a:t>
            </a:r>
            <a:r>
              <a:rPr lang="en-CA" smtClean="0"/>
              <a:t>to navigate)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7413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They're a bit </a:t>
            </a:r>
          </a:p>
          <a:p>
            <a:r>
              <a:rPr lang="en-CA" dirty="0" smtClean="0"/>
              <a:t>different </a:t>
            </a:r>
          </a:p>
          <a:p>
            <a:r>
              <a:rPr lang="en-CA" dirty="0" smtClean="0"/>
              <a:t>from #define in C</a:t>
            </a:r>
          </a:p>
        </p:txBody>
      </p:sp>
    </p:spTree>
    <p:extLst>
      <p:ext uri="{BB962C8B-B14F-4D97-AF65-F5344CB8AC3E}">
        <p14:creationId xmlns:p14="http://schemas.microsoft.com/office/powerpoint/2010/main" val="937877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They're more like</a:t>
            </a:r>
          </a:p>
          <a:p>
            <a:r>
              <a:rPr lang="en-CA" smtClean="0"/>
              <a:t>variables</a:t>
            </a:r>
          </a:p>
          <a:p>
            <a:r>
              <a:rPr lang="en-CA" smtClean="0"/>
              <a:t>that are used </a:t>
            </a:r>
            <a:r>
              <a:rPr lang="en-CA" smtClean="0"/>
              <a:t>like </a:t>
            </a:r>
          </a:p>
          <a:p>
            <a:r>
              <a:rPr lang="en-CA" smtClean="0"/>
              <a:t>constants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530209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Remember </a:t>
            </a:r>
          </a:p>
          <a:p>
            <a:r>
              <a:rPr lang="en-CA" dirty="0" smtClean="0"/>
              <a:t>"magic numbers"?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91458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Syntax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Macro name followed by = followed by definition</a:t>
            </a:r>
          </a:p>
          <a:p>
            <a:endParaRPr lang="en-CA" dirty="0"/>
          </a:p>
          <a:p>
            <a:r>
              <a:rPr lang="en-CA" dirty="0"/>
              <a:t>Usually </a:t>
            </a:r>
            <a:r>
              <a:rPr lang="en-CA" dirty="0" smtClean="0"/>
              <a:t>upper-case</a:t>
            </a:r>
          </a:p>
          <a:p>
            <a:endParaRPr lang="en-CA" dirty="0" smtClean="0"/>
          </a:p>
          <a:p>
            <a:r>
              <a:rPr lang="en-CA" dirty="0" smtClean="0"/>
              <a:t>Spaces around = depends</a:t>
            </a:r>
          </a:p>
          <a:p>
            <a:r>
              <a:rPr lang="en-CA" dirty="0" smtClean="0"/>
              <a:t>(OK for </a:t>
            </a:r>
            <a:r>
              <a:rPr lang="en-CA" dirty="0" err="1" smtClean="0"/>
              <a:t>nmake</a:t>
            </a:r>
            <a:r>
              <a:rPr lang="en-CA" dirty="0" smtClean="0"/>
              <a:t>)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1184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2830136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Tru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theme1.xml><?xml version="1.0" encoding="utf-8"?>
<a:theme xmlns:a="http://schemas.openxmlformats.org/drawingml/2006/main" name="Sparse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C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Sparse</Template>
  <TotalTime>2535</TotalTime>
  <Words>654</Words>
  <Application>Microsoft Office PowerPoint</Application>
  <PresentationFormat>On-screen Show (4:3)</PresentationFormat>
  <Paragraphs>215</Paragraphs>
  <Slides>54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Sparse</vt:lpstr>
      <vt:lpstr>Advanced Software Techniques</vt:lpstr>
      <vt:lpstr>So far …</vt:lpstr>
      <vt:lpstr>PowerPoint Presentation</vt:lpstr>
      <vt:lpstr>PowerPoint Presentation</vt:lpstr>
      <vt:lpstr>makefile macros</vt:lpstr>
      <vt:lpstr>PowerPoint Presentation</vt:lpstr>
      <vt:lpstr>PowerPoint Presentation</vt:lpstr>
      <vt:lpstr>PowerPoint Presentation</vt:lpstr>
      <vt:lpstr>Syntax</vt:lpstr>
      <vt:lpstr>PowerPoint Presentation</vt:lpstr>
      <vt:lpstr>Example</vt:lpstr>
      <vt:lpstr>PowerPoint Presentation</vt:lpstr>
      <vt:lpstr>OK, so why?</vt:lpstr>
      <vt:lpstr>PowerPoint Presentation</vt:lpstr>
      <vt:lpstr>Aside</vt:lpstr>
      <vt:lpstr>And some of the others ...</vt:lpstr>
      <vt:lpstr>PowerPoint Presentation</vt:lpstr>
      <vt:lpstr>PowerPoint Presentation</vt:lpstr>
      <vt:lpstr>How about a generic makefile!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What's with those weird things?!?!?</vt:lpstr>
      <vt:lpstr>PowerPoint Presentation</vt:lpstr>
      <vt:lpstr>PowerPoint Presentation</vt:lpstr>
      <vt:lpstr>PowerPoint Presentation</vt:lpstr>
      <vt:lpstr>PowerPoint Presentation</vt:lpstr>
      <vt:lpstr>Let's go back ...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Alternative makefiles</vt:lpstr>
      <vt:lpstr>PowerPoint Presentation</vt:lpstr>
      <vt:lpstr>Example</vt:lpstr>
      <vt:lpstr>Last, but not least ...</vt:lpstr>
      <vt:lpstr>Example</vt:lpstr>
      <vt:lpstr>Final caveat</vt:lpstr>
      <vt:lpstr>And ...</vt:lpstr>
      <vt:lpstr>For further reference:</vt:lpstr>
      <vt:lpstr>PowerPoint Presentation</vt:lpstr>
      <vt:lpstr>PowerPoint Presentation</vt:lpstr>
    </vt:vector>
  </TitlesOfParts>
  <Company>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Programming</dc:title>
  <dc:creator>Carlo Sgro</dc:creator>
  <cp:lastModifiedBy>home</cp:lastModifiedBy>
  <cp:revision>66</cp:revision>
  <cp:lastPrinted>2012-01-18T05:57:48Z</cp:lastPrinted>
  <dcterms:created xsi:type="dcterms:W3CDTF">2005-11-09T13:45:14Z</dcterms:created>
  <dcterms:modified xsi:type="dcterms:W3CDTF">2013-02-04T23:38:15Z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8</vt:i4>
  </property>
</Properties>
</file>