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50"/>
  </p:notesMasterIdLst>
  <p:sldIdLst>
    <p:sldId id="256" r:id="rId2"/>
    <p:sldId id="259" r:id="rId3"/>
    <p:sldId id="260" r:id="rId4"/>
    <p:sldId id="261" r:id="rId5"/>
    <p:sldId id="292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1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</p:sldIdLst>
  <p:sldSz cx="9144000" cy="6858000" type="screen4x3"/>
  <p:notesSz cx="7010400" cy="9296400"/>
  <p:custDataLst>
    <p:tags r:id="rId5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11" autoAdjust="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5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45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5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0BA4193-C0CA-4C3B-B690-1E19404F7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82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8F29B30-EC3B-46FA-85DF-335FFFE20E9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2699A-0223-42BA-83CB-85D2BB00A9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58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28C01-1F28-49F7-9C41-B838C64C66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2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C9C4F-D945-48CD-938C-BDC47832F4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0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FD468-C44D-41D8-8037-97738CB30C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9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012FA-8197-4E6D-A160-BE4DF2AC13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26E7E-E6D1-47B6-95E5-8DC46045F2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1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B1C30-A8E3-45B9-9972-5CC6A7BEBB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6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24DD6-0ECD-4FF2-91A7-3E822155BA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8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BE84A-6877-493F-B313-0FCACAC634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7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A55D8-BDDF-42C8-B98C-3978405EA6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5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D4F57-BE1C-4930-88C9-24C555BB63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8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9092808-3A2F-4BF2-B58E-9787431440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 b="1" kern="1200">
          <a:solidFill>
            <a:schemeClr val="tx1"/>
          </a:solidFill>
          <a:latin typeface="Gill Sans MT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Font typeface="Arial" charset="0"/>
        <a:defRPr sz="48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1028700" indent="-571500" algn="ctr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2pPr>
      <a:lvl3pPr marL="1485900" indent="-571500" algn="ctr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Advanced Software Techniques</a:t>
            </a:r>
            <a:endParaRPr lang="en-US" dirty="0" smtClean="0"/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Multi-dimensional Arrays Used Through Pointers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clearScreen</a:t>
            </a:r>
            <a:r>
              <a:rPr lang="en-CA" dirty="0" smtClean="0"/>
              <a:t>() </a:t>
            </a:r>
          </a:p>
          <a:p>
            <a:r>
              <a:rPr lang="en-CA" dirty="0" smtClean="0"/>
              <a:t>sets the video memory</a:t>
            </a:r>
          </a:p>
          <a:p>
            <a:r>
              <a:rPr lang="en-CA" dirty="0" smtClean="0"/>
              <a:t>to spaces</a:t>
            </a:r>
          </a:p>
          <a:p>
            <a:r>
              <a:rPr lang="en-CA" dirty="0" smtClean="0"/>
              <a:t>and resets the </a:t>
            </a:r>
            <a:r>
              <a:rPr lang="en-CA" dirty="0" err="1" smtClean="0"/>
              <a:t>currentRow</a:t>
            </a:r>
            <a:r>
              <a:rPr lang="en-CA" dirty="0" smtClean="0"/>
              <a:t> and </a:t>
            </a:r>
            <a:r>
              <a:rPr lang="en-CA" dirty="0" err="1" smtClean="0"/>
              <a:t>currentColumn</a:t>
            </a:r>
            <a:r>
              <a:rPr lang="en-CA" dirty="0" smtClean="0"/>
              <a:t> variables to 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44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err="1" smtClean="0"/>
              <a:t>setCursorPosition</a:t>
            </a:r>
            <a:r>
              <a:rPr lang="en-CA" dirty="0" smtClean="0"/>
              <a:t>()</a:t>
            </a:r>
          </a:p>
          <a:p>
            <a:r>
              <a:rPr lang="en-CA" dirty="0" smtClean="0"/>
              <a:t>sets </a:t>
            </a:r>
            <a:r>
              <a:rPr lang="en-CA" dirty="0" err="1" smtClean="0"/>
              <a:t>currentRow</a:t>
            </a:r>
            <a:endParaRPr lang="en-CA" dirty="0"/>
          </a:p>
          <a:p>
            <a:r>
              <a:rPr lang="en-CA" dirty="0" smtClean="0"/>
              <a:t>and</a:t>
            </a:r>
          </a:p>
          <a:p>
            <a:r>
              <a:rPr lang="en-CA" dirty="0" err="1" smtClean="0"/>
              <a:t>currentColumn</a:t>
            </a:r>
            <a:r>
              <a:rPr lang="en-CA" dirty="0" smtClean="0"/>
              <a:t> </a:t>
            </a:r>
          </a:p>
          <a:p>
            <a:r>
              <a:rPr lang="en-CA" dirty="0" smtClean="0"/>
              <a:t>to the respective</a:t>
            </a:r>
          </a:p>
          <a:p>
            <a:r>
              <a:rPr lang="en-CA" dirty="0" smtClean="0"/>
              <a:t>parameter values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149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outputString</a:t>
            </a:r>
            <a:r>
              <a:rPr lang="en-CA" dirty="0" smtClean="0"/>
              <a:t>()</a:t>
            </a:r>
          </a:p>
          <a:p>
            <a:r>
              <a:rPr lang="en-CA" dirty="0" smtClean="0"/>
              <a:t>copies the string </a:t>
            </a:r>
          </a:p>
          <a:p>
            <a:r>
              <a:rPr lang="en-CA" dirty="0" smtClean="0"/>
              <a:t>passed as the parameter</a:t>
            </a:r>
          </a:p>
          <a:p>
            <a:r>
              <a:rPr lang="en-CA" dirty="0" smtClean="0"/>
              <a:t>into the video memory</a:t>
            </a:r>
          </a:p>
          <a:p>
            <a:r>
              <a:rPr lang="en-CA" dirty="0" smtClean="0"/>
              <a:t>starting at the current position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124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Let's look at </a:t>
            </a:r>
            <a:r>
              <a:rPr lang="en-CA" dirty="0" err="1" smtClean="0"/>
              <a:t>clearScreen</a:t>
            </a:r>
            <a:r>
              <a:rPr lang="en-CA" dirty="0" smtClean="0"/>
              <a:t>()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660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clearScreen</a:t>
            </a:r>
            <a:r>
              <a:rPr lang="en-CA" dirty="0" smtClean="0"/>
              <a:t>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CA" sz="4400" dirty="0" err="1" smtClean="0"/>
              <a:t>int</a:t>
            </a:r>
            <a:r>
              <a:rPr lang="en-CA" sz="4400" dirty="0" smtClean="0"/>
              <a:t> </a:t>
            </a:r>
            <a:r>
              <a:rPr lang="en-CA" sz="4400" dirty="0" err="1" smtClean="0"/>
              <a:t>i</a:t>
            </a:r>
            <a:r>
              <a:rPr lang="en-CA" sz="4400" dirty="0" smtClean="0"/>
              <a:t> = 0, j = 0;</a:t>
            </a:r>
          </a:p>
          <a:p>
            <a:pPr algn="l"/>
            <a:r>
              <a:rPr lang="en-CA" sz="4400" dirty="0" smtClean="0"/>
              <a:t>for( </a:t>
            </a:r>
            <a:r>
              <a:rPr lang="en-CA" sz="4400" dirty="0" err="1" smtClean="0"/>
              <a:t>i</a:t>
            </a:r>
            <a:r>
              <a:rPr lang="en-CA" sz="4400" dirty="0" smtClean="0"/>
              <a:t> = 0; </a:t>
            </a:r>
            <a:r>
              <a:rPr lang="en-CA" sz="4400" dirty="0" err="1" smtClean="0"/>
              <a:t>i</a:t>
            </a:r>
            <a:r>
              <a:rPr lang="en-CA" sz="4400" dirty="0" smtClean="0"/>
              <a:t> &lt; MAX_ROWS; </a:t>
            </a:r>
            <a:r>
              <a:rPr lang="en-CA" sz="4400" dirty="0" err="1" smtClean="0"/>
              <a:t>i</a:t>
            </a:r>
            <a:r>
              <a:rPr lang="en-CA" sz="4400" dirty="0" smtClean="0"/>
              <a:t>++ )</a:t>
            </a:r>
          </a:p>
          <a:p>
            <a:pPr algn="l"/>
            <a:r>
              <a:rPr lang="en-CA" sz="4400" dirty="0"/>
              <a:t>	</a:t>
            </a:r>
            <a:r>
              <a:rPr lang="en-CA" sz="4400" dirty="0" smtClean="0"/>
              <a:t>for( j = 0; j &lt; MAX_COLS; j++ )</a:t>
            </a:r>
          </a:p>
          <a:p>
            <a:pPr algn="l"/>
            <a:r>
              <a:rPr lang="en-CA" sz="4400" dirty="0"/>
              <a:t>	</a:t>
            </a:r>
            <a:r>
              <a:rPr lang="en-CA" sz="4400" dirty="0" smtClean="0"/>
              <a:t>	video[</a:t>
            </a:r>
            <a:r>
              <a:rPr lang="en-CA" sz="4400" dirty="0" err="1" smtClean="0"/>
              <a:t>i</a:t>
            </a:r>
            <a:r>
              <a:rPr lang="en-CA" sz="4400" dirty="0" smtClean="0"/>
              <a:t>][j] = ' ';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417967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is clear code</a:t>
            </a:r>
          </a:p>
          <a:p>
            <a:r>
              <a:rPr lang="en-CA" dirty="0" smtClean="0"/>
              <a:t>that is a bit inefficient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000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Every time the assignment happens,</a:t>
            </a:r>
          </a:p>
          <a:p>
            <a:r>
              <a:rPr lang="en-CA" dirty="0" smtClean="0"/>
              <a:t>the compiler has to figure out where </a:t>
            </a:r>
          </a:p>
          <a:p>
            <a:r>
              <a:rPr lang="en-CA" dirty="0" smtClean="0"/>
              <a:t>video[</a:t>
            </a:r>
            <a:r>
              <a:rPr lang="en-CA" dirty="0" err="1" smtClean="0"/>
              <a:t>i</a:t>
            </a:r>
            <a:r>
              <a:rPr lang="en-CA" dirty="0" smtClean="0"/>
              <a:t>][j] is located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188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It does that by multiplying </a:t>
            </a:r>
            <a:r>
              <a:rPr lang="en-CA" dirty="0" err="1" smtClean="0"/>
              <a:t>i</a:t>
            </a:r>
            <a:r>
              <a:rPr lang="en-CA" dirty="0" smtClean="0"/>
              <a:t> </a:t>
            </a:r>
          </a:p>
          <a:p>
            <a:r>
              <a:rPr lang="en-CA" dirty="0" smtClean="0"/>
              <a:t>times MAX_COLS</a:t>
            </a:r>
          </a:p>
          <a:p>
            <a:r>
              <a:rPr lang="en-CA" dirty="0" smtClean="0"/>
              <a:t>and adding j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3981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If we're dealing with pointers,</a:t>
            </a:r>
          </a:p>
          <a:p>
            <a:r>
              <a:rPr lang="en-CA" dirty="0" smtClean="0"/>
              <a:t>the code would </a:t>
            </a:r>
          </a:p>
          <a:p>
            <a:r>
              <a:rPr lang="en-CA" dirty="0" smtClean="0"/>
              <a:t>look like this: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9048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*(video </a:t>
            </a:r>
          </a:p>
          <a:p>
            <a:r>
              <a:rPr lang="en-CA" dirty="0" smtClean="0"/>
              <a:t>+ (</a:t>
            </a:r>
            <a:r>
              <a:rPr lang="en-CA" dirty="0" err="1" smtClean="0"/>
              <a:t>i</a:t>
            </a:r>
            <a:r>
              <a:rPr lang="en-CA" dirty="0" smtClean="0"/>
              <a:t> * MAX_COLS) + j) </a:t>
            </a:r>
          </a:p>
          <a:p>
            <a:r>
              <a:rPr lang="en-CA" dirty="0" smtClean="0"/>
              <a:t>* </a:t>
            </a:r>
            <a:r>
              <a:rPr lang="en-CA" dirty="0" err="1" smtClean="0"/>
              <a:t>sizeof</a:t>
            </a:r>
            <a:r>
              <a:rPr lang="en-CA" dirty="0" smtClean="0"/>
              <a:t> char) = ' ';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026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We've had</a:t>
            </a:r>
          </a:p>
          <a:p>
            <a:r>
              <a:rPr lang="en-CA" dirty="0" smtClean="0"/>
              <a:t>a lot of exposure</a:t>
            </a:r>
          </a:p>
          <a:p>
            <a:r>
              <a:rPr lang="en-CA" dirty="0" smtClean="0"/>
              <a:t>to arrays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805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is what the</a:t>
            </a:r>
          </a:p>
          <a:p>
            <a:r>
              <a:rPr lang="en-CA" dirty="0" smtClean="0"/>
              <a:t>compiler actually does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5791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works</a:t>
            </a:r>
          </a:p>
          <a:p>
            <a:r>
              <a:rPr lang="en-CA" dirty="0" smtClean="0"/>
              <a:t>but multiplications are</a:t>
            </a:r>
          </a:p>
          <a:p>
            <a:r>
              <a:rPr lang="en-CA" dirty="0" smtClean="0"/>
              <a:t>very, very slow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2173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So, if we can avoid them in situations where speed is important,</a:t>
            </a:r>
          </a:p>
          <a:p>
            <a:r>
              <a:rPr lang="en-CA" dirty="0" smtClean="0"/>
              <a:t>we should</a:t>
            </a:r>
          </a:p>
        </p:txBody>
      </p:sp>
    </p:spTree>
    <p:extLst>
      <p:ext uri="{BB962C8B-B14F-4D97-AF65-F5344CB8AC3E}">
        <p14:creationId xmlns:p14="http://schemas.microsoft.com/office/powerpoint/2010/main" val="4250378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NOTE:</a:t>
            </a:r>
          </a:p>
          <a:p>
            <a:r>
              <a:rPr lang="en-CA" dirty="0" smtClean="0"/>
              <a:t>Remember that I said "where speed is important"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527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But a 2-dimensional array is just a</a:t>
            </a:r>
          </a:p>
          <a:p>
            <a:r>
              <a:rPr lang="en-CA" dirty="0" smtClean="0"/>
              <a:t>1-dimensional array</a:t>
            </a:r>
          </a:p>
          <a:p>
            <a:r>
              <a:rPr lang="en-CA" dirty="0" smtClean="0"/>
              <a:t>with some math </a:t>
            </a:r>
          </a:p>
          <a:p>
            <a:r>
              <a:rPr lang="en-CA" dirty="0" smtClean="0"/>
              <a:t>to calculate the address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2280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CA" sz="3200" dirty="0" err="1" smtClean="0"/>
              <a:t>int</a:t>
            </a:r>
            <a:r>
              <a:rPr lang="en-CA" sz="3200" dirty="0" smtClean="0"/>
              <a:t> </a:t>
            </a:r>
            <a:r>
              <a:rPr lang="en-CA" sz="3200" dirty="0" err="1" smtClean="0"/>
              <a:t>i</a:t>
            </a:r>
            <a:r>
              <a:rPr lang="en-CA" sz="3200" dirty="0"/>
              <a:t> </a:t>
            </a:r>
            <a:r>
              <a:rPr lang="en-CA" sz="3200" dirty="0" smtClean="0"/>
              <a:t>= 0;</a:t>
            </a:r>
          </a:p>
          <a:p>
            <a:pPr algn="l"/>
            <a:r>
              <a:rPr lang="en-CA" sz="3200" dirty="0" smtClean="0"/>
              <a:t>char *</a:t>
            </a:r>
            <a:r>
              <a:rPr lang="en-CA" sz="3200" dirty="0" err="1" smtClean="0"/>
              <a:t>pVideo</a:t>
            </a:r>
            <a:r>
              <a:rPr lang="en-CA" sz="3200" dirty="0"/>
              <a:t> </a:t>
            </a:r>
            <a:r>
              <a:rPr lang="en-CA" sz="3200" dirty="0" smtClean="0"/>
              <a:t>= video;</a:t>
            </a:r>
          </a:p>
          <a:p>
            <a:pPr algn="l"/>
            <a:r>
              <a:rPr lang="en-CA" sz="3200" dirty="0" smtClean="0"/>
              <a:t>for( </a:t>
            </a:r>
            <a:r>
              <a:rPr lang="en-CA" sz="3200" dirty="0" err="1" smtClean="0"/>
              <a:t>i</a:t>
            </a:r>
            <a:r>
              <a:rPr lang="en-CA" sz="3200" dirty="0"/>
              <a:t> </a:t>
            </a:r>
            <a:r>
              <a:rPr lang="en-CA" sz="3200" dirty="0" smtClean="0"/>
              <a:t>= 0; </a:t>
            </a:r>
            <a:r>
              <a:rPr lang="en-CA" sz="3200" dirty="0" err="1" smtClean="0"/>
              <a:t>i</a:t>
            </a:r>
            <a:r>
              <a:rPr lang="en-CA" sz="3200" dirty="0" smtClean="0"/>
              <a:t> &lt; (MAX_ROWS * MAX_COLS); </a:t>
            </a:r>
            <a:r>
              <a:rPr lang="en-CA" sz="3200" dirty="0" err="1" smtClean="0"/>
              <a:t>i</a:t>
            </a:r>
            <a:r>
              <a:rPr lang="en-CA" sz="3200" dirty="0" smtClean="0"/>
              <a:t>++ )</a:t>
            </a:r>
          </a:p>
          <a:p>
            <a:pPr algn="l"/>
            <a:r>
              <a:rPr lang="en-CA" sz="3200" dirty="0"/>
              <a:t>	</a:t>
            </a:r>
            <a:r>
              <a:rPr lang="en-CA" sz="3200" dirty="0" err="1" smtClean="0"/>
              <a:t>pVideo</a:t>
            </a:r>
            <a:r>
              <a:rPr lang="en-CA" sz="3200" dirty="0" smtClean="0"/>
              <a:t>[</a:t>
            </a:r>
            <a:r>
              <a:rPr lang="en-CA" sz="3200" dirty="0" err="1" smtClean="0"/>
              <a:t>i</a:t>
            </a:r>
            <a:r>
              <a:rPr lang="en-CA" sz="3200" dirty="0" smtClean="0"/>
              <a:t>] = ' ';	 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4184684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Or, even better:</a:t>
            </a:r>
          </a:p>
          <a:p>
            <a:pPr algn="l"/>
            <a:r>
              <a:rPr lang="en-CA" sz="3200" dirty="0" err="1"/>
              <a:t>int</a:t>
            </a:r>
            <a:r>
              <a:rPr lang="en-CA" sz="3200" dirty="0"/>
              <a:t> </a:t>
            </a:r>
            <a:r>
              <a:rPr lang="en-CA" sz="3200" dirty="0" err="1"/>
              <a:t>i</a:t>
            </a:r>
            <a:r>
              <a:rPr lang="en-CA" sz="3200" dirty="0"/>
              <a:t> = 0;</a:t>
            </a:r>
          </a:p>
          <a:p>
            <a:pPr algn="l"/>
            <a:r>
              <a:rPr lang="en-CA" sz="3200" dirty="0"/>
              <a:t>char *</a:t>
            </a:r>
            <a:r>
              <a:rPr lang="en-CA" sz="3200" dirty="0" err="1"/>
              <a:t>pVideo</a:t>
            </a:r>
            <a:r>
              <a:rPr lang="en-CA" sz="3200" dirty="0"/>
              <a:t> = video;</a:t>
            </a:r>
          </a:p>
          <a:p>
            <a:pPr algn="l"/>
            <a:r>
              <a:rPr lang="en-CA" sz="3200" dirty="0"/>
              <a:t>for( </a:t>
            </a:r>
            <a:r>
              <a:rPr lang="en-CA" sz="3200" dirty="0" err="1"/>
              <a:t>i</a:t>
            </a:r>
            <a:r>
              <a:rPr lang="en-CA" sz="3200" dirty="0"/>
              <a:t> = 0; </a:t>
            </a:r>
            <a:r>
              <a:rPr lang="en-CA" sz="3200" dirty="0" err="1"/>
              <a:t>i</a:t>
            </a:r>
            <a:r>
              <a:rPr lang="en-CA" sz="3200" dirty="0"/>
              <a:t> &lt; (MAX_ROWS * MAX_COLS); </a:t>
            </a:r>
            <a:r>
              <a:rPr lang="en-CA" sz="3200" dirty="0" err="1"/>
              <a:t>i</a:t>
            </a:r>
            <a:r>
              <a:rPr lang="en-CA" sz="3200" dirty="0"/>
              <a:t>++ </a:t>
            </a:r>
            <a:r>
              <a:rPr lang="en-CA" sz="3200" dirty="0" smtClean="0"/>
              <a:t>)</a:t>
            </a:r>
            <a:r>
              <a:rPr lang="en-CA" sz="3200" dirty="0"/>
              <a:t>	</a:t>
            </a:r>
            <a:r>
              <a:rPr lang="en-CA" sz="3200" dirty="0" smtClean="0"/>
              <a:t>*(</a:t>
            </a:r>
            <a:r>
              <a:rPr lang="en-CA" sz="3200" dirty="0" err="1" smtClean="0"/>
              <a:t>pVideo</a:t>
            </a:r>
            <a:r>
              <a:rPr lang="en-CA" sz="3200" dirty="0" smtClean="0"/>
              <a:t>++) </a:t>
            </a:r>
            <a:r>
              <a:rPr lang="en-CA" sz="3200" dirty="0"/>
              <a:t>= ' ';</a:t>
            </a:r>
            <a:r>
              <a:rPr lang="en-CA" dirty="0"/>
              <a:t>	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3841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setCursorPosition</a:t>
            </a:r>
            <a:r>
              <a:rPr lang="en-CA" dirty="0" smtClean="0"/>
              <a:t>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function is trivial,</a:t>
            </a:r>
          </a:p>
          <a:p>
            <a:r>
              <a:rPr lang="en-CA" dirty="0" smtClean="0"/>
              <a:t>as you just update</a:t>
            </a:r>
          </a:p>
          <a:p>
            <a:r>
              <a:rPr lang="en-CA" dirty="0" smtClean="0"/>
              <a:t>two variables </a:t>
            </a:r>
          </a:p>
          <a:p>
            <a:r>
              <a:rPr lang="en-CA" dirty="0" smtClean="0"/>
              <a:t>(row and column)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8190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But you have to make sure that the </a:t>
            </a:r>
          </a:p>
          <a:p>
            <a:r>
              <a:rPr lang="en-CA" dirty="0" smtClean="0"/>
              <a:t>row and column</a:t>
            </a:r>
          </a:p>
          <a:p>
            <a:r>
              <a:rPr lang="en-CA" dirty="0" smtClean="0"/>
              <a:t>are within range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8387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outputString</a:t>
            </a:r>
            <a:r>
              <a:rPr lang="en-CA" dirty="0" smtClean="0"/>
              <a:t>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68580" indent="0" algn="l"/>
            <a:r>
              <a:rPr lang="en-CA" dirty="0" smtClean="0"/>
              <a:t>set </a:t>
            </a:r>
            <a:r>
              <a:rPr lang="en-CA" dirty="0"/>
              <a:t>x to zero </a:t>
            </a:r>
            <a:endParaRPr lang="en-CA" dirty="0" smtClean="0"/>
          </a:p>
          <a:p>
            <a:pPr marL="68580" indent="0" algn="l"/>
            <a:r>
              <a:rPr lang="en-CA" dirty="0" smtClean="0"/>
              <a:t>while character at </a:t>
            </a:r>
            <a:r>
              <a:rPr lang="en-CA" dirty="0"/>
              <a:t>offset x isn't a null terminator </a:t>
            </a:r>
          </a:p>
          <a:p>
            <a:pPr marL="68580" indent="0" algn="l"/>
            <a:r>
              <a:rPr lang="en-CA" dirty="0" smtClean="0"/>
              <a:t>	copy character at </a:t>
            </a:r>
            <a:r>
              <a:rPr lang="en-CA" dirty="0"/>
              <a:t>offset x to video at offset </a:t>
            </a:r>
            <a:r>
              <a:rPr lang="en-CA" dirty="0" err="1"/>
              <a:t>current_row</a:t>
            </a:r>
            <a:r>
              <a:rPr lang="en-CA" dirty="0"/>
              <a:t>, </a:t>
            </a:r>
            <a:r>
              <a:rPr lang="en-CA" dirty="0" smtClean="0"/>
              <a:t> </a:t>
            </a:r>
            <a:r>
              <a:rPr lang="en-CA" dirty="0" err="1" smtClean="0"/>
              <a:t>current_column</a:t>
            </a:r>
            <a:r>
              <a:rPr lang="en-CA" dirty="0" smtClean="0"/>
              <a:t> </a:t>
            </a:r>
          </a:p>
          <a:p>
            <a:pPr marL="68580" indent="0" algn="l"/>
            <a:r>
              <a:rPr lang="en-CA" dirty="0" smtClean="0"/>
              <a:t>	increment </a:t>
            </a:r>
            <a:r>
              <a:rPr lang="en-CA" dirty="0" err="1"/>
              <a:t>current_column</a:t>
            </a:r>
            <a:r>
              <a:rPr lang="en-CA" dirty="0"/>
              <a:t> </a:t>
            </a:r>
            <a:endParaRPr lang="en-CA" dirty="0" smtClean="0"/>
          </a:p>
          <a:p>
            <a:pPr marL="68580" indent="0" algn="l"/>
            <a:r>
              <a:rPr lang="en-CA" dirty="0" smtClean="0"/>
              <a:t>	if </a:t>
            </a:r>
            <a:r>
              <a:rPr lang="en-CA" dirty="0"/>
              <a:t>current column &gt;= MAX_COLS </a:t>
            </a:r>
            <a:endParaRPr lang="en-CA" dirty="0" smtClean="0"/>
          </a:p>
          <a:p>
            <a:pPr marL="68580" indent="0" algn="l"/>
            <a:r>
              <a:rPr lang="en-CA" dirty="0" smtClean="0"/>
              <a:t>		current </a:t>
            </a:r>
            <a:r>
              <a:rPr lang="en-CA" dirty="0"/>
              <a:t>column = 0 </a:t>
            </a:r>
            <a:endParaRPr lang="en-CA" dirty="0" smtClean="0"/>
          </a:p>
          <a:p>
            <a:pPr marL="68580" indent="0" algn="l"/>
            <a:r>
              <a:rPr lang="en-CA" dirty="0" smtClean="0"/>
              <a:t>		increment </a:t>
            </a:r>
            <a:r>
              <a:rPr lang="en-CA" dirty="0"/>
              <a:t>current row </a:t>
            </a:r>
            <a:endParaRPr lang="en-CA" dirty="0" smtClean="0"/>
          </a:p>
          <a:p>
            <a:pPr marL="68580" indent="0" algn="l"/>
            <a:r>
              <a:rPr lang="en-CA" dirty="0" smtClean="0"/>
              <a:t>		if </a:t>
            </a:r>
            <a:r>
              <a:rPr lang="en-CA" dirty="0"/>
              <a:t>current row &gt;= MAX_ROWS </a:t>
            </a:r>
            <a:endParaRPr lang="en-CA" dirty="0" smtClean="0"/>
          </a:p>
          <a:p>
            <a:pPr marL="68580" indent="0" algn="l"/>
            <a:r>
              <a:rPr lang="en-CA" dirty="0" smtClean="0"/>
              <a:t>			scroll </a:t>
            </a:r>
            <a:r>
              <a:rPr lang="en-CA" dirty="0"/>
              <a:t>screen </a:t>
            </a:r>
            <a:endParaRPr lang="en-CA" dirty="0" smtClean="0"/>
          </a:p>
          <a:p>
            <a:pPr marL="68580" indent="0" algn="l"/>
            <a:r>
              <a:rPr lang="en-CA" dirty="0" smtClean="0"/>
              <a:t>			current </a:t>
            </a:r>
            <a:r>
              <a:rPr lang="en-CA" dirty="0"/>
              <a:t>row = MAX_ROWS - 1 (stay on last row) </a:t>
            </a:r>
            <a:endParaRPr lang="en-CA" dirty="0" smtClean="0"/>
          </a:p>
          <a:p>
            <a:pPr marL="68580" indent="0" algn="l"/>
            <a:r>
              <a:rPr lang="en-CA" dirty="0"/>
              <a:t>	</a:t>
            </a:r>
            <a:r>
              <a:rPr lang="en-CA" dirty="0" smtClean="0"/>
              <a:t>	end if</a:t>
            </a:r>
          </a:p>
          <a:p>
            <a:pPr marL="68580" indent="0" algn="l"/>
            <a:r>
              <a:rPr lang="en-CA" dirty="0"/>
              <a:t>	</a:t>
            </a:r>
            <a:r>
              <a:rPr lang="en-CA" dirty="0" smtClean="0"/>
              <a:t>end if</a:t>
            </a:r>
          </a:p>
          <a:p>
            <a:pPr marL="68580" indent="0" algn="l"/>
            <a:r>
              <a:rPr lang="en-CA" dirty="0" smtClean="0"/>
              <a:t>	increment </a:t>
            </a:r>
            <a:r>
              <a:rPr lang="en-CA" dirty="0"/>
              <a:t>x </a:t>
            </a:r>
            <a:endParaRPr lang="en-CA" dirty="0" smtClean="0"/>
          </a:p>
          <a:p>
            <a:pPr marL="68580" indent="0" algn="l"/>
            <a:r>
              <a:rPr lang="en-CA" dirty="0" smtClean="0"/>
              <a:t>end while</a:t>
            </a:r>
            <a:endParaRPr lang="en-CA" dirty="0"/>
          </a:p>
          <a:p>
            <a:pPr algn="l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545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We've had</a:t>
            </a:r>
          </a:p>
          <a:p>
            <a:r>
              <a:rPr lang="en-CA" dirty="0" smtClean="0"/>
              <a:t>a bit of exposure</a:t>
            </a:r>
          </a:p>
          <a:p>
            <a:r>
              <a:rPr lang="en-CA" dirty="0" smtClean="0"/>
              <a:t>to </a:t>
            </a:r>
          </a:p>
          <a:p>
            <a:r>
              <a:rPr lang="en-CA" dirty="0" smtClean="0"/>
              <a:t>multi-dimensional</a:t>
            </a:r>
          </a:p>
          <a:p>
            <a:r>
              <a:rPr lang="en-CA" dirty="0" smtClean="0"/>
              <a:t>arrays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293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Let's change it to use</a:t>
            </a:r>
          </a:p>
          <a:p>
            <a:r>
              <a:rPr lang="en-CA" dirty="0" smtClean="0"/>
              <a:t>a 1-dimensional array</a:t>
            </a:r>
          </a:p>
          <a:p>
            <a:r>
              <a:rPr lang="en-CA" dirty="0" smtClean="0"/>
              <a:t>instead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005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algn="l"/>
            <a:r>
              <a:rPr lang="en-CA" dirty="0" smtClean="0"/>
              <a:t>x = zero</a:t>
            </a:r>
          </a:p>
          <a:p>
            <a:pPr algn="l"/>
            <a:r>
              <a:rPr lang="en-CA" dirty="0" err="1" smtClean="0"/>
              <a:t>vid_offset</a:t>
            </a:r>
            <a:r>
              <a:rPr lang="en-CA" dirty="0" smtClean="0"/>
              <a:t> = </a:t>
            </a:r>
            <a:r>
              <a:rPr lang="en-CA" dirty="0"/>
              <a:t>current row * MAX_COLS + current column </a:t>
            </a:r>
          </a:p>
          <a:p>
            <a:pPr algn="l"/>
            <a:r>
              <a:rPr lang="en-CA" dirty="0" smtClean="0"/>
              <a:t>set </a:t>
            </a:r>
            <a:r>
              <a:rPr lang="en-CA" dirty="0"/>
              <a:t>a </a:t>
            </a:r>
            <a:r>
              <a:rPr lang="en-CA" dirty="0" smtClean="0"/>
              <a:t>pointer </a:t>
            </a:r>
            <a:r>
              <a:rPr lang="en-CA" dirty="0" err="1"/>
              <a:t>pVideo</a:t>
            </a:r>
            <a:r>
              <a:rPr lang="en-CA" dirty="0"/>
              <a:t> to start of video matrix </a:t>
            </a:r>
            <a:endParaRPr lang="en-CA" dirty="0" smtClean="0"/>
          </a:p>
          <a:p>
            <a:pPr algn="l"/>
            <a:r>
              <a:rPr lang="en-CA" dirty="0" smtClean="0"/>
              <a:t>while character at </a:t>
            </a:r>
            <a:r>
              <a:rPr lang="en-CA" dirty="0"/>
              <a:t>offset x isn't a null terminator </a:t>
            </a:r>
            <a:endParaRPr lang="en-CA" dirty="0" smtClean="0"/>
          </a:p>
          <a:p>
            <a:pPr algn="l"/>
            <a:r>
              <a:rPr lang="en-CA" dirty="0" smtClean="0"/>
              <a:t>	copy character at </a:t>
            </a:r>
            <a:r>
              <a:rPr lang="en-CA" dirty="0"/>
              <a:t>offset x to </a:t>
            </a:r>
            <a:r>
              <a:rPr lang="en-CA" dirty="0" err="1"/>
              <a:t>pVideo</a:t>
            </a:r>
            <a:r>
              <a:rPr lang="en-CA" dirty="0"/>
              <a:t> at offset </a:t>
            </a:r>
            <a:r>
              <a:rPr lang="en-CA" dirty="0" err="1"/>
              <a:t>vid_offset</a:t>
            </a:r>
            <a:r>
              <a:rPr lang="en-CA" dirty="0"/>
              <a:t> </a:t>
            </a:r>
          </a:p>
          <a:p>
            <a:pPr algn="l"/>
            <a:r>
              <a:rPr lang="en-CA" dirty="0" smtClean="0"/>
              <a:t>	increment </a:t>
            </a:r>
            <a:r>
              <a:rPr lang="en-CA" dirty="0" err="1"/>
              <a:t>vid_offset</a:t>
            </a:r>
            <a:r>
              <a:rPr lang="en-CA" dirty="0"/>
              <a:t> </a:t>
            </a:r>
            <a:endParaRPr lang="en-CA" dirty="0" smtClean="0"/>
          </a:p>
          <a:p>
            <a:pPr algn="l"/>
            <a:r>
              <a:rPr lang="en-CA" dirty="0"/>
              <a:t>	</a:t>
            </a:r>
            <a:r>
              <a:rPr lang="en-CA" dirty="0" smtClean="0"/>
              <a:t>if </a:t>
            </a:r>
            <a:r>
              <a:rPr lang="en-CA" dirty="0" err="1"/>
              <a:t>vid_offset</a:t>
            </a:r>
            <a:r>
              <a:rPr lang="en-CA" dirty="0"/>
              <a:t> &gt;= (MAX_ROWS * MAX_COLS) </a:t>
            </a:r>
          </a:p>
          <a:p>
            <a:pPr algn="l"/>
            <a:r>
              <a:rPr lang="en-CA" dirty="0" smtClean="0"/>
              <a:t>		current </a:t>
            </a:r>
            <a:r>
              <a:rPr lang="en-CA" dirty="0" err="1"/>
              <a:t>vid_offset</a:t>
            </a:r>
            <a:r>
              <a:rPr lang="en-CA" dirty="0"/>
              <a:t> = (MAX_ROWS - 1) * MAX_COLS; </a:t>
            </a:r>
          </a:p>
          <a:p>
            <a:pPr algn="l"/>
            <a:r>
              <a:rPr lang="en-CA" dirty="0" smtClean="0"/>
              <a:t>		scroll </a:t>
            </a:r>
            <a:r>
              <a:rPr lang="en-CA" dirty="0"/>
              <a:t>screen </a:t>
            </a:r>
            <a:endParaRPr lang="en-CA" dirty="0" smtClean="0"/>
          </a:p>
          <a:p>
            <a:pPr algn="l"/>
            <a:r>
              <a:rPr lang="en-CA" dirty="0"/>
              <a:t>	</a:t>
            </a:r>
            <a:r>
              <a:rPr lang="en-CA" dirty="0" smtClean="0"/>
              <a:t>end if</a:t>
            </a:r>
            <a:endParaRPr lang="en-CA" dirty="0"/>
          </a:p>
          <a:p>
            <a:pPr algn="l"/>
            <a:r>
              <a:rPr lang="en-CA" dirty="0" smtClean="0"/>
              <a:t>	increment </a:t>
            </a:r>
            <a:r>
              <a:rPr lang="en-CA" dirty="0"/>
              <a:t>x </a:t>
            </a:r>
          </a:p>
          <a:p>
            <a:pPr algn="l"/>
            <a:r>
              <a:rPr lang="en-CA" dirty="0" smtClean="0"/>
              <a:t>end while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373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Scroll Screen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4000" dirty="0" smtClean="0"/>
              <a:t>This function copies</a:t>
            </a:r>
          </a:p>
          <a:p>
            <a:r>
              <a:rPr lang="en-CA" sz="4000" dirty="0" smtClean="0"/>
              <a:t>from </a:t>
            </a:r>
          </a:p>
          <a:p>
            <a:r>
              <a:rPr lang="en-CA" sz="4000" dirty="0" smtClean="0"/>
              <a:t>row </a:t>
            </a:r>
            <a:r>
              <a:rPr lang="en-CA" sz="4000" dirty="0"/>
              <a:t>1 through row (MAX_ROWS - 1) </a:t>
            </a:r>
            <a:endParaRPr lang="en-CA" sz="4000" dirty="0" smtClean="0"/>
          </a:p>
          <a:p>
            <a:r>
              <a:rPr lang="en-CA" sz="4000" dirty="0" smtClean="0"/>
              <a:t>to</a:t>
            </a:r>
          </a:p>
          <a:p>
            <a:r>
              <a:rPr lang="en-CA" sz="4000" dirty="0" smtClean="0"/>
              <a:t>row </a:t>
            </a:r>
            <a:r>
              <a:rPr lang="en-CA" sz="4000" dirty="0"/>
              <a:t>0 through row (MAX_ROWS - 2</a:t>
            </a:r>
            <a:r>
              <a:rPr lang="en-CA" sz="4000" dirty="0" smtClean="0"/>
              <a:t>)</a:t>
            </a:r>
          </a:p>
          <a:p>
            <a:r>
              <a:rPr lang="en-CA" sz="4000" dirty="0" smtClean="0"/>
              <a:t>and then</a:t>
            </a:r>
          </a:p>
          <a:p>
            <a:r>
              <a:rPr lang="en-CA" sz="4000" dirty="0" smtClean="0"/>
              <a:t>blanks the last row</a:t>
            </a:r>
          </a:p>
        </p:txBody>
      </p:sp>
    </p:spTree>
    <p:extLst>
      <p:ext uri="{BB962C8B-B14F-4D97-AF65-F5344CB8AC3E}">
        <p14:creationId xmlns:p14="http://schemas.microsoft.com/office/powerpoint/2010/main" val="288240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4400" dirty="0" smtClean="0"/>
              <a:t>You need two pointers:</a:t>
            </a:r>
          </a:p>
          <a:p>
            <a:pPr marL="925830" indent="-857250">
              <a:buFont typeface="Arial" pitchFamily="34" charset="0"/>
              <a:buChar char="•"/>
            </a:pPr>
            <a:r>
              <a:rPr lang="en-CA" sz="4400" dirty="0" smtClean="0"/>
              <a:t>one for the source data</a:t>
            </a:r>
          </a:p>
          <a:p>
            <a:pPr marL="925830" indent="-857250">
              <a:buFont typeface="Arial" pitchFamily="34" charset="0"/>
              <a:buChar char="•"/>
            </a:pPr>
            <a:r>
              <a:rPr lang="en-CA" sz="4400" dirty="0" smtClean="0"/>
              <a:t>one for the destination data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256368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This isn't hard</a:t>
            </a:r>
          </a:p>
          <a:p>
            <a:r>
              <a:rPr lang="en-CA" dirty="0" smtClean="0"/>
              <a:t>to implement</a:t>
            </a:r>
          </a:p>
          <a:p>
            <a:r>
              <a:rPr lang="en-CA" dirty="0" smtClean="0"/>
              <a:t>if we use</a:t>
            </a:r>
          </a:p>
          <a:p>
            <a:r>
              <a:rPr lang="en-CA" dirty="0" smtClean="0"/>
              <a:t>the same principles</a:t>
            </a:r>
          </a:p>
          <a:p>
            <a:r>
              <a:rPr lang="en-CA" dirty="0" smtClean="0"/>
              <a:t>as we did for</a:t>
            </a:r>
          </a:p>
          <a:p>
            <a:r>
              <a:rPr lang="en-CA" dirty="0" err="1" smtClean="0"/>
              <a:t>outputString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2072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But this is part of </a:t>
            </a:r>
          </a:p>
          <a:p>
            <a:r>
              <a:rPr lang="en-CA" dirty="0" smtClean="0"/>
              <a:t>Assignment #4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496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Plotting shapes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Let's use characters to make up primitive shapes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586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char </a:t>
            </a:r>
            <a:r>
              <a:rPr lang="en-CA" dirty="0" err="1" smtClean="0"/>
              <a:t>shapeOfX</a:t>
            </a:r>
            <a:r>
              <a:rPr lang="en-CA" dirty="0" smtClean="0"/>
              <a:t>[3][3] = </a:t>
            </a:r>
          </a:p>
          <a:p>
            <a:r>
              <a:rPr lang="en-CA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CA" dirty="0" smtClean="0">
                <a:latin typeface="Courier New" pitchFamily="49" charset="0"/>
                <a:cs typeface="Courier New" pitchFamily="49" charset="0"/>
              </a:rPr>
              <a:t>{'*', ' ', '*'},</a:t>
            </a:r>
          </a:p>
          <a:p>
            <a:r>
              <a:rPr lang="en-CA" dirty="0" smtClean="0">
                <a:latin typeface="Courier New" pitchFamily="49" charset="0"/>
                <a:cs typeface="Courier New" pitchFamily="49" charset="0"/>
              </a:rPr>
              <a:t>{' ', '*', ' '},</a:t>
            </a:r>
          </a:p>
          <a:p>
            <a:r>
              <a:rPr lang="en-CA" dirty="0" smtClean="0">
                <a:latin typeface="Courier New" pitchFamily="49" charset="0"/>
                <a:cs typeface="Courier New" pitchFamily="49" charset="0"/>
              </a:rPr>
              <a:t>{'*', </a:t>
            </a:r>
            <a:r>
              <a:rPr lang="en-CA" dirty="0">
                <a:latin typeface="Courier New" pitchFamily="49" charset="0"/>
                <a:cs typeface="Courier New" pitchFamily="49" charset="0"/>
              </a:rPr>
              <a:t>' ', 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'*'}</a:t>
            </a:r>
          </a:p>
          <a:p>
            <a:r>
              <a:rPr lang="en-CA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CA" dirty="0">
              <a:latin typeface="Courier New" pitchFamily="49" charset="0"/>
              <a:cs typeface="Courier New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588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We'd need to start at a particular row/column</a:t>
            </a:r>
          </a:p>
        </p:txBody>
      </p:sp>
    </p:spTree>
    <p:extLst>
      <p:ext uri="{BB962C8B-B14F-4D97-AF65-F5344CB8AC3E}">
        <p14:creationId xmlns:p14="http://schemas.microsoft.com/office/powerpoint/2010/main" val="387392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copy the first row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718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Let's look at </a:t>
            </a:r>
          </a:p>
          <a:p>
            <a:r>
              <a:rPr lang="en-CA" dirty="0" smtClean="0"/>
              <a:t>one particular</a:t>
            </a:r>
          </a:p>
          <a:p>
            <a:r>
              <a:rPr lang="en-CA" dirty="0" smtClean="0"/>
              <a:t>example: </a:t>
            </a:r>
          </a:p>
          <a:p>
            <a:r>
              <a:rPr lang="en-CA" dirty="0" smtClean="0"/>
              <a:t>video memory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364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go down one row</a:t>
            </a:r>
          </a:p>
          <a:p>
            <a:r>
              <a:rPr lang="en-CA" dirty="0" smtClean="0"/>
              <a:t>and</a:t>
            </a:r>
          </a:p>
          <a:p>
            <a:r>
              <a:rPr lang="en-CA" dirty="0" smtClean="0"/>
              <a:t>back to the right column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34558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copy the second row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03678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and do the same</a:t>
            </a:r>
          </a:p>
          <a:p>
            <a:r>
              <a:rPr lang="en-CA" dirty="0" smtClean="0"/>
              <a:t>for the third row.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5431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Need to take into account boundaries: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87796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If it goes past the right edge of video memory,</a:t>
            </a:r>
          </a:p>
          <a:p>
            <a:r>
              <a:rPr lang="en-CA" dirty="0" smtClean="0"/>
              <a:t>stop that row</a:t>
            </a:r>
          </a:p>
          <a:p>
            <a:r>
              <a:rPr lang="en-CA" dirty="0" smtClean="0"/>
              <a:t>and</a:t>
            </a:r>
          </a:p>
          <a:p>
            <a:r>
              <a:rPr lang="en-CA" dirty="0" smtClean="0"/>
              <a:t>advance to the next row</a:t>
            </a:r>
          </a:p>
        </p:txBody>
      </p:sp>
    </p:spTree>
    <p:extLst>
      <p:ext uri="{BB962C8B-B14F-4D97-AF65-F5344CB8AC3E}">
        <p14:creationId xmlns:p14="http://schemas.microsoft.com/office/powerpoint/2010/main" val="35622395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unless you're at the end</a:t>
            </a:r>
          </a:p>
          <a:p>
            <a:r>
              <a:rPr lang="en-CA" dirty="0" smtClean="0"/>
              <a:t>(in which case, you're done)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65052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Looking something like: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11739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CA" sz="2000" dirty="0" smtClean="0"/>
              <a:t>// assume that X and Y are the current column and row</a:t>
            </a:r>
          </a:p>
          <a:p>
            <a:pPr algn="l"/>
            <a:r>
              <a:rPr lang="en-CA" sz="2000" dirty="0" err="1" smtClean="0"/>
              <a:t>i</a:t>
            </a:r>
            <a:r>
              <a:rPr lang="en-CA" sz="2000" dirty="0" smtClean="0"/>
              <a:t> = j = 0</a:t>
            </a:r>
          </a:p>
          <a:p>
            <a:pPr algn="l"/>
            <a:r>
              <a:rPr lang="en-CA" sz="2000" dirty="0" smtClean="0"/>
              <a:t>while copying is not done</a:t>
            </a:r>
          </a:p>
          <a:p>
            <a:pPr algn="l"/>
            <a:r>
              <a:rPr lang="en-CA" sz="2000" dirty="0"/>
              <a:t>	</a:t>
            </a:r>
            <a:r>
              <a:rPr lang="en-CA" sz="2000" dirty="0" smtClean="0"/>
              <a:t>while copying the current row is not done and not at end of row</a:t>
            </a:r>
          </a:p>
          <a:p>
            <a:pPr algn="l"/>
            <a:r>
              <a:rPr lang="en-CA" sz="2000" dirty="0" smtClean="0"/>
              <a:t>		copy character from input array at row </a:t>
            </a:r>
            <a:r>
              <a:rPr lang="en-CA" sz="2000" dirty="0" err="1" smtClean="0"/>
              <a:t>i</a:t>
            </a:r>
            <a:r>
              <a:rPr lang="en-CA" sz="2000" dirty="0" smtClean="0"/>
              <a:t>, column j </a:t>
            </a:r>
          </a:p>
          <a:p>
            <a:pPr algn="l"/>
            <a:r>
              <a:rPr lang="en-CA" sz="2000" dirty="0"/>
              <a:t>	</a:t>
            </a:r>
            <a:r>
              <a:rPr lang="en-CA" sz="2000" dirty="0" smtClean="0"/>
              <a:t>			to video memory 	at row Y + </a:t>
            </a:r>
            <a:r>
              <a:rPr lang="en-CA" sz="2000" dirty="0" err="1" smtClean="0"/>
              <a:t>i</a:t>
            </a:r>
            <a:r>
              <a:rPr lang="en-CA" sz="2000" dirty="0" smtClean="0"/>
              <a:t>, column X + j</a:t>
            </a:r>
          </a:p>
          <a:p>
            <a:pPr algn="l"/>
            <a:r>
              <a:rPr lang="en-CA" sz="2000" dirty="0"/>
              <a:t>	</a:t>
            </a:r>
            <a:r>
              <a:rPr lang="en-CA" sz="2000" dirty="0" smtClean="0"/>
              <a:t>	increment j</a:t>
            </a:r>
          </a:p>
          <a:p>
            <a:pPr algn="l"/>
            <a:r>
              <a:rPr lang="en-CA" sz="2000" dirty="0"/>
              <a:t>	</a:t>
            </a:r>
            <a:r>
              <a:rPr lang="en-CA" sz="2000" dirty="0" smtClean="0"/>
              <a:t>end while</a:t>
            </a:r>
          </a:p>
          <a:p>
            <a:pPr algn="l"/>
            <a:r>
              <a:rPr lang="en-CA" sz="2000" dirty="0"/>
              <a:t>	</a:t>
            </a:r>
            <a:r>
              <a:rPr lang="en-CA" sz="2000" dirty="0" smtClean="0"/>
              <a:t>reset j</a:t>
            </a:r>
          </a:p>
          <a:p>
            <a:pPr algn="l"/>
            <a:r>
              <a:rPr lang="en-CA" sz="2000" dirty="0"/>
              <a:t>	</a:t>
            </a:r>
            <a:r>
              <a:rPr lang="en-CA" sz="2000" dirty="0" smtClean="0"/>
              <a:t>increment </a:t>
            </a:r>
            <a:r>
              <a:rPr lang="en-CA" sz="2000" dirty="0" err="1" smtClean="0"/>
              <a:t>i</a:t>
            </a:r>
            <a:endParaRPr lang="en-CA" sz="2000" dirty="0" smtClean="0"/>
          </a:p>
          <a:p>
            <a:pPr algn="l"/>
            <a:r>
              <a:rPr lang="en-CA" sz="2000" dirty="0" smtClean="0"/>
              <a:t>end while</a:t>
            </a:r>
          </a:p>
          <a:p>
            <a:pPr algn="l"/>
            <a:r>
              <a:rPr lang="en-CA" sz="2000" dirty="0"/>
              <a:t>	</a:t>
            </a:r>
            <a:endParaRPr lang="en-CA" sz="2000" dirty="0" smtClean="0"/>
          </a:p>
        </p:txBody>
      </p:sp>
    </p:spTree>
    <p:extLst>
      <p:ext uri="{BB962C8B-B14F-4D97-AF65-F5344CB8AC3E}">
        <p14:creationId xmlns:p14="http://schemas.microsoft.com/office/powerpoint/2010/main" val="41492239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All of this is the foundation of Assignment #4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94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496195"/>
              </p:ext>
            </p:extLst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96819" marR="9681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64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CA" sz="3600" dirty="0" smtClean="0"/>
              <a:t>#define MAX_ROWS 10</a:t>
            </a:r>
          </a:p>
          <a:p>
            <a:pPr algn="l"/>
            <a:r>
              <a:rPr lang="en-CA" sz="3600" dirty="0" smtClean="0"/>
              <a:t>#define MAX_COLS 40</a:t>
            </a:r>
          </a:p>
          <a:p>
            <a:pPr algn="l"/>
            <a:r>
              <a:rPr lang="en-CA" sz="3600" dirty="0" smtClean="0"/>
              <a:t>char video[MAX_ROWS][MAX_COLS] = {0};</a:t>
            </a:r>
          </a:p>
          <a:p>
            <a:pPr algn="l"/>
            <a:r>
              <a:rPr lang="en-CA" sz="3600" dirty="0" err="1" smtClean="0"/>
              <a:t>int</a:t>
            </a:r>
            <a:r>
              <a:rPr lang="en-CA" sz="3600" dirty="0" smtClean="0"/>
              <a:t> </a:t>
            </a:r>
            <a:r>
              <a:rPr lang="en-CA" sz="3600" dirty="0" err="1" smtClean="0"/>
              <a:t>currentRow</a:t>
            </a:r>
            <a:r>
              <a:rPr lang="en-CA" sz="3600" dirty="0" smtClean="0"/>
              <a:t> = 0, </a:t>
            </a:r>
            <a:r>
              <a:rPr lang="en-CA" sz="3600" dirty="0" err="1" smtClean="0"/>
              <a:t>currentColumn</a:t>
            </a:r>
            <a:r>
              <a:rPr lang="en-CA" sz="3600" dirty="0" smtClean="0"/>
              <a:t> = 0;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277289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Let's associate</a:t>
            </a:r>
          </a:p>
          <a:p>
            <a:r>
              <a:rPr lang="en-CA" dirty="0" smtClean="0"/>
              <a:t>three functions </a:t>
            </a:r>
          </a:p>
          <a:p>
            <a:r>
              <a:rPr lang="en-CA" dirty="0" smtClean="0"/>
              <a:t>with it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269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(We'll call </a:t>
            </a:r>
            <a:r>
              <a:rPr lang="en-CA" smtClean="0"/>
              <a:t>them </a:t>
            </a:r>
            <a:r>
              <a:rPr lang="en-CA" smtClean="0"/>
              <a:t>API</a:t>
            </a:r>
            <a:endParaRPr lang="en-CA" dirty="0" smtClean="0"/>
          </a:p>
          <a:p>
            <a:r>
              <a:rPr lang="en-CA" dirty="0" smtClean="0"/>
              <a:t>(Application</a:t>
            </a:r>
          </a:p>
          <a:p>
            <a:r>
              <a:rPr lang="en-CA" dirty="0" smtClean="0"/>
              <a:t>Programming</a:t>
            </a:r>
          </a:p>
          <a:p>
            <a:r>
              <a:rPr lang="en-CA" smtClean="0"/>
              <a:t>Interface)</a:t>
            </a:r>
          </a:p>
          <a:p>
            <a:r>
              <a:rPr lang="en-CA" smtClean="0"/>
              <a:t>functions</a:t>
            </a:r>
            <a:r>
              <a:rPr lang="en-CA" smtClean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783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CA" sz="4400" dirty="0" smtClean="0"/>
              <a:t>void </a:t>
            </a:r>
            <a:r>
              <a:rPr lang="en-CA" sz="4400" dirty="0" err="1" smtClean="0"/>
              <a:t>clearScreen</a:t>
            </a:r>
            <a:r>
              <a:rPr lang="en-CA" sz="4400" dirty="0" smtClean="0"/>
              <a:t>(void);</a:t>
            </a:r>
          </a:p>
          <a:p>
            <a:pPr algn="l"/>
            <a:r>
              <a:rPr lang="en-CA" sz="4400" dirty="0" smtClean="0"/>
              <a:t>void </a:t>
            </a:r>
            <a:r>
              <a:rPr lang="en-CA" sz="4400" dirty="0" err="1" smtClean="0"/>
              <a:t>setCursorPosition</a:t>
            </a:r>
            <a:r>
              <a:rPr lang="en-CA" sz="4400" dirty="0" smtClean="0"/>
              <a:t>(void);</a:t>
            </a:r>
          </a:p>
          <a:p>
            <a:pPr algn="l"/>
            <a:r>
              <a:rPr lang="en-CA" sz="4400" dirty="0" smtClean="0"/>
              <a:t>void </a:t>
            </a:r>
            <a:r>
              <a:rPr lang="en-CA" sz="4400" dirty="0" err="1" smtClean="0"/>
              <a:t>outputString</a:t>
            </a:r>
            <a:r>
              <a:rPr lang="en-CA" sz="4400" dirty="0" smtClean="0"/>
              <a:t>(char *s);</a:t>
            </a:r>
          </a:p>
        </p:txBody>
      </p:sp>
    </p:spTree>
    <p:extLst>
      <p:ext uri="{BB962C8B-B14F-4D97-AF65-F5344CB8AC3E}">
        <p14:creationId xmlns:p14="http://schemas.microsoft.com/office/powerpoint/2010/main" val="393607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2830136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Tru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Spa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Sparse</Template>
  <TotalTime>950</TotalTime>
  <Words>652</Words>
  <Application>Microsoft Office PowerPoint</Application>
  <PresentationFormat>On-screen Show (4:3)</PresentationFormat>
  <Paragraphs>180</Paragraphs>
  <Slides>48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Sparse</vt:lpstr>
      <vt:lpstr>Advanced Software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clearScreen()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setCursorPosition()</vt:lpstr>
      <vt:lpstr>PowerPoint Presentation</vt:lpstr>
      <vt:lpstr>outputString()</vt:lpstr>
      <vt:lpstr>PowerPoint Presentation</vt:lpstr>
      <vt:lpstr>PowerPoint Presentation</vt:lpstr>
      <vt:lpstr>Scroll Screen</vt:lpstr>
      <vt:lpstr>PowerPoint Presentation</vt:lpstr>
      <vt:lpstr>PowerPoint Presentation</vt:lpstr>
      <vt:lpstr>PowerPoint Presentation</vt:lpstr>
      <vt:lpstr>Plotting shapes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Carlo Sgro</dc:creator>
  <cp:lastModifiedBy>home</cp:lastModifiedBy>
  <cp:revision>61</cp:revision>
  <cp:lastPrinted>2012-01-18T05:57:48Z</cp:lastPrinted>
  <dcterms:created xsi:type="dcterms:W3CDTF">2005-11-09T13:45:14Z</dcterms:created>
  <dcterms:modified xsi:type="dcterms:W3CDTF">2013-02-25T18:34:49Z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