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7"/>
  </p:notesMasterIdLst>
  <p:sldIdLst>
    <p:sldId id="256" r:id="rId2"/>
    <p:sldId id="258" r:id="rId3"/>
    <p:sldId id="259" r:id="rId4"/>
    <p:sldId id="260" r:id="rId5"/>
    <p:sldId id="261" r:id="rId6"/>
    <p:sldId id="262" r:id="rId7"/>
    <p:sldId id="271" r:id="rId8"/>
    <p:sldId id="263" r:id="rId9"/>
    <p:sldId id="276" r:id="rId10"/>
    <p:sldId id="264" r:id="rId11"/>
    <p:sldId id="275" r:id="rId12"/>
    <p:sldId id="265" r:id="rId13"/>
    <p:sldId id="266"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2" autoAdjust="0"/>
    <p:restoredTop sz="90305" autoAdjust="0"/>
  </p:normalViewPr>
  <p:slideViewPr>
    <p:cSldViewPr snapToGrid="0">
      <p:cViewPr varScale="1">
        <p:scale>
          <a:sx n="67" d="100"/>
          <a:sy n="67" d="100"/>
        </p:scale>
        <p:origin x="97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A6AFF0-57DB-41FE-859B-5678A26AB092}" type="datetimeFigureOut">
              <a:rPr lang="en-US" smtClean="0"/>
              <a:t>10/10/2014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CC032-1A8F-48EE-9D9E-7F23F3AC45DC}" type="slidenum">
              <a:rPr lang="en-US" smtClean="0"/>
              <a:t>‹#›</a:t>
            </a:fld>
            <a:endParaRPr lang="en-US" dirty="0"/>
          </a:p>
        </p:txBody>
      </p:sp>
    </p:spTree>
    <p:extLst>
      <p:ext uri="{BB962C8B-B14F-4D97-AF65-F5344CB8AC3E}">
        <p14:creationId xmlns:p14="http://schemas.microsoft.com/office/powerpoint/2010/main" val="126738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a:t>
            </a:r>
            <a:r>
              <a:rPr lang="en-US" baseline="0" dirty="0" smtClean="0"/>
              <a:t> project description—tell what our project is and does.</a:t>
            </a:r>
            <a:endParaRPr lang="en-US" dirty="0"/>
          </a:p>
        </p:txBody>
      </p:sp>
      <p:sp>
        <p:nvSpPr>
          <p:cNvPr id="4" name="Slide Number Placeholder 3"/>
          <p:cNvSpPr>
            <a:spLocks noGrp="1"/>
          </p:cNvSpPr>
          <p:nvPr>
            <p:ph type="sldNum" sz="quarter" idx="10"/>
          </p:nvPr>
        </p:nvSpPr>
        <p:spPr/>
        <p:txBody>
          <a:bodyPr/>
          <a:lstStyle/>
          <a:p>
            <a:fld id="{23ACC032-1A8F-48EE-9D9E-7F23F3AC45DC}" type="slidenum">
              <a:rPr lang="en-US" smtClean="0"/>
              <a:t>2</a:t>
            </a:fld>
            <a:endParaRPr lang="en-US" dirty="0"/>
          </a:p>
        </p:txBody>
      </p:sp>
    </p:spTree>
    <p:extLst>
      <p:ext uri="{BB962C8B-B14F-4D97-AF65-F5344CB8AC3E}">
        <p14:creationId xmlns:p14="http://schemas.microsoft.com/office/powerpoint/2010/main" val="4107720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code here. Be</a:t>
            </a:r>
            <a:r>
              <a:rPr lang="en-US" baseline="0" dirty="0" smtClean="0"/>
              <a:t> sure to show: track restrictions and red flash of lines if you try to click play, message if you don’t get enough coins and lose an attempt, customization factory, other obvious stuff.</a:t>
            </a:r>
            <a:endParaRPr lang="en-US" dirty="0"/>
          </a:p>
        </p:txBody>
      </p:sp>
      <p:sp>
        <p:nvSpPr>
          <p:cNvPr id="4" name="Slide Number Placeholder 3"/>
          <p:cNvSpPr>
            <a:spLocks noGrp="1"/>
          </p:cNvSpPr>
          <p:nvPr>
            <p:ph type="sldNum" sz="quarter" idx="10"/>
          </p:nvPr>
        </p:nvSpPr>
        <p:spPr/>
        <p:txBody>
          <a:bodyPr/>
          <a:lstStyle/>
          <a:p>
            <a:fld id="{23ACC032-1A8F-48EE-9D9E-7F23F3AC45DC}" type="slidenum">
              <a:rPr lang="en-US" smtClean="0"/>
              <a:t>3</a:t>
            </a:fld>
            <a:endParaRPr lang="en-US" dirty="0"/>
          </a:p>
        </p:txBody>
      </p:sp>
    </p:spTree>
    <p:extLst>
      <p:ext uri="{BB962C8B-B14F-4D97-AF65-F5344CB8AC3E}">
        <p14:creationId xmlns:p14="http://schemas.microsoft.com/office/powerpoint/2010/main" val="3215449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knew we needed…” Explain general approach.</a:t>
            </a:r>
            <a:endParaRPr lang="en-US" dirty="0"/>
          </a:p>
        </p:txBody>
      </p:sp>
      <p:sp>
        <p:nvSpPr>
          <p:cNvPr id="4" name="Slide Number Placeholder 3"/>
          <p:cNvSpPr>
            <a:spLocks noGrp="1"/>
          </p:cNvSpPr>
          <p:nvPr>
            <p:ph type="sldNum" sz="quarter" idx="10"/>
          </p:nvPr>
        </p:nvSpPr>
        <p:spPr/>
        <p:txBody>
          <a:bodyPr/>
          <a:lstStyle/>
          <a:p>
            <a:fld id="{23ACC032-1A8F-48EE-9D9E-7F23F3AC45DC}" type="slidenum">
              <a:rPr lang="en-US" smtClean="0"/>
              <a:t>4</a:t>
            </a:fld>
            <a:endParaRPr lang="en-US" dirty="0"/>
          </a:p>
        </p:txBody>
      </p:sp>
    </p:spTree>
    <p:extLst>
      <p:ext uri="{BB962C8B-B14F-4D97-AF65-F5344CB8AC3E}">
        <p14:creationId xmlns:p14="http://schemas.microsoft.com/office/powerpoint/2010/main" val="3570936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we get the points to give the spline function?” –add code snippets here for track</a:t>
            </a:r>
            <a:r>
              <a:rPr lang="en-US" baseline="0" dirty="0" smtClean="0"/>
              <a:t> options</a:t>
            </a:r>
            <a:endParaRPr lang="en-US" dirty="0"/>
          </a:p>
        </p:txBody>
      </p:sp>
      <p:sp>
        <p:nvSpPr>
          <p:cNvPr id="4" name="Slide Number Placeholder 3"/>
          <p:cNvSpPr>
            <a:spLocks noGrp="1"/>
          </p:cNvSpPr>
          <p:nvPr>
            <p:ph type="sldNum" sz="quarter" idx="10"/>
          </p:nvPr>
        </p:nvSpPr>
        <p:spPr/>
        <p:txBody>
          <a:bodyPr/>
          <a:lstStyle/>
          <a:p>
            <a:fld id="{23ACC032-1A8F-48EE-9D9E-7F23F3AC45DC}" type="slidenum">
              <a:rPr lang="en-US" smtClean="0"/>
              <a:t>8</a:t>
            </a:fld>
            <a:endParaRPr lang="en-US" dirty="0"/>
          </a:p>
        </p:txBody>
      </p:sp>
    </p:spTree>
    <p:extLst>
      <p:ext uri="{BB962C8B-B14F-4D97-AF65-F5344CB8AC3E}">
        <p14:creationId xmlns:p14="http://schemas.microsoft.com/office/powerpoint/2010/main" val="2219018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Briefly</a:t>
            </a:r>
            <a:r>
              <a:rPr lang="en-US" baseline="0" dirty="0" smtClean="0"/>
              <a:t> discuss cart math and how we approached this—both 2D and 3D.</a:t>
            </a:r>
            <a:endParaRPr lang="en-US" baseline="0" dirty="0"/>
          </a:p>
          <a:p>
            <a:r>
              <a:rPr lang="en-US" baseline="0" dirty="0" smtClean="0"/>
              <a:t>-do example to get the second base point of the cart for negative slope</a:t>
            </a:r>
          </a:p>
        </p:txBody>
      </p:sp>
      <p:sp>
        <p:nvSpPr>
          <p:cNvPr id="4" name="Slide Number Placeholder 3"/>
          <p:cNvSpPr>
            <a:spLocks noGrp="1"/>
          </p:cNvSpPr>
          <p:nvPr>
            <p:ph type="sldNum" sz="quarter" idx="10"/>
          </p:nvPr>
        </p:nvSpPr>
        <p:spPr/>
        <p:txBody>
          <a:bodyPr/>
          <a:lstStyle/>
          <a:p>
            <a:fld id="{23ACC032-1A8F-48EE-9D9E-7F23F3AC45DC}" type="slidenum">
              <a:rPr lang="en-US" smtClean="0"/>
              <a:t>10</a:t>
            </a:fld>
            <a:endParaRPr lang="en-US" dirty="0"/>
          </a:p>
        </p:txBody>
      </p:sp>
    </p:spTree>
    <p:extLst>
      <p:ext uri="{BB962C8B-B14F-4D97-AF65-F5344CB8AC3E}">
        <p14:creationId xmlns:p14="http://schemas.microsoft.com/office/powerpoint/2010/main" val="4218822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either have one slide or two for</a:t>
            </a:r>
            <a:r>
              <a:rPr lang="en-US" baseline="0" dirty="0" smtClean="0"/>
              <a:t> this information—will need to talk a lot about physics</a:t>
            </a:r>
            <a:endParaRPr lang="en-US" dirty="0"/>
          </a:p>
        </p:txBody>
      </p:sp>
      <p:sp>
        <p:nvSpPr>
          <p:cNvPr id="4" name="Slide Number Placeholder 3"/>
          <p:cNvSpPr>
            <a:spLocks noGrp="1"/>
          </p:cNvSpPr>
          <p:nvPr>
            <p:ph type="sldNum" sz="quarter" idx="10"/>
          </p:nvPr>
        </p:nvSpPr>
        <p:spPr/>
        <p:txBody>
          <a:bodyPr/>
          <a:lstStyle/>
          <a:p>
            <a:fld id="{23ACC032-1A8F-48EE-9D9E-7F23F3AC45DC}" type="slidenum">
              <a:rPr lang="en-US" smtClean="0"/>
              <a:t>12</a:t>
            </a:fld>
            <a:endParaRPr lang="en-US" dirty="0"/>
          </a:p>
        </p:txBody>
      </p:sp>
    </p:spTree>
    <p:extLst>
      <p:ext uri="{BB962C8B-B14F-4D97-AF65-F5344CB8AC3E}">
        <p14:creationId xmlns:p14="http://schemas.microsoft.com/office/powerpoint/2010/main" val="592187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-hardcoded</a:t>
            </a:r>
            <a:r>
              <a:rPr lang="en-US" baseline="0" dirty="0" smtClean="0"/>
              <a:t> list of start and endpoints for each of our 10 levels; pictures of code…explain why no x Values, coins3D list also</a:t>
            </a:r>
          </a:p>
          <a:p>
            <a:r>
              <a:rPr lang="en-US" baseline="0" dirty="0" smtClean="0"/>
              <a:t>-resetLevel[] updates: 1) level number display, 2) the endpoint variables so there is a different goal, and 3) the adjustable points so that they are in a line between the new start and end points…and 4) changes coins which we’ll discuss later</a:t>
            </a:r>
          </a:p>
          <a:p>
            <a:r>
              <a:rPr lang="en-US" dirty="0" smtClean="0"/>
              <a:t>-You</a:t>
            </a:r>
            <a:r>
              <a:rPr lang="en-US" baseline="0" dirty="0" smtClean="0"/>
              <a:t> pass the level if during the run you never had a negative velocity (which would move you away from the endpoint), never made the track move outside the screen (in which case you would lose any points from the partial run and would have to restart the level), and you have collected in the past levels the minimum number of coins needed</a:t>
            </a:r>
            <a:endParaRPr lang="en-US" dirty="0"/>
          </a:p>
        </p:txBody>
      </p:sp>
      <p:sp>
        <p:nvSpPr>
          <p:cNvPr id="4" name="Slide Number Placeholder 3"/>
          <p:cNvSpPr>
            <a:spLocks noGrp="1"/>
          </p:cNvSpPr>
          <p:nvPr>
            <p:ph type="sldNum" sz="quarter" idx="10"/>
          </p:nvPr>
        </p:nvSpPr>
        <p:spPr/>
        <p:txBody>
          <a:bodyPr/>
          <a:lstStyle/>
          <a:p>
            <a:fld id="{23ACC032-1A8F-48EE-9D9E-7F23F3AC45DC}" type="slidenum">
              <a:rPr lang="en-US" smtClean="0"/>
              <a:t>13</a:t>
            </a:fld>
            <a:endParaRPr lang="en-US" dirty="0"/>
          </a:p>
        </p:txBody>
      </p:sp>
    </p:spTree>
    <p:extLst>
      <p:ext uri="{BB962C8B-B14F-4D97-AF65-F5344CB8AC3E}">
        <p14:creationId xmlns:p14="http://schemas.microsoft.com/office/powerpoint/2010/main" val="2381863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what a coin is in the code. Explain…and offset… say is also why cart doesn’t always look perfectly rectangular</a:t>
            </a:r>
          </a:p>
          <a:p>
            <a:r>
              <a:rPr lang="en-US" dirty="0" smtClean="0"/>
              <a:t>-3 per each level</a:t>
            </a:r>
          </a:p>
          <a:p>
            <a:r>
              <a:rPr lang="en-US" dirty="0" smtClean="0"/>
              <a:t>-coin collection only for 2D</a:t>
            </a:r>
          </a:p>
          <a:p>
            <a:r>
              <a:rPr lang="en-US" dirty="0" smtClean="0"/>
              <a:t>-not actual code…actual</a:t>
            </a:r>
            <a:r>
              <a:rPr lang="en-US" baseline="0" dirty="0" smtClean="0"/>
              <a:t> variables (list name and part specification which would indicate which coin in which level we are testing)</a:t>
            </a:r>
          </a:p>
          <a:p>
            <a:r>
              <a:rPr lang="en-US" baseline="0" dirty="0" smtClean="0"/>
              <a:t>-explain collected variable… are reset</a:t>
            </a:r>
            <a:endParaRPr lang="en-US" dirty="0" smtClean="0"/>
          </a:p>
          <a:p>
            <a:r>
              <a:rPr lang="en-US" dirty="0" smtClean="0"/>
              <a:t>-Code repeated for each of the three coins per level</a:t>
            </a:r>
          </a:p>
          <a:p>
            <a:r>
              <a:rPr lang="en-US" dirty="0" smtClean="0"/>
              <a:t>-</a:t>
            </a:r>
            <a:endParaRPr lang="en-US" dirty="0"/>
          </a:p>
        </p:txBody>
      </p:sp>
      <p:sp>
        <p:nvSpPr>
          <p:cNvPr id="4" name="Slide Number Placeholder 3"/>
          <p:cNvSpPr>
            <a:spLocks noGrp="1"/>
          </p:cNvSpPr>
          <p:nvPr>
            <p:ph type="sldNum" sz="quarter" idx="10"/>
          </p:nvPr>
        </p:nvSpPr>
        <p:spPr/>
        <p:txBody>
          <a:bodyPr/>
          <a:lstStyle/>
          <a:p>
            <a:fld id="{23ACC032-1A8F-48EE-9D9E-7F23F3AC45DC}" type="slidenum">
              <a:rPr lang="en-US" smtClean="0"/>
              <a:t>14</a:t>
            </a:fld>
            <a:endParaRPr lang="en-US" dirty="0"/>
          </a:p>
        </p:txBody>
      </p:sp>
    </p:spTree>
    <p:extLst>
      <p:ext uri="{BB962C8B-B14F-4D97-AF65-F5344CB8AC3E}">
        <p14:creationId xmlns:p14="http://schemas.microsoft.com/office/powerpoint/2010/main" val="1236524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10/10/2014</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10/10/2014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10/10/2014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10/10/2014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10/10/2014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10/10/2014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10/10/2014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10/10/2014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10/10/2014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10/10/2014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10/10/2014</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10/10/2014</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3.tmp"/><Relationship Id="rId3" Type="http://schemas.openxmlformats.org/officeDocument/2006/relationships/image" Target="../media/image18.tmp"/><Relationship Id="rId7" Type="http://schemas.openxmlformats.org/officeDocument/2006/relationships/image" Target="../media/image22.tmp"/><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tmp"/><Relationship Id="rId5" Type="http://schemas.openxmlformats.org/officeDocument/2006/relationships/image" Target="../media/image20.tmp"/><Relationship Id="rId4" Type="http://schemas.openxmlformats.org/officeDocument/2006/relationships/image" Target="../media/image19.tm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collegestartup.org/wp-content/uploads/2014/04/Wonderful-Roller-Coaster-Wallpaper.jpg"/>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3975" t="32756" r="34" b="1"/>
          <a:stretch/>
        </p:blipFill>
        <p:spPr bwMode="auto">
          <a:xfrm>
            <a:off x="-26504" y="0"/>
            <a:ext cx="12218504" cy="35092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470982" y="1684867"/>
            <a:ext cx="10782300" cy="3352800"/>
          </a:xfrm>
        </p:spPr>
        <p:txBody>
          <a:bodyPr/>
          <a:lstStyle/>
          <a:p>
            <a:r>
              <a:rPr lang="en-US" dirty="0" smtClean="0"/>
              <a:t>Roller Coaster Creator</a:t>
            </a:r>
            <a:endParaRPr lang="en-US" dirty="0"/>
          </a:p>
        </p:txBody>
      </p:sp>
      <p:sp>
        <p:nvSpPr>
          <p:cNvPr id="3" name="Subtitle 2"/>
          <p:cNvSpPr>
            <a:spLocks noGrp="1"/>
          </p:cNvSpPr>
          <p:nvPr>
            <p:ph type="subTitle" idx="1"/>
          </p:nvPr>
        </p:nvSpPr>
        <p:spPr>
          <a:xfrm>
            <a:off x="603504" y="4854271"/>
            <a:ext cx="9228201" cy="1645920"/>
          </a:xfrm>
        </p:spPr>
        <p:txBody>
          <a:bodyPr/>
          <a:lstStyle/>
          <a:p>
            <a:r>
              <a:rPr lang="en-US" dirty="0" smtClean="0"/>
              <a:t>Julia Gensheimer and Valerie Richmond</a:t>
            </a:r>
            <a:endParaRPr lang="en-US" dirty="0"/>
          </a:p>
        </p:txBody>
      </p:sp>
    </p:spTree>
    <p:extLst>
      <p:ext uri="{BB962C8B-B14F-4D97-AF65-F5344CB8AC3E}">
        <p14:creationId xmlns:p14="http://schemas.microsoft.com/office/powerpoint/2010/main" val="965738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the Cart</a:t>
            </a:r>
            <a:endParaRPr lang="en-US" dirty="0"/>
          </a:p>
        </p:txBody>
      </p:sp>
      <p:sp>
        <p:nvSpPr>
          <p:cNvPr id="11" name="Text Placeholder 10"/>
          <p:cNvSpPr>
            <a:spLocks noGrp="1"/>
          </p:cNvSpPr>
          <p:nvPr>
            <p:ph type="body" idx="1"/>
          </p:nvPr>
        </p:nvSpPr>
        <p:spPr/>
        <p:txBody>
          <a:bodyPr>
            <a:normAutofit/>
          </a:bodyPr>
          <a:lstStyle/>
          <a:p>
            <a:r>
              <a:rPr lang="en-US" sz="2800" b="1" dirty="0" smtClean="0">
                <a:solidFill>
                  <a:schemeClr val="accent5"/>
                </a:solidFill>
              </a:rPr>
              <a:t>2D TRACK</a:t>
            </a:r>
            <a:endParaRPr lang="en-US" sz="2800" b="1" dirty="0">
              <a:solidFill>
                <a:schemeClr val="accent5"/>
              </a:solidFill>
            </a:endParaRPr>
          </a:p>
        </p:txBody>
      </p:sp>
      <p:sp>
        <p:nvSpPr>
          <p:cNvPr id="12" name="Content Placeholder 11"/>
          <p:cNvSpPr>
            <a:spLocks noGrp="1"/>
          </p:cNvSpPr>
          <p:nvPr>
            <p:ph sz="half" idx="2"/>
          </p:nvPr>
        </p:nvSpPr>
        <p:spPr/>
        <p:txBody>
          <a:bodyPr/>
          <a:lstStyle/>
          <a:p>
            <a:pPr>
              <a:buClr>
                <a:schemeClr val="accent1"/>
              </a:buClr>
              <a:buFont typeface="Arial" panose="020B0604020202020204" pitchFamily="34" charset="0"/>
              <a:buChar char="•"/>
            </a:pPr>
            <a:r>
              <a:rPr lang="en-US" dirty="0" smtClean="0"/>
              <a:t>X Position variable dynamically updated</a:t>
            </a:r>
          </a:p>
          <a:p>
            <a:pPr marL="0" lvl="2" indent="0">
              <a:buNone/>
            </a:pPr>
            <a:r>
              <a:rPr lang="en-US" dirty="0"/>
              <a:t> </a:t>
            </a:r>
            <a:r>
              <a:rPr lang="en-US" dirty="0" smtClean="0"/>
              <a:t>           </a:t>
            </a:r>
            <a:endParaRPr lang="en-US" dirty="0"/>
          </a:p>
        </p:txBody>
      </p:sp>
      <p:sp>
        <p:nvSpPr>
          <p:cNvPr id="13" name="Text Placeholder 12"/>
          <p:cNvSpPr>
            <a:spLocks noGrp="1"/>
          </p:cNvSpPr>
          <p:nvPr>
            <p:ph type="body" sz="quarter" idx="3"/>
          </p:nvPr>
        </p:nvSpPr>
        <p:spPr>
          <a:xfrm>
            <a:off x="6201572" y="1373416"/>
            <a:ext cx="4663440" cy="722376"/>
          </a:xfrm>
        </p:spPr>
        <p:txBody>
          <a:bodyPr>
            <a:normAutofit/>
          </a:bodyPr>
          <a:lstStyle/>
          <a:p>
            <a:r>
              <a:rPr lang="en-US" sz="2800" b="1" dirty="0" smtClean="0">
                <a:solidFill>
                  <a:schemeClr val="accent5"/>
                </a:solidFill>
              </a:rPr>
              <a:t>3D TRACK</a:t>
            </a:r>
            <a:endParaRPr lang="en-US" sz="2800" b="1" dirty="0">
              <a:solidFill>
                <a:schemeClr val="accent5"/>
              </a:solidFill>
            </a:endParaRPr>
          </a:p>
        </p:txBody>
      </p:sp>
      <p:sp>
        <p:nvSpPr>
          <p:cNvPr id="14" name="Content Placeholder 13"/>
          <p:cNvSpPr>
            <a:spLocks noGrp="1"/>
          </p:cNvSpPr>
          <p:nvPr>
            <p:ph sz="quarter" idx="4"/>
          </p:nvPr>
        </p:nvSpPr>
        <p:spPr>
          <a:xfrm>
            <a:off x="6160008" y="2072118"/>
            <a:ext cx="4663440" cy="3200400"/>
          </a:xfrm>
        </p:spPr>
        <p:txBody>
          <a:bodyPr/>
          <a:lstStyle/>
          <a:p>
            <a:pPr>
              <a:buClr>
                <a:schemeClr val="accent1"/>
              </a:buClr>
              <a:buFont typeface="Arial" panose="020B0604020202020204" pitchFamily="34" charset="0"/>
              <a:buChar char="•"/>
            </a:pPr>
            <a:r>
              <a:rPr lang="en-US" dirty="0" smtClean="0"/>
              <a:t>Same principle</a:t>
            </a:r>
          </a:p>
          <a:p>
            <a:pPr>
              <a:buClr>
                <a:schemeClr val="accent1"/>
              </a:buClr>
              <a:buFont typeface="Arial" panose="020B0604020202020204" pitchFamily="34" charset="0"/>
              <a:buChar char="•"/>
            </a:pPr>
            <a:r>
              <a:rPr lang="en-US" dirty="0" smtClean="0"/>
              <a:t>Physics extended to the z dimension</a:t>
            </a:r>
          </a:p>
          <a:p>
            <a:pPr>
              <a:buFont typeface="Arial" panose="020B0604020202020204" pitchFamily="34" charset="0"/>
              <a:buChar char="•"/>
            </a:pPr>
            <a:endParaRPr lang="en-US" dirty="0"/>
          </a:p>
        </p:txBody>
      </p:sp>
      <p:sp>
        <p:nvSpPr>
          <p:cNvPr id="3" name="TextBox 2"/>
          <p:cNvSpPr txBox="1"/>
          <p:nvPr/>
        </p:nvSpPr>
        <p:spPr>
          <a:xfrm>
            <a:off x="1009677" y="3549186"/>
            <a:ext cx="3463636" cy="2123658"/>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smtClean="0"/>
              <a:t>Other </a:t>
            </a:r>
            <a:r>
              <a:rPr lang="en-US" dirty="0"/>
              <a:t>three points of the </a:t>
            </a:r>
            <a:r>
              <a:rPr lang="en-US" dirty="0" smtClean="0"/>
              <a:t>polygon cart </a:t>
            </a:r>
            <a:r>
              <a:rPr lang="en-US" dirty="0"/>
              <a:t>are determined based on the slope of the tangent </a:t>
            </a:r>
            <a:r>
              <a:rPr lang="en-US" dirty="0" smtClean="0"/>
              <a:t>line and triangle trig</a:t>
            </a:r>
          </a:p>
          <a:p>
            <a:pPr marL="285750" indent="-285750">
              <a:buClr>
                <a:schemeClr val="accent1"/>
              </a:buClr>
              <a:buFont typeface="Arial" panose="020B0604020202020204" pitchFamily="34" charset="0"/>
              <a:buChar char="•"/>
            </a:pPr>
            <a:endParaRPr lang="en-US" sz="600" dirty="0" smtClean="0"/>
          </a:p>
          <a:p>
            <a:pPr marL="285750" indent="-285750">
              <a:buClr>
                <a:schemeClr val="accent1"/>
              </a:buClr>
              <a:buFont typeface="Arial" panose="020B0604020202020204" pitchFamily="34" charset="0"/>
              <a:buChar char="•"/>
            </a:pPr>
            <a:r>
              <a:rPr lang="en-US" dirty="0" smtClean="0"/>
              <a:t>Variable is not updated continuously but rather according to its current speed</a:t>
            </a:r>
            <a:endParaRPr lang="en-US"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1517" t="17096" b="26326"/>
          <a:stretch/>
        </p:blipFill>
        <p:spPr>
          <a:xfrm>
            <a:off x="5498925" y="3336244"/>
            <a:ext cx="6288066" cy="2901718"/>
          </a:xfrm>
          <a:prstGeom prst="rect">
            <a:avLst/>
          </a:prstGeom>
          <a:ln>
            <a:noFill/>
          </a:ln>
        </p:spPr>
      </p:pic>
      <p:sp>
        <p:nvSpPr>
          <p:cNvPr id="9" name="Rectangle 8"/>
          <p:cNvSpPr/>
          <p:nvPr/>
        </p:nvSpPr>
        <p:spPr>
          <a:xfrm rot="2039819">
            <a:off x="8203002" y="4383819"/>
            <a:ext cx="783033" cy="55270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085426" y="4497274"/>
            <a:ext cx="130559" cy="186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658627" y="5004335"/>
            <a:ext cx="130559" cy="1860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p:nvSpPr>
        <p:spPr>
          <a:xfrm rot="10537897">
            <a:off x="8106153" y="4486838"/>
            <a:ext cx="686311" cy="688981"/>
          </a:xfrm>
          <a:prstGeom prst="rtTriangl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643760" y="4456267"/>
            <a:ext cx="130559" cy="17349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0505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Roller Coaster Physics 101</a:t>
            </a:r>
            <a:endParaRPr lang="en-US" dirty="0"/>
          </a:p>
        </p:txBody>
      </p:sp>
      <p:sp>
        <p:nvSpPr>
          <p:cNvPr id="3" name="Content Placeholder 2"/>
          <p:cNvSpPr>
            <a:spLocks noGrp="1"/>
          </p:cNvSpPr>
          <p:nvPr>
            <p:ph idx="1"/>
          </p:nvPr>
        </p:nvSpPr>
        <p:spPr/>
        <p:txBody>
          <a:bodyPr/>
          <a:lstStyle/>
          <a:p>
            <a:pPr>
              <a:buClr>
                <a:schemeClr val="accent1"/>
              </a:buClr>
              <a:buFont typeface="Arial" panose="020B0604020202020204" pitchFamily="34" charset="0"/>
              <a:buChar char="•"/>
            </a:pPr>
            <a:r>
              <a:rPr lang="en-US" dirty="0" smtClean="0"/>
              <a:t>Newton’s </a:t>
            </a:r>
            <a:r>
              <a:rPr lang="en-US" dirty="0"/>
              <a:t>Second </a:t>
            </a:r>
            <a:r>
              <a:rPr lang="en-US" dirty="0" smtClean="0"/>
              <a:t>Law: </a:t>
            </a:r>
            <a:r>
              <a:rPr lang="en-US" b="1" dirty="0" smtClean="0"/>
              <a:t>F = ma</a:t>
            </a:r>
          </a:p>
          <a:p>
            <a:pPr>
              <a:buClr>
                <a:schemeClr val="accent1"/>
              </a:buClr>
              <a:buFont typeface="Arial" panose="020B0604020202020204" pitchFamily="34" charset="0"/>
              <a:buChar char="•"/>
            </a:pPr>
            <a:r>
              <a:rPr lang="en-US" dirty="0" smtClean="0"/>
              <a:t>Free-Body Force diagrams</a:t>
            </a:r>
          </a:p>
          <a:p>
            <a:pPr marL="0" indent="0">
              <a:buClr>
                <a:schemeClr val="accent1"/>
              </a:buClr>
              <a:buNone/>
            </a:pPr>
            <a:endParaRPr lang="en-US" dirty="0" smtClean="0"/>
          </a:p>
        </p:txBody>
      </p:sp>
      <p:pic>
        <p:nvPicPr>
          <p:cNvPr id="1026" name="Picture 2" descr="http://images.tutorvista.com/cms/images/83/tangent-lin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0396" y="1904507"/>
            <a:ext cx="4547959" cy="2587284"/>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2133388" y="5162362"/>
            <a:ext cx="8106196" cy="820761"/>
            <a:chOff x="2124799" y="4658433"/>
            <a:chExt cx="8106196" cy="820761"/>
          </a:xfrm>
        </p:grpSpPr>
        <p:sp>
          <p:nvSpPr>
            <p:cNvPr id="6" name="Up Arrow 5"/>
            <p:cNvSpPr/>
            <p:nvPr/>
          </p:nvSpPr>
          <p:spPr>
            <a:xfrm rot="5400000">
              <a:off x="4214385" y="4404273"/>
              <a:ext cx="421290" cy="9296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rot="16200000">
              <a:off x="6842387" y="4803744"/>
              <a:ext cx="421290" cy="929609"/>
            </a:xfrm>
            <a:prstGeom prst="up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rot="5400000">
              <a:off x="6891947" y="4426875"/>
              <a:ext cx="421290" cy="9296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rot="16200000">
              <a:off x="4163059" y="4773163"/>
              <a:ext cx="421290" cy="929609"/>
            </a:xfrm>
            <a:prstGeom prst="up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2124799" y="4681034"/>
              <a:ext cx="8106196" cy="759453"/>
              <a:chOff x="2110511" y="4681034"/>
              <a:chExt cx="8106196" cy="759453"/>
            </a:xfrm>
          </p:grpSpPr>
          <p:sp>
            <p:nvSpPr>
              <p:cNvPr id="7" name="TextBox 6"/>
              <p:cNvSpPr txBox="1"/>
              <p:nvPr/>
            </p:nvSpPr>
            <p:spPr>
              <a:xfrm>
                <a:off x="2110511" y="4779835"/>
                <a:ext cx="2160794" cy="523220"/>
              </a:xfrm>
              <a:prstGeom prst="rect">
                <a:avLst/>
              </a:prstGeom>
              <a:noFill/>
            </p:spPr>
            <p:txBody>
              <a:bodyPr wrap="square" rtlCol="0">
                <a:spAutoFit/>
              </a:bodyPr>
              <a:lstStyle/>
              <a:p>
                <a:r>
                  <a:rPr lang="en-US" sz="2800" b="1" dirty="0" smtClean="0">
                    <a:solidFill>
                      <a:schemeClr val="accent4"/>
                    </a:solidFill>
                  </a:rPr>
                  <a:t>DISTANCE</a:t>
                </a:r>
                <a:endParaRPr lang="en-US" sz="2800" b="1" dirty="0">
                  <a:solidFill>
                    <a:schemeClr val="accent4"/>
                  </a:solidFill>
                </a:endParaRPr>
              </a:p>
            </p:txBody>
          </p:sp>
          <p:sp>
            <p:nvSpPr>
              <p:cNvPr id="12" name="TextBox 11"/>
              <p:cNvSpPr txBox="1"/>
              <p:nvPr/>
            </p:nvSpPr>
            <p:spPr>
              <a:xfrm>
                <a:off x="4950710" y="4755761"/>
                <a:ext cx="2606843" cy="523220"/>
              </a:xfrm>
              <a:prstGeom prst="rect">
                <a:avLst/>
              </a:prstGeom>
              <a:noFill/>
            </p:spPr>
            <p:txBody>
              <a:bodyPr wrap="square" rtlCol="0">
                <a:spAutoFit/>
              </a:bodyPr>
              <a:lstStyle/>
              <a:p>
                <a:r>
                  <a:rPr lang="en-US" sz="2800" b="1" dirty="0" smtClean="0">
                    <a:solidFill>
                      <a:schemeClr val="accent4"/>
                    </a:solidFill>
                  </a:rPr>
                  <a:t>VELOCITY</a:t>
                </a:r>
                <a:endParaRPr lang="en-US" sz="2800" b="1" dirty="0">
                  <a:solidFill>
                    <a:schemeClr val="accent4"/>
                  </a:solidFill>
                </a:endParaRPr>
              </a:p>
            </p:txBody>
          </p:sp>
          <p:sp>
            <p:nvSpPr>
              <p:cNvPr id="13" name="TextBox 12"/>
              <p:cNvSpPr txBox="1"/>
              <p:nvPr/>
            </p:nvSpPr>
            <p:spPr>
              <a:xfrm>
                <a:off x="7632716" y="4736855"/>
                <a:ext cx="2583991" cy="523220"/>
              </a:xfrm>
              <a:prstGeom prst="rect">
                <a:avLst/>
              </a:prstGeom>
              <a:noFill/>
            </p:spPr>
            <p:txBody>
              <a:bodyPr wrap="square" rtlCol="0">
                <a:spAutoFit/>
              </a:bodyPr>
              <a:lstStyle/>
              <a:p>
                <a:r>
                  <a:rPr lang="en-US" sz="2800" b="1" dirty="0" smtClean="0">
                    <a:solidFill>
                      <a:schemeClr val="accent4"/>
                    </a:solidFill>
                  </a:rPr>
                  <a:t>ACCELERATION</a:t>
                </a:r>
                <a:endParaRPr lang="en-US" sz="2800" b="1" dirty="0">
                  <a:solidFill>
                    <a:schemeClr val="accent4"/>
                  </a:solidFill>
                </a:endParaRPr>
              </a:p>
            </p:txBody>
          </p:sp>
          <p:sp>
            <p:nvSpPr>
              <p:cNvPr id="11" name="TextBox 10"/>
              <p:cNvSpPr txBox="1"/>
              <p:nvPr/>
            </p:nvSpPr>
            <p:spPr>
              <a:xfrm>
                <a:off x="3957674" y="4681034"/>
                <a:ext cx="885979" cy="369332"/>
              </a:xfrm>
              <a:prstGeom prst="rect">
                <a:avLst/>
              </a:prstGeom>
              <a:noFill/>
            </p:spPr>
            <p:txBody>
              <a:bodyPr wrap="square" rtlCol="0">
                <a:spAutoFit/>
              </a:bodyPr>
              <a:lstStyle/>
              <a:p>
                <a:r>
                  <a:rPr lang="en-US" dirty="0" smtClean="0"/>
                  <a:t>derive</a:t>
                </a:r>
                <a:endParaRPr lang="en-US" dirty="0"/>
              </a:p>
            </p:txBody>
          </p:sp>
          <p:sp>
            <p:nvSpPr>
              <p:cNvPr id="15" name="TextBox 14"/>
              <p:cNvSpPr txBox="1"/>
              <p:nvPr/>
            </p:nvSpPr>
            <p:spPr>
              <a:xfrm>
                <a:off x="6667130" y="4703636"/>
                <a:ext cx="885979" cy="369332"/>
              </a:xfrm>
              <a:prstGeom prst="rect">
                <a:avLst/>
              </a:prstGeom>
              <a:noFill/>
            </p:spPr>
            <p:txBody>
              <a:bodyPr wrap="square" rtlCol="0">
                <a:spAutoFit/>
              </a:bodyPr>
              <a:lstStyle/>
              <a:p>
                <a:r>
                  <a:rPr lang="en-US" dirty="0" smtClean="0"/>
                  <a:t>derive</a:t>
                </a:r>
                <a:endParaRPr lang="en-US" dirty="0"/>
              </a:p>
            </p:txBody>
          </p:sp>
          <p:sp>
            <p:nvSpPr>
              <p:cNvPr id="14" name="TextBox 13"/>
              <p:cNvSpPr txBox="1"/>
              <p:nvPr/>
            </p:nvSpPr>
            <p:spPr>
              <a:xfrm>
                <a:off x="3915889" y="5033287"/>
                <a:ext cx="1214437" cy="369332"/>
              </a:xfrm>
              <a:prstGeom prst="rect">
                <a:avLst/>
              </a:prstGeom>
              <a:noFill/>
            </p:spPr>
            <p:txBody>
              <a:bodyPr wrap="square" rtlCol="0">
                <a:spAutoFit/>
              </a:bodyPr>
              <a:lstStyle/>
              <a:p>
                <a:r>
                  <a:rPr lang="en-US" dirty="0" smtClean="0"/>
                  <a:t>integrate</a:t>
                </a:r>
                <a:endParaRPr lang="en-US" dirty="0"/>
              </a:p>
            </p:txBody>
          </p:sp>
          <p:sp>
            <p:nvSpPr>
              <p:cNvPr id="17" name="TextBox 16"/>
              <p:cNvSpPr txBox="1"/>
              <p:nvPr/>
            </p:nvSpPr>
            <p:spPr>
              <a:xfrm>
                <a:off x="6608321" y="5071155"/>
                <a:ext cx="1214437" cy="369332"/>
              </a:xfrm>
              <a:prstGeom prst="rect">
                <a:avLst/>
              </a:prstGeom>
              <a:noFill/>
            </p:spPr>
            <p:txBody>
              <a:bodyPr wrap="square" rtlCol="0">
                <a:spAutoFit/>
              </a:bodyPr>
              <a:lstStyle/>
              <a:p>
                <a:r>
                  <a:rPr lang="en-US" dirty="0" smtClean="0"/>
                  <a:t>integrate</a:t>
                </a:r>
                <a:endParaRPr lang="en-US" dirty="0"/>
              </a:p>
            </p:txBody>
          </p:sp>
        </p:grpSp>
      </p:grpSp>
    </p:spTree>
    <p:extLst>
      <p:ext uri="{BB962C8B-B14F-4D97-AF65-F5344CB8AC3E}">
        <p14:creationId xmlns:p14="http://schemas.microsoft.com/office/powerpoint/2010/main" val="27013236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the Cart: Physics</a:t>
            </a:r>
            <a:endParaRPr lang="en-US" dirty="0"/>
          </a:p>
        </p:txBody>
      </p:sp>
      <p:sp>
        <p:nvSpPr>
          <p:cNvPr id="3" name="Content Placeholder 2"/>
          <p:cNvSpPr>
            <a:spLocks noGrp="1"/>
          </p:cNvSpPr>
          <p:nvPr>
            <p:ph idx="1"/>
          </p:nvPr>
        </p:nvSpPr>
        <p:spPr/>
        <p:txBody>
          <a:bodyPr/>
          <a:lstStyle/>
          <a:p>
            <a:endParaRPr lang="en-US"/>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724" t="24246" r="8277" b="14763"/>
          <a:stretch/>
        </p:blipFill>
        <p:spPr bwMode="auto">
          <a:xfrm>
            <a:off x="378373" y="1907628"/>
            <a:ext cx="11319642" cy="4461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20010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a:t>
            </a:r>
            <a:endParaRPr lang="en-US" dirty="0"/>
          </a:p>
        </p:txBody>
      </p:sp>
      <p:sp>
        <p:nvSpPr>
          <p:cNvPr id="3" name="Content Placeholder 2"/>
          <p:cNvSpPr>
            <a:spLocks noGrp="1"/>
          </p:cNvSpPr>
          <p:nvPr>
            <p:ph idx="1"/>
          </p:nvPr>
        </p:nvSpPr>
        <p:spPr>
          <a:xfrm>
            <a:off x="676656" y="2039390"/>
            <a:ext cx="10753725" cy="1798320"/>
          </a:xfrm>
        </p:spPr>
        <p:txBody>
          <a:bodyPr>
            <a:normAutofit/>
          </a:bodyPr>
          <a:lstStyle/>
          <a:p>
            <a:pPr>
              <a:buClr>
                <a:schemeClr val="accent1"/>
              </a:buClr>
              <a:buFont typeface="Arial" panose="020B0604020202020204" pitchFamily="34" charset="0"/>
              <a:buChar char="•"/>
            </a:pPr>
            <a:r>
              <a:rPr lang="en-US" dirty="0" smtClean="0"/>
              <a:t>Hardcoded list of start and endpoints for each level</a:t>
            </a:r>
          </a:p>
          <a:p>
            <a:pPr>
              <a:buClr>
                <a:schemeClr val="accent1"/>
              </a:buClr>
              <a:buFont typeface="Arial" panose="020B0604020202020204" pitchFamily="34" charset="0"/>
              <a:buChar char="•"/>
            </a:pPr>
            <a:r>
              <a:rPr lang="en-US" dirty="0" smtClean="0"/>
              <a:t>Endpoint variables, the adjustable point locations, the coins, and the level number display are updated every time a new level is reached</a:t>
            </a:r>
          </a:p>
          <a:p>
            <a:pPr>
              <a:buClr>
                <a:schemeClr val="accent1"/>
              </a:buClr>
              <a:buFont typeface="Arial" panose="020B0604020202020204" pitchFamily="34" charset="0"/>
              <a:buChar char="•"/>
            </a:pPr>
            <a:r>
              <a:rPr lang="en-US" dirty="0" smtClean="0"/>
              <a:t>Two chances to pass each level</a:t>
            </a:r>
          </a:p>
          <a:p>
            <a:pPr>
              <a:buFont typeface="Arial" panose="020B0604020202020204" pitchFamily="34" charset="0"/>
              <a:buChar char="•"/>
            </a:pPr>
            <a:endParaRPr lang="en-US" dirty="0"/>
          </a:p>
          <a:p>
            <a:pPr marL="0" indent="0">
              <a:buNone/>
            </a:pPr>
            <a:endParaRPr lang="en-US" dirty="0"/>
          </a:p>
        </p:txBody>
      </p:sp>
      <p:sp>
        <p:nvSpPr>
          <p:cNvPr id="4" name="TextBox 3"/>
          <p:cNvSpPr txBox="1"/>
          <p:nvPr/>
        </p:nvSpPr>
        <p:spPr>
          <a:xfrm>
            <a:off x="1515290" y="4121925"/>
            <a:ext cx="9457509" cy="2000548"/>
          </a:xfrm>
          <a:prstGeom prst="rect">
            <a:avLst/>
          </a:prstGeom>
          <a:noFill/>
        </p:spPr>
        <p:txBody>
          <a:bodyPr wrap="square" rtlCol="0">
            <a:spAutoFit/>
          </a:bodyPr>
          <a:lstStyle/>
          <a:p>
            <a:r>
              <a:rPr lang="en-US" sz="2800" b="1" dirty="0" smtClean="0">
                <a:solidFill>
                  <a:schemeClr val="accent4"/>
                </a:solidFill>
              </a:rPr>
              <a:t>Advance to Next Level?</a:t>
            </a:r>
            <a:endParaRPr lang="en-US" sz="2400" dirty="0"/>
          </a:p>
          <a:p>
            <a:pPr marL="285750" indent="-285750">
              <a:buClr>
                <a:schemeClr val="accent1"/>
              </a:buClr>
              <a:buFont typeface="Arial" panose="020B0604020202020204" pitchFamily="34" charset="0"/>
              <a:buChar char="•"/>
            </a:pPr>
            <a:r>
              <a:rPr lang="en-US" sz="2400" dirty="0" smtClean="0"/>
              <a:t>Velocity never negative</a:t>
            </a:r>
          </a:p>
          <a:p>
            <a:pPr marL="285750" indent="-285750">
              <a:buClr>
                <a:schemeClr val="accent1"/>
              </a:buClr>
              <a:buFont typeface="Arial" panose="020B0604020202020204" pitchFamily="34" charset="0"/>
              <a:buChar char="•"/>
            </a:pPr>
            <a:r>
              <a:rPr lang="en-US" sz="2400" dirty="0" smtClean="0"/>
              <a:t>Track never outside screen</a:t>
            </a:r>
          </a:p>
          <a:p>
            <a:pPr marL="285750" indent="-285750">
              <a:buClr>
                <a:schemeClr val="accent1"/>
              </a:buClr>
              <a:buFont typeface="Arial" panose="020B0604020202020204" pitchFamily="34" charset="0"/>
              <a:buChar char="•"/>
            </a:pPr>
            <a:r>
              <a:rPr lang="en-US" sz="2400" dirty="0" smtClean="0"/>
              <a:t>Collected at least the minimum number of coins to advance (changes each level)</a:t>
            </a:r>
            <a:endParaRPr lang="en-US" sz="2400"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4171" y="359411"/>
            <a:ext cx="8266019" cy="1395764"/>
          </a:xfrm>
          <a:prstGeom prst="rect">
            <a:avLst/>
          </a:prstGeom>
        </p:spPr>
      </p:pic>
    </p:spTree>
    <p:extLst>
      <p:ext uri="{BB962C8B-B14F-4D97-AF65-F5344CB8AC3E}">
        <p14:creationId xmlns:p14="http://schemas.microsoft.com/office/powerpoint/2010/main" val="9925994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Coin Collection</a:t>
            </a:r>
            <a:endParaRPr lang="en-US" dirty="0"/>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9784" y="2071658"/>
            <a:ext cx="7257325" cy="1835324"/>
          </a:xfrm>
          <a:prstGeom prst="rect">
            <a:avLst/>
          </a:prstGeom>
          <a:ln>
            <a:noFill/>
          </a:ln>
          <a:effectLst>
            <a:outerShdw blurRad="292100" dist="139700" dir="2700000" algn="tl" rotWithShape="0">
              <a:srgbClr val="333333">
                <a:alpha val="65000"/>
              </a:srgbClr>
            </a:outerShdw>
          </a:effectLst>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9200" y="4282742"/>
            <a:ext cx="3127454" cy="1775757"/>
          </a:xfrm>
          <a:prstGeom prst="rect">
            <a:avLst/>
          </a:prstGeom>
        </p:spPr>
      </p:pic>
      <p:pic>
        <p:nvPicPr>
          <p:cNvPr id="6" name="Picture 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86697" y="4225636"/>
            <a:ext cx="2976159" cy="1889971"/>
          </a:xfrm>
          <a:prstGeom prst="rect">
            <a:avLst/>
          </a:prstGeom>
        </p:spPr>
      </p:pic>
      <p:pic>
        <p:nvPicPr>
          <p:cNvPr id="7" name="Picture 6"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2457" y="6221512"/>
            <a:ext cx="1132540" cy="390532"/>
          </a:xfrm>
          <a:prstGeom prst="rect">
            <a:avLst/>
          </a:prstGeom>
        </p:spPr>
      </p:pic>
      <p:pic>
        <p:nvPicPr>
          <p:cNvPr id="8" name="Picture 7"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26172" y="6221512"/>
            <a:ext cx="1097207" cy="390532"/>
          </a:xfrm>
          <a:prstGeom prst="rect">
            <a:avLst/>
          </a:prstGeom>
        </p:spPr>
      </p:pic>
      <p:sp>
        <p:nvSpPr>
          <p:cNvPr id="9" name="Right Arrow 8"/>
          <p:cNvSpPr/>
          <p:nvPr/>
        </p:nvSpPr>
        <p:spPr>
          <a:xfrm>
            <a:off x="6886654" y="4793673"/>
            <a:ext cx="1200043" cy="8589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8126977" y="1791577"/>
            <a:ext cx="2935879"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Disks or Spheres</a:t>
            </a:r>
          </a:p>
          <a:p>
            <a:pPr marL="285750" indent="-285750">
              <a:buFont typeface="Arial" panose="020B0604020202020204" pitchFamily="34" charset="0"/>
              <a:buChar char="•"/>
            </a:pPr>
            <a:r>
              <a:rPr lang="en-US" sz="2400" dirty="0" smtClean="0"/>
              <a:t>Reset every Level</a:t>
            </a:r>
            <a:endParaRPr lang="en-US" sz="2400" dirty="0"/>
          </a:p>
        </p:txBody>
      </p:sp>
      <p:pic>
        <p:nvPicPr>
          <p:cNvPr id="11" name="Picture 10"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22927" y="548704"/>
            <a:ext cx="6397003" cy="6271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4320134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250399"/>
          </a:xfrm>
        </p:spPr>
        <p:txBody>
          <a:bodyPr/>
          <a:lstStyle/>
          <a:p>
            <a:r>
              <a:rPr lang="en-US" dirty="0" smtClean="0"/>
              <a:t>Questions? Comments?</a:t>
            </a:r>
            <a:endParaRPr lang="en-US" dirty="0"/>
          </a:p>
        </p:txBody>
      </p:sp>
    </p:spTree>
    <p:extLst>
      <p:ext uri="{BB962C8B-B14F-4D97-AF65-F5344CB8AC3E}">
        <p14:creationId xmlns:p14="http://schemas.microsoft.com/office/powerpoint/2010/main" val="34135934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lstStyle/>
          <a:p>
            <a:pPr>
              <a:buClr>
                <a:schemeClr val="accent1"/>
              </a:buClr>
              <a:buFont typeface="Arial" panose="020B0604020202020204" pitchFamily="34" charset="0"/>
              <a:buChar char="•"/>
            </a:pPr>
            <a:r>
              <a:rPr lang="en-US" dirty="0" smtClean="0"/>
              <a:t>Interactive game using </a:t>
            </a:r>
            <a:r>
              <a:rPr lang="en-US" i="1" dirty="0" smtClean="0"/>
              <a:t>Mathematica </a:t>
            </a:r>
          </a:p>
          <a:p>
            <a:pPr>
              <a:buClr>
                <a:schemeClr val="accent1"/>
              </a:buClr>
              <a:buFont typeface="Arial" panose="020B0604020202020204" pitchFamily="34" charset="0"/>
              <a:buChar char="•"/>
            </a:pPr>
            <a:r>
              <a:rPr lang="en-US" dirty="0" smtClean="0"/>
              <a:t>Customizable 2D and 3D roller coaster</a:t>
            </a:r>
          </a:p>
          <a:p>
            <a:pPr>
              <a:buClr>
                <a:schemeClr val="accent1"/>
              </a:buClr>
              <a:buFont typeface="Arial" panose="020B0604020202020204" pitchFamily="34" charset="0"/>
              <a:buChar char="•"/>
            </a:pPr>
            <a:r>
              <a:rPr lang="en-US" dirty="0" smtClean="0"/>
              <a:t>See cart run along track according to laws of physics</a:t>
            </a:r>
          </a:p>
          <a:p>
            <a:pPr>
              <a:buClr>
                <a:schemeClr val="accent1"/>
              </a:buClr>
              <a:buFont typeface="Arial" panose="020B0604020202020204" pitchFamily="34" charset="0"/>
              <a:buChar char="•"/>
            </a:pPr>
            <a:r>
              <a:rPr lang="en-US" dirty="0" smtClean="0"/>
              <a:t>Coin collection and levels</a:t>
            </a:r>
          </a:p>
          <a:p>
            <a:pPr>
              <a:buClr>
                <a:schemeClr val="accent1"/>
              </a:buClr>
              <a:buFont typeface="Arial" panose="020B0604020202020204" pitchFamily="34" charset="0"/>
              <a:buChar char="•"/>
            </a:pPr>
            <a:endParaRPr lang="en-US" dirty="0" smtClean="0"/>
          </a:p>
          <a:p>
            <a:pPr marL="4572" lvl="1" indent="0">
              <a:buClr>
                <a:schemeClr val="accent1"/>
              </a:buClr>
              <a:buNone/>
            </a:pPr>
            <a:endParaRPr lang="en-US" dirty="0" smtClean="0"/>
          </a:p>
        </p:txBody>
      </p:sp>
    </p:spTree>
    <p:extLst>
      <p:ext uri="{BB962C8B-B14F-4D97-AF65-F5344CB8AC3E}">
        <p14:creationId xmlns:p14="http://schemas.microsoft.com/office/powerpoint/2010/main" val="371671766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642" y="371475"/>
            <a:ext cx="10780776" cy="2365904"/>
          </a:xfrm>
        </p:spPr>
        <p:txBody>
          <a:bodyPr/>
          <a:lstStyle/>
          <a:p>
            <a:r>
              <a:rPr lang="en-US" dirty="0" smtClean="0"/>
              <a:t>First, a demonstration…</a:t>
            </a:r>
            <a:endParaRPr lang="en-US" dirty="0"/>
          </a:p>
        </p:txBody>
      </p:sp>
      <p:sp>
        <p:nvSpPr>
          <p:cNvPr id="4" name="TextBox 3"/>
          <p:cNvSpPr txBox="1"/>
          <p:nvPr/>
        </p:nvSpPr>
        <p:spPr>
          <a:xfrm>
            <a:off x="821817" y="2951690"/>
            <a:ext cx="10258425" cy="1815882"/>
          </a:xfrm>
          <a:prstGeom prst="rect">
            <a:avLst/>
          </a:prstGeom>
          <a:noFill/>
        </p:spPr>
        <p:txBody>
          <a:bodyPr wrap="square" rtlCol="0">
            <a:spAutoFit/>
          </a:bodyPr>
          <a:lstStyle/>
          <a:p>
            <a:pPr marL="342900" indent="-342900">
              <a:buClr>
                <a:schemeClr val="accent1"/>
              </a:buClr>
              <a:buFont typeface="Arial" panose="020B0604020202020204" pitchFamily="34" charset="0"/>
              <a:buChar char="•"/>
            </a:pPr>
            <a:r>
              <a:rPr lang="en-US" sz="2800" dirty="0" smtClean="0"/>
              <a:t>Please, buckle your seat belts</a:t>
            </a:r>
          </a:p>
          <a:p>
            <a:pPr marL="342900" indent="-342900">
              <a:buClr>
                <a:schemeClr val="accent1"/>
              </a:buClr>
              <a:buFont typeface="Arial" panose="020B0604020202020204" pitchFamily="34" charset="0"/>
              <a:buChar char="•"/>
            </a:pPr>
            <a:r>
              <a:rPr lang="en-US" sz="2800" dirty="0" smtClean="0"/>
              <a:t>Lower the safety bar slowly and securely</a:t>
            </a:r>
          </a:p>
          <a:p>
            <a:pPr marL="342900" indent="-342900">
              <a:buClr>
                <a:schemeClr val="accent1"/>
              </a:buClr>
              <a:buFont typeface="Arial" panose="020B0604020202020204" pitchFamily="34" charset="0"/>
              <a:buChar char="•"/>
            </a:pPr>
            <a:r>
              <a:rPr lang="en-US" sz="2800" dirty="0"/>
              <a:t>Keep you </a:t>
            </a:r>
            <a:r>
              <a:rPr lang="en-US" sz="2800" dirty="0" smtClean="0"/>
              <a:t>hands and feet inside </a:t>
            </a:r>
            <a:r>
              <a:rPr lang="en-US" sz="2800" dirty="0"/>
              <a:t>the </a:t>
            </a:r>
            <a:r>
              <a:rPr lang="en-US" sz="2800" dirty="0" smtClean="0"/>
              <a:t>cart </a:t>
            </a:r>
            <a:r>
              <a:rPr lang="en-US" sz="2800" dirty="0"/>
              <a:t>at all </a:t>
            </a:r>
            <a:r>
              <a:rPr lang="en-US" sz="2800" dirty="0" smtClean="0"/>
              <a:t>times</a:t>
            </a:r>
          </a:p>
          <a:p>
            <a:pPr marL="342900" indent="-342900">
              <a:buClr>
                <a:schemeClr val="accent1"/>
              </a:buClr>
              <a:buFont typeface="Arial" panose="020B0604020202020204" pitchFamily="34" charset="0"/>
              <a:buChar char="•"/>
            </a:pPr>
            <a:endParaRPr lang="en-US" sz="2800" dirty="0" smtClean="0"/>
          </a:p>
        </p:txBody>
      </p:sp>
    </p:spTree>
    <p:extLst>
      <p:ext uri="{BB962C8B-B14F-4D97-AF65-F5344CB8AC3E}">
        <p14:creationId xmlns:p14="http://schemas.microsoft.com/office/powerpoint/2010/main" val="23806405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did we do this?</a:t>
            </a:r>
            <a:endParaRPr lang="en-US" dirty="0"/>
          </a:p>
        </p:txBody>
      </p:sp>
      <p:sp>
        <p:nvSpPr>
          <p:cNvPr id="3" name="Content Placeholder 2"/>
          <p:cNvSpPr>
            <a:spLocks noGrp="1"/>
          </p:cNvSpPr>
          <p:nvPr>
            <p:ph idx="1"/>
          </p:nvPr>
        </p:nvSpPr>
        <p:spPr>
          <a:xfrm>
            <a:off x="720436" y="2136371"/>
            <a:ext cx="10709945" cy="3766185"/>
          </a:xfrm>
        </p:spPr>
        <p:txBody>
          <a:bodyPr/>
          <a:lstStyle/>
          <a:p>
            <a:pPr>
              <a:buClr>
                <a:schemeClr val="accent1"/>
              </a:buClr>
              <a:buFont typeface="Arial" panose="020B0604020202020204" pitchFamily="34" charset="0"/>
              <a:buChar char="•"/>
            </a:pPr>
            <a:r>
              <a:rPr lang="en-US" dirty="0" smtClean="0"/>
              <a:t>Adjustable track</a:t>
            </a:r>
          </a:p>
          <a:p>
            <a:pPr>
              <a:buClr>
                <a:schemeClr val="accent1"/>
              </a:buClr>
              <a:buFont typeface="Arial" panose="020B0604020202020204" pitchFamily="34" charset="0"/>
              <a:buChar char="•"/>
            </a:pPr>
            <a:r>
              <a:rPr lang="en-US" dirty="0" smtClean="0"/>
              <a:t>Moving cart</a:t>
            </a:r>
          </a:p>
          <a:p>
            <a:pPr>
              <a:buClr>
                <a:schemeClr val="accent1"/>
              </a:buClr>
              <a:buFont typeface="Arial" panose="020B0604020202020204" pitchFamily="34" charset="0"/>
              <a:buChar char="•"/>
            </a:pPr>
            <a:r>
              <a:rPr lang="en-US" dirty="0" smtClean="0"/>
              <a:t>Buttons to change track</a:t>
            </a:r>
          </a:p>
          <a:p>
            <a:pPr>
              <a:buClr>
                <a:schemeClr val="accent1"/>
              </a:buClr>
              <a:buFont typeface="Arial" panose="020B0604020202020204" pitchFamily="34" charset="0"/>
              <a:buChar char="•"/>
            </a:pPr>
            <a:r>
              <a:rPr lang="en-US" dirty="0" smtClean="0"/>
              <a:t>Physics</a:t>
            </a:r>
          </a:p>
          <a:p>
            <a:pPr>
              <a:buClr>
                <a:schemeClr val="accent1"/>
              </a:buClr>
              <a:buFont typeface="Arial" panose="020B0604020202020204" pitchFamily="34" charset="0"/>
              <a:buChar char="•"/>
            </a:pPr>
            <a:r>
              <a:rPr lang="en-US" dirty="0" smtClean="0"/>
              <a:t>Level system</a:t>
            </a:r>
          </a:p>
          <a:p>
            <a:pPr>
              <a:buClr>
                <a:schemeClr val="accent1"/>
              </a:buClr>
              <a:buFont typeface="Arial" panose="020B0604020202020204" pitchFamily="34" charset="0"/>
              <a:buChar char="•"/>
            </a:pPr>
            <a:r>
              <a:rPr lang="en-US" dirty="0"/>
              <a:t>G</a:t>
            </a:r>
            <a:r>
              <a:rPr lang="en-US" dirty="0" smtClean="0"/>
              <a:t>raphics</a:t>
            </a:r>
            <a:endParaRPr lang="en-US" dirty="0"/>
          </a:p>
        </p:txBody>
      </p:sp>
    </p:spTree>
    <p:extLst>
      <p:ext uri="{BB962C8B-B14F-4D97-AF65-F5344CB8AC3E}">
        <p14:creationId xmlns:p14="http://schemas.microsoft.com/office/powerpoint/2010/main" val="560305352"/>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the Track: Splines</a:t>
            </a:r>
            <a:endParaRPr lang="en-US" dirty="0"/>
          </a:p>
        </p:txBody>
      </p:sp>
      <p:sp>
        <p:nvSpPr>
          <p:cNvPr id="3" name="Content Placeholder 2"/>
          <p:cNvSpPr>
            <a:spLocks noGrp="1"/>
          </p:cNvSpPr>
          <p:nvPr>
            <p:ph idx="1"/>
          </p:nvPr>
        </p:nvSpPr>
        <p:spPr>
          <a:xfrm>
            <a:off x="657224" y="2157731"/>
            <a:ext cx="5369302" cy="5030565"/>
          </a:xfrm>
        </p:spPr>
        <p:txBody>
          <a:bodyPr/>
          <a:lstStyle/>
          <a:p>
            <a:pPr>
              <a:buClr>
                <a:schemeClr val="accent1"/>
              </a:buClr>
              <a:buFont typeface="Arial" panose="020B0604020202020204" pitchFamily="34" charset="0"/>
              <a:buChar char="•"/>
            </a:pPr>
            <a:r>
              <a:rPr lang="en-US" dirty="0" smtClean="0"/>
              <a:t>High-degree polynomials are bad!</a:t>
            </a:r>
          </a:p>
          <a:p>
            <a:pPr>
              <a:buClr>
                <a:schemeClr val="accent1"/>
              </a:buClr>
              <a:buFont typeface="Arial" panose="020B0604020202020204" pitchFamily="34" charset="0"/>
              <a:buChar char="•"/>
            </a:pPr>
            <a:r>
              <a:rPr lang="en-US" dirty="0" smtClean="0"/>
              <a:t>Needed natural cubic splines for a smooth track</a:t>
            </a:r>
          </a:p>
          <a:p>
            <a:pPr>
              <a:buClr>
                <a:schemeClr val="accent1"/>
              </a:buClr>
              <a:buFont typeface="Arial" panose="020B0604020202020204" pitchFamily="34" charset="0"/>
              <a:buChar char="•"/>
            </a:pPr>
            <a:r>
              <a:rPr lang="en-US" dirty="0" smtClean="0"/>
              <a:t>Creates a cubic curve through every two points</a:t>
            </a:r>
          </a:p>
          <a:p>
            <a:pPr marL="0" indent="0">
              <a:buClr>
                <a:schemeClr val="accent1"/>
              </a:buClr>
              <a:buNone/>
            </a:pPr>
            <a:endParaRPr lang="en-US" dirty="0" smtClean="0"/>
          </a:p>
          <a:p>
            <a:pPr marL="0" indent="0">
              <a:buClr>
                <a:schemeClr val="accent1"/>
              </a:buClr>
              <a:buNone/>
            </a:pPr>
            <a:endParaRPr lang="en-US" dirty="0" smtClean="0"/>
          </a:p>
        </p:txBody>
      </p:sp>
      <p:pic>
        <p:nvPicPr>
          <p:cNvPr id="5" name="Picture 4"/>
          <p:cNvPicPr>
            <a:picLocks noChangeAspect="1"/>
          </p:cNvPicPr>
          <p:nvPr/>
        </p:nvPicPr>
        <p:blipFill>
          <a:blip r:embed="rId2"/>
          <a:stretch>
            <a:fillRect/>
          </a:stretch>
        </p:blipFill>
        <p:spPr>
          <a:xfrm>
            <a:off x="6838521" y="1834073"/>
            <a:ext cx="4855665" cy="3120063"/>
          </a:xfrm>
          <a:prstGeom prst="rect">
            <a:avLst/>
          </a:prstGeom>
        </p:spPr>
      </p:pic>
      <p:sp>
        <p:nvSpPr>
          <p:cNvPr id="6" name="TextBox 5"/>
          <p:cNvSpPr txBox="1"/>
          <p:nvPr/>
        </p:nvSpPr>
        <p:spPr>
          <a:xfrm>
            <a:off x="7035420" y="5184444"/>
            <a:ext cx="4039737" cy="954107"/>
          </a:xfrm>
          <a:prstGeom prst="rect">
            <a:avLst/>
          </a:prstGeom>
          <a:noFill/>
        </p:spPr>
        <p:txBody>
          <a:bodyPr wrap="square" rtlCol="0">
            <a:spAutoFit/>
          </a:bodyPr>
          <a:lstStyle/>
          <a:p>
            <a:r>
              <a:rPr lang="en-US" sz="1400" dirty="0"/>
              <a:t>Reference: The natural cubic spline</a:t>
            </a:r>
          </a:p>
          <a:p>
            <a:r>
              <a:rPr lang="en-US" sz="1400" dirty="0"/>
              <a:t>From: Calculus and Mathematica</a:t>
            </a:r>
          </a:p>
          <a:p>
            <a:r>
              <a:rPr lang="en-US" sz="1400" dirty="0"/>
              <a:t>Authors :  Bill Davis, Horacio Porta and Jerry Uhl  ©1999</a:t>
            </a:r>
          </a:p>
        </p:txBody>
      </p:sp>
    </p:spTree>
    <p:extLst>
      <p:ext uri="{BB962C8B-B14F-4D97-AF65-F5344CB8AC3E}">
        <p14:creationId xmlns:p14="http://schemas.microsoft.com/office/powerpoint/2010/main" val="36862722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the Track: 2D Splines</a:t>
            </a:r>
            <a:endParaRPr lang="en-US" dirty="0"/>
          </a:p>
        </p:txBody>
      </p:sp>
      <p:pic>
        <p:nvPicPr>
          <p:cNvPr id="9" name="Picture 8"/>
          <p:cNvPicPr>
            <a:picLocks noChangeAspect="1"/>
          </p:cNvPicPr>
          <p:nvPr/>
        </p:nvPicPr>
        <p:blipFill>
          <a:blip r:embed="rId2"/>
          <a:stretch>
            <a:fillRect/>
          </a:stretch>
        </p:blipFill>
        <p:spPr>
          <a:xfrm>
            <a:off x="657224" y="3921791"/>
            <a:ext cx="4356290" cy="20846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TextBox 13"/>
          <p:cNvSpPr txBox="1"/>
          <p:nvPr/>
        </p:nvSpPr>
        <p:spPr>
          <a:xfrm>
            <a:off x="8838600" y="1687498"/>
            <a:ext cx="2297973" cy="400110"/>
          </a:xfrm>
          <a:prstGeom prst="rect">
            <a:avLst/>
          </a:prstGeom>
          <a:noFill/>
        </p:spPr>
        <p:txBody>
          <a:bodyPr wrap="square" rtlCol="0">
            <a:spAutoFit/>
          </a:bodyPr>
          <a:lstStyle/>
          <a:p>
            <a:r>
              <a:rPr lang="en-US" sz="2000" b="1" dirty="0" smtClean="0">
                <a:solidFill>
                  <a:schemeClr val="accent1"/>
                </a:solidFill>
              </a:rPr>
              <a:t>That’s a lot of math!</a:t>
            </a:r>
            <a:endParaRPr lang="en-US" sz="2000" b="1" dirty="0">
              <a:solidFill>
                <a:schemeClr val="accent1"/>
              </a:solidFill>
            </a:endParaRPr>
          </a:p>
        </p:txBody>
      </p:sp>
      <p:sp>
        <p:nvSpPr>
          <p:cNvPr id="10" name="Rectangle 9"/>
          <p:cNvSpPr/>
          <p:nvPr/>
        </p:nvSpPr>
        <p:spPr>
          <a:xfrm>
            <a:off x="608736" y="2501152"/>
            <a:ext cx="5287375" cy="1077218"/>
          </a:xfrm>
          <a:prstGeom prst="rect">
            <a:avLst/>
          </a:prstGeom>
        </p:spPr>
        <p:txBody>
          <a:bodyPr wrap="square">
            <a:spAutoFit/>
          </a:bodyPr>
          <a:lstStyle/>
          <a:p>
            <a:pPr>
              <a:buClr>
                <a:schemeClr val="accent1"/>
              </a:buClr>
            </a:pPr>
            <a:r>
              <a:rPr lang="en-US" sz="2800" dirty="0" smtClean="0">
                <a:solidFill>
                  <a:schemeClr val="accent4"/>
                </a:solidFill>
              </a:rPr>
              <a:t>SPLINES IN A NUTSHELL:</a:t>
            </a:r>
          </a:p>
          <a:p>
            <a:pPr>
              <a:buClr>
                <a:schemeClr val="accent1"/>
              </a:buClr>
            </a:pPr>
            <a:r>
              <a:rPr lang="en-US" dirty="0" smtClean="0"/>
              <a:t>Differentiate </a:t>
            </a:r>
            <a:r>
              <a:rPr lang="en-US" dirty="0"/>
              <a:t>various equations and solve for coefficients to get a piecewise defined </a:t>
            </a:r>
            <a:r>
              <a:rPr lang="en-US" dirty="0" smtClean="0"/>
              <a:t>function.</a:t>
            </a:r>
            <a:endParaRPr lang="en-US" dirty="0"/>
          </a:p>
        </p:txBody>
      </p:sp>
      <p:pic>
        <p:nvPicPr>
          <p:cNvPr id="15" name="Picture 14"/>
          <p:cNvPicPr>
            <a:picLocks noChangeAspect="1"/>
          </p:cNvPicPr>
          <p:nvPr/>
        </p:nvPicPr>
        <p:blipFill>
          <a:blip r:embed="rId3"/>
          <a:stretch>
            <a:fillRect/>
          </a:stretch>
        </p:blipFill>
        <p:spPr>
          <a:xfrm>
            <a:off x="5479150" y="2087608"/>
            <a:ext cx="6419850" cy="4648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4519693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the Track: 3D Splines</a:t>
            </a:r>
            <a:endParaRPr lang="en-US" dirty="0"/>
          </a:p>
        </p:txBody>
      </p:sp>
      <p:pic>
        <p:nvPicPr>
          <p:cNvPr id="7" name="Picture 6"/>
          <p:cNvPicPr>
            <a:picLocks noChangeAspect="1"/>
          </p:cNvPicPr>
          <p:nvPr/>
        </p:nvPicPr>
        <p:blipFill>
          <a:blip r:embed="rId2"/>
          <a:stretch>
            <a:fillRect/>
          </a:stretch>
        </p:blipFill>
        <p:spPr>
          <a:xfrm>
            <a:off x="335076" y="2648551"/>
            <a:ext cx="5029200" cy="1838325"/>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467974" y="2157731"/>
            <a:ext cx="5126146" cy="369332"/>
          </a:xfrm>
          <a:prstGeom prst="rect">
            <a:avLst/>
          </a:prstGeom>
          <a:noFill/>
        </p:spPr>
        <p:txBody>
          <a:bodyPr wrap="square" rtlCol="0">
            <a:spAutoFit/>
          </a:bodyPr>
          <a:lstStyle/>
          <a:p>
            <a:r>
              <a:rPr lang="en-US" dirty="0" smtClean="0"/>
              <a:t>Given a list of (x, y, z) points to split into three lists</a:t>
            </a:r>
            <a:endParaRPr lang="en-US" dirty="0"/>
          </a:p>
        </p:txBody>
      </p:sp>
      <p:sp>
        <p:nvSpPr>
          <p:cNvPr id="10" name="TextBox 9"/>
          <p:cNvSpPr txBox="1"/>
          <p:nvPr/>
        </p:nvSpPr>
        <p:spPr>
          <a:xfrm>
            <a:off x="6266273" y="3868958"/>
            <a:ext cx="5042847" cy="369332"/>
          </a:xfrm>
          <a:prstGeom prst="rect">
            <a:avLst/>
          </a:prstGeom>
          <a:noFill/>
        </p:spPr>
        <p:txBody>
          <a:bodyPr wrap="square" rtlCol="0">
            <a:spAutoFit/>
          </a:bodyPr>
          <a:lstStyle/>
          <a:p>
            <a:r>
              <a:rPr lang="en-US" dirty="0" smtClean="0"/>
              <a:t>Use Parametric Plot to combine the three functions</a:t>
            </a:r>
            <a:endParaRPr lang="en-US" dirty="0"/>
          </a:p>
        </p:txBody>
      </p:sp>
      <p:pic>
        <p:nvPicPr>
          <p:cNvPr id="11" name="Picture 10"/>
          <p:cNvPicPr>
            <a:picLocks noChangeAspect="1"/>
          </p:cNvPicPr>
          <p:nvPr/>
        </p:nvPicPr>
        <p:blipFill rotWithShape="1">
          <a:blip r:embed="rId3"/>
          <a:srcRect l="4655" r="1994"/>
          <a:stretch/>
        </p:blipFill>
        <p:spPr>
          <a:xfrm>
            <a:off x="5594120" y="4349012"/>
            <a:ext cx="6387152" cy="14282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86774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Adjusting the Track</a:t>
            </a:r>
            <a:endParaRPr lang="en-US" dirty="0"/>
          </a:p>
        </p:txBody>
      </p:sp>
      <p:sp>
        <p:nvSpPr>
          <p:cNvPr id="8" name="Content Placeholder 7"/>
          <p:cNvSpPr>
            <a:spLocks noGrp="1"/>
          </p:cNvSpPr>
          <p:nvPr>
            <p:ph idx="1"/>
          </p:nvPr>
        </p:nvSpPr>
        <p:spPr>
          <a:xfrm>
            <a:off x="676657" y="2011680"/>
            <a:ext cx="5123642" cy="4511950"/>
          </a:xfrm>
        </p:spPr>
        <p:txBody>
          <a:bodyPr>
            <a:normAutofit/>
          </a:bodyPr>
          <a:lstStyle/>
          <a:p>
            <a:pPr marL="0" indent="0">
              <a:buClr>
                <a:schemeClr val="accent1"/>
              </a:buClr>
              <a:buNone/>
            </a:pPr>
            <a:r>
              <a:rPr lang="en-US" b="1" dirty="0" smtClean="0">
                <a:solidFill>
                  <a:schemeClr val="accent4"/>
                </a:solidFill>
              </a:rPr>
              <a:t>Locators</a:t>
            </a:r>
          </a:p>
          <a:p>
            <a:pPr>
              <a:buClr>
                <a:schemeClr val="accent1"/>
              </a:buClr>
              <a:buFont typeface="Arial" panose="020B0604020202020204" pitchFamily="34" charset="0"/>
              <a:buChar char="•"/>
            </a:pPr>
            <a:r>
              <a:rPr lang="en-US" dirty="0" smtClean="0">
                <a:solidFill>
                  <a:schemeClr val="tx1"/>
                </a:solidFill>
              </a:rPr>
              <a:t>Dynamically update list of points </a:t>
            </a:r>
          </a:p>
          <a:p>
            <a:pPr>
              <a:buClr>
                <a:schemeClr val="accent1"/>
              </a:buClr>
              <a:buFont typeface="Arial" panose="020B0604020202020204" pitchFamily="34" charset="0"/>
              <a:buChar char="•"/>
            </a:pPr>
            <a:r>
              <a:rPr lang="en-US" dirty="0" smtClean="0">
                <a:solidFill>
                  <a:schemeClr val="tx1"/>
                </a:solidFill>
              </a:rPr>
              <a:t>Different lists for 2D and 3D—still connected</a:t>
            </a:r>
            <a:endParaRPr lang="en-US" dirty="0">
              <a:solidFill>
                <a:schemeClr val="tx1"/>
              </a:solidFill>
            </a:endParaRPr>
          </a:p>
          <a:p>
            <a:pPr marL="0" indent="0">
              <a:buClr>
                <a:schemeClr val="accent1"/>
              </a:buClr>
              <a:buNone/>
            </a:pPr>
            <a:endParaRPr lang="en-US" dirty="0">
              <a:solidFill>
                <a:schemeClr val="accent4"/>
              </a:solidFill>
            </a:endParaRPr>
          </a:p>
          <a:p>
            <a:pPr marL="0" indent="0">
              <a:buClr>
                <a:schemeClr val="accent1"/>
              </a:buClr>
              <a:buNone/>
            </a:pPr>
            <a:r>
              <a:rPr lang="en-US" b="1" dirty="0" smtClean="0">
                <a:solidFill>
                  <a:schemeClr val="accent4"/>
                </a:solidFill>
              </a:rPr>
              <a:t>Track Options Buttons</a:t>
            </a:r>
          </a:p>
          <a:p>
            <a:pPr>
              <a:buClr>
                <a:schemeClr val="accent1"/>
              </a:buClr>
              <a:buFont typeface="Arial" panose="020B0604020202020204" pitchFamily="34" charset="0"/>
              <a:buChar char="•"/>
            </a:pPr>
            <a:r>
              <a:rPr lang="en-US" dirty="0" smtClean="0">
                <a:solidFill>
                  <a:schemeClr val="tx1"/>
                </a:solidFill>
              </a:rPr>
              <a:t>Have predefined list of points</a:t>
            </a:r>
          </a:p>
          <a:p>
            <a:pPr>
              <a:buClr>
                <a:schemeClr val="accent1"/>
              </a:buClr>
              <a:buFont typeface="Arial" panose="020B0604020202020204" pitchFamily="34" charset="0"/>
              <a:buChar char="•"/>
            </a:pPr>
            <a:r>
              <a:rPr lang="en-US" dirty="0" smtClean="0">
                <a:solidFill>
                  <a:schemeClr val="tx1"/>
                </a:solidFill>
              </a:rPr>
              <a:t>Sinoid, Curve Up, Curve Down, Line, Random</a:t>
            </a:r>
          </a:p>
          <a:p>
            <a:pPr>
              <a:buClr>
                <a:schemeClr val="accent1"/>
              </a:buClr>
              <a:buFont typeface="Arial" panose="020B0604020202020204" pitchFamily="34" charset="0"/>
              <a:buChar char="•"/>
            </a:pPr>
            <a:r>
              <a:rPr lang="en-US" dirty="0" smtClean="0">
                <a:solidFill>
                  <a:schemeClr val="tx1"/>
                </a:solidFill>
              </a:rPr>
              <a:t>Can still be adjusted</a:t>
            </a:r>
            <a:endParaRPr lang="en-US" dirty="0">
              <a:solidFill>
                <a:schemeClr val="tx1"/>
              </a:solidFill>
            </a:endParaRPr>
          </a:p>
          <a:p>
            <a:pPr marL="0" indent="0">
              <a:buClr>
                <a:schemeClr val="accent1"/>
              </a:buClr>
              <a:buNone/>
            </a:pPr>
            <a:endParaRPr lang="en-US" b="1" dirty="0">
              <a:solidFill>
                <a:schemeClr val="accent4"/>
              </a:solidFill>
            </a:endParaRPr>
          </a:p>
          <a:p>
            <a:pPr marL="0" indent="0">
              <a:buClr>
                <a:schemeClr val="accent1"/>
              </a:buClr>
              <a:buNone/>
            </a:pPr>
            <a:endParaRPr lang="en-US" dirty="0">
              <a:solidFill>
                <a:schemeClr val="tx1"/>
              </a:solidFill>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3880" y="1166505"/>
            <a:ext cx="2720969" cy="1170016"/>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4"/>
          <a:stretch>
            <a:fillRect/>
          </a:stretch>
        </p:blipFill>
        <p:spPr>
          <a:xfrm>
            <a:off x="5800299" y="2515311"/>
            <a:ext cx="5924550" cy="4124325"/>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5"/>
          <a:stretch>
            <a:fillRect/>
          </a:stretch>
        </p:blipFill>
        <p:spPr>
          <a:xfrm>
            <a:off x="5800299" y="1875734"/>
            <a:ext cx="3804657" cy="4831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2117522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20478" y="291715"/>
            <a:ext cx="10772775" cy="1658198"/>
          </a:xfrm>
        </p:spPr>
        <p:txBody>
          <a:bodyPr/>
          <a:lstStyle/>
          <a:p>
            <a:r>
              <a:rPr lang="en-US" dirty="0" smtClean="0"/>
              <a:t>Making the Track: Support Lines and Track Restrictions</a:t>
            </a:r>
            <a:endParaRPr lang="en-US" dirty="0"/>
          </a:p>
        </p:txBody>
      </p:sp>
      <p:sp>
        <p:nvSpPr>
          <p:cNvPr id="8" name="Content Placeholder 7"/>
          <p:cNvSpPr>
            <a:spLocks noGrp="1"/>
          </p:cNvSpPr>
          <p:nvPr>
            <p:ph idx="1"/>
          </p:nvPr>
        </p:nvSpPr>
        <p:spPr>
          <a:xfrm>
            <a:off x="787492" y="2133600"/>
            <a:ext cx="4800507" cy="2413001"/>
          </a:xfrm>
        </p:spPr>
        <p:txBody>
          <a:bodyPr/>
          <a:lstStyle/>
          <a:p>
            <a:pPr>
              <a:buClr>
                <a:schemeClr val="accent1"/>
              </a:buClr>
              <a:buFont typeface="Arial" panose="020B0604020202020204" pitchFamily="34" charset="0"/>
              <a:buChar char="•"/>
            </a:pPr>
            <a:r>
              <a:rPr lang="en-US" dirty="0" smtClean="0"/>
              <a:t>No Fill Option -&gt;ListPlot Fill</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4000" y="4953000"/>
            <a:ext cx="2316711" cy="1561912"/>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000" y="4953000"/>
            <a:ext cx="2361732" cy="1561912"/>
          </a:xfrm>
          <a:prstGeom prst="rect">
            <a:avLst/>
          </a:prstGeom>
        </p:spPr>
      </p:pic>
      <p:pic>
        <p:nvPicPr>
          <p:cNvPr id="6" name="Content Placeholder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9497" y="4975144"/>
            <a:ext cx="2380703" cy="1579506"/>
          </a:xfrm>
          <a:prstGeom prst="rect">
            <a:avLst/>
          </a:prstGeom>
        </p:spPr>
      </p:pic>
      <p:sp>
        <p:nvSpPr>
          <p:cNvPr id="9" name="Right Arrow 8"/>
          <p:cNvSpPr/>
          <p:nvPr/>
        </p:nvSpPr>
        <p:spPr>
          <a:xfrm>
            <a:off x="4146712" y="5562600"/>
            <a:ext cx="679288" cy="4761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Arrow 9"/>
          <p:cNvSpPr/>
          <p:nvPr/>
        </p:nvSpPr>
        <p:spPr>
          <a:xfrm>
            <a:off x="7187732" y="5562600"/>
            <a:ext cx="679288" cy="4761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6123710" y="2194494"/>
            <a:ext cx="5527040" cy="2585323"/>
          </a:xfrm>
          <a:prstGeom prst="rect">
            <a:avLst/>
          </a:prstGeom>
          <a:noFill/>
        </p:spPr>
        <p:txBody>
          <a:bodyPr wrap="square" rtlCol="0">
            <a:spAutoFit/>
          </a:bodyPr>
          <a:lstStyle/>
          <a:p>
            <a:pPr>
              <a:buClr>
                <a:schemeClr val="accent1"/>
              </a:buClr>
              <a:buFont typeface="Arial" panose="020B0604020202020204" pitchFamily="34" charset="0"/>
              <a:buChar char="•"/>
            </a:pPr>
            <a:r>
              <a:rPr lang="en-US" sz="2400" dirty="0" smtClean="0"/>
              <a:t>Loop </a:t>
            </a:r>
            <a:r>
              <a:rPr lang="en-US" sz="2400" dirty="0"/>
              <a:t>to find x values of points off of the </a:t>
            </a:r>
            <a:r>
              <a:rPr lang="en-US" sz="2400" dirty="0" smtClean="0"/>
              <a:t>screen</a:t>
            </a:r>
          </a:p>
          <a:p>
            <a:pPr>
              <a:buClr>
                <a:schemeClr val="accent1"/>
              </a:buClr>
              <a:buFont typeface="Arial" panose="020B0604020202020204" pitchFamily="34" charset="0"/>
              <a:buChar char="•"/>
            </a:pPr>
            <a:r>
              <a:rPr lang="en-US" sz="2400" dirty="0" smtClean="0"/>
              <a:t>Algorithm to find the range of points off the screen</a:t>
            </a:r>
          </a:p>
          <a:p>
            <a:pPr>
              <a:buClr>
                <a:schemeClr val="accent1"/>
              </a:buClr>
              <a:buFont typeface="Arial" panose="020B0604020202020204" pitchFamily="34" charset="0"/>
              <a:buChar char="•"/>
            </a:pPr>
            <a:r>
              <a:rPr lang="en-US" sz="2400" dirty="0" smtClean="0"/>
              <a:t>Make a list of lines</a:t>
            </a:r>
          </a:p>
          <a:p>
            <a:pPr>
              <a:buClr>
                <a:schemeClr val="accent1"/>
              </a:buClr>
              <a:buFont typeface="Arial" panose="020B0604020202020204" pitchFamily="34" charset="0"/>
              <a:buChar char="•"/>
            </a:pPr>
            <a:r>
              <a:rPr lang="en-US" sz="2400" dirty="0" smtClean="0"/>
              <a:t>Add to support line list points on the line</a:t>
            </a:r>
            <a:endParaRPr lang="en-US" dirty="0"/>
          </a:p>
          <a:p>
            <a:endParaRPr lang="en-US" dirty="0"/>
          </a:p>
        </p:txBody>
      </p:sp>
      <p:pic>
        <p:nvPicPr>
          <p:cNvPr id="1026"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4558" t="23392" r="6785" b="44717"/>
          <a:stretch/>
        </p:blipFill>
        <p:spPr bwMode="auto">
          <a:xfrm>
            <a:off x="697345" y="2808280"/>
            <a:ext cx="5138921" cy="18329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412415618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TC103457491[[fn=Metropolitan]]</Template>
  <TotalTime>1046</TotalTime>
  <Words>796</Words>
  <Application>Microsoft Office PowerPoint</Application>
  <PresentationFormat>Widescreen</PresentationFormat>
  <Paragraphs>105</Paragraphs>
  <Slides>15</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Metropolitan</vt:lpstr>
      <vt:lpstr>Roller Coaster Creator</vt:lpstr>
      <vt:lpstr>Project Description</vt:lpstr>
      <vt:lpstr>First, a demonstration…</vt:lpstr>
      <vt:lpstr>How did we do this?</vt:lpstr>
      <vt:lpstr>Making the Track: Splines</vt:lpstr>
      <vt:lpstr>Making the Track: 2D Splines</vt:lpstr>
      <vt:lpstr>Making the Track: 3D Splines</vt:lpstr>
      <vt:lpstr>Adjusting the Track</vt:lpstr>
      <vt:lpstr>Making the Track: Support Lines and Track Restrictions</vt:lpstr>
      <vt:lpstr>Moving the Cart</vt:lpstr>
      <vt:lpstr>Roller Coaster Physics 101</vt:lpstr>
      <vt:lpstr>Moving the Cart: Physics</vt:lpstr>
      <vt:lpstr>Levels</vt:lpstr>
      <vt:lpstr>Coin Collection</vt:lpstr>
      <vt:lpstr>Questions? Comments?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Roller Coaster Creator</dc:title>
  <dc:creator>Gensheimer, Julia</dc:creator>
  <cp:lastModifiedBy>Gensheimer, Julia</cp:lastModifiedBy>
  <cp:revision>90</cp:revision>
  <dcterms:created xsi:type="dcterms:W3CDTF">2014-05-10T19:27:00Z</dcterms:created>
  <dcterms:modified xsi:type="dcterms:W3CDTF">2014-10-10T20:41:20Z</dcterms:modified>
</cp:coreProperties>
</file>