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993" r:id="rId3"/>
    <p:sldId id="1005" r:id="rId4"/>
    <p:sldId id="999" r:id="rId5"/>
    <p:sldId id="1000" r:id="rId6"/>
    <p:sldId id="1012" r:id="rId7"/>
    <p:sldId id="1014" r:id="rId8"/>
    <p:sldId id="1017" r:id="rId9"/>
    <p:sldId id="1015" r:id="rId10"/>
    <p:sldId id="1016" r:id="rId11"/>
    <p:sldId id="1018" r:id="rId12"/>
    <p:sldId id="1019" r:id="rId13"/>
    <p:sldId id="1023" r:id="rId14"/>
    <p:sldId id="1002" r:id="rId15"/>
    <p:sldId id="1004" r:id="rId16"/>
    <p:sldId id="1003" r:id="rId17"/>
    <p:sldId id="1006" r:id="rId18"/>
    <p:sldId id="1008" r:id="rId19"/>
    <p:sldId id="1021" r:id="rId20"/>
    <p:sldId id="1022" r:id="rId21"/>
    <p:sldId id="1024" r:id="rId22"/>
    <p:sldId id="1007" r:id="rId23"/>
    <p:sldId id="1025" r:id="rId24"/>
    <p:sldId id="830" r:id="rId25"/>
    <p:sldId id="846" r:id="rId26"/>
    <p:sldId id="1026" r:id="rId27"/>
    <p:sldId id="1013" r:id="rId28"/>
    <p:sldId id="1020" r:id="rId29"/>
    <p:sldId id="1027" r:id="rId30"/>
    <p:sldId id="1009" r:id="rId31"/>
    <p:sldId id="1010" r:id="rId32"/>
    <p:sldId id="101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Scarpull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80" autoAdjust="0"/>
    <p:restoredTop sz="94660"/>
  </p:normalViewPr>
  <p:slideViewPr>
    <p:cSldViewPr snapToGrid="0">
      <p:cViewPr varScale="1">
        <p:scale>
          <a:sx n="111" d="100"/>
          <a:sy n="111"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rPr>
              <a:t>Concentrations at Equilibrium Temperature </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49519571703112"/>
          <c:y val="0.15594740118311926"/>
          <c:w val="0.80911574337634862"/>
          <c:h val="0.70194911833598705"/>
        </c:manualLayout>
      </c:layout>
      <c:scatterChart>
        <c:scatterStyle val="smoothMarker"/>
        <c:varyColors val="0"/>
        <c:ser>
          <c:idx val="4"/>
          <c:order val="0"/>
          <c:tx>
            <c:strRef>
              <c:f>Independent!$F$1</c:f>
              <c:strCache>
                <c:ptCount val="1"/>
                <c:pt idx="0">
                  <c:v>n</c:v>
                </c:pt>
              </c:strCache>
            </c:strRef>
          </c:tx>
          <c:spPr>
            <a:ln w="19050" cap="rnd">
              <a:solidFill>
                <a:srgbClr val="FF0000"/>
              </a:solidFill>
              <a:prstDash val="dash"/>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Independent!$F$2:$F$15</c:f>
              <c:numCache>
                <c:formatCode>General</c:formatCode>
                <c:ptCount val="14"/>
                <c:pt idx="0">
                  <c:v>575795704647.48401</c:v>
                </c:pt>
                <c:pt idx="1">
                  <c:v>2507647220136</c:v>
                </c:pt>
                <c:pt idx="2">
                  <c:v>8132503397713.96</c:v>
                </c:pt>
                <c:pt idx="3">
                  <c:v>21280435200744.199</c:v>
                </c:pt>
                <c:pt idx="4">
                  <c:v>47398013088748.797</c:v>
                </c:pt>
                <c:pt idx="5">
                  <c:v>93249017176830.094</c:v>
                </c:pt>
                <c:pt idx="6">
                  <c:v>166388219821271</c:v>
                </c:pt>
                <c:pt idx="7">
                  <c:v>274551066197660</c:v>
                </c:pt>
                <c:pt idx="8">
                  <c:v>425076575767707</c:v>
                </c:pt>
                <c:pt idx="9">
                  <c:v>624433071563598</c:v>
                </c:pt>
                <c:pt idx="10">
                  <c:v>877871431954751</c:v>
                </c:pt>
                <c:pt idx="11" formatCode="0.00E+00">
                  <c:v>1189198854618520</c:v>
                </c:pt>
                <c:pt idx="12" formatCode="0.00E+00">
                  <c:v>1560648717487720</c:v>
                </c:pt>
                <c:pt idx="13" formatCode="0.00E+00">
                  <c:v>1992816187172350</c:v>
                </c:pt>
              </c:numCache>
            </c:numRef>
          </c:yVal>
          <c:smooth val="1"/>
          <c:extLst>
            <c:ext xmlns:c16="http://schemas.microsoft.com/office/drawing/2014/chart" uri="{C3380CC4-5D6E-409C-BE32-E72D297353CC}">
              <c16:uniqueId val="{00000000-28ED-0849-A37F-A691FB5731F9}"/>
            </c:ext>
          </c:extLst>
        </c:ser>
        <c:ser>
          <c:idx val="5"/>
          <c:order val="1"/>
          <c:tx>
            <c:strRef>
              <c:f>Independent!$G$1</c:f>
              <c:strCache>
                <c:ptCount val="1"/>
                <c:pt idx="0">
                  <c:v>p</c:v>
                </c:pt>
              </c:strCache>
            </c:strRef>
          </c:tx>
          <c:spPr>
            <a:ln w="19050" cap="rnd">
              <a:solidFill>
                <a:schemeClr val="accent1"/>
              </a:solidFill>
              <a:prstDash val="dash"/>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Independent!$G$2:$G$15</c:f>
              <c:numCache>
                <c:formatCode>General</c:formatCode>
                <c:ptCount val="14"/>
                <c:pt idx="0">
                  <c:v>5.0122120629868001E-3</c:v>
                </c:pt>
                <c:pt idx="1">
                  <c:v>2.6356263997231801</c:v>
                </c:pt>
                <c:pt idx="2">
                  <c:v>396.10280348153498</c:v>
                </c:pt>
                <c:pt idx="3">
                  <c:v>23945.704443748298</c:v>
                </c:pt>
                <c:pt idx="4">
                  <c:v>731297.99342658999</c:v>
                </c:pt>
                <c:pt idx="5">
                  <c:v>13210239.348848401</c:v>
                </c:pt>
                <c:pt idx="6">
                  <c:v>157980561.43733701</c:v>
                </c:pt>
                <c:pt idx="7">
                  <c:v>1358472488.2947199</c:v>
                </c:pt>
                <c:pt idx="8">
                  <c:v>8936351345.3621597</c:v>
                </c:pt>
                <c:pt idx="9">
                  <c:v>47153198949.057899</c:v>
                </c:pt>
                <c:pt idx="10">
                  <c:v>207069325963.57001</c:v>
                </c:pt>
                <c:pt idx="11">
                  <c:v>779156652941.28406</c:v>
                </c:pt>
                <c:pt idx="12">
                  <c:v>2571414127904.3799</c:v>
                </c:pt>
                <c:pt idx="13">
                  <c:v>7585391721930.6104</c:v>
                </c:pt>
              </c:numCache>
            </c:numRef>
          </c:yVal>
          <c:smooth val="1"/>
          <c:extLst>
            <c:ext xmlns:c16="http://schemas.microsoft.com/office/drawing/2014/chart" uri="{C3380CC4-5D6E-409C-BE32-E72D297353CC}">
              <c16:uniqueId val="{00000001-28ED-0849-A37F-A691FB5731F9}"/>
            </c:ext>
          </c:extLst>
        </c:ser>
        <c:ser>
          <c:idx val="7"/>
          <c:order val="2"/>
          <c:tx>
            <c:strRef>
              <c:f>Independent!$I$1</c:f>
              <c:strCache>
                <c:ptCount val="1"/>
                <c:pt idx="0">
                  <c:v>V_{GaII}</c:v>
                </c:pt>
              </c:strCache>
            </c:strRef>
          </c:tx>
          <c:spPr>
            <a:ln w="19050" cap="rnd">
              <a:solidFill>
                <a:schemeClr val="accent4"/>
              </a:solidFill>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Independent!$I$2:$I$15</c:f>
              <c:numCache>
                <c:formatCode>General</c:formatCode>
                <c:ptCount val="14"/>
                <c:pt idx="0">
                  <c:v>61829739776576.5</c:v>
                </c:pt>
                <c:pt idx="1">
                  <c:v>173084471928118</c:v>
                </c:pt>
                <c:pt idx="2">
                  <c:v>393724251821480</c:v>
                </c:pt>
                <c:pt idx="3">
                  <c:v>769751294662974</c:v>
                </c:pt>
                <c:pt idx="4" formatCode="0.00E+00">
                  <c:v>1342710607976230</c:v>
                </c:pt>
                <c:pt idx="5" formatCode="0.00E+00">
                  <c:v>2144727719577780</c:v>
                </c:pt>
                <c:pt idx="6" formatCode="0.00E+00">
                  <c:v>3196136525941910</c:v>
                </c:pt>
                <c:pt idx="7" formatCode="0.00E+00">
                  <c:v>4505423011989880</c:v>
                </c:pt>
                <c:pt idx="8" formatCode="0.00E+00">
                  <c:v>6070786796484160</c:v>
                </c:pt>
                <c:pt idx="9" formatCode="0.00E+00">
                  <c:v>7882529005693240</c:v>
                </c:pt>
                <c:pt idx="10" formatCode="0.00E+00">
                  <c:v>9925571023182240</c:v>
                </c:pt>
                <c:pt idx="11" formatCode="0.00E+00">
                  <c:v>1.21815913456331E+16</c:v>
                </c:pt>
                <c:pt idx="12" formatCode="0.00E+00">
                  <c:v>1.46304710241276E+16</c:v>
                </c:pt>
                <c:pt idx="13" formatCode="0.00E+00">
                  <c:v>1.72509264345297E+16</c:v>
                </c:pt>
              </c:numCache>
            </c:numRef>
          </c:yVal>
          <c:smooth val="1"/>
          <c:extLst>
            <c:ext xmlns:c16="http://schemas.microsoft.com/office/drawing/2014/chart" uri="{C3380CC4-5D6E-409C-BE32-E72D297353CC}">
              <c16:uniqueId val="{00000002-28ED-0849-A37F-A691FB5731F9}"/>
            </c:ext>
          </c:extLst>
        </c:ser>
        <c:ser>
          <c:idx val="8"/>
          <c:order val="3"/>
          <c:tx>
            <c:strRef>
              <c:f>Independent!$J$1</c:f>
              <c:strCache>
                <c:ptCount val="1"/>
                <c:pt idx="0">
                  <c:v>V_{Ga,ia}</c:v>
                </c:pt>
              </c:strCache>
            </c:strRef>
          </c:tx>
          <c:spPr>
            <a:ln w="19050" cap="rnd">
              <a:solidFill>
                <a:schemeClr val="accent3">
                  <a:lumMod val="60000"/>
                </a:schemeClr>
              </a:solidFill>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Independent!$J$2:$J$15</c:f>
              <c:numCache>
                <c:formatCode>General</c:formatCode>
                <c:ptCount val="14"/>
                <c:pt idx="0">
                  <c:v>82640310042973.297</c:v>
                </c:pt>
                <c:pt idx="1">
                  <c:v>224002832406599</c:v>
                </c:pt>
                <c:pt idx="2">
                  <c:v>496579857379206</c:v>
                </c:pt>
                <c:pt idx="3">
                  <c:v>950576698686836</c:v>
                </c:pt>
                <c:pt idx="4" formatCode="0.00E+00">
                  <c:v>1629259815757900</c:v>
                </c:pt>
                <c:pt idx="5" formatCode="0.00E+00">
                  <c:v>2564091398816170</c:v>
                </c:pt>
                <c:pt idx="6" formatCode="0.00E+00">
                  <c:v>3772896137576550</c:v>
                </c:pt>
                <c:pt idx="7" formatCode="0.00E+00">
                  <c:v>5260519005967810</c:v>
                </c:pt>
                <c:pt idx="8" formatCode="0.00E+00">
                  <c:v>7021082467476090</c:v>
                </c:pt>
                <c:pt idx="9" formatCode="0.00E+00">
                  <c:v>9040940665725600</c:v>
                </c:pt>
                <c:pt idx="10" formatCode="0.00E+00">
                  <c:v>1.13015929432227E+16</c:v>
                </c:pt>
                <c:pt idx="11" formatCode="0.00E+00">
                  <c:v>1.37820505121535E+16</c:v>
                </c:pt>
                <c:pt idx="12" formatCode="0.00E+00">
                  <c:v>1.64603823318195E+16</c:v>
                </c:pt>
                <c:pt idx="13" formatCode="0.00E+00">
                  <c:v>1.93143664776168E+16</c:v>
                </c:pt>
              </c:numCache>
            </c:numRef>
          </c:yVal>
          <c:smooth val="1"/>
          <c:extLst>
            <c:ext xmlns:c16="http://schemas.microsoft.com/office/drawing/2014/chart" uri="{C3380CC4-5D6E-409C-BE32-E72D297353CC}">
              <c16:uniqueId val="{00000003-28ED-0849-A37F-A691FB5731F9}"/>
            </c:ext>
          </c:extLst>
        </c:ser>
        <c:ser>
          <c:idx val="9"/>
          <c:order val="4"/>
          <c:tx>
            <c:strRef>
              <c:f>Independent!$K$1</c:f>
              <c:strCache>
                <c:ptCount val="1"/>
                <c:pt idx="0">
                  <c:v>V_{GaI,ib}</c:v>
                </c:pt>
              </c:strCache>
            </c:strRef>
          </c:tx>
          <c:spPr>
            <a:ln w="19050" cap="rnd">
              <a:solidFill>
                <a:schemeClr val="accent5"/>
              </a:solidFill>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Independent!$K$2:$K$15</c:f>
              <c:numCache>
                <c:formatCode>0.00E+00</c:formatCode>
                <c:ptCount val="14"/>
                <c:pt idx="0">
                  <c:v>1125009561463170</c:v>
                </c:pt>
                <c:pt idx="1">
                  <c:v>2281776580310310</c:v>
                </c:pt>
                <c:pt idx="2">
                  <c:v>4012014859928380</c:v>
                </c:pt>
                <c:pt idx="3">
                  <c:v>6356934713245140</c:v>
                </c:pt>
                <c:pt idx="4">
                  <c:v>9316296804685800</c:v>
                </c:pt>
                <c:pt idx="5">
                  <c:v>1.28618088702588E+16</c:v>
                </c:pt>
                <c:pt idx="6">
                  <c:v>1.69521812063256E+16</c:v>
                </c:pt>
                <c:pt idx="7">
                  <c:v>2.1546439806363E+16</c:v>
                </c:pt>
                <c:pt idx="8">
                  <c:v>2.66137794392597E+16</c:v>
                </c:pt>
                <c:pt idx="9">
                  <c:v>3.21395562654311E+16</c:v>
                </c:pt>
                <c:pt idx="10">
                  <c:v>3.81278674215942E+16</c:v>
                </c:pt>
                <c:pt idx="11">
                  <c:v>4.46015417420824E+16</c:v>
                </c:pt>
                <c:pt idx="12">
                  <c:v>5.16003704117998E+16</c:v>
                </c:pt>
                <c:pt idx="13">
                  <c:v>5.91781975494742E+16</c:v>
                </c:pt>
              </c:numCache>
            </c:numRef>
          </c:yVal>
          <c:smooth val="1"/>
          <c:extLst>
            <c:ext xmlns:c16="http://schemas.microsoft.com/office/drawing/2014/chart" uri="{C3380CC4-5D6E-409C-BE32-E72D297353CC}">
              <c16:uniqueId val="{00000004-28ED-0849-A37F-A691FB5731F9}"/>
            </c:ext>
          </c:extLst>
        </c:ser>
        <c:ser>
          <c:idx val="10"/>
          <c:order val="5"/>
          <c:tx>
            <c:strRef>
              <c:f>Independent!$L$1</c:f>
              <c:strCache>
                <c:ptCount val="1"/>
                <c:pt idx="0">
                  <c:v>V_{GaI,ic}</c:v>
                </c:pt>
              </c:strCache>
            </c:strRef>
          </c:tx>
          <c:spPr>
            <a:ln w="19050" cap="rnd">
              <a:solidFill>
                <a:schemeClr val="accent6"/>
              </a:solidFill>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Independent!$L$2:$L$15</c:f>
              <c:numCache>
                <c:formatCode>0.00E+00</c:formatCode>
                <c:ptCount val="14"/>
                <c:pt idx="0">
                  <c:v>6.6530385350934298E+17</c:v>
                </c:pt>
                <c:pt idx="1">
                  <c:v>6.6389350538314906E+17</c:v>
                </c:pt>
                <c:pt idx="2">
                  <c:v>6.6166721387168205E+17</c:v>
                </c:pt>
                <c:pt idx="3">
                  <c:v>6.5848593766598605E+17</c:v>
                </c:pt>
                <c:pt idx="4">
                  <c:v>6.5426382018521395E+17</c:v>
                </c:pt>
                <c:pt idx="5">
                  <c:v>6.48966181918704E+17</c:v>
                </c:pt>
                <c:pt idx="6">
                  <c:v>6.4260058166301696E+17</c:v>
                </c:pt>
                <c:pt idx="7">
                  <c:v>6.3520447177567603E+17</c:v>
                </c:pt>
                <c:pt idx="8">
                  <c:v>6.2683201219068403E+17</c:v>
                </c:pt>
                <c:pt idx="9">
                  <c:v>6.1754157613358605E+17</c:v>
                </c:pt>
                <c:pt idx="10">
                  <c:v>6.0738468653579699E+17</c:v>
                </c:pt>
                <c:pt idx="11">
                  <c:v>5.9639667519778304E+17</c:v>
                </c:pt>
                <c:pt idx="12">
                  <c:v>5.8458923164402598E+17</c:v>
                </c:pt>
                <c:pt idx="13">
                  <c:v>5.7194514797741798E+17</c:v>
                </c:pt>
              </c:numCache>
            </c:numRef>
          </c:yVal>
          <c:smooth val="1"/>
          <c:extLst>
            <c:ext xmlns:c16="http://schemas.microsoft.com/office/drawing/2014/chart" uri="{C3380CC4-5D6E-409C-BE32-E72D297353CC}">
              <c16:uniqueId val="{00000005-28ED-0849-A37F-A691FB5731F9}"/>
            </c:ext>
          </c:extLst>
        </c:ser>
        <c:ser>
          <c:idx val="111"/>
          <c:order val="6"/>
          <c:tx>
            <c:strRef>
              <c:f>Independent!$DI$1</c:f>
              <c:strCache>
                <c:ptCount val="1"/>
                <c:pt idx="0">
                  <c:v>Sn_{Ga1}</c:v>
                </c:pt>
              </c:strCache>
            </c:strRef>
          </c:tx>
          <c:spPr>
            <a:ln w="19050" cap="rnd">
              <a:solidFill>
                <a:srgbClr val="C00000"/>
              </a:solidFill>
              <a:round/>
            </a:ln>
            <a:effectLst/>
          </c:spPr>
          <c:marker>
            <c:symbol val="none"/>
          </c:marker>
          <c:xVal>
            <c:numRef>
              <c:f>Independent!$A$2:$A$15</c:f>
              <c:numCache>
                <c:formatCode>General</c:formatCode>
                <c:ptCount val="14"/>
                <c:pt idx="0">
                  <c:v>800</c:v>
                </c:pt>
                <c:pt idx="1">
                  <c:v>900</c:v>
                </c:pt>
                <c:pt idx="2">
                  <c:v>1000</c:v>
                </c:pt>
                <c:pt idx="3">
                  <c:v>1100</c:v>
                </c:pt>
                <c:pt idx="4">
                  <c:v>1200</c:v>
                </c:pt>
                <c:pt idx="5">
                  <c:v>1300</c:v>
                </c:pt>
                <c:pt idx="6">
                  <c:v>1400</c:v>
                </c:pt>
                <c:pt idx="7">
                  <c:v>1500</c:v>
                </c:pt>
                <c:pt idx="8">
                  <c:v>1600</c:v>
                </c:pt>
                <c:pt idx="9">
                  <c:v>1700</c:v>
                </c:pt>
                <c:pt idx="10">
                  <c:v>1800</c:v>
                </c:pt>
                <c:pt idx="11">
                  <c:v>1900</c:v>
                </c:pt>
                <c:pt idx="12">
                  <c:v>2000</c:v>
                </c:pt>
                <c:pt idx="13">
                  <c:v>2100</c:v>
                </c:pt>
              </c:numCache>
            </c:numRef>
          </c:xVal>
          <c:yVal>
            <c:numRef>
              <c:f>Independent!$DI$2:$DI$15</c:f>
              <c:numCache>
                <c:formatCode>0.00E+00</c:formatCode>
                <c:ptCount val="14"/>
                <c:pt idx="0">
                  <c:v>1.99972080688686E+18</c:v>
                </c:pt>
                <c:pt idx="1">
                  <c:v>1.99972080694242E+18</c:v>
                </c:pt>
                <c:pt idx="2">
                  <c:v>1.99972080707056E+18</c:v>
                </c:pt>
                <c:pt idx="3">
                  <c:v>1.9997208072459599E+18</c:v>
                </c:pt>
                <c:pt idx="4">
                  <c:v>1.9997208072195699E+18</c:v>
                </c:pt>
                <c:pt idx="5">
                  <c:v>1.99972080615998E+18</c:v>
                </c:pt>
                <c:pt idx="6">
                  <c:v>1.9997208018636301E+18</c:v>
                </c:pt>
                <c:pt idx="7">
                  <c:v>1.99972078900065E+18</c:v>
                </c:pt>
                <c:pt idx="8">
                  <c:v>1.99972075546722E+18</c:v>
                </c:pt>
                <c:pt idx="9">
                  <c:v>1.9997206755743201E+18</c:v>
                </c:pt>
                <c:pt idx="10">
                  <c:v>1.99972049870002E+18</c:v>
                </c:pt>
                <c:pt idx="11">
                  <c:v>1.99972013228381E+18</c:v>
                </c:pt>
                <c:pt idx="12">
                  <c:v>1.9997194186283899E+18</c:v>
                </c:pt>
                <c:pt idx="13">
                  <c:v>1.9997181057562199E+18</c:v>
                </c:pt>
              </c:numCache>
            </c:numRef>
          </c:yVal>
          <c:smooth val="1"/>
          <c:extLst>
            <c:ext xmlns:c16="http://schemas.microsoft.com/office/drawing/2014/chart" uri="{C3380CC4-5D6E-409C-BE32-E72D297353CC}">
              <c16:uniqueId val="{00000006-28ED-0849-A37F-A691FB5731F9}"/>
            </c:ext>
          </c:extLst>
        </c:ser>
        <c:dLbls>
          <c:showLegendKey val="0"/>
          <c:showVal val="0"/>
          <c:showCatName val="0"/>
          <c:showSerName val="0"/>
          <c:showPercent val="0"/>
          <c:showBubbleSize val="0"/>
        </c:dLbls>
        <c:axId val="228892479"/>
        <c:axId val="191706879"/>
      </c:scatterChart>
      <c:valAx>
        <c:axId val="228892479"/>
        <c:scaling>
          <c:orientation val="minMax"/>
          <c:min val="800"/>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i="0" baseline="0" dirty="0">
                    <a:effectLst/>
                  </a:rPr>
                  <a:t>Temperature (K)</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06879"/>
        <c:crosses val="autoZero"/>
        <c:crossBetween val="midCat"/>
      </c:valAx>
      <c:valAx>
        <c:axId val="191706879"/>
        <c:scaling>
          <c:logBase val="10"/>
          <c:orientation val="minMax"/>
          <c:max val="1E+21"/>
          <c:min val="100000000000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i="0" baseline="0">
                    <a:effectLst/>
                  </a:rPr>
                  <a:t>Log</a:t>
                </a:r>
                <a:r>
                  <a:rPr lang="en-US" sz="1400" b="1" i="0" baseline="-25000">
                    <a:effectLst/>
                  </a:rPr>
                  <a:t>10</a:t>
                </a:r>
                <a:r>
                  <a:rPr lang="en-US" sz="1400" b="1" i="0" baseline="0">
                    <a:effectLst/>
                  </a:rPr>
                  <a:t> Concentrations (#/cm</a:t>
                </a:r>
                <a:r>
                  <a:rPr lang="en-US" sz="1400" b="1" i="0" baseline="30000">
                    <a:effectLst/>
                  </a:rPr>
                  <a:t>3</a:t>
                </a:r>
                <a:r>
                  <a:rPr lang="en-US" sz="1400" b="1" i="0" baseline="0">
                    <a:effectLst/>
                  </a:rPr>
                  <a:t>)</a:t>
                </a:r>
                <a:endParaRPr lang="en-US" sz="1400">
                  <a:effectLst/>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8892479"/>
        <c:crosses val="autoZero"/>
        <c:crossBetween val="midCat"/>
      </c:valAx>
      <c:spPr>
        <a:noFill/>
        <a:ln>
          <a:noFill/>
        </a:ln>
        <a:effectLst/>
      </c:spPr>
    </c:plotArea>
    <c:legend>
      <c:legendPos val="r"/>
      <c:layout>
        <c:manualLayout>
          <c:xMode val="edge"/>
          <c:yMode val="edge"/>
          <c:x val="0.81498068418137726"/>
          <c:y val="0.47070726838623833"/>
          <c:w val="0.16903889354360382"/>
          <c:h val="0.34540272095373825"/>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902D0-CCCB-47AC-A768-9FB438A30E88}" type="datetimeFigureOut">
              <a:rPr lang="en-US" smtClean="0"/>
              <a:t>1/10/2024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A24E-294E-41C6-AAF0-7FE94229760D}" type="slidenum">
              <a:rPr lang="en-US" smtClean="0"/>
              <a:t>‹#›</a:t>
            </a:fld>
            <a:endParaRPr lang="en-US"/>
          </a:p>
        </p:txBody>
      </p:sp>
    </p:spTree>
    <p:extLst>
      <p:ext uri="{BB962C8B-B14F-4D97-AF65-F5344CB8AC3E}">
        <p14:creationId xmlns:p14="http://schemas.microsoft.com/office/powerpoint/2010/main" val="183711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ctr"/>
          <a:lstStyle>
            <a:lvl1pPr algn="ctr">
              <a:defRPr sz="6000">
                <a:latin typeface="Myriad Pro" panose="020B0503030403020204" pitchFamily="34" charset="0"/>
              </a:defRPr>
            </a:lvl1pPr>
          </a:lstStyle>
          <a:p>
            <a:r>
              <a:rPr lang="en-US" dirty="0"/>
              <a:t>Talk Title</a:t>
            </a:r>
          </a:p>
        </p:txBody>
      </p:sp>
      <p:sp>
        <p:nvSpPr>
          <p:cNvPr id="3" name="Subtitle 2"/>
          <p:cNvSpPr>
            <a:spLocks noGrp="1"/>
          </p:cNvSpPr>
          <p:nvPr>
            <p:ph type="subTitle" idx="1" hasCustomPrompt="1"/>
          </p:nvPr>
        </p:nvSpPr>
        <p:spPr>
          <a:xfrm>
            <a:off x="1143000" y="3602038"/>
            <a:ext cx="6858000" cy="1655762"/>
          </a:xfrm>
        </p:spPr>
        <p:txBody>
          <a:bodyPr anchor="ctr"/>
          <a:lstStyle>
            <a:lvl1pPr marL="0" indent="0" algn="ctr">
              <a:buNone/>
              <a:defRPr sz="2400">
                <a:latin typeface="Myriad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r>
              <a:rPr lang="en-US" dirty="0"/>
              <a:t>Presenter’s Institution</a:t>
            </a:r>
          </a:p>
        </p:txBody>
      </p:sp>
      <p:pic>
        <p:nvPicPr>
          <p:cNvPr id="15" name="Picture 14">
            <a:extLst>
              <a:ext uri="{FF2B5EF4-FFF2-40B4-BE49-F238E27FC236}">
                <a16:creationId xmlns:a16="http://schemas.microsoft.com/office/drawing/2014/main" id="{3651A147-B002-4471-9AF1-5173F588A00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251102" r="-113589"/>
          <a:stretch/>
        </p:blipFill>
        <p:spPr>
          <a:xfrm>
            <a:off x="1528354" y="3717816"/>
            <a:ext cx="1500596" cy="1167693"/>
          </a:xfrm>
          <a:prstGeom prst="rect">
            <a:avLst/>
          </a:prstGeom>
        </p:spPr>
      </p:pic>
    </p:spTree>
    <p:extLst>
      <p:ext uri="{BB962C8B-B14F-4D97-AF65-F5344CB8AC3E}">
        <p14:creationId xmlns:p14="http://schemas.microsoft.com/office/powerpoint/2010/main" val="22366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FA5EE-F5F2-4F1F-87FF-F67D88B2A2B4}"/>
              </a:ext>
            </a:extLst>
          </p:cNvPr>
          <p:cNvSpPr/>
          <p:nvPr userDrawn="1"/>
        </p:nvSpPr>
        <p:spPr>
          <a:xfrm>
            <a:off x="0" y="2"/>
            <a:ext cx="9144000" cy="8509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0" y="1"/>
            <a:ext cx="9144000" cy="850902"/>
          </a:xfrm>
        </p:spPr>
        <p:txBody>
          <a:bodyPr>
            <a:normAutofit/>
          </a:bodyPr>
          <a:lstStyle>
            <a:lvl1pPr>
              <a:defRPr sz="3200">
                <a:solidFill>
                  <a:schemeClr val="bg1"/>
                </a:solidFill>
                <a:latin typeface="Myriad Pro" panose="020B0503030403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94F72EA3-8BFA-4D13-A423-AB8EE3B9784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1054"/>
          <a:stretch/>
        </p:blipFill>
        <p:spPr>
          <a:xfrm>
            <a:off x="0" y="6359845"/>
            <a:ext cx="560063" cy="498155"/>
          </a:xfrm>
          <a:prstGeom prst="rect">
            <a:avLst/>
          </a:prstGeom>
        </p:spPr>
      </p:pic>
      <p:cxnSp>
        <p:nvCxnSpPr>
          <p:cNvPr id="14" name="Straight Connector 13">
            <a:extLst>
              <a:ext uri="{FF2B5EF4-FFF2-40B4-BE49-F238E27FC236}">
                <a16:creationId xmlns:a16="http://schemas.microsoft.com/office/drawing/2014/main" id="{761578BE-B431-40F5-9376-E04537404325}"/>
              </a:ext>
            </a:extLst>
          </p:cNvPr>
          <p:cNvCxnSpPr>
            <a:cxnSpLocks/>
          </p:cNvCxnSpPr>
          <p:nvPr userDrawn="1"/>
        </p:nvCxnSpPr>
        <p:spPr>
          <a:xfrm flipV="1">
            <a:off x="0" y="6307851"/>
            <a:ext cx="9144000" cy="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6D4C13E-6B28-4685-9197-0DF3A5240645}"/>
              </a:ext>
            </a:extLst>
          </p:cNvPr>
          <p:cNvSpPr>
            <a:spLocks noGrp="1"/>
          </p:cNvSpPr>
          <p:nvPr>
            <p:ph type="sldNum" sz="quarter" idx="10"/>
          </p:nvPr>
        </p:nvSpPr>
        <p:spPr>
          <a:xfrm>
            <a:off x="8562971" y="0"/>
            <a:ext cx="581029" cy="365125"/>
          </a:xfrm>
        </p:spPr>
        <p:txBody>
          <a:bodyPr/>
          <a:lstStyle>
            <a:lvl1pPr>
              <a:defRPr sz="1400">
                <a:solidFill>
                  <a:schemeClr val="bg1"/>
                </a:solidFill>
                <a:latin typeface="Myriad Pro" panose="020B0503030403020204" pitchFamily="34" charset="0"/>
              </a:defRPr>
            </a:lvl1pPr>
          </a:lstStyle>
          <a:p>
            <a:fld id="{8ADD95A1-E211-44A4-A76C-944BD421A442}" type="slidenum">
              <a:rPr lang="en-US" smtClean="0"/>
              <a:pPr/>
              <a:t>‹#›</a:t>
            </a:fld>
            <a:endParaRPr lang="en-US" dirty="0"/>
          </a:p>
        </p:txBody>
      </p:sp>
      <p:sp>
        <p:nvSpPr>
          <p:cNvPr id="3" name="TextBox 2">
            <a:extLst>
              <a:ext uri="{FF2B5EF4-FFF2-40B4-BE49-F238E27FC236}">
                <a16:creationId xmlns:a16="http://schemas.microsoft.com/office/drawing/2014/main" id="{9835333D-CE03-A8B4-5BDF-26E67DD92B30}"/>
              </a:ext>
            </a:extLst>
          </p:cNvPr>
          <p:cNvSpPr txBox="1"/>
          <p:nvPr userDrawn="1"/>
        </p:nvSpPr>
        <p:spPr>
          <a:xfrm>
            <a:off x="6994373" y="6359845"/>
            <a:ext cx="2199385" cy="369332"/>
          </a:xfrm>
          <a:prstGeom prst="rect">
            <a:avLst/>
          </a:prstGeom>
          <a:noFill/>
        </p:spPr>
        <p:txBody>
          <a:bodyPr wrap="none" rtlCol="0">
            <a:spAutoFit/>
          </a:bodyPr>
          <a:lstStyle/>
          <a:p>
            <a:r>
              <a:rPr lang="en-US" b="1" dirty="0"/>
              <a:t>Overview of KROGER</a:t>
            </a:r>
          </a:p>
        </p:txBody>
      </p:sp>
      <p:sp>
        <p:nvSpPr>
          <p:cNvPr id="4" name="TextBox 3">
            <a:extLst>
              <a:ext uri="{FF2B5EF4-FFF2-40B4-BE49-F238E27FC236}">
                <a16:creationId xmlns:a16="http://schemas.microsoft.com/office/drawing/2014/main" id="{B0565985-03FA-C25D-13C2-1EEE5D0CE15C}"/>
              </a:ext>
            </a:extLst>
          </p:cNvPr>
          <p:cNvSpPr txBox="1"/>
          <p:nvPr userDrawn="1"/>
        </p:nvSpPr>
        <p:spPr>
          <a:xfrm>
            <a:off x="847396" y="6424256"/>
            <a:ext cx="2593018" cy="369332"/>
          </a:xfrm>
          <a:prstGeom prst="rect">
            <a:avLst/>
          </a:prstGeom>
          <a:noFill/>
        </p:spPr>
        <p:txBody>
          <a:bodyPr wrap="none" rtlCol="0">
            <a:spAutoFit/>
          </a:bodyPr>
          <a:lstStyle/>
          <a:p>
            <a:r>
              <a:rPr lang="en-US" dirty="0"/>
              <a:t>mike.scarpulla@utah.edu</a:t>
            </a:r>
          </a:p>
        </p:txBody>
      </p:sp>
    </p:spTree>
    <p:extLst>
      <p:ext uri="{BB962C8B-B14F-4D97-AF65-F5344CB8AC3E}">
        <p14:creationId xmlns:p14="http://schemas.microsoft.com/office/powerpoint/2010/main" val="108005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5AD2-1217-4DED-844C-D947FF4BD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2F4D8-47D3-9D4F-1B96-268862ECC6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1921C-8D0F-D762-2E2E-C844482B6F54}"/>
              </a:ext>
            </a:extLst>
          </p:cNvPr>
          <p:cNvSpPr>
            <a:spLocks noGrp="1"/>
          </p:cNvSpPr>
          <p:nvPr>
            <p:ph type="dt" sz="half" idx="10"/>
          </p:nvPr>
        </p:nvSpPr>
        <p:spPr/>
        <p:txBody>
          <a:bodyPr/>
          <a:lstStyle/>
          <a:p>
            <a:fld id="{74905EB0-364F-4F51-92B0-B89FD69F7091}" type="datetimeFigureOut">
              <a:rPr lang="en-US" smtClean="0"/>
              <a:t>1/10/2024</a:t>
            </a:fld>
            <a:endParaRPr lang="en-US"/>
          </a:p>
        </p:txBody>
      </p:sp>
      <p:sp>
        <p:nvSpPr>
          <p:cNvPr id="5" name="Footer Placeholder 4">
            <a:extLst>
              <a:ext uri="{FF2B5EF4-FFF2-40B4-BE49-F238E27FC236}">
                <a16:creationId xmlns:a16="http://schemas.microsoft.com/office/drawing/2014/main" id="{5F15E96B-70D9-6C58-5DEB-BFDD04E30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43DB3-6FF5-8181-8227-BF737F027E03}"/>
              </a:ext>
            </a:extLst>
          </p:cNvPr>
          <p:cNvSpPr>
            <a:spLocks noGrp="1"/>
          </p:cNvSpPr>
          <p:nvPr>
            <p:ph type="sldNum" sz="quarter" idx="12"/>
          </p:nvPr>
        </p:nvSpPr>
        <p:spPr/>
        <p:txBody>
          <a:bodyPr/>
          <a:lstStyle/>
          <a:p>
            <a:fld id="{DBFE5BC1-24C7-46A9-9373-9004D89AC026}" type="slidenum">
              <a:rPr lang="en-US" smtClean="0"/>
              <a:t>‹#›</a:t>
            </a:fld>
            <a:endParaRPr lang="en-US"/>
          </a:p>
        </p:txBody>
      </p:sp>
    </p:spTree>
    <p:extLst>
      <p:ext uri="{BB962C8B-B14F-4D97-AF65-F5344CB8AC3E}">
        <p14:creationId xmlns:p14="http://schemas.microsoft.com/office/powerpoint/2010/main" val="412141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FA5EE-F5F2-4F1F-87FF-F67D88B2A2B4}"/>
              </a:ext>
            </a:extLst>
          </p:cNvPr>
          <p:cNvSpPr/>
          <p:nvPr userDrawn="1"/>
        </p:nvSpPr>
        <p:spPr>
          <a:xfrm>
            <a:off x="0" y="4"/>
            <a:ext cx="9144000" cy="8509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0" y="1"/>
            <a:ext cx="9144000" cy="850902"/>
          </a:xfrm>
        </p:spPr>
        <p:txBody>
          <a:bodyPr>
            <a:normAutofit/>
          </a:bodyPr>
          <a:lstStyle>
            <a:lvl1pPr>
              <a:defRPr sz="2400" b="1">
                <a:solidFill>
                  <a:schemeClr val="bg1"/>
                </a:solidFill>
                <a:latin typeface="Myriad Pro" panose="020B0503030403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94F72EA3-8BFA-4D13-A423-AB8EE3B9784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1054"/>
          <a:stretch/>
        </p:blipFill>
        <p:spPr>
          <a:xfrm>
            <a:off x="1" y="6359847"/>
            <a:ext cx="560063" cy="498155"/>
          </a:xfrm>
          <a:prstGeom prst="rect">
            <a:avLst/>
          </a:prstGeom>
        </p:spPr>
      </p:pic>
      <p:pic>
        <p:nvPicPr>
          <p:cNvPr id="12" name="Picture 11">
            <a:extLst>
              <a:ext uri="{FF2B5EF4-FFF2-40B4-BE49-F238E27FC236}">
                <a16:creationId xmlns:a16="http://schemas.microsoft.com/office/drawing/2014/main" id="{B478E5BE-4D1F-4980-811E-BAEE2E0F7E47}"/>
              </a:ext>
            </a:extLst>
          </p:cNvPr>
          <p:cNvPicPr>
            <a:picLocks noChangeAspect="1"/>
          </p:cNvPicPr>
          <p:nvPr userDrawn="1"/>
        </p:nvPicPr>
        <p:blipFill>
          <a:blip r:embed="rId3"/>
          <a:stretch>
            <a:fillRect/>
          </a:stretch>
        </p:blipFill>
        <p:spPr>
          <a:xfrm>
            <a:off x="8490816" y="6352985"/>
            <a:ext cx="650496" cy="495752"/>
          </a:xfrm>
          <a:prstGeom prst="rect">
            <a:avLst/>
          </a:prstGeom>
        </p:spPr>
      </p:pic>
      <p:cxnSp>
        <p:nvCxnSpPr>
          <p:cNvPr id="14" name="Straight Connector 13">
            <a:extLst>
              <a:ext uri="{FF2B5EF4-FFF2-40B4-BE49-F238E27FC236}">
                <a16:creationId xmlns:a16="http://schemas.microsoft.com/office/drawing/2014/main" id="{761578BE-B431-40F5-9376-E04537404325}"/>
              </a:ext>
            </a:extLst>
          </p:cNvPr>
          <p:cNvCxnSpPr>
            <a:cxnSpLocks/>
          </p:cNvCxnSpPr>
          <p:nvPr userDrawn="1"/>
        </p:nvCxnSpPr>
        <p:spPr>
          <a:xfrm flipV="1">
            <a:off x="0" y="6307853"/>
            <a:ext cx="9144000" cy="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6D4C13E-6B28-4685-9197-0DF3A5240645}"/>
              </a:ext>
            </a:extLst>
          </p:cNvPr>
          <p:cNvSpPr>
            <a:spLocks noGrp="1"/>
          </p:cNvSpPr>
          <p:nvPr>
            <p:ph type="sldNum" sz="quarter" idx="10"/>
          </p:nvPr>
        </p:nvSpPr>
        <p:spPr>
          <a:xfrm>
            <a:off x="8562972" y="2"/>
            <a:ext cx="581029" cy="365125"/>
          </a:xfrm>
        </p:spPr>
        <p:txBody>
          <a:bodyPr/>
          <a:lstStyle>
            <a:lvl1pPr>
              <a:defRPr sz="1050">
                <a:solidFill>
                  <a:schemeClr val="bg1"/>
                </a:solidFill>
                <a:latin typeface="Myriad Pro" panose="020B0503030403020204" pitchFamily="34" charset="0"/>
              </a:defRPr>
            </a:lvl1pPr>
          </a:lstStyle>
          <a:p>
            <a:fld id="{8ADD95A1-E211-44A4-A76C-944BD421A442}" type="slidenum">
              <a:rPr lang="en-US" smtClean="0"/>
              <a:pPr/>
              <a:t>‹#›</a:t>
            </a:fld>
            <a:endParaRPr lang="en-US" dirty="0"/>
          </a:p>
        </p:txBody>
      </p:sp>
      <p:sp>
        <p:nvSpPr>
          <p:cNvPr id="5" name="Content Placeholder 4">
            <a:extLst>
              <a:ext uri="{FF2B5EF4-FFF2-40B4-BE49-F238E27FC236}">
                <a16:creationId xmlns:a16="http://schemas.microsoft.com/office/drawing/2014/main" id="{5198F26C-A4FE-4DCD-B79D-554394FA17EB}"/>
              </a:ext>
            </a:extLst>
          </p:cNvPr>
          <p:cNvSpPr>
            <a:spLocks noGrp="1"/>
          </p:cNvSpPr>
          <p:nvPr>
            <p:ph sz="quarter" idx="11"/>
          </p:nvPr>
        </p:nvSpPr>
        <p:spPr>
          <a:xfrm>
            <a:off x="560065" y="1126595"/>
            <a:ext cx="8002907" cy="49947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26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FA5EE-F5F2-4F1F-87FF-F67D88B2A2B4}"/>
              </a:ext>
            </a:extLst>
          </p:cNvPr>
          <p:cNvSpPr/>
          <p:nvPr userDrawn="1"/>
        </p:nvSpPr>
        <p:spPr>
          <a:xfrm>
            <a:off x="0" y="4"/>
            <a:ext cx="9144000" cy="8509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0" y="1"/>
            <a:ext cx="9144000" cy="850902"/>
          </a:xfrm>
        </p:spPr>
        <p:txBody>
          <a:bodyPr>
            <a:normAutofit/>
          </a:bodyPr>
          <a:lstStyle>
            <a:lvl1pPr>
              <a:defRPr sz="2400" b="1">
                <a:solidFill>
                  <a:schemeClr val="bg1"/>
                </a:solidFill>
                <a:latin typeface="Myriad Pro" panose="020B0503030403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94F72EA3-8BFA-4D13-A423-AB8EE3B9784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1054"/>
          <a:stretch/>
        </p:blipFill>
        <p:spPr>
          <a:xfrm>
            <a:off x="1" y="6359847"/>
            <a:ext cx="560063" cy="498155"/>
          </a:xfrm>
          <a:prstGeom prst="rect">
            <a:avLst/>
          </a:prstGeom>
        </p:spPr>
      </p:pic>
      <p:pic>
        <p:nvPicPr>
          <p:cNvPr id="12" name="Picture 11">
            <a:extLst>
              <a:ext uri="{FF2B5EF4-FFF2-40B4-BE49-F238E27FC236}">
                <a16:creationId xmlns:a16="http://schemas.microsoft.com/office/drawing/2014/main" id="{B478E5BE-4D1F-4980-811E-BAEE2E0F7E47}"/>
              </a:ext>
            </a:extLst>
          </p:cNvPr>
          <p:cNvPicPr>
            <a:picLocks noChangeAspect="1"/>
          </p:cNvPicPr>
          <p:nvPr userDrawn="1"/>
        </p:nvPicPr>
        <p:blipFill>
          <a:blip r:embed="rId3"/>
          <a:stretch>
            <a:fillRect/>
          </a:stretch>
        </p:blipFill>
        <p:spPr>
          <a:xfrm>
            <a:off x="8490816" y="6352985"/>
            <a:ext cx="650496" cy="495752"/>
          </a:xfrm>
          <a:prstGeom prst="rect">
            <a:avLst/>
          </a:prstGeom>
        </p:spPr>
      </p:pic>
      <p:cxnSp>
        <p:nvCxnSpPr>
          <p:cNvPr id="14" name="Straight Connector 13">
            <a:extLst>
              <a:ext uri="{FF2B5EF4-FFF2-40B4-BE49-F238E27FC236}">
                <a16:creationId xmlns:a16="http://schemas.microsoft.com/office/drawing/2014/main" id="{761578BE-B431-40F5-9376-E04537404325}"/>
              </a:ext>
            </a:extLst>
          </p:cNvPr>
          <p:cNvCxnSpPr>
            <a:cxnSpLocks/>
          </p:cNvCxnSpPr>
          <p:nvPr userDrawn="1"/>
        </p:nvCxnSpPr>
        <p:spPr>
          <a:xfrm flipV="1">
            <a:off x="0" y="6307853"/>
            <a:ext cx="9144000" cy="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6D4C13E-6B28-4685-9197-0DF3A5240645}"/>
              </a:ext>
            </a:extLst>
          </p:cNvPr>
          <p:cNvSpPr>
            <a:spLocks noGrp="1"/>
          </p:cNvSpPr>
          <p:nvPr>
            <p:ph type="sldNum" sz="quarter" idx="10"/>
          </p:nvPr>
        </p:nvSpPr>
        <p:spPr>
          <a:xfrm>
            <a:off x="8562972" y="2"/>
            <a:ext cx="581029" cy="365125"/>
          </a:xfrm>
        </p:spPr>
        <p:txBody>
          <a:bodyPr/>
          <a:lstStyle>
            <a:lvl1pPr>
              <a:defRPr sz="1050">
                <a:solidFill>
                  <a:schemeClr val="bg1"/>
                </a:solidFill>
                <a:latin typeface="Myriad Pro" panose="020B0503030403020204" pitchFamily="34" charset="0"/>
              </a:defRPr>
            </a:lvl1pPr>
          </a:lstStyle>
          <a:p>
            <a:fld id="{8ADD95A1-E211-44A4-A76C-944BD421A442}" type="slidenum">
              <a:rPr lang="en-US" smtClean="0"/>
              <a:pPr/>
              <a:t>‹#›</a:t>
            </a:fld>
            <a:endParaRPr lang="en-US" dirty="0"/>
          </a:p>
        </p:txBody>
      </p:sp>
      <p:sp>
        <p:nvSpPr>
          <p:cNvPr id="5" name="Content Placeholder 4">
            <a:extLst>
              <a:ext uri="{FF2B5EF4-FFF2-40B4-BE49-F238E27FC236}">
                <a16:creationId xmlns:a16="http://schemas.microsoft.com/office/drawing/2014/main" id="{5198F26C-A4FE-4DCD-B79D-554394FA17EB}"/>
              </a:ext>
            </a:extLst>
          </p:cNvPr>
          <p:cNvSpPr>
            <a:spLocks noGrp="1"/>
          </p:cNvSpPr>
          <p:nvPr>
            <p:ph sz="quarter" idx="11"/>
          </p:nvPr>
        </p:nvSpPr>
        <p:spPr>
          <a:xfrm>
            <a:off x="560065" y="1126595"/>
            <a:ext cx="8002907" cy="49947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3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FA5EE-F5F2-4F1F-87FF-F67D88B2A2B4}"/>
              </a:ext>
            </a:extLst>
          </p:cNvPr>
          <p:cNvSpPr/>
          <p:nvPr userDrawn="1"/>
        </p:nvSpPr>
        <p:spPr>
          <a:xfrm>
            <a:off x="0" y="4"/>
            <a:ext cx="9144000" cy="8509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0" y="1"/>
            <a:ext cx="9144000" cy="850902"/>
          </a:xfrm>
        </p:spPr>
        <p:txBody>
          <a:bodyPr>
            <a:normAutofit/>
          </a:bodyPr>
          <a:lstStyle>
            <a:lvl1pPr>
              <a:defRPr sz="2400" b="1">
                <a:solidFill>
                  <a:schemeClr val="bg1"/>
                </a:solidFill>
                <a:latin typeface="Myriad Pro" panose="020B0503030403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94F72EA3-8BFA-4D13-A423-AB8EE3B9784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b="11054"/>
          <a:stretch/>
        </p:blipFill>
        <p:spPr>
          <a:xfrm>
            <a:off x="1" y="6359847"/>
            <a:ext cx="560063" cy="498155"/>
          </a:xfrm>
          <a:prstGeom prst="rect">
            <a:avLst/>
          </a:prstGeom>
        </p:spPr>
      </p:pic>
      <p:pic>
        <p:nvPicPr>
          <p:cNvPr id="12" name="Picture 11">
            <a:extLst>
              <a:ext uri="{FF2B5EF4-FFF2-40B4-BE49-F238E27FC236}">
                <a16:creationId xmlns:a16="http://schemas.microsoft.com/office/drawing/2014/main" id="{B478E5BE-4D1F-4980-811E-BAEE2E0F7E47}"/>
              </a:ext>
            </a:extLst>
          </p:cNvPr>
          <p:cNvPicPr>
            <a:picLocks noChangeAspect="1"/>
          </p:cNvPicPr>
          <p:nvPr userDrawn="1"/>
        </p:nvPicPr>
        <p:blipFill>
          <a:blip r:embed="rId3"/>
          <a:stretch>
            <a:fillRect/>
          </a:stretch>
        </p:blipFill>
        <p:spPr>
          <a:xfrm>
            <a:off x="8490816" y="6352985"/>
            <a:ext cx="650496" cy="495752"/>
          </a:xfrm>
          <a:prstGeom prst="rect">
            <a:avLst/>
          </a:prstGeom>
        </p:spPr>
      </p:pic>
      <p:cxnSp>
        <p:nvCxnSpPr>
          <p:cNvPr id="14" name="Straight Connector 13">
            <a:extLst>
              <a:ext uri="{FF2B5EF4-FFF2-40B4-BE49-F238E27FC236}">
                <a16:creationId xmlns:a16="http://schemas.microsoft.com/office/drawing/2014/main" id="{761578BE-B431-40F5-9376-E04537404325}"/>
              </a:ext>
            </a:extLst>
          </p:cNvPr>
          <p:cNvCxnSpPr>
            <a:cxnSpLocks/>
          </p:cNvCxnSpPr>
          <p:nvPr userDrawn="1"/>
        </p:nvCxnSpPr>
        <p:spPr>
          <a:xfrm flipV="1">
            <a:off x="0" y="6307853"/>
            <a:ext cx="9144000" cy="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Slide Number Placeholder 4">
            <a:extLst>
              <a:ext uri="{FF2B5EF4-FFF2-40B4-BE49-F238E27FC236}">
                <a16:creationId xmlns:a16="http://schemas.microsoft.com/office/drawing/2014/main" id="{A6D4C13E-6B28-4685-9197-0DF3A5240645}"/>
              </a:ext>
            </a:extLst>
          </p:cNvPr>
          <p:cNvSpPr>
            <a:spLocks noGrp="1"/>
          </p:cNvSpPr>
          <p:nvPr>
            <p:ph type="sldNum" sz="quarter" idx="10"/>
          </p:nvPr>
        </p:nvSpPr>
        <p:spPr>
          <a:xfrm>
            <a:off x="8562972" y="2"/>
            <a:ext cx="581029" cy="365125"/>
          </a:xfrm>
        </p:spPr>
        <p:txBody>
          <a:bodyPr/>
          <a:lstStyle>
            <a:lvl1pPr>
              <a:defRPr sz="1050">
                <a:solidFill>
                  <a:schemeClr val="bg1"/>
                </a:solidFill>
                <a:latin typeface="Myriad Pro" panose="020B0503030403020204" pitchFamily="34" charset="0"/>
              </a:defRPr>
            </a:lvl1pPr>
          </a:lstStyle>
          <a:p>
            <a:fld id="{8ADD95A1-E211-44A4-A76C-944BD421A442}" type="slidenum">
              <a:rPr lang="en-US" smtClean="0"/>
              <a:pPr/>
              <a:t>‹#›</a:t>
            </a:fld>
            <a:endParaRPr lang="en-US" dirty="0"/>
          </a:p>
        </p:txBody>
      </p:sp>
      <p:sp>
        <p:nvSpPr>
          <p:cNvPr id="5" name="Content Placeholder 4">
            <a:extLst>
              <a:ext uri="{FF2B5EF4-FFF2-40B4-BE49-F238E27FC236}">
                <a16:creationId xmlns:a16="http://schemas.microsoft.com/office/drawing/2014/main" id="{5198F26C-A4FE-4DCD-B79D-554394FA17EB}"/>
              </a:ext>
            </a:extLst>
          </p:cNvPr>
          <p:cNvSpPr>
            <a:spLocks noGrp="1"/>
          </p:cNvSpPr>
          <p:nvPr>
            <p:ph sz="quarter" idx="11"/>
          </p:nvPr>
        </p:nvSpPr>
        <p:spPr>
          <a:xfrm>
            <a:off x="560065" y="1126595"/>
            <a:ext cx="8002907" cy="49947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698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8D305-48DF-420C-978C-53C41EF42FFE}" type="slidenum">
              <a:rPr lang="en-US" smtClean="0"/>
              <a:t>‹#›</a:t>
            </a:fld>
            <a:endParaRPr lang="en-US"/>
          </a:p>
        </p:txBody>
      </p:sp>
    </p:spTree>
    <p:extLst>
      <p:ext uri="{BB962C8B-B14F-4D97-AF65-F5344CB8AC3E}">
        <p14:creationId xmlns:p14="http://schemas.microsoft.com/office/powerpoint/2010/main" val="2695528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9" r:id="rId5"/>
    <p:sldLayoutId id="214748367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0.png"/><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tif"/><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63/1.4819206" TargetMode="External"/><Relationship Id="rId2" Type="http://schemas.openxmlformats.org/officeDocument/2006/relationships/hyperlink" Target="https://doi.org/10.1103/PhysRevB.81.245204" TargetMode="External"/><Relationship Id="rId1" Type="http://schemas.openxmlformats.org/officeDocument/2006/relationships/slideLayout" Target="../slideLayouts/slideLayout4.xml"/><Relationship Id="rId4" Type="http://schemas.openxmlformats.org/officeDocument/2006/relationships/hyperlink" Target="https://doi.org/10.1109/JPHOTOV.2015.243001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ectrochem.org/dl/interface/wtr/wtr07/wtr07_p27-28.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journal/APL-Materials-2166-532X?_tp=eyJjb250ZXh0Ijp7ImZpcnN0UGFnZSI6Il9kaXJlY3QiLCJwYWdlIjoicHVibGljYXRpb24iLCJwcmV2aW91c1BhZ2UiOiJfZGlyZWN0In19"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5B51-B9E3-4F5C-9D13-F0F72F76F4EE}"/>
              </a:ext>
            </a:extLst>
          </p:cNvPr>
          <p:cNvSpPr>
            <a:spLocks noGrp="1"/>
          </p:cNvSpPr>
          <p:nvPr>
            <p:ph type="ctrTitle"/>
          </p:nvPr>
        </p:nvSpPr>
        <p:spPr>
          <a:xfrm>
            <a:off x="0" y="-55977"/>
            <a:ext cx="9144000" cy="3484977"/>
          </a:xfrm>
        </p:spPr>
        <p:txBody>
          <a:bodyPr>
            <a:normAutofit/>
          </a:bodyPr>
          <a:lstStyle/>
          <a:p>
            <a:r>
              <a:rPr lang="en-US" sz="4000" dirty="0"/>
              <a:t>Advanced Modelling of Point Defect Concentrations Using KROGER</a:t>
            </a:r>
            <a:br>
              <a:rPr lang="en-US" sz="4000" dirty="0"/>
            </a:br>
            <a:r>
              <a:rPr lang="en-US" sz="4000" dirty="0"/>
              <a:t>&amp; </a:t>
            </a:r>
            <a:br>
              <a:rPr lang="en-US" sz="4000" dirty="0"/>
            </a:br>
            <a:r>
              <a:rPr lang="en-US" sz="4000" dirty="0"/>
              <a:t>“Birth Announcement” of KROGER</a:t>
            </a:r>
          </a:p>
        </p:txBody>
      </p:sp>
      <p:sp>
        <p:nvSpPr>
          <p:cNvPr id="3" name="Subtitle 2">
            <a:extLst>
              <a:ext uri="{FF2B5EF4-FFF2-40B4-BE49-F238E27FC236}">
                <a16:creationId xmlns:a16="http://schemas.microsoft.com/office/drawing/2014/main" id="{05AB73EB-2BD5-4332-844F-0FE05F4B5FF4}"/>
              </a:ext>
            </a:extLst>
          </p:cNvPr>
          <p:cNvSpPr>
            <a:spLocks noGrp="1"/>
          </p:cNvSpPr>
          <p:nvPr>
            <p:ph type="subTitle" idx="1"/>
          </p:nvPr>
        </p:nvSpPr>
        <p:spPr>
          <a:xfrm>
            <a:off x="938048" y="3365186"/>
            <a:ext cx="7405852" cy="2479879"/>
          </a:xfrm>
        </p:spPr>
        <p:txBody>
          <a:bodyPr>
            <a:normAutofit/>
          </a:bodyPr>
          <a:lstStyle/>
          <a:p>
            <a:pPr algn="l"/>
            <a:r>
              <a:rPr lang="en-US" sz="2900" b="1" dirty="0"/>
              <a:t>K. Aadi Arnab, Megan Stephens, Isaac Maxfield, and Mike Scarpulla</a:t>
            </a:r>
          </a:p>
          <a:p>
            <a:pPr algn="l"/>
            <a:r>
              <a:rPr lang="en-US" sz="1800" baseline="30000" dirty="0"/>
              <a:t>1 </a:t>
            </a:r>
            <a:r>
              <a:rPr lang="en-US" sz="1800" dirty="0"/>
              <a:t>MSE Department, University of Utah</a:t>
            </a:r>
          </a:p>
          <a:p>
            <a:pPr algn="l"/>
            <a:r>
              <a:rPr lang="en-US" sz="1800" baseline="30000" dirty="0"/>
              <a:t>2</a:t>
            </a:r>
            <a:r>
              <a:rPr lang="en-US" sz="1800" dirty="0"/>
              <a:t> ECE Department, University of Utah</a:t>
            </a:r>
            <a:endParaRPr lang="en-US" sz="1200" dirty="0"/>
          </a:p>
        </p:txBody>
      </p:sp>
      <p:pic>
        <p:nvPicPr>
          <p:cNvPr id="5" name="Picture 4">
            <a:extLst>
              <a:ext uri="{FF2B5EF4-FFF2-40B4-BE49-F238E27FC236}">
                <a16:creationId xmlns:a16="http://schemas.microsoft.com/office/drawing/2014/main" id="{B998D806-4F34-4FE6-999E-27D434F0BF7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9150" y="5414704"/>
            <a:ext cx="1414691" cy="1258313"/>
          </a:xfrm>
          <a:prstGeom prst="rect">
            <a:avLst/>
          </a:prstGeom>
        </p:spPr>
      </p:pic>
      <p:pic>
        <p:nvPicPr>
          <p:cNvPr id="4" name="Picture 3">
            <a:extLst>
              <a:ext uri="{FF2B5EF4-FFF2-40B4-BE49-F238E27FC236}">
                <a16:creationId xmlns:a16="http://schemas.microsoft.com/office/drawing/2014/main" id="{E7F9032B-AD0B-8BE6-5A41-720A2B32DA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98979" y="5301417"/>
            <a:ext cx="1371600" cy="1371600"/>
          </a:xfrm>
          <a:prstGeom prst="rect">
            <a:avLst/>
          </a:prstGeom>
        </p:spPr>
      </p:pic>
      <p:sp>
        <p:nvSpPr>
          <p:cNvPr id="7" name="TextBox 6">
            <a:extLst>
              <a:ext uri="{FF2B5EF4-FFF2-40B4-BE49-F238E27FC236}">
                <a16:creationId xmlns:a16="http://schemas.microsoft.com/office/drawing/2014/main" id="{DC7EC967-C2A2-1F08-8672-86FAD0FA2479}"/>
              </a:ext>
            </a:extLst>
          </p:cNvPr>
          <p:cNvSpPr txBox="1"/>
          <p:nvPr/>
        </p:nvSpPr>
        <p:spPr>
          <a:xfrm>
            <a:off x="2892973" y="5957094"/>
            <a:ext cx="4646886" cy="646331"/>
          </a:xfrm>
          <a:prstGeom prst="rect">
            <a:avLst/>
          </a:prstGeom>
          <a:noFill/>
        </p:spPr>
        <p:txBody>
          <a:bodyPr wrap="square">
            <a:spAutoFit/>
          </a:bodyPr>
          <a:lstStyle/>
          <a:p>
            <a:r>
              <a:rPr lang="en-US" dirty="0"/>
              <a:t>Developed under AFOSR MURI award number FA9550-18-1-0507, PM: Dr. Ali Sayir</a:t>
            </a:r>
          </a:p>
        </p:txBody>
      </p:sp>
    </p:spTree>
    <p:extLst>
      <p:ext uri="{BB962C8B-B14F-4D97-AF65-F5344CB8AC3E}">
        <p14:creationId xmlns:p14="http://schemas.microsoft.com/office/powerpoint/2010/main" val="1595738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C7D4-4BF9-F208-EDDA-1880534CFBCB}"/>
              </a:ext>
            </a:extLst>
          </p:cNvPr>
          <p:cNvSpPr>
            <a:spLocks noGrp="1"/>
          </p:cNvSpPr>
          <p:nvPr>
            <p:ph type="title"/>
          </p:nvPr>
        </p:nvSpPr>
        <p:spPr/>
        <p:txBody>
          <a:bodyPr>
            <a:normAutofit fontScale="90000"/>
          </a:bodyPr>
          <a:lstStyle/>
          <a:p>
            <a:r>
              <a:rPr lang="en-US" dirty="0"/>
              <a:t>Fermi Levels on the Band Diagram and Chemical Potentials Making up the Solution vs T </a:t>
            </a:r>
          </a:p>
        </p:txBody>
      </p:sp>
      <p:sp>
        <p:nvSpPr>
          <p:cNvPr id="3" name="Slide Number Placeholder 2">
            <a:extLst>
              <a:ext uri="{FF2B5EF4-FFF2-40B4-BE49-F238E27FC236}">
                <a16:creationId xmlns:a16="http://schemas.microsoft.com/office/drawing/2014/main" id="{F67648FE-D766-A1A8-680A-0A84E911EEBB}"/>
              </a:ext>
            </a:extLst>
          </p:cNvPr>
          <p:cNvSpPr>
            <a:spLocks noGrp="1"/>
          </p:cNvSpPr>
          <p:nvPr>
            <p:ph type="sldNum" sz="quarter" idx="10"/>
          </p:nvPr>
        </p:nvSpPr>
        <p:spPr/>
        <p:txBody>
          <a:bodyPr/>
          <a:lstStyle/>
          <a:p>
            <a:fld id="{8ADD95A1-E211-44A4-A76C-944BD421A442}" type="slidenum">
              <a:rPr lang="en-US" smtClean="0"/>
              <a:pPr/>
              <a:t>10</a:t>
            </a:fld>
            <a:endParaRPr lang="en-US" dirty="0"/>
          </a:p>
        </p:txBody>
      </p:sp>
      <p:pic>
        <p:nvPicPr>
          <p:cNvPr id="7" name="Picture 6">
            <a:extLst>
              <a:ext uri="{FF2B5EF4-FFF2-40B4-BE49-F238E27FC236}">
                <a16:creationId xmlns:a16="http://schemas.microsoft.com/office/drawing/2014/main" id="{8A4656FC-5EE2-8586-92D0-A8228D2EF5C1}"/>
              </a:ext>
            </a:extLst>
          </p:cNvPr>
          <p:cNvPicPr>
            <a:picLocks noChangeAspect="1"/>
          </p:cNvPicPr>
          <p:nvPr/>
        </p:nvPicPr>
        <p:blipFill>
          <a:blip r:embed="rId2"/>
          <a:stretch>
            <a:fillRect/>
          </a:stretch>
        </p:blipFill>
        <p:spPr>
          <a:xfrm>
            <a:off x="4581397" y="1671143"/>
            <a:ext cx="4572000" cy="3666793"/>
          </a:xfrm>
          <a:prstGeom prst="rect">
            <a:avLst/>
          </a:prstGeom>
        </p:spPr>
      </p:pic>
      <p:pic>
        <p:nvPicPr>
          <p:cNvPr id="9" name="Picture 8">
            <a:extLst>
              <a:ext uri="{FF2B5EF4-FFF2-40B4-BE49-F238E27FC236}">
                <a16:creationId xmlns:a16="http://schemas.microsoft.com/office/drawing/2014/main" id="{1A758BC2-DA9C-C1BC-1142-1F1A18F2EC89}"/>
              </a:ext>
            </a:extLst>
          </p:cNvPr>
          <p:cNvPicPr>
            <a:picLocks noChangeAspect="1"/>
          </p:cNvPicPr>
          <p:nvPr/>
        </p:nvPicPr>
        <p:blipFill>
          <a:blip r:embed="rId3"/>
          <a:stretch>
            <a:fillRect/>
          </a:stretch>
        </p:blipFill>
        <p:spPr>
          <a:xfrm>
            <a:off x="9397" y="1671143"/>
            <a:ext cx="4572000" cy="3622565"/>
          </a:xfrm>
          <a:prstGeom prst="rect">
            <a:avLst/>
          </a:prstGeom>
        </p:spPr>
      </p:pic>
    </p:spTree>
    <p:extLst>
      <p:ext uri="{BB962C8B-B14F-4D97-AF65-F5344CB8AC3E}">
        <p14:creationId xmlns:p14="http://schemas.microsoft.com/office/powerpoint/2010/main" val="360971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7750-9DEF-E9DD-6D31-A6CB9890D6E9}"/>
              </a:ext>
            </a:extLst>
          </p:cNvPr>
          <p:cNvSpPr>
            <a:spLocks noGrp="1"/>
          </p:cNvSpPr>
          <p:nvPr>
            <p:ph type="title"/>
          </p:nvPr>
        </p:nvSpPr>
        <p:spPr/>
        <p:txBody>
          <a:bodyPr/>
          <a:lstStyle/>
          <a:p>
            <a:r>
              <a:rPr lang="en-US" dirty="0"/>
              <a:t>Net final atom concentrations</a:t>
            </a:r>
          </a:p>
        </p:txBody>
      </p:sp>
      <p:sp>
        <p:nvSpPr>
          <p:cNvPr id="3" name="Slide Number Placeholder 2">
            <a:extLst>
              <a:ext uri="{FF2B5EF4-FFF2-40B4-BE49-F238E27FC236}">
                <a16:creationId xmlns:a16="http://schemas.microsoft.com/office/drawing/2014/main" id="{9B3055FE-9319-4E80-28DC-F88F3FEE204D}"/>
              </a:ext>
            </a:extLst>
          </p:cNvPr>
          <p:cNvSpPr>
            <a:spLocks noGrp="1"/>
          </p:cNvSpPr>
          <p:nvPr>
            <p:ph type="sldNum" sz="quarter" idx="10"/>
          </p:nvPr>
        </p:nvSpPr>
        <p:spPr/>
        <p:txBody>
          <a:bodyPr/>
          <a:lstStyle/>
          <a:p>
            <a:fld id="{8ADD95A1-E211-44A4-A76C-944BD421A442}" type="slidenum">
              <a:rPr lang="en-US" smtClean="0"/>
              <a:pPr/>
              <a:t>11</a:t>
            </a:fld>
            <a:endParaRPr lang="en-US" dirty="0"/>
          </a:p>
        </p:txBody>
      </p:sp>
      <p:pic>
        <p:nvPicPr>
          <p:cNvPr id="5" name="Picture 4">
            <a:extLst>
              <a:ext uri="{FF2B5EF4-FFF2-40B4-BE49-F238E27FC236}">
                <a16:creationId xmlns:a16="http://schemas.microsoft.com/office/drawing/2014/main" id="{A36002FE-840F-D825-E53E-B065B4F3A166}"/>
              </a:ext>
            </a:extLst>
          </p:cNvPr>
          <p:cNvPicPr>
            <a:picLocks noChangeAspect="1"/>
          </p:cNvPicPr>
          <p:nvPr/>
        </p:nvPicPr>
        <p:blipFill>
          <a:blip r:embed="rId2"/>
          <a:stretch>
            <a:fillRect/>
          </a:stretch>
        </p:blipFill>
        <p:spPr>
          <a:xfrm>
            <a:off x="2040035" y="1015195"/>
            <a:ext cx="5063929" cy="3913209"/>
          </a:xfrm>
          <a:prstGeom prst="rect">
            <a:avLst/>
          </a:prstGeom>
        </p:spPr>
      </p:pic>
      <p:sp>
        <p:nvSpPr>
          <p:cNvPr id="4" name="TextBox 3">
            <a:extLst>
              <a:ext uri="{FF2B5EF4-FFF2-40B4-BE49-F238E27FC236}">
                <a16:creationId xmlns:a16="http://schemas.microsoft.com/office/drawing/2014/main" id="{B20206FB-F7E6-E8AF-71EB-4EDC0F187C46}"/>
              </a:ext>
            </a:extLst>
          </p:cNvPr>
          <p:cNvSpPr txBox="1"/>
          <p:nvPr/>
        </p:nvSpPr>
        <p:spPr>
          <a:xfrm>
            <a:off x="71020" y="5287042"/>
            <a:ext cx="90729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Shows that [Sn]=2e18 /cm3 was enforced at each T.  </a:t>
            </a:r>
          </a:p>
          <a:p>
            <a:pPr marL="285750" indent="-285750">
              <a:buFont typeface="Arial" panose="020B0604020202020204" pitchFamily="34" charset="0"/>
              <a:buChar char="•"/>
            </a:pPr>
            <a:r>
              <a:rPr lang="en-US" dirty="0"/>
              <a:t>Ga and O concentrations vary at the 1e18/1e22 = 100 ppm level so can’t really see this on the </a:t>
            </a:r>
            <a:r>
              <a:rPr lang="en-US" dirty="0" err="1"/>
              <a:t>plot..just</a:t>
            </a:r>
            <a:r>
              <a:rPr lang="en-US" dirty="0"/>
              <a:t> like it’s neigh impossible to measure in real life until defects reach at% </a:t>
            </a:r>
          </a:p>
        </p:txBody>
      </p:sp>
    </p:spTree>
    <p:extLst>
      <p:ext uri="{BB962C8B-B14F-4D97-AF65-F5344CB8AC3E}">
        <p14:creationId xmlns:p14="http://schemas.microsoft.com/office/powerpoint/2010/main" val="239880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1777-C6C6-FB89-98CD-3E50DEE4FF97}"/>
              </a:ext>
            </a:extLst>
          </p:cNvPr>
          <p:cNvSpPr>
            <a:spLocks noGrp="1"/>
          </p:cNvSpPr>
          <p:nvPr>
            <p:ph type="title"/>
          </p:nvPr>
        </p:nvSpPr>
        <p:spPr/>
        <p:txBody>
          <a:bodyPr>
            <a:normAutofit fontScale="90000"/>
          </a:bodyPr>
          <a:lstStyle/>
          <a:p>
            <a:r>
              <a:rPr lang="en-US" dirty="0"/>
              <a:t>Background &amp; Defect Concentration Problem Structure</a:t>
            </a:r>
          </a:p>
        </p:txBody>
      </p:sp>
      <p:sp>
        <p:nvSpPr>
          <p:cNvPr id="3" name="Slide Number Placeholder 2">
            <a:extLst>
              <a:ext uri="{FF2B5EF4-FFF2-40B4-BE49-F238E27FC236}">
                <a16:creationId xmlns:a16="http://schemas.microsoft.com/office/drawing/2014/main" id="{885644D1-2FAE-90B7-FDDC-37766686E703}"/>
              </a:ext>
            </a:extLst>
          </p:cNvPr>
          <p:cNvSpPr>
            <a:spLocks noGrp="1"/>
          </p:cNvSpPr>
          <p:nvPr>
            <p:ph type="sldNum" sz="quarter" idx="10"/>
          </p:nvPr>
        </p:nvSpPr>
        <p:spPr/>
        <p:txBody>
          <a:bodyPr/>
          <a:lstStyle/>
          <a:p>
            <a:fld id="{8ADD95A1-E211-44A4-A76C-944BD421A442}" type="slidenum">
              <a:rPr lang="en-US" smtClean="0"/>
              <a:pPr/>
              <a:t>12</a:t>
            </a:fld>
            <a:endParaRPr lang="en-US" dirty="0"/>
          </a:p>
        </p:txBody>
      </p:sp>
      <p:sp>
        <p:nvSpPr>
          <p:cNvPr id="4" name="TextBox 3">
            <a:extLst>
              <a:ext uri="{FF2B5EF4-FFF2-40B4-BE49-F238E27FC236}">
                <a16:creationId xmlns:a16="http://schemas.microsoft.com/office/drawing/2014/main" id="{2A69D2E8-D898-1976-E049-9D73F6617092}"/>
              </a:ext>
            </a:extLst>
          </p:cNvPr>
          <p:cNvSpPr txBox="1"/>
          <p:nvPr/>
        </p:nvSpPr>
        <p:spPr>
          <a:xfrm>
            <a:off x="120770" y="1164565"/>
            <a:ext cx="87213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are dealing with modelling.  The predictive power of the model is only as good as the assumptions, model implementation, and inputs.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philosophy behind developing Kroger is to move from bespoke models for specific cases that typically a-priori assume that only a few defects will matter and allowing inclusion of an arbitrary number of defects and letting the math sort out which ones dominate under what regimes.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Still, if a certain defect is not included in the set of those possible, the model will be incomplete.  So the approach is only as good as the set of defects included.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let’s examine the types of calculations Kroger can perform.   </a:t>
            </a:r>
          </a:p>
        </p:txBody>
      </p:sp>
    </p:spTree>
    <p:extLst>
      <p:ext uri="{BB962C8B-B14F-4D97-AF65-F5344CB8AC3E}">
        <p14:creationId xmlns:p14="http://schemas.microsoft.com/office/powerpoint/2010/main" val="72048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E722-597B-056C-9958-83DB7C66EAE6}"/>
              </a:ext>
            </a:extLst>
          </p:cNvPr>
          <p:cNvSpPr>
            <a:spLocks noGrp="1"/>
          </p:cNvSpPr>
          <p:nvPr>
            <p:ph type="title"/>
          </p:nvPr>
        </p:nvSpPr>
        <p:spPr/>
        <p:txBody>
          <a:bodyPr/>
          <a:lstStyle/>
          <a:p>
            <a:r>
              <a:rPr lang="en-US" dirty="0"/>
              <a:t>Defect Chargestates and Charge Transition Levels</a:t>
            </a:r>
          </a:p>
        </p:txBody>
      </p:sp>
      <p:sp>
        <p:nvSpPr>
          <p:cNvPr id="3" name="Slide Number Placeholder 2">
            <a:extLst>
              <a:ext uri="{FF2B5EF4-FFF2-40B4-BE49-F238E27FC236}">
                <a16:creationId xmlns:a16="http://schemas.microsoft.com/office/drawing/2014/main" id="{572A1DC9-9BA9-9411-D41B-FB5C98FA6F45}"/>
              </a:ext>
            </a:extLst>
          </p:cNvPr>
          <p:cNvSpPr>
            <a:spLocks noGrp="1"/>
          </p:cNvSpPr>
          <p:nvPr>
            <p:ph type="sldNum" sz="quarter" idx="10"/>
          </p:nvPr>
        </p:nvSpPr>
        <p:spPr/>
        <p:txBody>
          <a:bodyPr/>
          <a:lstStyle/>
          <a:p>
            <a:fld id="{8ADD95A1-E211-44A4-A76C-944BD421A442}" type="slidenum">
              <a:rPr lang="en-US" smtClean="0"/>
              <a:pPr/>
              <a:t>13</a:t>
            </a:fld>
            <a:endParaRPr lang="en-US" dirty="0"/>
          </a:p>
        </p:txBody>
      </p:sp>
      <p:sp>
        <p:nvSpPr>
          <p:cNvPr id="4" name="Rectangle 3">
            <a:extLst>
              <a:ext uri="{FF2B5EF4-FFF2-40B4-BE49-F238E27FC236}">
                <a16:creationId xmlns:a16="http://schemas.microsoft.com/office/drawing/2014/main" id="{BBD3B369-4A31-CDAD-53B4-BCAD531E05E9}"/>
              </a:ext>
            </a:extLst>
          </p:cNvPr>
          <p:cNvSpPr/>
          <p:nvPr/>
        </p:nvSpPr>
        <p:spPr>
          <a:xfrm>
            <a:off x="741872" y="1155940"/>
            <a:ext cx="2311879" cy="474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Conduction Band</a:t>
            </a:r>
          </a:p>
        </p:txBody>
      </p:sp>
      <p:sp>
        <p:nvSpPr>
          <p:cNvPr id="5" name="Rectangle 4">
            <a:extLst>
              <a:ext uri="{FF2B5EF4-FFF2-40B4-BE49-F238E27FC236}">
                <a16:creationId xmlns:a16="http://schemas.microsoft.com/office/drawing/2014/main" id="{AA2EE617-588D-CCBD-674C-C307678337F2}"/>
              </a:ext>
            </a:extLst>
          </p:cNvPr>
          <p:cNvSpPr/>
          <p:nvPr/>
        </p:nvSpPr>
        <p:spPr>
          <a:xfrm>
            <a:off x="741871" y="4931435"/>
            <a:ext cx="2311879" cy="4744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Valence Band</a:t>
            </a:r>
          </a:p>
        </p:txBody>
      </p:sp>
      <p:cxnSp>
        <p:nvCxnSpPr>
          <p:cNvPr id="7" name="Straight Connector 6">
            <a:extLst>
              <a:ext uri="{FF2B5EF4-FFF2-40B4-BE49-F238E27FC236}">
                <a16:creationId xmlns:a16="http://schemas.microsoft.com/office/drawing/2014/main" id="{5D32960E-5862-8629-B5EE-E4D7598A9EA3}"/>
              </a:ext>
            </a:extLst>
          </p:cNvPr>
          <p:cNvCxnSpPr/>
          <p:nvPr/>
        </p:nvCxnSpPr>
        <p:spPr>
          <a:xfrm>
            <a:off x="1130060" y="2242868"/>
            <a:ext cx="15355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8F3733-CDB8-0BA1-4284-0F99AB52A8BC}"/>
              </a:ext>
            </a:extLst>
          </p:cNvPr>
          <p:cNvCxnSpPr/>
          <p:nvPr/>
        </p:nvCxnSpPr>
        <p:spPr>
          <a:xfrm>
            <a:off x="1130059" y="2835215"/>
            <a:ext cx="15355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4D1AE3-48D0-64DE-EF9C-6E4372EC16BB}"/>
              </a:ext>
            </a:extLst>
          </p:cNvPr>
          <p:cNvCxnSpPr/>
          <p:nvPr/>
        </p:nvCxnSpPr>
        <p:spPr>
          <a:xfrm>
            <a:off x="1130059" y="4120551"/>
            <a:ext cx="15355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DB172C4-AC16-F100-D225-9C87E6D179B1}"/>
              </a:ext>
            </a:extLst>
          </p:cNvPr>
          <p:cNvSpPr txBox="1"/>
          <p:nvPr/>
        </p:nvSpPr>
        <p:spPr>
          <a:xfrm>
            <a:off x="968772" y="4382285"/>
            <a:ext cx="1907766" cy="307777"/>
          </a:xfrm>
          <a:prstGeom prst="rect">
            <a:avLst/>
          </a:prstGeom>
          <a:noFill/>
        </p:spPr>
        <p:txBody>
          <a:bodyPr wrap="none" rtlCol="0">
            <a:spAutoFit/>
          </a:bodyPr>
          <a:lstStyle/>
          <a:p>
            <a:r>
              <a:rPr lang="en-US" sz="1400" dirty="0"/>
              <a:t>Defect in +1chargestate</a:t>
            </a:r>
          </a:p>
        </p:txBody>
      </p:sp>
      <p:sp>
        <p:nvSpPr>
          <p:cNvPr id="11" name="TextBox 10">
            <a:extLst>
              <a:ext uri="{FF2B5EF4-FFF2-40B4-BE49-F238E27FC236}">
                <a16:creationId xmlns:a16="http://schemas.microsoft.com/office/drawing/2014/main" id="{283C10E4-E04E-B8BD-1A33-FF9EB50CD3AD}"/>
              </a:ext>
            </a:extLst>
          </p:cNvPr>
          <p:cNvSpPr txBox="1"/>
          <p:nvPr/>
        </p:nvSpPr>
        <p:spPr>
          <a:xfrm>
            <a:off x="968772" y="3243264"/>
            <a:ext cx="1858073" cy="307777"/>
          </a:xfrm>
          <a:prstGeom prst="rect">
            <a:avLst/>
          </a:prstGeom>
          <a:noFill/>
        </p:spPr>
        <p:txBody>
          <a:bodyPr wrap="none" rtlCol="0">
            <a:spAutoFit/>
          </a:bodyPr>
          <a:lstStyle/>
          <a:p>
            <a:r>
              <a:rPr lang="en-US" sz="1400" dirty="0"/>
              <a:t>Defect in 0 chargestate</a:t>
            </a:r>
          </a:p>
        </p:txBody>
      </p:sp>
      <p:sp>
        <p:nvSpPr>
          <p:cNvPr id="12" name="TextBox 11">
            <a:extLst>
              <a:ext uri="{FF2B5EF4-FFF2-40B4-BE49-F238E27FC236}">
                <a16:creationId xmlns:a16="http://schemas.microsoft.com/office/drawing/2014/main" id="{2E23CD3C-08AD-0DD4-1B2A-95ECB9D6AEE2}"/>
              </a:ext>
            </a:extLst>
          </p:cNvPr>
          <p:cNvSpPr txBox="1"/>
          <p:nvPr/>
        </p:nvSpPr>
        <p:spPr>
          <a:xfrm>
            <a:off x="941522" y="2415344"/>
            <a:ext cx="1912575" cy="307777"/>
          </a:xfrm>
          <a:prstGeom prst="rect">
            <a:avLst/>
          </a:prstGeom>
          <a:noFill/>
        </p:spPr>
        <p:txBody>
          <a:bodyPr wrap="none" rtlCol="0">
            <a:spAutoFit/>
          </a:bodyPr>
          <a:lstStyle/>
          <a:p>
            <a:r>
              <a:rPr lang="en-US" sz="1400" dirty="0"/>
              <a:t>Defect in -1 chargestate</a:t>
            </a:r>
          </a:p>
        </p:txBody>
      </p:sp>
      <p:sp>
        <p:nvSpPr>
          <p:cNvPr id="13" name="TextBox 12">
            <a:extLst>
              <a:ext uri="{FF2B5EF4-FFF2-40B4-BE49-F238E27FC236}">
                <a16:creationId xmlns:a16="http://schemas.microsoft.com/office/drawing/2014/main" id="{4382AA5A-FC01-8530-77BD-A8A27E3CE5DA}"/>
              </a:ext>
            </a:extLst>
          </p:cNvPr>
          <p:cNvSpPr txBox="1"/>
          <p:nvPr/>
        </p:nvSpPr>
        <p:spPr>
          <a:xfrm>
            <a:off x="941522" y="1804041"/>
            <a:ext cx="1912575" cy="307777"/>
          </a:xfrm>
          <a:prstGeom prst="rect">
            <a:avLst/>
          </a:prstGeom>
          <a:noFill/>
        </p:spPr>
        <p:txBody>
          <a:bodyPr wrap="none" rtlCol="0">
            <a:spAutoFit/>
          </a:bodyPr>
          <a:lstStyle/>
          <a:p>
            <a:r>
              <a:rPr lang="en-US" sz="1400" dirty="0"/>
              <a:t>Defect in -2 chargestate</a:t>
            </a:r>
          </a:p>
        </p:txBody>
      </p:sp>
      <p:cxnSp>
        <p:nvCxnSpPr>
          <p:cNvPr id="15" name="Straight Arrow Connector 14">
            <a:extLst>
              <a:ext uri="{FF2B5EF4-FFF2-40B4-BE49-F238E27FC236}">
                <a16:creationId xmlns:a16="http://schemas.microsoft.com/office/drawing/2014/main" id="{B5C98D73-CAB9-970F-A666-A23D615641A3}"/>
              </a:ext>
            </a:extLst>
          </p:cNvPr>
          <p:cNvCxnSpPr/>
          <p:nvPr/>
        </p:nvCxnSpPr>
        <p:spPr>
          <a:xfrm flipV="1">
            <a:off x="293298" y="2605177"/>
            <a:ext cx="0" cy="232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2023B6F-37BC-2CAD-ABED-C3643644DFD1}"/>
              </a:ext>
            </a:extLst>
          </p:cNvPr>
          <p:cNvSpPr txBox="1"/>
          <p:nvPr/>
        </p:nvSpPr>
        <p:spPr>
          <a:xfrm>
            <a:off x="150177" y="2216989"/>
            <a:ext cx="367408" cy="369332"/>
          </a:xfrm>
          <a:prstGeom prst="rect">
            <a:avLst/>
          </a:prstGeom>
          <a:noFill/>
        </p:spPr>
        <p:txBody>
          <a:bodyPr wrap="none" rtlCol="0">
            <a:spAutoFit/>
          </a:bodyPr>
          <a:lstStyle/>
          <a:p>
            <a:r>
              <a:rPr lang="en-US" dirty="0"/>
              <a:t>E</a:t>
            </a:r>
            <a:r>
              <a:rPr lang="en-US" baseline="-25000" dirty="0"/>
              <a:t>F</a:t>
            </a:r>
          </a:p>
        </p:txBody>
      </p:sp>
      <p:cxnSp>
        <p:nvCxnSpPr>
          <p:cNvPr id="18" name="Straight Connector 17">
            <a:extLst>
              <a:ext uri="{FF2B5EF4-FFF2-40B4-BE49-F238E27FC236}">
                <a16:creationId xmlns:a16="http://schemas.microsoft.com/office/drawing/2014/main" id="{0521C3DB-1BAC-3211-8BD7-D6650DB37FC9}"/>
              </a:ext>
            </a:extLst>
          </p:cNvPr>
          <p:cNvCxnSpPr>
            <a:cxnSpLocks/>
          </p:cNvCxnSpPr>
          <p:nvPr/>
        </p:nvCxnSpPr>
        <p:spPr>
          <a:xfrm flipV="1">
            <a:off x="4718560" y="2605177"/>
            <a:ext cx="137160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AFA150-4A1A-A88D-A9F1-5C86A14A0194}"/>
              </a:ext>
            </a:extLst>
          </p:cNvPr>
          <p:cNvSpPr txBox="1"/>
          <p:nvPr/>
        </p:nvSpPr>
        <p:spPr>
          <a:xfrm rot="16200000">
            <a:off x="3490487" y="2753700"/>
            <a:ext cx="1848198" cy="369332"/>
          </a:xfrm>
          <a:prstGeom prst="rect">
            <a:avLst/>
          </a:prstGeom>
          <a:noFill/>
        </p:spPr>
        <p:txBody>
          <a:bodyPr wrap="none" rtlCol="0">
            <a:spAutoFit/>
          </a:bodyPr>
          <a:lstStyle/>
          <a:p>
            <a:r>
              <a:rPr lang="en-US" dirty="0"/>
              <a:t>Formation Energy</a:t>
            </a:r>
          </a:p>
        </p:txBody>
      </p:sp>
      <p:sp>
        <p:nvSpPr>
          <p:cNvPr id="20" name="TextBox 19">
            <a:extLst>
              <a:ext uri="{FF2B5EF4-FFF2-40B4-BE49-F238E27FC236}">
                <a16:creationId xmlns:a16="http://schemas.microsoft.com/office/drawing/2014/main" id="{099A4938-229A-3358-1526-5B9907BF1C11}"/>
              </a:ext>
            </a:extLst>
          </p:cNvPr>
          <p:cNvSpPr txBox="1"/>
          <p:nvPr/>
        </p:nvSpPr>
        <p:spPr>
          <a:xfrm>
            <a:off x="2665561" y="3918849"/>
            <a:ext cx="506870"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D1B8EFCD-F546-081A-C92B-CAB89C145072}"/>
              </a:ext>
            </a:extLst>
          </p:cNvPr>
          <p:cNvSpPr txBox="1"/>
          <p:nvPr/>
        </p:nvSpPr>
        <p:spPr>
          <a:xfrm>
            <a:off x="439948" y="5481737"/>
            <a:ext cx="856296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Thermodynamic Charge Transition Levels (CTLs) are the Fermi level positions at which the populations of two chargestates are equal.  These are determined by the E</a:t>
            </a:r>
            <a:r>
              <a:rPr lang="en-US" sz="1600" baseline="-25000" dirty="0"/>
              <a:t>F</a:t>
            </a:r>
            <a:r>
              <a:rPr lang="en-US" sz="1600" dirty="0"/>
              <a:t> values where their formation energies cross.  </a:t>
            </a:r>
          </a:p>
        </p:txBody>
      </p:sp>
      <p:cxnSp>
        <p:nvCxnSpPr>
          <p:cNvPr id="24" name="Straight Arrow Connector 23">
            <a:extLst>
              <a:ext uri="{FF2B5EF4-FFF2-40B4-BE49-F238E27FC236}">
                <a16:creationId xmlns:a16="http://schemas.microsoft.com/office/drawing/2014/main" id="{C2A0A87D-1981-C240-D2AF-01C59CEB73C4}"/>
              </a:ext>
            </a:extLst>
          </p:cNvPr>
          <p:cNvCxnSpPr>
            <a:cxnSpLocks/>
          </p:cNvCxnSpPr>
          <p:nvPr/>
        </p:nvCxnSpPr>
        <p:spPr>
          <a:xfrm flipV="1">
            <a:off x="4718560" y="1155940"/>
            <a:ext cx="0" cy="3753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84FD08-9BF1-F69C-48B6-2332A4843680}"/>
              </a:ext>
            </a:extLst>
          </p:cNvPr>
          <p:cNvCxnSpPr>
            <a:cxnSpLocks/>
          </p:cNvCxnSpPr>
          <p:nvPr/>
        </p:nvCxnSpPr>
        <p:spPr>
          <a:xfrm>
            <a:off x="4718560" y="4130402"/>
            <a:ext cx="34851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9FF193-8181-8B94-0CCA-DF8A281B9026}"/>
              </a:ext>
            </a:extLst>
          </p:cNvPr>
          <p:cNvSpPr txBox="1"/>
          <p:nvPr/>
        </p:nvSpPr>
        <p:spPr>
          <a:xfrm>
            <a:off x="5852757" y="4948538"/>
            <a:ext cx="1412438" cy="369332"/>
          </a:xfrm>
          <a:prstGeom prst="rect">
            <a:avLst/>
          </a:prstGeom>
          <a:noFill/>
        </p:spPr>
        <p:txBody>
          <a:bodyPr wrap="none" rtlCol="0">
            <a:spAutoFit/>
          </a:bodyPr>
          <a:lstStyle/>
          <a:p>
            <a:r>
              <a:rPr lang="en-US" dirty="0"/>
              <a:t>Fermi Energy</a:t>
            </a:r>
          </a:p>
        </p:txBody>
      </p:sp>
      <p:cxnSp>
        <p:nvCxnSpPr>
          <p:cNvPr id="33" name="Straight Connector 32">
            <a:extLst>
              <a:ext uri="{FF2B5EF4-FFF2-40B4-BE49-F238E27FC236}">
                <a16:creationId xmlns:a16="http://schemas.microsoft.com/office/drawing/2014/main" id="{1573CE65-3B82-6B86-7D4E-0493BAE7DF0D}"/>
              </a:ext>
            </a:extLst>
          </p:cNvPr>
          <p:cNvCxnSpPr>
            <a:cxnSpLocks/>
          </p:cNvCxnSpPr>
          <p:nvPr/>
        </p:nvCxnSpPr>
        <p:spPr>
          <a:xfrm>
            <a:off x="4718560" y="3288101"/>
            <a:ext cx="3398897" cy="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022DD6-9DB0-BA41-ECBB-B8EB65624A63}"/>
              </a:ext>
            </a:extLst>
          </p:cNvPr>
          <p:cNvCxnSpPr>
            <a:cxnSpLocks/>
          </p:cNvCxnSpPr>
          <p:nvPr/>
        </p:nvCxnSpPr>
        <p:spPr>
          <a:xfrm flipH="1" flipV="1">
            <a:off x="6377896" y="2594936"/>
            <a:ext cx="13716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B040D5-9116-6B24-AE81-D6AA561EBA6B}"/>
              </a:ext>
            </a:extLst>
          </p:cNvPr>
          <p:cNvCxnSpPr>
            <a:cxnSpLocks/>
          </p:cNvCxnSpPr>
          <p:nvPr/>
        </p:nvCxnSpPr>
        <p:spPr>
          <a:xfrm flipH="1" flipV="1">
            <a:off x="6665632" y="2141759"/>
            <a:ext cx="1371600" cy="27432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D62DB6-7961-76C5-374C-7B7D933A46CB}"/>
              </a:ext>
            </a:extLst>
          </p:cNvPr>
          <p:cNvSpPr txBox="1"/>
          <p:nvPr/>
        </p:nvSpPr>
        <p:spPr>
          <a:xfrm>
            <a:off x="4378979" y="3966536"/>
            <a:ext cx="301686" cy="369332"/>
          </a:xfrm>
          <a:prstGeom prst="rect">
            <a:avLst/>
          </a:prstGeom>
          <a:noFill/>
        </p:spPr>
        <p:txBody>
          <a:bodyPr wrap="none" rtlCol="0">
            <a:spAutoFit/>
          </a:bodyPr>
          <a:lstStyle/>
          <a:p>
            <a:r>
              <a:rPr lang="en-US" dirty="0"/>
              <a:t>0</a:t>
            </a:r>
          </a:p>
        </p:txBody>
      </p:sp>
      <p:sp>
        <p:nvSpPr>
          <p:cNvPr id="41" name="TextBox 40">
            <a:extLst>
              <a:ext uri="{FF2B5EF4-FFF2-40B4-BE49-F238E27FC236}">
                <a16:creationId xmlns:a16="http://schemas.microsoft.com/office/drawing/2014/main" id="{978ACADF-7728-4C79-08D9-13416CEEB805}"/>
              </a:ext>
            </a:extLst>
          </p:cNvPr>
          <p:cNvSpPr txBox="1"/>
          <p:nvPr/>
        </p:nvSpPr>
        <p:spPr>
          <a:xfrm>
            <a:off x="2661816" y="2613860"/>
            <a:ext cx="461986" cy="369332"/>
          </a:xfrm>
          <a:prstGeom prst="rect">
            <a:avLst/>
          </a:prstGeom>
          <a:noFill/>
        </p:spPr>
        <p:txBody>
          <a:bodyPr wrap="none" rtlCol="0">
            <a:spAutoFit/>
          </a:bodyPr>
          <a:lstStyle/>
          <a:p>
            <a:r>
              <a:rPr lang="en-US" dirty="0"/>
              <a:t>0/-</a:t>
            </a:r>
          </a:p>
        </p:txBody>
      </p:sp>
      <p:sp>
        <p:nvSpPr>
          <p:cNvPr id="42" name="TextBox 41">
            <a:extLst>
              <a:ext uri="{FF2B5EF4-FFF2-40B4-BE49-F238E27FC236}">
                <a16:creationId xmlns:a16="http://schemas.microsoft.com/office/drawing/2014/main" id="{60F0566E-D4EA-147D-1BE5-3AD58089F0F5}"/>
              </a:ext>
            </a:extLst>
          </p:cNvPr>
          <p:cNvSpPr txBox="1"/>
          <p:nvPr/>
        </p:nvSpPr>
        <p:spPr>
          <a:xfrm>
            <a:off x="2682758" y="2024045"/>
            <a:ext cx="532518" cy="369332"/>
          </a:xfrm>
          <a:prstGeom prst="rect">
            <a:avLst/>
          </a:prstGeom>
          <a:noFill/>
        </p:spPr>
        <p:txBody>
          <a:bodyPr wrap="none" rtlCol="0">
            <a:spAutoFit/>
          </a:bodyPr>
          <a:lstStyle/>
          <a:p>
            <a:r>
              <a:rPr lang="en-US" dirty="0"/>
              <a:t>-/-2</a:t>
            </a:r>
          </a:p>
        </p:txBody>
      </p:sp>
      <p:sp>
        <p:nvSpPr>
          <p:cNvPr id="43" name="TextBox 42">
            <a:extLst>
              <a:ext uri="{FF2B5EF4-FFF2-40B4-BE49-F238E27FC236}">
                <a16:creationId xmlns:a16="http://schemas.microsoft.com/office/drawing/2014/main" id="{0E5DF6E4-CF7B-47C9-E040-BDD0EBAF07D2}"/>
              </a:ext>
            </a:extLst>
          </p:cNvPr>
          <p:cNvSpPr txBox="1"/>
          <p:nvPr/>
        </p:nvSpPr>
        <p:spPr>
          <a:xfrm>
            <a:off x="412607" y="4721544"/>
            <a:ext cx="301686" cy="369332"/>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B18DF940-594D-2C9D-09F2-717E11A68F0A}"/>
              </a:ext>
            </a:extLst>
          </p:cNvPr>
          <p:cNvSpPr txBox="1"/>
          <p:nvPr/>
        </p:nvSpPr>
        <p:spPr>
          <a:xfrm>
            <a:off x="327452" y="1422985"/>
            <a:ext cx="391517" cy="369332"/>
          </a:xfrm>
          <a:prstGeom prst="rect">
            <a:avLst/>
          </a:prstGeom>
          <a:noFill/>
        </p:spPr>
        <p:txBody>
          <a:bodyPr wrap="none" rtlCol="0">
            <a:spAutoFit/>
          </a:bodyPr>
          <a:lstStyle/>
          <a:p>
            <a:r>
              <a:rPr lang="en-US" dirty="0" err="1"/>
              <a:t>Ec</a:t>
            </a:r>
            <a:endParaRPr lang="en-US" dirty="0"/>
          </a:p>
        </p:txBody>
      </p:sp>
      <p:sp>
        <p:nvSpPr>
          <p:cNvPr id="45" name="TextBox 44">
            <a:extLst>
              <a:ext uri="{FF2B5EF4-FFF2-40B4-BE49-F238E27FC236}">
                <a16:creationId xmlns:a16="http://schemas.microsoft.com/office/drawing/2014/main" id="{079E9DFE-55CF-F17B-5D9D-59DE1594FF60}"/>
              </a:ext>
            </a:extLst>
          </p:cNvPr>
          <p:cNvSpPr txBox="1"/>
          <p:nvPr/>
        </p:nvSpPr>
        <p:spPr>
          <a:xfrm>
            <a:off x="5557973" y="2509702"/>
            <a:ext cx="417102"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D7B8D2C2-2A3A-9372-A700-BF0FE3254424}"/>
              </a:ext>
            </a:extLst>
          </p:cNvPr>
          <p:cNvSpPr txBox="1"/>
          <p:nvPr/>
        </p:nvSpPr>
        <p:spPr>
          <a:xfrm>
            <a:off x="6297671" y="2332820"/>
            <a:ext cx="372218" cy="369332"/>
          </a:xfrm>
          <a:prstGeom prst="rect">
            <a:avLst/>
          </a:prstGeom>
          <a:noFill/>
        </p:spPr>
        <p:txBody>
          <a:bodyPr wrap="none" rtlCol="0">
            <a:spAutoFit/>
          </a:bodyPr>
          <a:lstStyle/>
          <a:p>
            <a:r>
              <a:rPr lang="en-US" dirty="0"/>
              <a:t>-1</a:t>
            </a:r>
          </a:p>
        </p:txBody>
      </p:sp>
      <p:sp>
        <p:nvSpPr>
          <p:cNvPr id="47" name="TextBox 46">
            <a:extLst>
              <a:ext uri="{FF2B5EF4-FFF2-40B4-BE49-F238E27FC236}">
                <a16:creationId xmlns:a16="http://schemas.microsoft.com/office/drawing/2014/main" id="{14CA52C6-1E8B-B502-0FB8-61F7437DC0B2}"/>
              </a:ext>
            </a:extLst>
          </p:cNvPr>
          <p:cNvSpPr txBox="1"/>
          <p:nvPr/>
        </p:nvSpPr>
        <p:spPr>
          <a:xfrm>
            <a:off x="6054198" y="3240388"/>
            <a:ext cx="301686" cy="369332"/>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064826DA-7714-2E63-8FBE-5042D0D51664}"/>
              </a:ext>
            </a:extLst>
          </p:cNvPr>
          <p:cNvSpPr txBox="1"/>
          <p:nvPr/>
        </p:nvSpPr>
        <p:spPr>
          <a:xfrm>
            <a:off x="6765860" y="2046012"/>
            <a:ext cx="47950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42915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6241-32D1-1448-7C3F-78A298A5B589}"/>
              </a:ext>
            </a:extLst>
          </p:cNvPr>
          <p:cNvSpPr>
            <a:spLocks noGrp="1"/>
          </p:cNvSpPr>
          <p:nvPr>
            <p:ph type="title"/>
          </p:nvPr>
        </p:nvSpPr>
        <p:spPr/>
        <p:txBody>
          <a:bodyPr>
            <a:normAutofit/>
          </a:bodyPr>
          <a:lstStyle/>
          <a:p>
            <a:r>
              <a:rPr lang="en-US" dirty="0"/>
              <a:t>Formalism for Calculating Defect Concentrations</a:t>
            </a:r>
          </a:p>
        </p:txBody>
      </p:sp>
      <p:sp>
        <p:nvSpPr>
          <p:cNvPr id="4" name="TextBox 3">
            <a:extLst>
              <a:ext uri="{FF2B5EF4-FFF2-40B4-BE49-F238E27FC236}">
                <a16:creationId xmlns:a16="http://schemas.microsoft.com/office/drawing/2014/main" id="{19B4EA38-745A-669C-2AC0-39AABDFF3D7F}"/>
              </a:ext>
            </a:extLst>
          </p:cNvPr>
          <p:cNvSpPr txBox="1"/>
          <p:nvPr/>
        </p:nvSpPr>
        <p:spPr>
          <a:xfrm>
            <a:off x="96746" y="960107"/>
            <a:ext cx="8133893" cy="830997"/>
          </a:xfrm>
          <a:prstGeom prst="rect">
            <a:avLst/>
          </a:prstGeom>
          <a:noFill/>
        </p:spPr>
        <p:txBody>
          <a:bodyPr wrap="none" rtlCol="0">
            <a:spAutoFit/>
          </a:bodyPr>
          <a:lstStyle/>
          <a:p>
            <a:pPr marL="342900" indent="-342900">
              <a:buAutoNum type="arabicParenR"/>
            </a:pPr>
            <a:r>
              <a:rPr lang="en-US" sz="1600" dirty="0"/>
              <a:t>Express the change in free energy upon perturbing the crystal by forming defects randomly </a:t>
            </a:r>
          </a:p>
          <a:p>
            <a:pPr marL="342900" indent="-342900">
              <a:buAutoNum type="arabicParenR"/>
            </a:pPr>
            <a:r>
              <a:rPr lang="en-US" sz="1600" dirty="0"/>
              <a:t>Take partial derivatives with respect to defect numbers, </a:t>
            </a:r>
            <a:r>
              <a:rPr lang="en-US" sz="1600" i="1" dirty="0"/>
              <a:t>holding some variables constant</a:t>
            </a:r>
          </a:p>
          <a:p>
            <a:pPr marL="342900" indent="-342900">
              <a:buAutoNum type="arabicParenR"/>
            </a:pPr>
            <a:r>
              <a:rPr lang="en-US" sz="1600" dirty="0"/>
              <a:t>Set partial derivatives = 0 and solve for the </a:t>
            </a:r>
            <a:r>
              <a:rPr lang="en-US" sz="1600" dirty="0" err="1"/>
              <a:t>n</a:t>
            </a:r>
            <a:r>
              <a:rPr lang="en-US" sz="1600" baseline="-25000" dirty="0" err="1"/>
              <a:t>j</a:t>
            </a:r>
            <a:r>
              <a:rPr lang="en-US" sz="1600" baseline="30000" dirty="0" err="1"/>
              <a:t>q</a:t>
            </a:r>
            <a:r>
              <a:rPr lang="en-US" sz="1600" baseline="30000" dirty="0"/>
              <a:t> </a:t>
            </a:r>
            <a:r>
              <a:rPr lang="en-US" sz="1600" dirty="0"/>
              <a:t>’s at equilibrium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2A1FB2-5FF0-28D5-5C05-D1E5C1045FE2}"/>
                  </a:ext>
                </a:extLst>
              </p:cNvPr>
              <p:cNvSpPr txBox="1"/>
              <p:nvPr/>
            </p:nvSpPr>
            <p:spPr>
              <a:xfrm>
                <a:off x="629561" y="1872855"/>
                <a:ext cx="2057400" cy="708720"/>
              </a:xfrm>
              <a:prstGeom prst="rect">
                <a:avLst/>
              </a:prstGeom>
              <a:noFill/>
            </p:spPr>
            <p:txBody>
              <a:bodyPr wrap="square">
                <a:spAutoFit/>
              </a:bodyPr>
              <a:lstStyle/>
              <a:p>
                <a:pPr algn="just">
                  <a:lnSpc>
                    <a:spcPct val="107000"/>
                  </a:lnSpc>
                  <a:spcAft>
                    <a:spcPts val="600"/>
                  </a:spcAft>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libri" panose="020F0502020204030204" pitchFamily="34" charset="0"/>
                          <a:cs typeface="Times New Roman" panose="02020603050405020304" pitchFamily="18" charset="0"/>
                        </a:rPr>
                        <m:t>𝐺</m:t>
                      </m:r>
                      <m:r>
                        <a:rPr lang="en-US" sz="1350" i="1">
                          <a:latin typeface="Cambria Math" panose="02040503050406030204" pitchFamily="18" charset="0"/>
                          <a:ea typeface="Calibri" panose="020F0502020204030204" pitchFamily="34" charset="0"/>
                          <a:cs typeface="Times New Roman" panose="02020603050405020304" pitchFamily="18" charset="0"/>
                        </a:rPr>
                        <m:t>=</m:t>
                      </m:r>
                      <m:r>
                        <a:rPr lang="en-US" sz="1350" i="1">
                          <a:latin typeface="Cambria Math" panose="02040503050406030204" pitchFamily="18" charset="0"/>
                          <a:ea typeface="Calibri" panose="020F0502020204030204" pitchFamily="34" charset="0"/>
                          <a:cs typeface="Times New Roman" panose="02020603050405020304" pitchFamily="18" charset="0"/>
                        </a:rPr>
                        <m:t>𝐻</m:t>
                      </m:r>
                      <m:r>
                        <a:rPr lang="en-US" sz="1350" i="1">
                          <a:latin typeface="Cambria Math" panose="02040503050406030204" pitchFamily="18" charset="0"/>
                          <a:ea typeface="Calibri" panose="020F0502020204030204" pitchFamily="34" charset="0"/>
                          <a:cs typeface="Times New Roman" panose="02020603050405020304" pitchFamily="18" charset="0"/>
                        </a:rPr>
                        <m:t>−</m:t>
                      </m:r>
                      <m:r>
                        <a:rPr lang="en-US" sz="1350" i="1">
                          <a:latin typeface="Cambria Math" panose="02040503050406030204" pitchFamily="18" charset="0"/>
                          <a:ea typeface="Calibri" panose="020F0502020204030204" pitchFamily="34" charset="0"/>
                          <a:cs typeface="Times New Roman" panose="02020603050405020304" pitchFamily="18" charset="0"/>
                        </a:rPr>
                        <m:t>𝑇𝑆</m:t>
                      </m:r>
                      <m:r>
                        <a:rPr lang="en-US" sz="1350"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1350" i="1">
                              <a:latin typeface="Cambria Math" panose="02040503050406030204" pitchFamily="18" charset="0"/>
                              <a:ea typeface="Calibri" panose="020F0502020204030204" pitchFamily="34" charset="0"/>
                              <a:cs typeface="Times New Roman" panose="02020603050405020304" pitchFamily="18" charset="0"/>
                            </a:rPr>
                          </m:ctrlPr>
                        </m:naryPr>
                        <m:sub>
                          <m:r>
                            <a:rPr lang="en-US" sz="1350" i="1">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en-US" sz="1350" i="1">
                                  <a:latin typeface="Cambria Math" panose="02040503050406030204" pitchFamily="18" charset="0"/>
                                  <a:ea typeface="Calibri" panose="020F0502020204030204" pitchFamily="34" charset="0"/>
                                  <a:cs typeface="Times New Roman" panose="02020603050405020304" pitchFamily="18" charset="0"/>
                                </a:rPr>
                              </m:ctrlPr>
                            </m:sSubPr>
                            <m:e>
                              <m:r>
                                <a:rPr lang="en-US" sz="1350" i="1">
                                  <a:latin typeface="Cambria Math" panose="02040503050406030204" pitchFamily="18" charset="0"/>
                                  <a:ea typeface="Calibri" panose="020F0502020204030204" pitchFamily="34" charset="0"/>
                                  <a:cs typeface="Times New Roman" panose="02020603050405020304" pitchFamily="18" charset="0"/>
                                </a:rPr>
                                <m:t>𝜇</m:t>
                              </m:r>
                            </m:e>
                            <m:sub>
                              <m:r>
                                <a:rPr lang="en-US" sz="1350" i="1">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350" i="1">
                                  <a:latin typeface="Cambria Math" panose="02040503050406030204" pitchFamily="18" charset="0"/>
                                  <a:ea typeface="Calibri" panose="020F0502020204030204" pitchFamily="34" charset="0"/>
                                  <a:cs typeface="Times New Roman" panose="02020603050405020304" pitchFamily="18" charset="0"/>
                                </a:rPr>
                              </m:ctrlPr>
                            </m:sSubPr>
                            <m:e>
                              <m:r>
                                <a:rPr lang="en-US" sz="1350" i="1">
                                  <a:latin typeface="Cambria Math" panose="02040503050406030204" pitchFamily="18" charset="0"/>
                                  <a:ea typeface="Cambria Math" panose="02040503050406030204" pitchFamily="18" charset="0"/>
                                  <a:cs typeface="Times New Roman" panose="02020603050405020304" pitchFamily="18" charset="0"/>
                                </a:rPr>
                                <m:t>𝑚</m:t>
                              </m:r>
                            </m:e>
                            <m:sub>
                              <m:r>
                                <a:rPr lang="en-US" sz="1350" i="1">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US" sz="135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DB2A1FB2-5FF0-28D5-5C05-D1E5C1045FE2}"/>
                  </a:ext>
                </a:extLst>
              </p:cNvPr>
              <p:cNvSpPr txBox="1">
                <a:spLocks noRot="1" noChangeAspect="1" noMove="1" noResize="1" noEditPoints="1" noAdjustHandles="1" noChangeArrowheads="1" noChangeShapeType="1" noTextEdit="1"/>
              </p:cNvSpPr>
              <p:nvPr/>
            </p:nvSpPr>
            <p:spPr>
              <a:xfrm>
                <a:off x="629561" y="1872855"/>
                <a:ext cx="2057400" cy="7087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1F335C-87A7-78AB-440F-B5EC5B6EF329}"/>
                  </a:ext>
                </a:extLst>
              </p:cNvPr>
              <p:cNvSpPr txBox="1"/>
              <p:nvPr/>
            </p:nvSpPr>
            <p:spPr>
              <a:xfrm>
                <a:off x="396857" y="2832635"/>
                <a:ext cx="3462008" cy="708720"/>
              </a:xfrm>
              <a:prstGeom prst="rect">
                <a:avLst/>
              </a:prstGeom>
              <a:noFill/>
            </p:spPr>
            <p:txBody>
              <a:bodyPr wrap="square">
                <a:spAutoFit/>
              </a:bodyPr>
              <a:lstStyle/>
              <a:p>
                <a:pPr algn="just">
                  <a:lnSpc>
                    <a:spcPct val="107000"/>
                  </a:lnSpc>
                  <a:spcAft>
                    <a:spcPts val="600"/>
                  </a:spcAft>
                </a:pPr>
                <a14:m>
                  <m:oMathPara xmlns:m="http://schemas.openxmlformats.org/officeDocument/2006/math">
                    <m:oMathParaPr>
                      <m:jc m:val="centerGroup"/>
                    </m:oMathParaPr>
                    <m:oMath xmlns:m="http://schemas.openxmlformats.org/officeDocument/2006/math">
                      <m:r>
                        <a:rPr lang="en-US" sz="135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𝐺</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𝐻</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naryPr>
                        <m: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𝜇</m:t>
                              </m:r>
                            </m:e>
                            <m: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𝑚</m:t>
                              </m:r>
                            </m:e>
                            <m: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𝑇</m:t>
                      </m:r>
                      <m:sSub>
                        <m:sSubPr>
                          <m:ctrlP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𝑆</m:t>
                          </m:r>
                        </m:e>
                        <m: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𝑣𝑖𝑏</m:t>
                          </m:r>
                        </m:sub>
                      </m:s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𝑇</m:t>
                      </m:r>
                      <m:r>
                        <a:rPr lang="en-US" sz="135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𝑆</m:t>
                          </m:r>
                        </m:e>
                        <m:sub>
                          <m:r>
                            <a:rPr lang="en-US" sz="1350" i="1">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𝑐𝑜𝑛𝑓𝑖𝑔</m:t>
                          </m:r>
                        </m:sub>
                      </m:sSub>
                    </m:oMath>
                  </m:oMathPara>
                </a14:m>
                <a:endParaRPr lang="en-US" sz="135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31F335C-87A7-78AB-440F-B5EC5B6EF329}"/>
                  </a:ext>
                </a:extLst>
              </p:cNvPr>
              <p:cNvSpPr txBox="1">
                <a:spLocks noRot="1" noChangeAspect="1" noMove="1" noResize="1" noEditPoints="1" noAdjustHandles="1" noChangeArrowheads="1" noChangeShapeType="1" noTextEdit="1"/>
              </p:cNvSpPr>
              <p:nvPr/>
            </p:nvSpPr>
            <p:spPr>
              <a:xfrm>
                <a:off x="396857" y="2832635"/>
                <a:ext cx="3462008" cy="708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7D98D6-7330-6EC1-F793-D4DF3E753DFF}"/>
                  </a:ext>
                </a:extLst>
              </p:cNvPr>
              <p:cNvSpPr txBox="1"/>
              <p:nvPr/>
            </p:nvSpPr>
            <p:spPr>
              <a:xfrm>
                <a:off x="346076" y="3936158"/>
                <a:ext cx="4285019" cy="366126"/>
              </a:xfrm>
              <a:prstGeom prst="rect">
                <a:avLst/>
              </a:prstGeom>
              <a:noFill/>
            </p:spPr>
            <p:txBody>
              <a:bodyPr wrap="square">
                <a:spAutoFit/>
              </a:bodyPr>
              <a:lstStyle/>
              <a:p>
                <a:pPr algn="just">
                  <a:lnSpc>
                    <a:spcPct val="107000"/>
                  </a:lnSpc>
                  <a:spcAft>
                    <a:spcPts val="600"/>
                  </a:spcAft>
                </a:pPr>
                <a14:m>
                  <m:oMath xmlns:m="http://schemas.openxmlformats.org/officeDocument/2006/math">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𝐺</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𝐸</m:t>
                    </m:r>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𝑇</m:t>
                    </m:r>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𝑆</m:t>
                        </m:r>
                      </m:e>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𝑐𝑜𝑛𝑓𝑖𝑔</m:t>
                        </m:r>
                      </m:sub>
                    </m:s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naryPr>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𝑗</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𝑞</m:t>
                        </m:r>
                      </m:sub>
                      <m:sup/>
                      <m:e>
                        <m:sSubSup>
                          <m:sSubSupPr>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𝑛</m:t>
                            </m:r>
                          </m:e>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𝑞</m:t>
                            </m:r>
                          </m:sup>
                        </m:sSubSup>
                        <m:sSubSup>
                          <m:sSubSupPr>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𝐸</m:t>
                            </m:r>
                          </m:e>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𝑞</m:t>
                            </m:r>
                          </m:sup>
                        </m:sSubSup>
                      </m:e>
                    </m:nary>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𝑇</m:t>
                    </m:r>
                    <m:sSub>
                      <m:sSubPr>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350" i="1">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𝑆</m:t>
                        </m:r>
                      </m:e>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𝑐𝑜𝑛𝑓𝑖𝑔</m:t>
                        </m:r>
                      </m:sub>
                    </m:s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𝑛</m:t>
                        </m:r>
                      </m:e>
                      <m:sub>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sz="1350" i="1">
                            <a:solidFill>
                              <a:srgbClr val="00B0F0"/>
                            </a:solidFill>
                            <a:latin typeface="Cambria Math" panose="02040503050406030204" pitchFamily="18" charset="0"/>
                            <a:ea typeface="Calibri" panose="020F0502020204030204" pitchFamily="34" charset="0"/>
                            <a:cs typeface="Times New Roman" panose="02020603050405020304" pitchFamily="18" charset="0"/>
                          </a:rPr>
                          <m:t>𝑞</m:t>
                        </m:r>
                      </m:sup>
                    </m:sSubSup>
                  </m:oMath>
                </a14:m>
                <a:r>
                  <a:rPr lang="en-US" sz="1350" dirty="0">
                    <a:solidFill>
                      <a:srgbClr val="00B0F0"/>
                    </a:solidFill>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10" name="TextBox 9">
                <a:extLst>
                  <a:ext uri="{FF2B5EF4-FFF2-40B4-BE49-F238E27FC236}">
                    <a16:creationId xmlns:a16="http://schemas.microsoft.com/office/drawing/2014/main" id="{C97D98D6-7330-6EC1-F793-D4DF3E753DFF}"/>
                  </a:ext>
                </a:extLst>
              </p:cNvPr>
              <p:cNvSpPr txBox="1">
                <a:spLocks noRot="1" noChangeAspect="1" noMove="1" noResize="1" noEditPoints="1" noAdjustHandles="1" noChangeArrowheads="1" noChangeShapeType="1" noTextEdit="1"/>
              </p:cNvSpPr>
              <p:nvPr/>
            </p:nvSpPr>
            <p:spPr>
              <a:xfrm>
                <a:off x="346076" y="3936158"/>
                <a:ext cx="4285019" cy="366126"/>
              </a:xfrm>
              <a:prstGeom prst="rect">
                <a:avLst/>
              </a:prstGeom>
              <a:blipFill>
                <a:blip r:embed="rId4"/>
                <a:stretch>
                  <a:fillRect t="-78333" b="-12666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24CDCE5-0765-CF9A-9207-099D2C6A8299}"/>
              </a:ext>
            </a:extLst>
          </p:cNvPr>
          <p:cNvCxnSpPr>
            <a:cxnSpLocks/>
          </p:cNvCxnSpPr>
          <p:nvPr/>
        </p:nvCxnSpPr>
        <p:spPr>
          <a:xfrm flipH="1" flipV="1">
            <a:off x="2874296" y="4267977"/>
            <a:ext cx="456170" cy="60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D3DE7A-9360-A58A-2738-F1AC3514F87A}"/>
              </a:ext>
            </a:extLst>
          </p:cNvPr>
          <p:cNvSpPr txBox="1"/>
          <p:nvPr/>
        </p:nvSpPr>
        <p:spPr>
          <a:xfrm>
            <a:off x="2495054" y="4873243"/>
            <a:ext cx="1982176" cy="300082"/>
          </a:xfrm>
          <a:prstGeom prst="rect">
            <a:avLst/>
          </a:prstGeom>
          <a:noFill/>
        </p:spPr>
        <p:txBody>
          <a:bodyPr wrap="square" rtlCol="0">
            <a:spAutoFit/>
          </a:bodyPr>
          <a:lstStyle/>
          <a:p>
            <a:r>
              <a:rPr lang="en-US" sz="1350" dirty="0">
                <a:latin typeface="Symbol" panose="05050102010706020507" pitchFamily="18" charset="2"/>
              </a:rPr>
              <a:t>DE</a:t>
            </a:r>
            <a:r>
              <a:rPr lang="en-US" sz="1350" dirty="0"/>
              <a:t> for each chargestate</a:t>
            </a:r>
          </a:p>
        </p:txBody>
      </p:sp>
      <p:sp>
        <p:nvSpPr>
          <p:cNvPr id="17" name="TextBox 16">
            <a:extLst>
              <a:ext uri="{FF2B5EF4-FFF2-40B4-BE49-F238E27FC236}">
                <a16:creationId xmlns:a16="http://schemas.microsoft.com/office/drawing/2014/main" id="{33797560-552A-C170-8CA3-8D47BC951B3C}"/>
              </a:ext>
            </a:extLst>
          </p:cNvPr>
          <p:cNvSpPr txBox="1"/>
          <p:nvPr/>
        </p:nvSpPr>
        <p:spPr>
          <a:xfrm>
            <a:off x="4572000" y="2994805"/>
            <a:ext cx="1989647" cy="300082"/>
          </a:xfrm>
          <a:prstGeom prst="rect">
            <a:avLst/>
          </a:prstGeom>
          <a:noFill/>
        </p:spPr>
        <p:txBody>
          <a:bodyPr wrap="none" rtlCol="0">
            <a:spAutoFit/>
          </a:bodyPr>
          <a:lstStyle/>
          <a:p>
            <a:r>
              <a:rPr lang="en-US" sz="1350" dirty="0">
                <a:solidFill>
                  <a:schemeClr val="accent1">
                    <a:lumMod val="75000"/>
                  </a:schemeClr>
                </a:solidFill>
              </a:rPr>
              <a:t>Energy change per defect</a:t>
            </a:r>
          </a:p>
        </p:txBody>
      </p:sp>
      <p:sp>
        <p:nvSpPr>
          <p:cNvPr id="18" name="TextBox 17">
            <a:extLst>
              <a:ext uri="{FF2B5EF4-FFF2-40B4-BE49-F238E27FC236}">
                <a16:creationId xmlns:a16="http://schemas.microsoft.com/office/drawing/2014/main" id="{EF04C460-5F16-2C48-AF2F-DD16024CA5FC}"/>
              </a:ext>
            </a:extLst>
          </p:cNvPr>
          <p:cNvSpPr txBox="1"/>
          <p:nvPr/>
        </p:nvSpPr>
        <p:spPr>
          <a:xfrm>
            <a:off x="7470117" y="2199599"/>
            <a:ext cx="513282" cy="461665"/>
          </a:xfrm>
          <a:prstGeom prst="rect">
            <a:avLst/>
          </a:prstGeom>
          <a:noFill/>
        </p:spPr>
        <p:txBody>
          <a:bodyPr wrap="none" rtlCol="0">
            <a:spAutoFit/>
          </a:bodyPr>
          <a:lstStyle/>
          <a:p>
            <a:r>
              <a:rPr lang="en-US" sz="2400" b="1" dirty="0" err="1"/>
              <a:t>n</a:t>
            </a:r>
            <a:r>
              <a:rPr lang="en-US" sz="2400" b="1" baseline="-25000" dirty="0" err="1"/>
              <a:t>j</a:t>
            </a:r>
            <a:r>
              <a:rPr lang="en-US" sz="2400" b="1" baseline="30000" dirty="0" err="1"/>
              <a:t>q</a:t>
            </a:r>
            <a:endParaRPr lang="en-US" sz="2400" b="1" baseline="30000" dirty="0"/>
          </a:p>
        </p:txBody>
      </p:sp>
      <p:cxnSp>
        <p:nvCxnSpPr>
          <p:cNvPr id="20" name="Straight Arrow Connector 19">
            <a:extLst>
              <a:ext uri="{FF2B5EF4-FFF2-40B4-BE49-F238E27FC236}">
                <a16:creationId xmlns:a16="http://schemas.microsoft.com/office/drawing/2014/main" id="{E75A1322-D41E-6A88-43CC-946ED50C8E39}"/>
              </a:ext>
            </a:extLst>
          </p:cNvPr>
          <p:cNvCxnSpPr>
            <a:cxnSpLocks/>
          </p:cNvCxnSpPr>
          <p:nvPr/>
        </p:nvCxnSpPr>
        <p:spPr>
          <a:xfrm flipV="1">
            <a:off x="7412968" y="2552022"/>
            <a:ext cx="88900" cy="11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2A3C435-A06B-4204-D000-0E9A5D3BA5CC}"/>
              </a:ext>
            </a:extLst>
          </p:cNvPr>
          <p:cNvSpPr txBox="1"/>
          <p:nvPr/>
        </p:nvSpPr>
        <p:spPr>
          <a:xfrm>
            <a:off x="7237402" y="2610261"/>
            <a:ext cx="298450" cy="300082"/>
          </a:xfrm>
          <a:prstGeom prst="rect">
            <a:avLst/>
          </a:prstGeom>
          <a:noFill/>
        </p:spPr>
        <p:txBody>
          <a:bodyPr wrap="square" rtlCol="0">
            <a:spAutoFit/>
          </a:bodyPr>
          <a:lstStyle/>
          <a:p>
            <a:r>
              <a:rPr lang="en-US" sz="1350" dirty="0"/>
              <a:t>#</a:t>
            </a:r>
          </a:p>
        </p:txBody>
      </p:sp>
      <p:cxnSp>
        <p:nvCxnSpPr>
          <p:cNvPr id="24" name="Straight Arrow Connector 23">
            <a:extLst>
              <a:ext uri="{FF2B5EF4-FFF2-40B4-BE49-F238E27FC236}">
                <a16:creationId xmlns:a16="http://schemas.microsoft.com/office/drawing/2014/main" id="{FEA6EB6B-14AA-FF79-C119-5BF4A6B30AB9}"/>
              </a:ext>
            </a:extLst>
          </p:cNvPr>
          <p:cNvCxnSpPr>
            <a:cxnSpLocks/>
          </p:cNvCxnSpPr>
          <p:nvPr/>
        </p:nvCxnSpPr>
        <p:spPr>
          <a:xfrm flipH="1" flipV="1">
            <a:off x="7784443" y="2638179"/>
            <a:ext cx="80968" cy="110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75E62D5-3F63-92BF-D575-D630B1549B0D}"/>
              </a:ext>
            </a:extLst>
          </p:cNvPr>
          <p:cNvSpPr txBox="1"/>
          <p:nvPr/>
        </p:nvSpPr>
        <p:spPr>
          <a:xfrm>
            <a:off x="7784443" y="2647449"/>
            <a:ext cx="1327150" cy="507831"/>
          </a:xfrm>
          <a:prstGeom prst="rect">
            <a:avLst/>
          </a:prstGeom>
          <a:noFill/>
        </p:spPr>
        <p:txBody>
          <a:bodyPr wrap="square" rtlCol="0">
            <a:spAutoFit/>
          </a:bodyPr>
          <a:lstStyle/>
          <a:p>
            <a:r>
              <a:rPr lang="en-US" sz="1350" dirty="0"/>
              <a:t>defect / complex type </a:t>
            </a:r>
          </a:p>
        </p:txBody>
      </p:sp>
      <p:sp>
        <p:nvSpPr>
          <p:cNvPr id="29" name="TextBox 28">
            <a:extLst>
              <a:ext uri="{FF2B5EF4-FFF2-40B4-BE49-F238E27FC236}">
                <a16:creationId xmlns:a16="http://schemas.microsoft.com/office/drawing/2014/main" id="{D952F69B-C54C-AFAD-601F-189CFEF2560E}"/>
              </a:ext>
            </a:extLst>
          </p:cNvPr>
          <p:cNvSpPr txBox="1"/>
          <p:nvPr/>
        </p:nvSpPr>
        <p:spPr>
          <a:xfrm>
            <a:off x="8020323" y="2132043"/>
            <a:ext cx="1327150" cy="300082"/>
          </a:xfrm>
          <a:prstGeom prst="rect">
            <a:avLst/>
          </a:prstGeom>
          <a:noFill/>
        </p:spPr>
        <p:txBody>
          <a:bodyPr wrap="square" rtlCol="0">
            <a:spAutoFit/>
          </a:bodyPr>
          <a:lstStyle/>
          <a:p>
            <a:r>
              <a:rPr lang="en-US" sz="1350" dirty="0"/>
              <a:t>chargestate</a:t>
            </a:r>
          </a:p>
        </p:txBody>
      </p:sp>
      <p:cxnSp>
        <p:nvCxnSpPr>
          <p:cNvPr id="30" name="Straight Arrow Connector 29">
            <a:extLst>
              <a:ext uri="{FF2B5EF4-FFF2-40B4-BE49-F238E27FC236}">
                <a16:creationId xmlns:a16="http://schemas.microsoft.com/office/drawing/2014/main" id="{0C4170ED-FB93-F87B-FB76-61B6171BCE22}"/>
              </a:ext>
            </a:extLst>
          </p:cNvPr>
          <p:cNvCxnSpPr>
            <a:cxnSpLocks/>
          </p:cNvCxnSpPr>
          <p:nvPr/>
        </p:nvCxnSpPr>
        <p:spPr>
          <a:xfrm flipH="1">
            <a:off x="7882867" y="2304780"/>
            <a:ext cx="171450" cy="7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E7D070EE-2790-345E-ECE8-2E2046A539BE}"/>
              </a:ext>
            </a:extLst>
          </p:cNvPr>
          <p:cNvSpPr/>
          <p:nvPr/>
        </p:nvSpPr>
        <p:spPr>
          <a:xfrm rot="5400000">
            <a:off x="1839172" y="2484120"/>
            <a:ext cx="126683" cy="1941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4" name="TextBox 33">
            <a:extLst>
              <a:ext uri="{FF2B5EF4-FFF2-40B4-BE49-F238E27FC236}">
                <a16:creationId xmlns:a16="http://schemas.microsoft.com/office/drawing/2014/main" id="{5BD8FAD7-D88F-6D5D-B975-6874CBA6F428}"/>
              </a:ext>
            </a:extLst>
          </p:cNvPr>
          <p:cNvSpPr txBox="1"/>
          <p:nvPr/>
        </p:nvSpPr>
        <p:spPr>
          <a:xfrm>
            <a:off x="1737684" y="3501683"/>
            <a:ext cx="2834316" cy="300082"/>
          </a:xfrm>
          <a:prstGeom prst="rect">
            <a:avLst/>
          </a:prstGeom>
          <a:noFill/>
        </p:spPr>
        <p:txBody>
          <a:bodyPr wrap="square" rtlCol="0">
            <a:spAutoFit/>
          </a:bodyPr>
          <a:lstStyle/>
          <a:p>
            <a:r>
              <a:rPr lang="en-US" sz="1350" dirty="0">
                <a:solidFill>
                  <a:schemeClr val="accent1">
                    <a:lumMod val="75000"/>
                  </a:schemeClr>
                </a:solidFill>
              </a:rPr>
              <a:t>Collect into </a:t>
            </a:r>
            <a:r>
              <a:rPr lang="en-US" sz="1350" dirty="0">
                <a:solidFill>
                  <a:schemeClr val="accent1">
                    <a:lumMod val="75000"/>
                  </a:schemeClr>
                </a:solidFill>
                <a:latin typeface="Symbol" panose="05050102010706020507" pitchFamily="18" charset="2"/>
              </a:rPr>
              <a:t>D</a:t>
            </a:r>
            <a:r>
              <a:rPr lang="en-US" sz="1350" dirty="0">
                <a:solidFill>
                  <a:schemeClr val="accent1">
                    <a:lumMod val="75000"/>
                  </a:schemeClr>
                </a:solidFill>
              </a:rPr>
              <a:t>E for all chargestates</a:t>
            </a:r>
          </a:p>
        </p:txBody>
      </p:sp>
      <p:sp>
        <p:nvSpPr>
          <p:cNvPr id="35" name="TextBox 34">
            <a:extLst>
              <a:ext uri="{FF2B5EF4-FFF2-40B4-BE49-F238E27FC236}">
                <a16:creationId xmlns:a16="http://schemas.microsoft.com/office/drawing/2014/main" id="{48CC61A5-F808-5446-D31E-71B58C7AE851}"/>
              </a:ext>
            </a:extLst>
          </p:cNvPr>
          <p:cNvSpPr txBox="1"/>
          <p:nvPr/>
        </p:nvSpPr>
        <p:spPr>
          <a:xfrm>
            <a:off x="4631095" y="3956789"/>
            <a:ext cx="1515415" cy="300082"/>
          </a:xfrm>
          <a:prstGeom prst="rect">
            <a:avLst/>
          </a:prstGeom>
          <a:noFill/>
        </p:spPr>
        <p:txBody>
          <a:bodyPr wrap="none" rtlCol="0">
            <a:spAutoFit/>
          </a:bodyPr>
          <a:lstStyle/>
          <a:p>
            <a:r>
              <a:rPr lang="en-US" sz="1350" dirty="0">
                <a:solidFill>
                  <a:srgbClr val="00B0F0"/>
                </a:solidFill>
              </a:rPr>
              <a:t>Total for all defects</a:t>
            </a:r>
          </a:p>
        </p:txBody>
      </p:sp>
      <p:cxnSp>
        <p:nvCxnSpPr>
          <p:cNvPr id="36" name="Straight Arrow Connector 35">
            <a:extLst>
              <a:ext uri="{FF2B5EF4-FFF2-40B4-BE49-F238E27FC236}">
                <a16:creationId xmlns:a16="http://schemas.microsoft.com/office/drawing/2014/main" id="{DF61E16B-FC30-D98A-E4F3-51A562899144}"/>
              </a:ext>
            </a:extLst>
          </p:cNvPr>
          <p:cNvCxnSpPr>
            <a:cxnSpLocks/>
            <a:stCxn id="38" idx="0"/>
          </p:cNvCxnSpPr>
          <p:nvPr/>
        </p:nvCxnSpPr>
        <p:spPr>
          <a:xfrm flipV="1">
            <a:off x="1946718" y="4236483"/>
            <a:ext cx="608616" cy="3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D4BAFE3-AA2D-FAA4-3363-C2C637D4A3DE}"/>
              </a:ext>
            </a:extLst>
          </p:cNvPr>
          <p:cNvSpPr txBox="1"/>
          <p:nvPr/>
        </p:nvSpPr>
        <p:spPr>
          <a:xfrm>
            <a:off x="1217886" y="4557134"/>
            <a:ext cx="1457663" cy="507831"/>
          </a:xfrm>
          <a:prstGeom prst="rect">
            <a:avLst/>
          </a:prstGeom>
          <a:noFill/>
        </p:spPr>
        <p:txBody>
          <a:bodyPr wrap="square" rtlCol="0">
            <a:spAutoFit/>
          </a:bodyPr>
          <a:lstStyle/>
          <a:p>
            <a:r>
              <a:rPr lang="en-US" sz="1350" dirty="0"/>
              <a:t>In dilute limit, this is linear in </a:t>
            </a:r>
            <a:r>
              <a:rPr lang="en-US" sz="1350" dirty="0" err="1"/>
              <a:t>n</a:t>
            </a:r>
            <a:r>
              <a:rPr lang="en-US" sz="1350" baseline="-25000" dirty="0" err="1"/>
              <a:t>j</a:t>
            </a:r>
            <a:r>
              <a:rPr lang="en-US" sz="1350" baseline="30000" dirty="0" err="1"/>
              <a:t>q</a:t>
            </a:r>
            <a:r>
              <a:rPr lang="en-US" sz="1350" dirty="0"/>
              <a:t> </a:t>
            </a:r>
          </a:p>
        </p:txBody>
      </p:sp>
      <p:cxnSp>
        <p:nvCxnSpPr>
          <p:cNvPr id="41" name="Straight Arrow Connector 40">
            <a:extLst>
              <a:ext uri="{FF2B5EF4-FFF2-40B4-BE49-F238E27FC236}">
                <a16:creationId xmlns:a16="http://schemas.microsoft.com/office/drawing/2014/main" id="{8368DCB3-C4AF-8E05-FFA2-212F55C770AB}"/>
              </a:ext>
            </a:extLst>
          </p:cNvPr>
          <p:cNvCxnSpPr>
            <a:cxnSpLocks/>
          </p:cNvCxnSpPr>
          <p:nvPr/>
        </p:nvCxnSpPr>
        <p:spPr>
          <a:xfrm flipH="1" flipV="1">
            <a:off x="3808083" y="4275405"/>
            <a:ext cx="131184" cy="29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2633AC-E22D-188E-F435-E751D609AB46}"/>
              </a:ext>
            </a:extLst>
          </p:cNvPr>
          <p:cNvSpPr txBox="1"/>
          <p:nvPr/>
        </p:nvSpPr>
        <p:spPr>
          <a:xfrm>
            <a:off x="3597208" y="4570822"/>
            <a:ext cx="2626230" cy="300082"/>
          </a:xfrm>
          <a:prstGeom prst="rect">
            <a:avLst/>
          </a:prstGeom>
          <a:noFill/>
        </p:spPr>
        <p:txBody>
          <a:bodyPr wrap="square" rtlCol="0">
            <a:spAutoFit/>
          </a:bodyPr>
          <a:lstStyle/>
          <a:p>
            <a:r>
              <a:rPr lang="en-US" sz="1350" dirty="0"/>
              <a:t>Nonlinear, but separable for dilute</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26A2718-6303-42B4-BA37-3C80BE0F80E4}"/>
                  </a:ext>
                </a:extLst>
              </p:cNvPr>
              <p:cNvSpPr txBox="1"/>
              <p:nvPr/>
            </p:nvSpPr>
            <p:spPr>
              <a:xfrm>
                <a:off x="6467971" y="3794799"/>
                <a:ext cx="5287244" cy="582147"/>
              </a:xfrm>
              <a:prstGeom prst="rect">
                <a:avLst/>
              </a:prstGeom>
              <a:noFill/>
            </p:spPr>
            <p:txBody>
              <a:bodyPr wrap="square">
                <a:spAutoFit/>
              </a:bodyPr>
              <a:lstStyle/>
              <a:p>
                <a14:m>
                  <m:oMath xmlns:m="http://schemas.openxmlformats.org/officeDocument/2006/math">
                    <m:sSub>
                      <m:sSubPr>
                        <m:ctrlPr>
                          <a:rPr lang="en-US" i="1">
                            <a:solidFill>
                              <a:srgbClr val="C00000"/>
                            </a:solidFill>
                            <a:latin typeface="Cambria Math" panose="02040503050406030204" pitchFamily="18" charset="0"/>
                            <a:ea typeface="Times New Roman" panose="02020603050405020304" pitchFamily="18" charset="0"/>
                          </a:rPr>
                        </m:ctrlPr>
                      </m:sSubPr>
                      <m:e>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𝑐𝑜𝑛𝑓𝑖𝑔</m:t>
                        </m:r>
                      </m:sub>
                    </m:sSub>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C00000"/>
                            </a:solidFill>
                            <a:latin typeface="Cambria Math" panose="02040503050406030204" pitchFamily="18" charset="0"/>
                            <a:ea typeface="Times New Roman" panose="02020603050405020304" pitchFamily="18" charset="0"/>
                          </a:rPr>
                        </m:ctrlPr>
                      </m:sSubPr>
                      <m:e>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𝐵</m:t>
                        </m:r>
                      </m:sub>
                    </m:sSub>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𝑙𝑛</m:t>
                    </m:r>
                    <m:d>
                      <m:dPr>
                        <m:ctrlPr>
                          <a:rPr lang="en-US" i="1">
                            <a:solidFill>
                              <a:srgbClr val="C00000"/>
                            </a:solidFill>
                            <a:latin typeface="Cambria Math" panose="02040503050406030204" pitchFamily="18" charset="0"/>
                            <a:ea typeface="Times New Roman" panose="02020603050405020304" pitchFamily="18" charset="0"/>
                          </a:rPr>
                        </m:ctrlPr>
                      </m:dPr>
                      <m:e>
                        <m:f>
                          <m:fPr>
                            <m:ctrlPr>
                              <a:rPr lang="en-US" i="1">
                                <a:solidFill>
                                  <a:srgbClr val="C00000"/>
                                </a:solidFill>
                                <a:latin typeface="Cambria Math" panose="02040503050406030204" pitchFamily="18" charset="0"/>
                                <a:ea typeface="Times New Roman" panose="02020603050405020304" pitchFamily="18" charset="0"/>
                              </a:rPr>
                            </m:ctrlPr>
                          </m:fPr>
                          <m:num>
                            <m:sSup>
                              <m:sSupPr>
                                <m:ctrlPr>
                                  <a:rPr lang="en-US" i="1">
                                    <a:solidFill>
                                      <a:srgbClr val="C00000"/>
                                    </a:solidFill>
                                    <a:latin typeface="Cambria Math" panose="02040503050406030204" pitchFamily="18" charset="0"/>
                                    <a:ea typeface="Times New Roman" panose="02020603050405020304" pitchFamily="18" charset="0"/>
                                  </a:rPr>
                                </m:ctrlPr>
                              </m:sSupPr>
                              <m:e>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𝜃</m:t>
                                </m:r>
                              </m:e>
                              <m:sup>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𝑁</m:t>
                            </m:r>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m:t>
                            </m:r>
                          </m:num>
                          <m:den>
                            <m:r>
                              <a:rPr lang="en-US" i="1">
                                <a:solidFill>
                                  <a:srgbClr val="C00000"/>
                                </a:solidFill>
                                <a:latin typeface="Cambria Math" panose="02040503050406030204" pitchFamily="18" charset="0"/>
                                <a:ea typeface="Times New Roman" panose="02020603050405020304" pitchFamily="18" charset="0"/>
                              </a:rPr>
                              <m:t>𝑛</m:t>
                            </m:r>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i="1">
                                    <a:solidFill>
                                      <a:srgbClr val="C00000"/>
                                    </a:solidFill>
                                    <a:latin typeface="Cambria Math" panose="02040503050406030204" pitchFamily="18" charset="0"/>
                                    <a:ea typeface="Times New Roman" panose="02020603050405020304" pitchFamily="18" charset="0"/>
                                  </a:rPr>
                                </m:ctrlPr>
                              </m:dPr>
                              <m:e>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𝑁</m:t>
                                </m:r>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C00000"/>
                                    </a:solidFill>
                                    <a:latin typeface="Cambria Math" panose="02040503050406030204" pitchFamily="18" charset="0"/>
                                    <a:ea typeface="Times New Roman" panose="02020603050405020304" pitchFamily="18" charset="0"/>
                                  </a:rPr>
                                  <m:t>𝑛</m:t>
                                </m:r>
                              </m:e>
                            </m:d>
                            <m:r>
                              <a:rPr lang="en-US" i="1">
                                <a:solidFill>
                                  <a:srgbClr val="C00000"/>
                                </a:solidFill>
                                <a:latin typeface="Cambria Math" panose="02040503050406030204" pitchFamily="18" charset="0"/>
                                <a:ea typeface="Times New Roman" panose="02020603050405020304" pitchFamily="18" charset="0"/>
                                <a:cs typeface="Times New Roman" panose="02020603050405020304" pitchFamily="18" charset="0"/>
                              </a:rPr>
                              <m:t>!</m:t>
                            </m:r>
                          </m:den>
                        </m:f>
                      </m:e>
                    </m:d>
                  </m:oMath>
                </a14:m>
                <a:r>
                  <a:rPr lang="en-US"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rgbClr val="C00000"/>
                  </a:solidFill>
                </a:endParaRPr>
              </a:p>
            </p:txBody>
          </p:sp>
        </mc:Choice>
        <mc:Fallback xmlns="">
          <p:sp>
            <p:nvSpPr>
              <p:cNvPr id="48" name="TextBox 47">
                <a:extLst>
                  <a:ext uri="{FF2B5EF4-FFF2-40B4-BE49-F238E27FC236}">
                    <a16:creationId xmlns:a16="http://schemas.microsoft.com/office/drawing/2014/main" id="{F26A2718-6303-42B4-BA37-3C80BE0F80E4}"/>
                  </a:ext>
                </a:extLst>
              </p:cNvPr>
              <p:cNvSpPr txBox="1">
                <a:spLocks noRot="1" noChangeAspect="1" noMove="1" noResize="1" noEditPoints="1" noAdjustHandles="1" noChangeArrowheads="1" noChangeShapeType="1" noTextEdit="1"/>
              </p:cNvSpPr>
              <p:nvPr/>
            </p:nvSpPr>
            <p:spPr>
              <a:xfrm>
                <a:off x="6467971" y="3794799"/>
                <a:ext cx="5287244" cy="582147"/>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A153A8C-70D0-2DFF-21FB-280852A6E635}"/>
              </a:ext>
            </a:extLst>
          </p:cNvPr>
          <p:cNvSpPr txBox="1"/>
          <p:nvPr/>
        </p:nvSpPr>
        <p:spPr>
          <a:xfrm>
            <a:off x="4196063" y="1996176"/>
            <a:ext cx="2741520" cy="300082"/>
          </a:xfrm>
          <a:prstGeom prst="rect">
            <a:avLst/>
          </a:prstGeom>
          <a:noFill/>
        </p:spPr>
        <p:txBody>
          <a:bodyPr wrap="none" rtlCol="0">
            <a:spAutoFit/>
          </a:bodyPr>
          <a:lstStyle/>
          <a:p>
            <a:r>
              <a:rPr lang="en-US" sz="1350" dirty="0">
                <a:solidFill>
                  <a:schemeClr val="accent1">
                    <a:lumMod val="75000"/>
                  </a:schemeClr>
                </a:solidFill>
              </a:rPr>
              <a:t>Gibbs energy for crystal (0 = perfect)</a:t>
            </a:r>
          </a:p>
        </p:txBody>
      </p:sp>
      <p:sp>
        <p:nvSpPr>
          <p:cNvPr id="5" name="TextBox 4">
            <a:extLst>
              <a:ext uri="{FF2B5EF4-FFF2-40B4-BE49-F238E27FC236}">
                <a16:creationId xmlns:a16="http://schemas.microsoft.com/office/drawing/2014/main" id="{88AC221F-B1CE-2027-2C61-BCBD065AAF3F}"/>
              </a:ext>
            </a:extLst>
          </p:cNvPr>
          <p:cNvSpPr txBox="1"/>
          <p:nvPr/>
        </p:nvSpPr>
        <p:spPr>
          <a:xfrm>
            <a:off x="7162652" y="1868150"/>
            <a:ext cx="1011687" cy="369332"/>
          </a:xfrm>
          <a:prstGeom prst="rect">
            <a:avLst/>
          </a:prstGeom>
          <a:noFill/>
        </p:spPr>
        <p:txBody>
          <a:bodyPr wrap="none" rtlCol="0">
            <a:spAutoFit/>
          </a:bodyPr>
          <a:lstStyle/>
          <a:p>
            <a:r>
              <a:rPr lang="en-US" dirty="0"/>
              <a:t>Notation</a:t>
            </a:r>
          </a:p>
        </p:txBody>
      </p:sp>
      <p:sp>
        <p:nvSpPr>
          <p:cNvPr id="8" name="Rectangle 7">
            <a:extLst>
              <a:ext uri="{FF2B5EF4-FFF2-40B4-BE49-F238E27FC236}">
                <a16:creationId xmlns:a16="http://schemas.microsoft.com/office/drawing/2014/main" id="{07E31956-A42F-5BC8-6F35-576C7E300568}"/>
              </a:ext>
            </a:extLst>
          </p:cNvPr>
          <p:cNvSpPr/>
          <p:nvPr/>
        </p:nvSpPr>
        <p:spPr>
          <a:xfrm>
            <a:off x="7122072" y="1868150"/>
            <a:ext cx="1915511" cy="1367722"/>
          </a:xfrm>
          <a:prstGeom prst="rect">
            <a:avLst/>
          </a:prstGeom>
          <a:no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47DC33D-39A1-64D4-6FDB-1A39B155AD87}"/>
              </a:ext>
            </a:extLst>
          </p:cNvPr>
          <p:cNvGrpSpPr/>
          <p:nvPr/>
        </p:nvGrpSpPr>
        <p:grpSpPr>
          <a:xfrm>
            <a:off x="175549" y="5202545"/>
            <a:ext cx="6283204" cy="714683"/>
            <a:chOff x="2555334" y="5424519"/>
            <a:chExt cx="5723661" cy="714683"/>
          </a:xfrm>
        </p:grpSpPr>
        <p:sp>
          <p:nvSpPr>
            <p:cNvPr id="12" name="TextBox 11">
              <a:extLst>
                <a:ext uri="{FF2B5EF4-FFF2-40B4-BE49-F238E27FC236}">
                  <a16:creationId xmlns:a16="http://schemas.microsoft.com/office/drawing/2014/main" id="{B1B0165C-345C-2D97-2327-14349D5501F2}"/>
                </a:ext>
              </a:extLst>
            </p:cNvPr>
            <p:cNvSpPr txBox="1"/>
            <p:nvPr/>
          </p:nvSpPr>
          <p:spPr>
            <a:xfrm>
              <a:off x="2555334" y="5466578"/>
              <a:ext cx="5579673" cy="646331"/>
            </a:xfrm>
            <a:prstGeom prst="rect">
              <a:avLst/>
            </a:prstGeom>
            <a:solidFill>
              <a:srgbClr val="FFFF00"/>
            </a:solidFill>
            <a:ln>
              <a:solidFill>
                <a:srgbClr val="FF0000"/>
              </a:solidFill>
            </a:ln>
          </p:spPr>
          <p:txBody>
            <a:bodyPr wrap="square" rtlCol="0">
              <a:spAutoFit/>
            </a:bodyPr>
            <a:lstStyle/>
            <a:p>
              <a:r>
                <a:rPr lang="en-US" dirty="0"/>
                <a:t>Concentrations of each chargestate </a:t>
              </a:r>
            </a:p>
            <a:p>
              <a:r>
                <a:rPr lang="en-US" dirty="0"/>
                <a:t>in dilute limit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8AB1A5-54AD-25D2-9D73-7DA7A16F9FDA}"/>
                    </a:ext>
                  </a:extLst>
                </p:cNvPr>
                <p:cNvSpPr txBox="1"/>
                <p:nvPr/>
              </p:nvSpPr>
              <p:spPr>
                <a:xfrm>
                  <a:off x="5983879" y="5424519"/>
                  <a:ext cx="2295116" cy="714683"/>
                </a:xfrm>
                <a:prstGeom prst="rect">
                  <a:avLst/>
                </a:prstGeom>
                <a:noFill/>
              </p:spPr>
              <p:txBody>
                <a:bodyPr wrap="square">
                  <a:spAutoFit/>
                </a:bodyPr>
                <a:lstStyle/>
                <a:p>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𝑞</m:t>
                          </m:r>
                        </m:sup>
                      </m:sSubSup>
                      <m:r>
                        <a:rPr lang="en-US"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sSub>
                        <m:sSub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sub>
                      </m:s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𝑒𝑥𝑝</m:t>
                      </m:r>
                      <m:d>
                        <m:dPr>
                          <m:ctrlPr>
                            <a:rPr lang="en-US" i="1">
                              <a:solidFill>
                                <a:schemeClr val="tx1"/>
                              </a:solidFill>
                              <a:latin typeface="Cambria Math" panose="02040503050406030204" pitchFamily="18" charset="0"/>
                              <a:ea typeface="Times New Roman" panose="02020603050405020304" pitchFamily="18" charset="0"/>
                            </a:rPr>
                          </m:ctrlPr>
                        </m:dPr>
                        <m:e>
                          <m:f>
                            <m:fPr>
                              <m:ctrlPr>
                                <a:rPr lang="en-US" i="1">
                                  <a:solidFill>
                                    <a:schemeClr val="tx1"/>
                                  </a:solidFill>
                                  <a:latin typeface="Cambria Math" panose="02040503050406030204" pitchFamily="18" charset="0"/>
                                  <a:ea typeface="Times New Roman" panose="02020603050405020304" pitchFamily="18" charset="0"/>
                                </a:rPr>
                              </m:ctrlPr>
                            </m:fPr>
                            <m:num>
                              <m:r>
                                <a:rPr lang="en-US" b="0" i="1" smtClean="0">
                                  <a:solidFill>
                                    <a:schemeClr val="tx1"/>
                                  </a:solidFill>
                                  <a:latin typeface="Cambria Math" panose="02040503050406030204" pitchFamily="18" charset="0"/>
                                  <a:ea typeface="Times New Roman" panose="02020603050405020304" pitchFamily="18" charset="0"/>
                                </a:rPr>
                                <m:t>−</m:t>
                              </m:r>
                              <m:sSubSup>
                                <m:sSubSup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𝐸</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𝑞</m:t>
                                  </m:r>
                                </m:sup>
                              </m:sSubSup>
                            </m:num>
                            <m:den>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𝑘</m:t>
                                  </m:r>
                                </m:e>
                                <m:sub>
                                  <m:r>
                                    <a:rPr lang="en-US" b="0" i="1" smtClean="0">
                                      <a:solidFill>
                                        <a:schemeClr val="tx1"/>
                                      </a:solidFill>
                                      <a:latin typeface="Cambria Math" panose="02040503050406030204" pitchFamily="18" charset="0"/>
                                      <a:cs typeface="Times New Roman" panose="02020603050405020304" pitchFamily="18" charset="0"/>
                                    </a:rPr>
                                    <m:t>𝐵</m:t>
                                  </m:r>
                                </m:sub>
                              </m:s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𝑇</m:t>
                              </m:r>
                            </m:den>
                          </m:f>
                        </m:e>
                      </m:d>
                    </m:oMath>
                  </a14:m>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chemeClr val="tx1"/>
                    </a:solidFill>
                  </a:endParaRPr>
                </a:p>
              </p:txBody>
            </p:sp>
          </mc:Choice>
          <mc:Fallback xmlns="">
            <p:sp>
              <p:nvSpPr>
                <p:cNvPr id="9" name="TextBox 8">
                  <a:extLst>
                    <a:ext uri="{FF2B5EF4-FFF2-40B4-BE49-F238E27FC236}">
                      <a16:creationId xmlns:a16="http://schemas.microsoft.com/office/drawing/2014/main" id="{328AB1A5-54AD-25D2-9D73-7DA7A16F9FDA}"/>
                    </a:ext>
                  </a:extLst>
                </p:cNvPr>
                <p:cNvSpPr txBox="1">
                  <a:spLocks noRot="1" noChangeAspect="1" noMove="1" noResize="1" noEditPoints="1" noAdjustHandles="1" noChangeArrowheads="1" noChangeShapeType="1" noTextEdit="1"/>
                </p:cNvSpPr>
                <p:nvPr/>
              </p:nvSpPr>
              <p:spPr>
                <a:xfrm>
                  <a:off x="5983879" y="5424519"/>
                  <a:ext cx="2295116" cy="714683"/>
                </a:xfrm>
                <a:prstGeom prst="rect">
                  <a:avLst/>
                </a:prstGeom>
                <a:blipFill>
                  <a:blip r:embed="rId6"/>
                  <a:stretch>
                    <a:fillRect/>
                  </a:stretch>
                </a:blipFill>
              </p:spPr>
              <p:txBody>
                <a:bodyPr/>
                <a:lstStyle/>
                <a:p>
                  <a:r>
                    <a:rPr lang="en-US">
                      <a:noFill/>
                    </a:rPr>
                    <a:t> </a:t>
                  </a:r>
                </a:p>
              </p:txBody>
            </p:sp>
          </mc:Fallback>
        </mc:AlternateContent>
      </p:grpSp>
      <p:cxnSp>
        <p:nvCxnSpPr>
          <p:cNvPr id="13" name="Straight Arrow Connector 12">
            <a:extLst>
              <a:ext uri="{FF2B5EF4-FFF2-40B4-BE49-F238E27FC236}">
                <a16:creationId xmlns:a16="http://schemas.microsoft.com/office/drawing/2014/main" id="{5A13593D-2B72-00B2-67C7-6FBA264C7507}"/>
              </a:ext>
            </a:extLst>
          </p:cNvPr>
          <p:cNvCxnSpPr>
            <a:cxnSpLocks/>
          </p:cNvCxnSpPr>
          <p:nvPr/>
        </p:nvCxnSpPr>
        <p:spPr>
          <a:xfrm flipH="1" flipV="1">
            <a:off x="2323201" y="2296258"/>
            <a:ext cx="227869" cy="125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B00617-1C93-2892-1363-1FC94A6B04D6}"/>
              </a:ext>
            </a:extLst>
          </p:cNvPr>
          <p:cNvSpPr txBox="1"/>
          <p:nvPr/>
        </p:nvSpPr>
        <p:spPr>
          <a:xfrm>
            <a:off x="2059246" y="2421350"/>
            <a:ext cx="3356209" cy="461665"/>
          </a:xfrm>
          <a:prstGeom prst="rect">
            <a:avLst/>
          </a:prstGeom>
          <a:noFill/>
        </p:spPr>
        <p:txBody>
          <a:bodyPr wrap="square" rtlCol="0">
            <a:spAutoFit/>
          </a:bodyPr>
          <a:lstStyle/>
          <a:p>
            <a:r>
              <a:rPr lang="en-US" sz="1200" dirty="0"/>
              <a:t>Chemical Potentials x Element Concentrations (including E</a:t>
            </a:r>
            <a:r>
              <a:rPr lang="en-US" sz="1200" baseline="-25000" dirty="0"/>
              <a:t>F</a:t>
            </a:r>
            <a:r>
              <a:rPr lang="en-US" sz="1200" dirty="0"/>
              <a:t> for electrons) </a:t>
            </a:r>
          </a:p>
        </p:txBody>
      </p:sp>
      <p:sp>
        <p:nvSpPr>
          <p:cNvPr id="27" name="TextBox 26">
            <a:extLst>
              <a:ext uri="{FF2B5EF4-FFF2-40B4-BE49-F238E27FC236}">
                <a16:creationId xmlns:a16="http://schemas.microsoft.com/office/drawing/2014/main" id="{F4801280-28A4-8453-7193-54A5A8DD2827}"/>
              </a:ext>
            </a:extLst>
          </p:cNvPr>
          <p:cNvSpPr txBox="1"/>
          <p:nvPr/>
        </p:nvSpPr>
        <p:spPr>
          <a:xfrm>
            <a:off x="6223438" y="5351206"/>
            <a:ext cx="642933" cy="369332"/>
          </a:xfrm>
          <a:prstGeom prst="rect">
            <a:avLst/>
          </a:prstGeom>
          <a:noFill/>
        </p:spPr>
        <p:txBody>
          <a:bodyPr wrap="none" rtlCol="0">
            <a:spAutoFit/>
          </a:bodyPr>
          <a:lstStyle/>
          <a:p>
            <a:r>
              <a:rPr lang="en-US" dirty="0"/>
              <a:t>Eq. 1</a:t>
            </a:r>
          </a:p>
        </p:txBody>
      </p:sp>
      <p:sp>
        <p:nvSpPr>
          <p:cNvPr id="11" name="TextBox 10">
            <a:extLst>
              <a:ext uri="{FF2B5EF4-FFF2-40B4-BE49-F238E27FC236}">
                <a16:creationId xmlns:a16="http://schemas.microsoft.com/office/drawing/2014/main" id="{1D41AA08-5D86-8173-D726-5C55A7445DF3}"/>
              </a:ext>
            </a:extLst>
          </p:cNvPr>
          <p:cNvSpPr txBox="1"/>
          <p:nvPr/>
        </p:nvSpPr>
        <p:spPr>
          <a:xfrm>
            <a:off x="175549" y="6029830"/>
            <a:ext cx="7656327" cy="307777"/>
          </a:xfrm>
          <a:prstGeom prst="rect">
            <a:avLst/>
          </a:prstGeom>
          <a:noFill/>
        </p:spPr>
        <p:txBody>
          <a:bodyPr wrap="none" rtlCol="0">
            <a:spAutoFit/>
          </a:bodyPr>
          <a:lstStyle/>
          <a:p>
            <a:r>
              <a:rPr lang="en-US" sz="1400" dirty="0"/>
              <a:t>Eq 1 can be considered exact to the extent that 1) Sterling’s approximation and 2) (N-n)≈N are accurate</a:t>
            </a:r>
          </a:p>
        </p:txBody>
      </p:sp>
      <p:sp>
        <p:nvSpPr>
          <p:cNvPr id="19" name="TextBox 18">
            <a:extLst>
              <a:ext uri="{FF2B5EF4-FFF2-40B4-BE49-F238E27FC236}">
                <a16:creationId xmlns:a16="http://schemas.microsoft.com/office/drawing/2014/main" id="{97107B9E-9A3A-FBFE-1285-180443B0B3CC}"/>
              </a:ext>
            </a:extLst>
          </p:cNvPr>
          <p:cNvSpPr txBox="1"/>
          <p:nvPr/>
        </p:nvSpPr>
        <p:spPr>
          <a:xfrm>
            <a:off x="6561647" y="4420311"/>
            <a:ext cx="2689391" cy="738664"/>
          </a:xfrm>
          <a:prstGeom prst="rect">
            <a:avLst/>
          </a:prstGeom>
          <a:noFill/>
        </p:spPr>
        <p:txBody>
          <a:bodyPr wrap="none" rtlCol="0">
            <a:spAutoFit/>
          </a:bodyPr>
          <a:lstStyle/>
          <a:p>
            <a:r>
              <a:rPr lang="en-US" sz="1400" dirty="0"/>
              <a:t>n = # defects</a:t>
            </a:r>
          </a:p>
          <a:p>
            <a:r>
              <a:rPr lang="en-US" sz="1400" dirty="0"/>
              <a:t>N= # total sites</a:t>
            </a:r>
          </a:p>
          <a:p>
            <a:r>
              <a:rPr lang="en-US" sz="1400" dirty="0">
                <a:latin typeface="Symbol" panose="05050102010706020507" pitchFamily="18" charset="2"/>
              </a:rPr>
              <a:t>q</a:t>
            </a:r>
            <a:r>
              <a:rPr lang="en-US" sz="1400" dirty="0"/>
              <a:t> = multiplicity/degeneracy factor</a:t>
            </a:r>
            <a:endParaRPr lang="en-US" dirty="0"/>
          </a:p>
        </p:txBody>
      </p:sp>
    </p:spTree>
    <p:extLst>
      <p:ext uri="{BB962C8B-B14F-4D97-AF65-F5344CB8AC3E}">
        <p14:creationId xmlns:p14="http://schemas.microsoft.com/office/powerpoint/2010/main" val="120693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F8CC-AB1A-3BB5-C140-88CF3C897D9D}"/>
              </a:ext>
            </a:extLst>
          </p:cNvPr>
          <p:cNvSpPr>
            <a:spLocks noGrp="1"/>
          </p:cNvSpPr>
          <p:nvPr>
            <p:ph type="title"/>
          </p:nvPr>
        </p:nvSpPr>
        <p:spPr>
          <a:xfrm>
            <a:off x="0" y="0"/>
            <a:ext cx="9144000" cy="850902"/>
          </a:xfrm>
        </p:spPr>
        <p:txBody>
          <a:bodyPr>
            <a:normAutofit/>
          </a:bodyPr>
          <a:lstStyle/>
          <a:p>
            <a:r>
              <a:rPr lang="en-US" dirty="0"/>
              <a:t>Problem #1 – most basic defect calculation</a:t>
            </a:r>
          </a:p>
        </p:txBody>
      </p:sp>
      <p:sp>
        <p:nvSpPr>
          <p:cNvPr id="3" name="Slide Number Placeholder 2">
            <a:extLst>
              <a:ext uri="{FF2B5EF4-FFF2-40B4-BE49-F238E27FC236}">
                <a16:creationId xmlns:a16="http://schemas.microsoft.com/office/drawing/2014/main" id="{49D35A11-27D2-6FAA-37BC-5E333941B1BB}"/>
              </a:ext>
            </a:extLst>
          </p:cNvPr>
          <p:cNvSpPr>
            <a:spLocks noGrp="1"/>
          </p:cNvSpPr>
          <p:nvPr>
            <p:ph type="sldNum" sz="quarter" idx="10"/>
          </p:nvPr>
        </p:nvSpPr>
        <p:spPr/>
        <p:txBody>
          <a:bodyPr/>
          <a:lstStyle/>
          <a:p>
            <a:fld id="{8ADD95A1-E211-44A4-A76C-944BD421A442}" type="slidenum">
              <a:rPr lang="en-US" smtClean="0"/>
              <a:pPr/>
              <a:t>15</a:t>
            </a:fld>
            <a:endParaRPr lang="en-US" dirty="0"/>
          </a:p>
        </p:txBody>
      </p:sp>
      <p:sp>
        <p:nvSpPr>
          <p:cNvPr id="6" name="TextBox 5">
            <a:extLst>
              <a:ext uri="{FF2B5EF4-FFF2-40B4-BE49-F238E27FC236}">
                <a16:creationId xmlns:a16="http://schemas.microsoft.com/office/drawing/2014/main" id="{65BD2840-D475-EA45-BAB1-A78571B3DC0E}"/>
              </a:ext>
            </a:extLst>
          </p:cNvPr>
          <p:cNvSpPr txBox="1"/>
          <p:nvPr/>
        </p:nvSpPr>
        <p:spPr>
          <a:xfrm>
            <a:off x="-31531" y="1229710"/>
            <a:ext cx="9077995" cy="3139321"/>
          </a:xfrm>
          <a:prstGeom prst="rect">
            <a:avLst/>
          </a:prstGeom>
          <a:noFill/>
        </p:spPr>
        <p:txBody>
          <a:bodyPr wrap="square" rtlCol="0">
            <a:spAutoFit/>
          </a:bodyPr>
          <a:lstStyle/>
          <a:p>
            <a:r>
              <a:rPr lang="en-US" dirty="0"/>
              <a:t>Assumptions:</a:t>
            </a:r>
          </a:p>
          <a:p>
            <a:pPr marL="342900" indent="-342900">
              <a:buAutoNum type="arabicParenR"/>
            </a:pPr>
            <a:r>
              <a:rPr lang="en-US" dirty="0"/>
              <a:t>All defects or defect complexes are neutral (great assumption for metals and for ionic crystals) </a:t>
            </a:r>
          </a:p>
          <a:p>
            <a:pPr marL="342900" indent="-342900">
              <a:buAutoNum type="arabicParenR"/>
            </a:pPr>
            <a:r>
              <a:rPr lang="en-US" dirty="0"/>
              <a:t>All chemical potentials are known and held constant vs. T </a:t>
            </a:r>
          </a:p>
          <a:p>
            <a:pPr marL="342900" indent="-342900">
              <a:buAutoNum type="arabicParenR"/>
            </a:pPr>
            <a:r>
              <a:rPr lang="en-US" dirty="0"/>
              <a:t>The formation energies </a:t>
            </a:r>
            <a:r>
              <a:rPr lang="en-US" dirty="0" err="1">
                <a:latin typeface="Symbol" panose="05050102010706020507" pitchFamily="18" charset="2"/>
              </a:rPr>
              <a:t>D</a:t>
            </a:r>
            <a:r>
              <a:rPr lang="en-US" dirty="0" err="1"/>
              <a:t>E</a:t>
            </a:r>
            <a:r>
              <a:rPr lang="en-US" baseline="-25000" dirty="0" err="1"/>
              <a:t>j</a:t>
            </a:r>
            <a:r>
              <a:rPr lang="en-US" dirty="0"/>
              <a:t> for all defects </a:t>
            </a:r>
            <a:r>
              <a:rPr lang="en-US" baseline="-25000" dirty="0"/>
              <a:t>j</a:t>
            </a:r>
            <a:r>
              <a:rPr lang="en-US" dirty="0"/>
              <a:t>, are known e.g. from DFT calculations.  This is equivalent to knowing the equilibrium constants for </a:t>
            </a:r>
            <a:r>
              <a:rPr lang="en-US" dirty="0" err="1"/>
              <a:t>quasichemical</a:t>
            </a:r>
            <a:r>
              <a:rPr lang="en-US" dirty="0"/>
              <a:t> single-defect formation reactions.  </a:t>
            </a:r>
          </a:p>
          <a:p>
            <a:pPr marL="342900" indent="-342900">
              <a:buAutoNum type="arabicParenR"/>
            </a:pPr>
            <a:r>
              <a:rPr lang="en-US" dirty="0"/>
              <a:t>All defects / complexes remain in the dilute limit such that </a:t>
            </a:r>
            <a:r>
              <a:rPr lang="en-US" dirty="0" err="1"/>
              <a:t>N</a:t>
            </a:r>
            <a:r>
              <a:rPr lang="en-US" baseline="-25000" dirty="0" err="1"/>
              <a:t>sites</a:t>
            </a:r>
            <a:r>
              <a:rPr lang="en-US" dirty="0"/>
              <a:t>&gt;&gt;</a:t>
            </a:r>
            <a:r>
              <a:rPr lang="en-US" dirty="0" err="1"/>
              <a:t>n</a:t>
            </a:r>
            <a:r>
              <a:rPr lang="en-US" baseline="-25000" dirty="0" err="1"/>
              <a:t>j</a:t>
            </a:r>
            <a:r>
              <a:rPr lang="en-US" dirty="0"/>
              <a:t>, and </a:t>
            </a:r>
            <a:r>
              <a:rPr lang="en-US" dirty="0" err="1"/>
              <a:t>N</a:t>
            </a:r>
            <a:r>
              <a:rPr lang="en-US" baseline="-25000" dirty="0" err="1"/>
              <a:t>sites</a:t>
            </a:r>
            <a:r>
              <a:rPr lang="en-US" dirty="0"/>
              <a:t>&gt;sum(</a:t>
            </a:r>
            <a:r>
              <a:rPr lang="en-US" dirty="0" err="1"/>
              <a:t>n</a:t>
            </a:r>
            <a:r>
              <a:rPr lang="en-US" baseline="-25000" dirty="0" err="1"/>
              <a:t>j</a:t>
            </a:r>
            <a:r>
              <a:rPr lang="en-US" dirty="0"/>
              <a:t>).  This makes the </a:t>
            </a:r>
            <a:r>
              <a:rPr lang="en-US" dirty="0" err="1"/>
              <a:t>S</a:t>
            </a:r>
            <a:r>
              <a:rPr lang="en-US" baseline="-25000" dirty="0" err="1"/>
              <a:t>config</a:t>
            </a:r>
            <a:r>
              <a:rPr lang="en-US" dirty="0"/>
              <a:t> separable / independent for each defect.  </a:t>
            </a:r>
          </a:p>
          <a:p>
            <a:endParaRPr lang="en-US" dirty="0"/>
          </a:p>
          <a:p>
            <a:r>
              <a:rPr lang="en-US" dirty="0"/>
              <a:t>Task: Calculate numbers of all defects at different temperatures</a:t>
            </a:r>
          </a:p>
        </p:txBody>
      </p:sp>
      <p:sp>
        <p:nvSpPr>
          <p:cNvPr id="8" name="TextBox 7">
            <a:extLst>
              <a:ext uri="{FF2B5EF4-FFF2-40B4-BE49-F238E27FC236}">
                <a16:creationId xmlns:a16="http://schemas.microsoft.com/office/drawing/2014/main" id="{4FA02320-4917-61D0-F82F-293465FF5656}"/>
              </a:ext>
            </a:extLst>
          </p:cNvPr>
          <p:cNvSpPr txBox="1"/>
          <p:nvPr/>
        </p:nvSpPr>
        <p:spPr>
          <a:xfrm>
            <a:off x="70125" y="5135308"/>
            <a:ext cx="8283118" cy="369332"/>
          </a:xfrm>
          <a:prstGeom prst="rect">
            <a:avLst/>
          </a:prstGeom>
          <a:noFill/>
        </p:spPr>
        <p:txBody>
          <a:bodyPr wrap="square">
            <a:spAutoFit/>
          </a:bodyPr>
          <a:lstStyle/>
          <a:p>
            <a:r>
              <a:rPr lang="en-US" dirty="0"/>
              <a:t>We have one equation per defect, so this is just plugging in the </a:t>
            </a:r>
            <a:r>
              <a:rPr lang="en-US" dirty="0">
                <a:latin typeface="Symbol" panose="05050102010706020507" pitchFamily="18" charset="2"/>
              </a:rPr>
              <a:t>D</a:t>
            </a:r>
            <a:r>
              <a:rPr lang="en-US" dirty="0"/>
              <a:t>E, into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F3E99C6-B79D-14B1-46A3-298C8C9E5BAB}"/>
                  </a:ext>
                </a:extLst>
              </p:cNvPr>
              <p:cNvSpPr txBox="1"/>
              <p:nvPr/>
            </p:nvSpPr>
            <p:spPr>
              <a:xfrm>
                <a:off x="6862938" y="4962632"/>
                <a:ext cx="2083197" cy="714683"/>
              </a:xfrm>
              <a:prstGeom prst="rect">
                <a:avLst/>
              </a:prstGeom>
              <a:noFill/>
            </p:spPr>
            <p:txBody>
              <a:bodyPr wrap="square">
                <a:spAutoFit/>
              </a:bodyPr>
              <a:lstStyle/>
              <a:p>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𝑞</m:t>
                        </m:r>
                      </m:sup>
                    </m:sSubSup>
                    <m:r>
                      <a:rPr lang="en-US"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𝑁𝑒𝑥𝑝</m:t>
                    </m:r>
                    <m:d>
                      <m:dPr>
                        <m:ctrlPr>
                          <a:rPr lang="en-US" i="1">
                            <a:solidFill>
                              <a:schemeClr val="tx1"/>
                            </a:solidFill>
                            <a:latin typeface="Cambria Math" panose="02040503050406030204" pitchFamily="18" charset="0"/>
                            <a:ea typeface="Times New Roman" panose="02020603050405020304" pitchFamily="18" charset="0"/>
                          </a:rPr>
                        </m:ctrlPr>
                      </m:dPr>
                      <m:e>
                        <m:f>
                          <m:fPr>
                            <m:ctrlPr>
                              <a:rPr lang="en-US" i="1">
                                <a:solidFill>
                                  <a:schemeClr val="tx1"/>
                                </a:solidFill>
                                <a:latin typeface="Cambria Math" panose="02040503050406030204" pitchFamily="18" charset="0"/>
                                <a:ea typeface="Times New Roman" panose="02020603050405020304" pitchFamily="18" charset="0"/>
                              </a:rPr>
                            </m:ctrlPr>
                          </m:fPr>
                          <m:num>
                            <m:r>
                              <a:rPr lang="en-US" b="0" i="1" smtClean="0">
                                <a:solidFill>
                                  <a:schemeClr val="tx1"/>
                                </a:solidFill>
                                <a:latin typeface="Cambria Math" panose="02040503050406030204" pitchFamily="18" charset="0"/>
                                <a:ea typeface="Times New Roman" panose="02020603050405020304" pitchFamily="18" charset="0"/>
                              </a:rPr>
                              <m:t>−</m:t>
                            </m:r>
                            <m:sSubSup>
                              <m:sSubSup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𝐸</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𝑞</m:t>
                                </m:r>
                              </m:sup>
                            </m:sSubSup>
                          </m:num>
                          <m:den>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𝑘</m:t>
                                </m:r>
                              </m:e>
                              <m:sub>
                                <m:r>
                                  <a:rPr lang="en-US" b="0" i="1" smtClean="0">
                                    <a:solidFill>
                                      <a:schemeClr val="tx1"/>
                                    </a:solidFill>
                                    <a:latin typeface="Cambria Math" panose="02040503050406030204" pitchFamily="18" charset="0"/>
                                    <a:cs typeface="Times New Roman" panose="02020603050405020304" pitchFamily="18" charset="0"/>
                                  </a:rPr>
                                  <m:t>𝐵</m:t>
                                </m:r>
                              </m:sub>
                            </m:s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𝑇</m:t>
                            </m:r>
                          </m:den>
                        </m:f>
                      </m:e>
                    </m:d>
                  </m:oMath>
                </a14:m>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chemeClr val="tx1"/>
                  </a:solidFill>
                </a:endParaRPr>
              </a:p>
            </p:txBody>
          </p:sp>
        </mc:Choice>
        <mc:Fallback>
          <p:sp>
            <p:nvSpPr>
              <p:cNvPr id="4" name="TextBox 3">
                <a:extLst>
                  <a:ext uri="{FF2B5EF4-FFF2-40B4-BE49-F238E27FC236}">
                    <a16:creationId xmlns:a16="http://schemas.microsoft.com/office/drawing/2014/main" id="{1F3E99C6-B79D-14B1-46A3-298C8C9E5BAB}"/>
                  </a:ext>
                </a:extLst>
              </p:cNvPr>
              <p:cNvSpPr txBox="1">
                <a:spLocks noRot="1" noChangeAspect="1" noMove="1" noResize="1" noEditPoints="1" noAdjustHandles="1" noChangeArrowheads="1" noChangeShapeType="1" noTextEdit="1"/>
              </p:cNvSpPr>
              <p:nvPr/>
            </p:nvSpPr>
            <p:spPr>
              <a:xfrm>
                <a:off x="6862938" y="4962632"/>
                <a:ext cx="2083197" cy="71468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687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08A1-8AB7-E6D4-0FE3-4A80ED46DD30}"/>
              </a:ext>
            </a:extLst>
          </p:cNvPr>
          <p:cNvSpPr>
            <a:spLocks noGrp="1"/>
          </p:cNvSpPr>
          <p:nvPr>
            <p:ph type="title"/>
          </p:nvPr>
        </p:nvSpPr>
        <p:spPr/>
        <p:txBody>
          <a:bodyPr/>
          <a:lstStyle/>
          <a:p>
            <a:r>
              <a:rPr lang="en-US" dirty="0"/>
              <a:t>Complication Added by Charged Defects</a:t>
            </a:r>
          </a:p>
        </p:txBody>
      </p:sp>
      <p:sp>
        <p:nvSpPr>
          <p:cNvPr id="3" name="Slide Number Placeholder 2">
            <a:extLst>
              <a:ext uri="{FF2B5EF4-FFF2-40B4-BE49-F238E27FC236}">
                <a16:creationId xmlns:a16="http://schemas.microsoft.com/office/drawing/2014/main" id="{6CC4DBC5-03CC-0FD5-7D3E-2BA461731264}"/>
              </a:ext>
            </a:extLst>
          </p:cNvPr>
          <p:cNvSpPr>
            <a:spLocks noGrp="1"/>
          </p:cNvSpPr>
          <p:nvPr>
            <p:ph type="sldNum" sz="quarter" idx="10"/>
          </p:nvPr>
        </p:nvSpPr>
        <p:spPr/>
        <p:txBody>
          <a:bodyPr/>
          <a:lstStyle/>
          <a:p>
            <a:fld id="{8ADD95A1-E211-44A4-A76C-944BD421A442}" type="slidenum">
              <a:rPr lang="en-US" smtClean="0"/>
              <a:pPr/>
              <a:t>16</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F4D41D-8438-83C1-BC13-5ABA211A130F}"/>
                  </a:ext>
                </a:extLst>
              </p:cNvPr>
              <p:cNvSpPr txBox="1"/>
              <p:nvPr/>
            </p:nvSpPr>
            <p:spPr>
              <a:xfrm>
                <a:off x="149772" y="902576"/>
                <a:ext cx="8848397" cy="4865434"/>
              </a:xfrm>
              <a:prstGeom prst="rect">
                <a:avLst/>
              </a:prstGeom>
              <a:noFill/>
            </p:spPr>
            <p:txBody>
              <a:bodyPr wrap="square" rtlCol="0">
                <a:spAutoFit/>
              </a:bodyPr>
              <a:lstStyle/>
              <a:p>
                <a:r>
                  <a:rPr lang="en-US" dirty="0"/>
                  <a:t>It’s not usually explicitly stated, but the assumption of charge balance comes from the fact that an object with net charge costs A LOT of energy</a:t>
                </a:r>
              </a:p>
              <a:p>
                <a:endParaRPr lang="en-US" dirty="0"/>
              </a:p>
              <a:p>
                <a:r>
                  <a:rPr lang="en-US" dirty="0"/>
                  <a:t>Feynman Lectures 8-2:  </a:t>
                </a:r>
              </a:p>
              <a:p>
                <a:endParaRPr lang="en-US" dirty="0"/>
              </a:p>
              <a:p>
                <a:endParaRPr lang="en-US" dirty="0"/>
              </a:p>
              <a:p>
                <a:endParaRPr lang="en-US" b="1" dirty="0"/>
              </a:p>
              <a:p>
                <a:r>
                  <a:rPr lang="en-US" b="1" dirty="0"/>
                  <a:t>Therefore, for all but nano crystals and nano to micro space-charge regions, this large energy penalty can be translated into the constraint of charge balance over all band carriers and charged point defects.</a:t>
                </a:r>
              </a:p>
              <a:p>
                <a:endParaRPr lang="en-US" b="1" dirty="0"/>
              </a:p>
              <a:p>
                <a:r>
                  <a:rPr lang="en-US" dirty="0"/>
                  <a:t>This adds one unknown, the electrochemical potential for electrons E</a:t>
                </a:r>
                <a:r>
                  <a:rPr lang="en-US" baseline="-25000" dirty="0"/>
                  <a:t>F</a:t>
                </a:r>
                <a:r>
                  <a:rPr lang="en-US" dirty="0"/>
                  <a:t>, but also one equation (CBE, charge balance equation)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𝑗</m:t>
                            </m:r>
                          </m:sub>
                          <m:sup>
                            <m:r>
                              <a:rPr lang="en-US" b="0" i="1" smtClean="0">
                                <a:latin typeface="Cambria Math" panose="02040503050406030204" pitchFamily="18" charset="0"/>
                              </a:rPr>
                              <m:t>𝑞</m:t>
                            </m:r>
                          </m:sup>
                        </m:sSubSup>
                      </m:e>
                    </m:nary>
                  </m:oMath>
                </a14:m>
                <a:endParaRPr lang="en-US" dirty="0"/>
              </a:p>
              <a:p>
                <a:endParaRPr lang="en-US" dirty="0"/>
              </a:p>
              <a:p>
                <a:r>
                  <a:rPr lang="en-US" dirty="0"/>
                  <a:t>Unfortunately, each term in the equation depends on E</a:t>
                </a:r>
                <a:r>
                  <a:rPr lang="en-US" baseline="-25000" dirty="0"/>
                  <a:t>F</a:t>
                </a:r>
                <a:r>
                  <a:rPr lang="en-US" dirty="0"/>
                  <a:t>.  Thus, the solution process requires solving CBE and the equations for each </a:t>
                </a:r>
                <a:r>
                  <a:rPr lang="en-US" dirty="0" err="1"/>
                  <a:t>chargestate’s</a:t>
                </a:r>
                <a:r>
                  <a:rPr lang="en-US" dirty="0"/>
                  <a:t> concentration for E</a:t>
                </a:r>
                <a:r>
                  <a:rPr lang="en-US" baseline="-25000" dirty="0"/>
                  <a:t>F</a:t>
                </a:r>
                <a:r>
                  <a:rPr lang="en-US" dirty="0"/>
                  <a:t> self-consistently, then back substituting for all concentrations.  </a:t>
                </a:r>
              </a:p>
            </p:txBody>
          </p:sp>
        </mc:Choice>
        <mc:Fallback>
          <p:sp>
            <p:nvSpPr>
              <p:cNvPr id="4" name="TextBox 3">
                <a:extLst>
                  <a:ext uri="{FF2B5EF4-FFF2-40B4-BE49-F238E27FC236}">
                    <a16:creationId xmlns:a16="http://schemas.microsoft.com/office/drawing/2014/main" id="{F4F4D41D-8438-83C1-BC13-5ABA211A130F}"/>
                  </a:ext>
                </a:extLst>
              </p:cNvPr>
              <p:cNvSpPr txBox="1">
                <a:spLocks noRot="1" noChangeAspect="1" noMove="1" noResize="1" noEditPoints="1" noAdjustHandles="1" noChangeArrowheads="1" noChangeShapeType="1" noTextEdit="1"/>
              </p:cNvSpPr>
              <p:nvPr/>
            </p:nvSpPr>
            <p:spPr>
              <a:xfrm>
                <a:off x="149772" y="902576"/>
                <a:ext cx="8848397" cy="4865434"/>
              </a:xfrm>
              <a:prstGeom prst="rect">
                <a:avLst/>
              </a:prstGeom>
              <a:blipFill>
                <a:blip r:embed="rId2"/>
                <a:stretch>
                  <a:fillRect l="-620" t="-627" r="-965" b="-112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CD439FD-DFE1-047D-3E95-0FBC615EA9EA}"/>
              </a:ext>
            </a:extLst>
          </p:cNvPr>
          <p:cNvPicPr>
            <a:picLocks noChangeAspect="1"/>
          </p:cNvPicPr>
          <p:nvPr/>
        </p:nvPicPr>
        <p:blipFill>
          <a:blip r:embed="rId3"/>
          <a:stretch>
            <a:fillRect/>
          </a:stretch>
        </p:blipFill>
        <p:spPr>
          <a:xfrm>
            <a:off x="2622156" y="1697989"/>
            <a:ext cx="1755349" cy="920966"/>
          </a:xfrm>
          <a:prstGeom prst="rect">
            <a:avLst/>
          </a:prstGeom>
        </p:spPr>
      </p:pic>
      <p:sp>
        <p:nvSpPr>
          <p:cNvPr id="7" name="TextBox 6">
            <a:extLst>
              <a:ext uri="{FF2B5EF4-FFF2-40B4-BE49-F238E27FC236}">
                <a16:creationId xmlns:a16="http://schemas.microsoft.com/office/drawing/2014/main" id="{7529EEB4-F363-E0C2-3B20-E56505728FB9}"/>
              </a:ext>
            </a:extLst>
          </p:cNvPr>
          <p:cNvSpPr txBox="1"/>
          <p:nvPr/>
        </p:nvSpPr>
        <p:spPr>
          <a:xfrm>
            <a:off x="4935622" y="1697989"/>
            <a:ext cx="3933956" cy="1077218"/>
          </a:xfrm>
          <a:prstGeom prst="rect">
            <a:avLst/>
          </a:prstGeom>
          <a:noFill/>
        </p:spPr>
        <p:txBody>
          <a:bodyPr wrap="square" rtlCol="0">
            <a:spAutoFit/>
          </a:bodyPr>
          <a:lstStyle/>
          <a:p>
            <a:r>
              <a:rPr lang="en-US" sz="1600" dirty="0"/>
              <a:t>U = total electrostatic energy</a:t>
            </a:r>
          </a:p>
          <a:p>
            <a:r>
              <a:rPr lang="en-US" sz="1600" dirty="0">
                <a:latin typeface="Symbol" panose="05050102010706020507" pitchFamily="18" charset="2"/>
              </a:rPr>
              <a:t>r</a:t>
            </a:r>
            <a:r>
              <a:rPr lang="en-US" sz="1600" dirty="0"/>
              <a:t> = charge density</a:t>
            </a:r>
          </a:p>
          <a:p>
            <a:r>
              <a:rPr lang="en-US" sz="1600" dirty="0"/>
              <a:t>a = sphere radius</a:t>
            </a:r>
          </a:p>
          <a:p>
            <a:r>
              <a:rPr lang="en-US" sz="1600" dirty="0" err="1">
                <a:latin typeface="Symbol" panose="05050102010706020507" pitchFamily="18" charset="2"/>
              </a:rPr>
              <a:t>e</a:t>
            </a:r>
            <a:r>
              <a:rPr lang="en-US" sz="1600" baseline="-25000" dirty="0" err="1"/>
              <a:t>o</a:t>
            </a:r>
            <a:r>
              <a:rPr lang="en-US" sz="1600" dirty="0"/>
              <a:t>= dielectric constant</a:t>
            </a:r>
          </a:p>
        </p:txBody>
      </p:sp>
    </p:spTree>
    <p:extLst>
      <p:ext uri="{BB962C8B-B14F-4D97-AF65-F5344CB8AC3E}">
        <p14:creationId xmlns:p14="http://schemas.microsoft.com/office/powerpoint/2010/main" val="128482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52E4-DF93-A3CC-64DF-CD68D9E1D26C}"/>
              </a:ext>
            </a:extLst>
          </p:cNvPr>
          <p:cNvSpPr>
            <a:spLocks noGrp="1"/>
          </p:cNvSpPr>
          <p:nvPr>
            <p:ph type="title"/>
          </p:nvPr>
        </p:nvSpPr>
        <p:spPr/>
        <p:txBody>
          <a:bodyPr/>
          <a:lstStyle/>
          <a:p>
            <a:r>
              <a:rPr lang="en-US" dirty="0"/>
              <a:t>Problem #2: Charged Defects in Full Equilibrium</a:t>
            </a:r>
          </a:p>
        </p:txBody>
      </p:sp>
      <p:sp>
        <p:nvSpPr>
          <p:cNvPr id="3" name="Slide Number Placeholder 2">
            <a:extLst>
              <a:ext uri="{FF2B5EF4-FFF2-40B4-BE49-F238E27FC236}">
                <a16:creationId xmlns:a16="http://schemas.microsoft.com/office/drawing/2014/main" id="{765DC3B4-4CC6-C806-3191-BC7E15CBC281}"/>
              </a:ext>
            </a:extLst>
          </p:cNvPr>
          <p:cNvSpPr>
            <a:spLocks noGrp="1"/>
          </p:cNvSpPr>
          <p:nvPr>
            <p:ph type="sldNum" sz="quarter" idx="10"/>
          </p:nvPr>
        </p:nvSpPr>
        <p:spPr/>
        <p:txBody>
          <a:bodyPr/>
          <a:lstStyle/>
          <a:p>
            <a:fld id="{8ADD95A1-E211-44A4-A76C-944BD421A442}" type="slidenum">
              <a:rPr lang="en-US" smtClean="0"/>
              <a:pPr/>
              <a:t>17</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2D20D6-22F9-1EE9-B6DB-A3494D06E3FF}"/>
                  </a:ext>
                </a:extLst>
              </p:cNvPr>
              <p:cNvSpPr txBox="1"/>
              <p:nvPr/>
            </p:nvSpPr>
            <p:spPr>
              <a:xfrm>
                <a:off x="236484" y="957755"/>
                <a:ext cx="8773404" cy="4773614"/>
              </a:xfrm>
              <a:prstGeom prst="rect">
                <a:avLst/>
              </a:prstGeom>
              <a:noFill/>
            </p:spPr>
            <p:txBody>
              <a:bodyPr wrap="square" rtlCol="0">
                <a:spAutoFit/>
              </a:bodyPr>
              <a:lstStyle/>
              <a:p>
                <a:r>
                  <a:rPr lang="en-US" dirty="0"/>
                  <a:t>Problem structure:</a:t>
                </a:r>
              </a:p>
              <a:p>
                <a:r>
                  <a:rPr lang="en-US" dirty="0"/>
                  <a:t>Same as Problem 1 (including having all chemical potentials specified), but with the additional constraint of charge balance.  </a:t>
                </a:r>
              </a:p>
              <a:p>
                <a:endParaRPr lang="en-US" dirty="0"/>
              </a:p>
              <a:p>
                <a:r>
                  <a:rPr lang="en-US" dirty="0"/>
                  <a:t>It is commonly assumed that the formation energy for each chargestate is linear in its charge.  This comes from the thought experiment of forming the neutral defect from the neutral crystal, and then doing electrostatic work to change its chargestate by moving an electron to/from the reservoirs, which are assumed to be the conduction or valance bands.     </a:t>
                </a:r>
              </a:p>
              <a:p>
                <a:endParaRPr lang="en-US" dirty="0"/>
              </a:p>
              <a:p>
                <a:r>
                  <a:rPr lang="en-US" dirty="0"/>
                  <a:t>Result: For the case where DFT is used to compute the energy difference between a supercell with and without a defect when EF is at the valence band edge which is also the 0 of electron energy, the formation energy for each chargestate q of each defect or complex j requiring exchanging </a:t>
                </a:r>
                <a:r>
                  <a:rPr lang="en-US" dirty="0">
                    <a:latin typeface="Symbol" panose="05050102010706020507" pitchFamily="18" charset="2"/>
                  </a:rPr>
                  <a:t>D</a:t>
                </a:r>
                <a:r>
                  <a:rPr lang="en-US" dirty="0"/>
                  <a:t>m atoms of elements i with reservoirs at chemical potentials </a:t>
                </a:r>
                <a:r>
                  <a:rPr lang="en-US" dirty="0">
                    <a:latin typeface="Symbol" panose="05050102010706020507" pitchFamily="18" charset="2"/>
                  </a:rPr>
                  <a:t>m</a:t>
                </a:r>
                <a:r>
                  <a:rPr lang="en-US" baseline="-25000" dirty="0"/>
                  <a:t>i</a:t>
                </a:r>
                <a:r>
                  <a:rPr lang="en-US" dirty="0"/>
                  <a:t>  becomes: </a:t>
                </a:r>
              </a:p>
              <a:p>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Δ</m:t>
                      </m:r>
                      <m:sSubSup>
                        <m:sSubSupPr>
                          <m:ctrlPr>
                            <a:rPr lang="el-GR"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sSubSup>
                        <m:sSubSupPr>
                          <m:ctrlPr>
                            <a:rPr lang="el-G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r>
                            <a:rPr lang="en-US" b="0" i="1" baseline="-25000" smtClean="0">
                              <a:latin typeface="Cambria Math" panose="02040503050406030204" pitchFamily="18" charset="0"/>
                              <a:ea typeface="Cambria Math" panose="02040503050406030204" pitchFamily="18" charset="0"/>
                            </a:rPr>
                            <m:t>𝑜</m:t>
                          </m:r>
                          <m:r>
                            <a:rPr lang="en-US" b="0" i="1" baseline="-25000"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m:t>
                              </m:r>
                            </m:sub>
                          </m:sSub>
                          <m:r>
                            <m:rPr>
                              <m:sty m:val="p"/>
                            </m:rPr>
                            <a:rPr lang="el-GR" b="0" i="1" smtClean="0">
                              <a:latin typeface="Cambria Math" panose="02040503050406030204" pitchFamily="18" charset="0"/>
                              <a:ea typeface="Cambria Math" panose="02040503050406030204" pitchFamily="18" charset="0"/>
                            </a:rPr>
                            <m:t>Δ</m:t>
                          </m:r>
                          <m:sSub>
                            <m:sSubPr>
                              <m:ctrlPr>
                                <a:rPr lang="el-GR"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4" name="TextBox 3">
                <a:extLst>
                  <a:ext uri="{FF2B5EF4-FFF2-40B4-BE49-F238E27FC236}">
                    <a16:creationId xmlns:a16="http://schemas.microsoft.com/office/drawing/2014/main" id="{D22D20D6-22F9-1EE9-B6DB-A3494D06E3FF}"/>
                  </a:ext>
                </a:extLst>
              </p:cNvPr>
              <p:cNvSpPr txBox="1">
                <a:spLocks noRot="1" noChangeAspect="1" noMove="1" noResize="1" noEditPoints="1" noAdjustHandles="1" noChangeArrowheads="1" noChangeShapeType="1" noTextEdit="1"/>
              </p:cNvSpPr>
              <p:nvPr/>
            </p:nvSpPr>
            <p:spPr>
              <a:xfrm>
                <a:off x="236484" y="957755"/>
                <a:ext cx="8773404" cy="4773614"/>
              </a:xfrm>
              <a:prstGeom prst="rect">
                <a:avLst/>
              </a:prstGeom>
              <a:blipFill>
                <a:blip r:embed="rId2"/>
                <a:stretch>
                  <a:fillRect l="-625" t="-639" r="-194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9E6A87C-2073-66D1-E632-A8EE01033101}"/>
              </a:ext>
            </a:extLst>
          </p:cNvPr>
          <p:cNvSpPr txBox="1"/>
          <p:nvPr/>
        </p:nvSpPr>
        <p:spPr>
          <a:xfrm>
            <a:off x="0" y="6060125"/>
            <a:ext cx="9287542" cy="276999"/>
          </a:xfrm>
          <a:prstGeom prst="rect">
            <a:avLst/>
          </a:prstGeom>
          <a:noFill/>
        </p:spPr>
        <p:txBody>
          <a:bodyPr wrap="none" rtlCol="0">
            <a:spAutoFit/>
          </a:bodyPr>
          <a:lstStyle/>
          <a:p>
            <a:r>
              <a:rPr lang="en-US" sz="1200" dirty="0"/>
              <a:t>We note that Problem 1 considering only neutral defects is a special case of Problem 2 with all q’s =0.  It’s just easier to introduce things this way.  </a:t>
            </a:r>
          </a:p>
        </p:txBody>
      </p:sp>
    </p:spTree>
    <p:extLst>
      <p:ext uri="{BB962C8B-B14F-4D97-AF65-F5344CB8AC3E}">
        <p14:creationId xmlns:p14="http://schemas.microsoft.com/office/powerpoint/2010/main" val="255666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0B0D-5288-F452-1ABE-9BB785657E72}"/>
              </a:ext>
            </a:extLst>
          </p:cNvPr>
          <p:cNvSpPr>
            <a:spLocks noGrp="1"/>
          </p:cNvSpPr>
          <p:nvPr>
            <p:ph type="title"/>
          </p:nvPr>
        </p:nvSpPr>
        <p:spPr/>
        <p:txBody>
          <a:bodyPr/>
          <a:lstStyle/>
          <a:p>
            <a:r>
              <a:rPr lang="en-US" dirty="0"/>
              <a:t>Problem #2 Continued</a:t>
            </a:r>
          </a:p>
        </p:txBody>
      </p:sp>
      <p:sp>
        <p:nvSpPr>
          <p:cNvPr id="3" name="Slide Number Placeholder 2">
            <a:extLst>
              <a:ext uri="{FF2B5EF4-FFF2-40B4-BE49-F238E27FC236}">
                <a16:creationId xmlns:a16="http://schemas.microsoft.com/office/drawing/2014/main" id="{5359304C-F987-9782-FD0F-5356304BD63F}"/>
              </a:ext>
            </a:extLst>
          </p:cNvPr>
          <p:cNvSpPr>
            <a:spLocks noGrp="1"/>
          </p:cNvSpPr>
          <p:nvPr>
            <p:ph type="sldNum" sz="quarter" idx="10"/>
          </p:nvPr>
        </p:nvSpPr>
        <p:spPr/>
        <p:txBody>
          <a:bodyPr/>
          <a:lstStyle/>
          <a:p>
            <a:fld id="{8ADD95A1-E211-44A4-A76C-944BD421A442}" type="slidenum">
              <a:rPr lang="en-US" smtClean="0"/>
              <a:pPr/>
              <a:t>18</a:t>
            </a:fld>
            <a:endParaRPr lang="en-US" dirty="0"/>
          </a:p>
        </p:txBody>
      </p:sp>
      <p:sp>
        <p:nvSpPr>
          <p:cNvPr id="4" name="TextBox 3">
            <a:extLst>
              <a:ext uri="{FF2B5EF4-FFF2-40B4-BE49-F238E27FC236}">
                <a16:creationId xmlns:a16="http://schemas.microsoft.com/office/drawing/2014/main" id="{B821780B-AC36-A1ED-A930-F3FC15A6A941}"/>
              </a:ext>
            </a:extLst>
          </p:cNvPr>
          <p:cNvSpPr txBox="1"/>
          <p:nvPr/>
        </p:nvSpPr>
        <p:spPr>
          <a:xfrm>
            <a:off x="295603" y="1332185"/>
            <a:ext cx="8473966"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76C5E922-9A4C-417D-9506-4CD1537D412B}"/>
              </a:ext>
            </a:extLst>
          </p:cNvPr>
          <p:cNvSpPr txBox="1"/>
          <p:nvPr/>
        </p:nvSpPr>
        <p:spPr>
          <a:xfrm>
            <a:off x="102477" y="1231392"/>
            <a:ext cx="8757568" cy="646331"/>
          </a:xfrm>
          <a:prstGeom prst="rect">
            <a:avLst/>
          </a:prstGeom>
          <a:noFill/>
        </p:spPr>
        <p:txBody>
          <a:bodyPr wrap="square" rtlCol="0">
            <a:spAutoFit/>
          </a:bodyPr>
          <a:lstStyle/>
          <a:p>
            <a:r>
              <a:rPr lang="en-US" dirty="0"/>
              <a:t>All the </a:t>
            </a:r>
            <a:r>
              <a:rPr lang="en-US" dirty="0">
                <a:latin typeface="Symbol" panose="05050102010706020507" pitchFamily="18" charset="2"/>
              </a:rPr>
              <a:t>m</a:t>
            </a:r>
            <a:r>
              <a:rPr lang="en-US" dirty="0"/>
              <a:t>’s are given.  </a:t>
            </a:r>
            <a:r>
              <a:rPr lang="en-US" dirty="0" err="1"/>
              <a:t>T</a:t>
            </a:r>
            <a:r>
              <a:rPr lang="en-US" baseline="-25000" dirty="0" err="1"/>
              <a:t>equilib</a:t>
            </a:r>
            <a:r>
              <a:rPr lang="en-US" dirty="0"/>
              <a:t> is given.  The # sites, primitive cells, or supercells/volume is given*. We must solve the system of equations below for E</a:t>
            </a:r>
            <a:r>
              <a:rPr lang="en-US" baseline="-25000" dirty="0"/>
              <a:t>F</a:t>
            </a:r>
            <a:r>
              <a:rPr lang="en-US" dirty="0"/>
              <a:t> and the </a:t>
            </a:r>
            <a:r>
              <a:rPr lang="en-US" dirty="0" err="1"/>
              <a:t>n</a:t>
            </a:r>
            <a:r>
              <a:rPr lang="en-US" baseline="-25000" dirty="0" err="1"/>
              <a:t>j</a:t>
            </a:r>
            <a:r>
              <a:rPr lang="en-US" baseline="30000" dirty="0" err="1"/>
              <a:t>q</a:t>
            </a:r>
            <a:r>
              <a:rPr lang="en-US" dirty="0" err="1"/>
              <a:t>’s</a:t>
            </a:r>
            <a:r>
              <a:rPr lang="en-US"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A486B2-8FDD-8FE6-CCA0-9599039DAA77}"/>
                  </a:ext>
                </a:extLst>
              </p:cNvPr>
              <p:cNvSpPr txBox="1"/>
              <p:nvPr/>
            </p:nvSpPr>
            <p:spPr>
              <a:xfrm>
                <a:off x="1559560" y="1978516"/>
                <a:ext cx="4687824" cy="8956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Sup>
                        <m:sSubSupPr>
                          <m:ctrlPr>
                            <a:rPr lang="el-GR"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sSubSup>
                        <m:sSubSupPr>
                          <m:ctrlPr>
                            <a:rPr lang="el-G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r>
                            <a:rPr lang="en-US" b="0" i="1" baseline="-25000" smtClean="0">
                              <a:latin typeface="Cambria Math" panose="02040503050406030204" pitchFamily="18" charset="0"/>
                              <a:ea typeface="Cambria Math" panose="02040503050406030204" pitchFamily="18" charset="0"/>
                            </a:rPr>
                            <m:t>𝑜</m:t>
                          </m:r>
                          <m:r>
                            <a:rPr lang="en-US" b="0" i="1" baseline="-25000"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m:t>
                              </m:r>
                            </m:sub>
                          </m:sSub>
                          <m:r>
                            <m:rPr>
                              <m:sty m:val="p"/>
                            </m:rPr>
                            <a:rPr lang="el-GR" b="0" i="1" smtClean="0">
                              <a:latin typeface="Cambria Math" panose="02040503050406030204" pitchFamily="18" charset="0"/>
                              <a:ea typeface="Cambria Math" panose="02040503050406030204" pitchFamily="18" charset="0"/>
                            </a:rPr>
                            <m:t>Δ</m:t>
                          </m:r>
                          <m:sSub>
                            <m:sSubPr>
                              <m:ctrlPr>
                                <a:rPr lang="el-GR"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7" name="TextBox 6">
                <a:extLst>
                  <a:ext uri="{FF2B5EF4-FFF2-40B4-BE49-F238E27FC236}">
                    <a16:creationId xmlns:a16="http://schemas.microsoft.com/office/drawing/2014/main" id="{94A486B2-8FDD-8FE6-CCA0-9599039DAA77}"/>
                  </a:ext>
                </a:extLst>
              </p:cNvPr>
              <p:cNvSpPr txBox="1">
                <a:spLocks noRot="1" noChangeAspect="1" noMove="1" noResize="1" noEditPoints="1" noAdjustHandles="1" noChangeArrowheads="1" noChangeShapeType="1" noTextEdit="1"/>
              </p:cNvSpPr>
              <p:nvPr/>
            </p:nvSpPr>
            <p:spPr>
              <a:xfrm>
                <a:off x="1559560" y="1978516"/>
                <a:ext cx="4687824" cy="8956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614202-35CB-8305-DB3B-C20E69D744C4}"/>
                  </a:ext>
                </a:extLst>
              </p:cNvPr>
              <p:cNvSpPr txBox="1"/>
              <p:nvPr/>
            </p:nvSpPr>
            <p:spPr>
              <a:xfrm>
                <a:off x="1732105" y="4127751"/>
                <a:ext cx="4687824"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𝑗</m:t>
                              </m:r>
                            </m:sub>
                            <m:sup>
                              <m:r>
                                <a:rPr lang="en-US" b="0" i="1" smtClean="0">
                                  <a:latin typeface="Cambria Math" panose="020405030504060302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11" name="TextBox 10">
                <a:extLst>
                  <a:ext uri="{FF2B5EF4-FFF2-40B4-BE49-F238E27FC236}">
                    <a16:creationId xmlns:a16="http://schemas.microsoft.com/office/drawing/2014/main" id="{DB614202-35CB-8305-DB3B-C20E69D744C4}"/>
                  </a:ext>
                </a:extLst>
              </p:cNvPr>
              <p:cNvSpPr txBox="1">
                <a:spLocks noRot="1" noChangeAspect="1" noMove="1" noResize="1" noEditPoints="1" noAdjustHandles="1" noChangeArrowheads="1" noChangeShapeType="1" noTextEdit="1"/>
              </p:cNvSpPr>
              <p:nvPr/>
            </p:nvSpPr>
            <p:spPr>
              <a:xfrm>
                <a:off x="1732105" y="4127751"/>
                <a:ext cx="4687824" cy="7630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DE46B9-FB55-8E89-E29D-7BBC386788F8}"/>
                  </a:ext>
                </a:extLst>
              </p:cNvPr>
              <p:cNvSpPr txBox="1"/>
              <p:nvPr/>
            </p:nvSpPr>
            <p:spPr>
              <a:xfrm>
                <a:off x="1813035" y="3232121"/>
                <a:ext cx="4990084" cy="714683"/>
              </a:xfrm>
              <a:prstGeom prst="rect">
                <a:avLst/>
              </a:prstGeom>
              <a:noFill/>
            </p:spPr>
            <p:txBody>
              <a:bodyPr wrap="square">
                <a:spAutoFit/>
              </a:bodyPr>
              <a:lstStyle/>
              <a:p>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𝑞</m:t>
                        </m:r>
                      </m:sup>
                    </m:sSubSup>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𝑠𝑢𝑝𝑒𝑟𝑐𝑒𝑙𝑙𝑠</m:t>
                        </m:r>
                      </m:sub>
                    </m:s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𝑒𝑥𝑝</m:t>
                    </m:r>
                    <m:d>
                      <m:dPr>
                        <m:ctrlPr>
                          <a:rPr lang="en-US" i="1">
                            <a:solidFill>
                              <a:schemeClr val="tx1"/>
                            </a:solidFill>
                            <a:latin typeface="Cambria Math" panose="02040503050406030204" pitchFamily="18" charset="0"/>
                            <a:ea typeface="Times New Roman" panose="02020603050405020304" pitchFamily="18" charset="0"/>
                          </a:rPr>
                        </m:ctrlPr>
                      </m:dPr>
                      <m:e>
                        <m:f>
                          <m:fPr>
                            <m:ctrlPr>
                              <a:rPr lang="en-US" i="1">
                                <a:solidFill>
                                  <a:schemeClr val="tx1"/>
                                </a:solidFill>
                                <a:latin typeface="Cambria Math" panose="02040503050406030204" pitchFamily="18" charset="0"/>
                                <a:ea typeface="Times New Roman" panose="02020603050405020304" pitchFamily="18" charset="0"/>
                              </a:rPr>
                            </m:ctrlPr>
                          </m:fPr>
                          <m:num>
                            <m:r>
                              <a:rPr lang="en-US" b="0" i="1" smtClean="0">
                                <a:solidFill>
                                  <a:schemeClr val="tx1"/>
                                </a:solidFill>
                                <a:latin typeface="Cambria Math" panose="02040503050406030204" pitchFamily="18" charset="0"/>
                                <a:ea typeface="Times New Roman" panose="02020603050405020304" pitchFamily="18" charset="0"/>
                              </a:rPr>
                              <m:t>−</m:t>
                            </m:r>
                            <m:sSubSup>
                              <m:sSubSup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𝐸</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num>
                          <m:den>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𝑘</m:t>
                                </m:r>
                              </m:e>
                              <m:sub>
                                <m:r>
                                  <a:rPr lang="en-US" b="0" i="1" smtClean="0">
                                    <a:solidFill>
                                      <a:schemeClr val="tx1"/>
                                    </a:solidFill>
                                    <a:latin typeface="Cambria Math" panose="02040503050406030204" pitchFamily="18" charset="0"/>
                                    <a:cs typeface="Times New Roman" panose="02020603050405020304" pitchFamily="18" charset="0"/>
                                  </a:rPr>
                                  <m:t>𝐵</m:t>
                                </m:r>
                              </m:sub>
                            </m:sSub>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𝑇</m:t>
                                </m:r>
                              </m:e>
                              <m:sub>
                                <m:r>
                                  <a:rPr lang="en-US" b="0" i="1" smtClean="0">
                                    <a:solidFill>
                                      <a:schemeClr val="tx1"/>
                                    </a:solidFill>
                                    <a:latin typeface="Cambria Math" panose="02040503050406030204" pitchFamily="18" charset="0"/>
                                    <a:cs typeface="Times New Roman" panose="02020603050405020304" pitchFamily="18" charset="0"/>
                                  </a:rPr>
                                  <m:t>𝑒𝑞𝑢𝑖𝑙𝑖𝑏</m:t>
                                </m:r>
                              </m:sub>
                            </m:sSub>
                          </m:den>
                        </m:f>
                      </m:e>
                    </m:d>
                  </m:oMath>
                </a14:m>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chemeClr val="tx1"/>
                  </a:solidFill>
                </a:endParaRPr>
              </a:p>
            </p:txBody>
          </p:sp>
        </mc:Choice>
        <mc:Fallback xmlns="">
          <p:sp>
            <p:nvSpPr>
              <p:cNvPr id="12" name="TextBox 11">
                <a:extLst>
                  <a:ext uri="{FF2B5EF4-FFF2-40B4-BE49-F238E27FC236}">
                    <a16:creationId xmlns:a16="http://schemas.microsoft.com/office/drawing/2014/main" id="{7FDE46B9-FB55-8E89-E29D-7BBC386788F8}"/>
                  </a:ext>
                </a:extLst>
              </p:cNvPr>
              <p:cNvSpPr txBox="1">
                <a:spLocks noRot="1" noChangeAspect="1" noMove="1" noResize="1" noEditPoints="1" noAdjustHandles="1" noChangeArrowheads="1" noChangeShapeType="1" noTextEdit="1"/>
              </p:cNvSpPr>
              <p:nvPr/>
            </p:nvSpPr>
            <p:spPr>
              <a:xfrm>
                <a:off x="1813035" y="3232121"/>
                <a:ext cx="4990084" cy="714683"/>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EA16600-82E3-3FD3-9A5A-41253C128ADE}"/>
              </a:ext>
            </a:extLst>
          </p:cNvPr>
          <p:cNvSpPr txBox="1"/>
          <p:nvPr/>
        </p:nvSpPr>
        <p:spPr>
          <a:xfrm>
            <a:off x="138126" y="5318164"/>
            <a:ext cx="8757568" cy="1015663"/>
          </a:xfrm>
          <a:prstGeom prst="rect">
            <a:avLst/>
          </a:prstGeom>
          <a:noFill/>
        </p:spPr>
        <p:txBody>
          <a:bodyPr wrap="square" rtlCol="0">
            <a:spAutoFit/>
          </a:bodyPr>
          <a:lstStyle/>
          <a:p>
            <a:r>
              <a:rPr lang="en-US" sz="1200" dirty="0"/>
              <a:t>*Note on </a:t>
            </a:r>
            <a:r>
              <a:rPr lang="en-US" sz="1200" dirty="0" err="1"/>
              <a:t>N</a:t>
            </a:r>
            <a:r>
              <a:rPr lang="en-US" sz="1200" baseline="-25000" dirty="0" err="1"/>
              <a:t>sites</a:t>
            </a:r>
            <a:r>
              <a:rPr lang="en-US" sz="1200" dirty="0"/>
              <a:t> or </a:t>
            </a:r>
            <a:r>
              <a:rPr lang="en-US" sz="1200" dirty="0" err="1"/>
              <a:t>N</a:t>
            </a:r>
            <a:r>
              <a:rPr lang="en-US" sz="1200" baseline="-25000" dirty="0" err="1"/>
              <a:t>supercells</a:t>
            </a:r>
            <a:r>
              <a:rPr lang="en-US" sz="1200" dirty="0"/>
              <a:t>: This will be in #/cm</a:t>
            </a:r>
            <a:r>
              <a:rPr lang="en-US" sz="1200" baseline="30000" dirty="0"/>
              <a:t>3</a:t>
            </a:r>
            <a:r>
              <a:rPr lang="en-US" sz="1200" dirty="0"/>
              <a:t>.  For complexes or defects with large lattice relaxations, calculations should be done using an appropriately large volume for N.  For example, the primitive unit cell by definition contains on formula unit and one of each unique atom of the basis on the lattice site.  A complex may require two of the same atom on two adjacent lattice sites; thus the whole calculation must be done on the basis of a supercell consisting of 2 primitive cells.  Larger ones can be used but then correction for the geometric multiplicity of this complex within the supercell must be made.    </a:t>
            </a:r>
          </a:p>
        </p:txBody>
      </p:sp>
      <p:sp>
        <p:nvSpPr>
          <p:cNvPr id="6" name="TextBox 5">
            <a:extLst>
              <a:ext uri="{FF2B5EF4-FFF2-40B4-BE49-F238E27FC236}">
                <a16:creationId xmlns:a16="http://schemas.microsoft.com/office/drawing/2014/main" id="{0BFA4500-6924-A7F2-F9B7-1BEEEC023135}"/>
              </a:ext>
            </a:extLst>
          </p:cNvPr>
          <p:cNvSpPr txBox="1"/>
          <p:nvPr/>
        </p:nvSpPr>
        <p:spPr>
          <a:xfrm>
            <a:off x="573662" y="4831077"/>
            <a:ext cx="7996676" cy="369332"/>
          </a:xfrm>
          <a:prstGeom prst="rect">
            <a:avLst/>
          </a:prstGeom>
          <a:noFill/>
        </p:spPr>
        <p:txBody>
          <a:bodyPr wrap="none" rtlCol="0">
            <a:spAutoFit/>
          </a:bodyPr>
          <a:lstStyle/>
          <a:p>
            <a:r>
              <a:rPr lang="en-US" dirty="0"/>
              <a:t>Solving involves finding the Ef producing a root for the CBE, then back-substituting.  </a:t>
            </a:r>
          </a:p>
        </p:txBody>
      </p:sp>
    </p:spTree>
    <p:extLst>
      <p:ext uri="{BB962C8B-B14F-4D97-AF65-F5344CB8AC3E}">
        <p14:creationId xmlns:p14="http://schemas.microsoft.com/office/powerpoint/2010/main" val="245157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6759-0827-DE34-FDB2-18B5DA61C2F0}"/>
              </a:ext>
            </a:extLst>
          </p:cNvPr>
          <p:cNvSpPr>
            <a:spLocks noGrp="1"/>
          </p:cNvSpPr>
          <p:nvPr>
            <p:ph type="title"/>
          </p:nvPr>
        </p:nvSpPr>
        <p:spPr/>
        <p:txBody>
          <a:bodyPr>
            <a:normAutofit fontScale="90000"/>
          </a:bodyPr>
          <a:lstStyle/>
          <a:p>
            <a:r>
              <a:rPr lang="en-US" dirty="0"/>
              <a:t>Problem #3: Hold the concentrations of some defects or chargestates constant.  </a:t>
            </a:r>
          </a:p>
        </p:txBody>
      </p:sp>
      <p:sp>
        <p:nvSpPr>
          <p:cNvPr id="3" name="Slide Number Placeholder 2">
            <a:extLst>
              <a:ext uri="{FF2B5EF4-FFF2-40B4-BE49-F238E27FC236}">
                <a16:creationId xmlns:a16="http://schemas.microsoft.com/office/drawing/2014/main" id="{F4CB3C9F-8908-E9C4-825D-FFAECA1F1AD1}"/>
              </a:ext>
            </a:extLst>
          </p:cNvPr>
          <p:cNvSpPr>
            <a:spLocks noGrp="1"/>
          </p:cNvSpPr>
          <p:nvPr>
            <p:ph type="sldNum" sz="quarter" idx="10"/>
          </p:nvPr>
        </p:nvSpPr>
        <p:spPr/>
        <p:txBody>
          <a:bodyPr/>
          <a:lstStyle/>
          <a:p>
            <a:fld id="{8ADD95A1-E211-44A4-A76C-944BD421A442}" type="slidenum">
              <a:rPr lang="en-US" smtClean="0"/>
              <a:pPr/>
              <a:t>19</a:t>
            </a:fld>
            <a:endParaRPr lang="en-US" dirty="0"/>
          </a:p>
        </p:txBody>
      </p:sp>
      <p:sp>
        <p:nvSpPr>
          <p:cNvPr id="4" name="TextBox 3">
            <a:extLst>
              <a:ext uri="{FF2B5EF4-FFF2-40B4-BE49-F238E27FC236}">
                <a16:creationId xmlns:a16="http://schemas.microsoft.com/office/drawing/2014/main" id="{505FA977-B96E-25E1-9ABA-3A0A487D8455}"/>
              </a:ext>
            </a:extLst>
          </p:cNvPr>
          <p:cNvSpPr txBox="1"/>
          <p:nvPr/>
        </p:nvSpPr>
        <p:spPr>
          <a:xfrm>
            <a:off x="12122" y="962853"/>
            <a:ext cx="91318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Fixed chargestates </a:t>
            </a:r>
            <a:r>
              <a:rPr lang="en-US" dirty="0" err="1"/>
              <a:t>n</a:t>
            </a:r>
            <a:r>
              <a:rPr lang="en-US" baseline="-25000" dirty="0" err="1"/>
              <a:t>j</a:t>
            </a:r>
            <a:r>
              <a:rPr lang="en-US" baseline="30000" dirty="0" err="1"/>
              <a:t>q</a:t>
            </a:r>
            <a:r>
              <a:rPr lang="en-US" dirty="0"/>
              <a:t> are quite simple: the charge associated with a certain chargestate can be entered as a constant into the CBE.  This just replaces its </a:t>
            </a:r>
            <a:r>
              <a:rPr lang="en-US" dirty="0" err="1"/>
              <a:t>n</a:t>
            </a:r>
            <a:r>
              <a:rPr lang="en-US" baseline="-25000" dirty="0" err="1"/>
              <a:t>j</a:t>
            </a:r>
            <a:r>
              <a:rPr lang="en-US" baseline="30000" dirty="0" err="1"/>
              <a:t>q</a:t>
            </a:r>
            <a:r>
              <a:rPr lang="en-US" dirty="0"/>
              <a:t> equation with a constant.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Fixed defects are slightly more complicated, but not too much.  The relative fractions of the chargestates of the defect are computed from a partition function based on their formation energies and trial values of E</a:t>
            </a:r>
            <a:r>
              <a:rPr lang="en-US" baseline="-25000" dirty="0"/>
              <a:t>F</a:t>
            </a:r>
            <a:r>
              <a:rPr lang="en-US" dirty="0"/>
              <a:t> to enforce the total specified for the defect.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9084D03-05B7-2A9F-D932-4C270137E62C}"/>
                  </a:ext>
                </a:extLst>
              </p:cNvPr>
              <p:cNvSpPr txBox="1"/>
              <p:nvPr/>
            </p:nvSpPr>
            <p:spPr>
              <a:xfrm>
                <a:off x="1663077" y="2607444"/>
                <a:ext cx="4687824" cy="8956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Sup>
                        <m:sSubSupPr>
                          <m:ctrlPr>
                            <a:rPr lang="el-GR"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sSubSup>
                        <m:sSubSupPr>
                          <m:ctrlPr>
                            <a:rPr lang="el-GR"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𝐸</m:t>
                          </m:r>
                          <m:r>
                            <a:rPr lang="en-US" b="0" i="1" baseline="-25000" smtClean="0">
                              <a:latin typeface="Cambria Math" panose="02040503050406030204" pitchFamily="18" charset="0"/>
                              <a:ea typeface="Cambria Math" panose="02040503050406030204" pitchFamily="18" charset="0"/>
                            </a:rPr>
                            <m:t>𝑜</m:t>
                          </m:r>
                          <m:r>
                            <a:rPr lang="en-US" b="0" i="1" baseline="-25000"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𝑞</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m:t>
                              </m:r>
                            </m:sub>
                          </m:sSub>
                          <m:r>
                            <m:rPr>
                              <m:sty m:val="p"/>
                            </m:rPr>
                            <a:rPr lang="el-GR" b="0" i="1" smtClean="0">
                              <a:latin typeface="Cambria Math" panose="02040503050406030204" pitchFamily="18" charset="0"/>
                              <a:ea typeface="Cambria Math" panose="02040503050406030204" pitchFamily="18" charset="0"/>
                            </a:rPr>
                            <m:t>Δ</m:t>
                          </m:r>
                          <m:sSub>
                            <m:sSubPr>
                              <m:ctrlPr>
                                <a:rPr lang="el-GR"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p:sp>
            <p:nvSpPr>
              <p:cNvPr id="5" name="TextBox 4">
                <a:extLst>
                  <a:ext uri="{FF2B5EF4-FFF2-40B4-BE49-F238E27FC236}">
                    <a16:creationId xmlns:a16="http://schemas.microsoft.com/office/drawing/2014/main" id="{19084D03-05B7-2A9F-D932-4C270137E62C}"/>
                  </a:ext>
                </a:extLst>
              </p:cNvPr>
              <p:cNvSpPr txBox="1">
                <a:spLocks noRot="1" noChangeAspect="1" noMove="1" noResize="1" noEditPoints="1" noAdjustHandles="1" noChangeArrowheads="1" noChangeShapeType="1" noTextEdit="1"/>
              </p:cNvSpPr>
              <p:nvPr/>
            </p:nvSpPr>
            <p:spPr>
              <a:xfrm>
                <a:off x="1663077" y="2607444"/>
                <a:ext cx="4687824" cy="8956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8259CB7-68DF-593B-AE98-2B1C73125284}"/>
                  </a:ext>
                </a:extLst>
              </p:cNvPr>
              <p:cNvSpPr txBox="1"/>
              <p:nvPr/>
            </p:nvSpPr>
            <p:spPr>
              <a:xfrm>
                <a:off x="1813035" y="5513600"/>
                <a:ext cx="4687824" cy="763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𝑗</m:t>
                              </m:r>
                            </m:sub>
                            <m:sup>
                              <m:r>
                                <a:rPr lang="en-US" b="0" i="1" smtClean="0">
                                  <a:latin typeface="Cambria Math" panose="020405030504060302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e>
                      </m:nary>
                    </m:oMath>
                  </m:oMathPara>
                </a14:m>
                <a:endParaRPr lang="en-US" dirty="0"/>
              </a:p>
            </p:txBody>
          </p:sp>
        </mc:Choice>
        <mc:Fallback>
          <p:sp>
            <p:nvSpPr>
              <p:cNvPr id="6" name="TextBox 5">
                <a:extLst>
                  <a:ext uri="{FF2B5EF4-FFF2-40B4-BE49-F238E27FC236}">
                    <a16:creationId xmlns:a16="http://schemas.microsoft.com/office/drawing/2014/main" id="{58259CB7-68DF-593B-AE98-2B1C73125284}"/>
                  </a:ext>
                </a:extLst>
              </p:cNvPr>
              <p:cNvSpPr txBox="1">
                <a:spLocks noRot="1" noChangeAspect="1" noMove="1" noResize="1" noEditPoints="1" noAdjustHandles="1" noChangeArrowheads="1" noChangeShapeType="1" noTextEdit="1"/>
              </p:cNvSpPr>
              <p:nvPr/>
            </p:nvSpPr>
            <p:spPr>
              <a:xfrm>
                <a:off x="1813035" y="5513600"/>
                <a:ext cx="4687824" cy="7630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7A1EAA6-D238-3EC2-1D66-DFBFC7E2C2B5}"/>
                  </a:ext>
                </a:extLst>
              </p:cNvPr>
              <p:cNvSpPr txBox="1"/>
              <p:nvPr/>
            </p:nvSpPr>
            <p:spPr>
              <a:xfrm>
                <a:off x="1810581" y="4620246"/>
                <a:ext cx="4990084" cy="714683"/>
              </a:xfrm>
              <a:prstGeom prst="rect">
                <a:avLst/>
              </a:prstGeom>
              <a:noFill/>
            </p:spPr>
            <p:txBody>
              <a:bodyPr wrap="square">
                <a:spAutoFit/>
              </a:bodyPr>
              <a:lstStyle/>
              <a:p>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𝑗</m:t>
                        </m:r>
                      </m:sub>
                      <m:sup>
                        <m:r>
                          <a:rPr lang="en-US" b="0" i="1" smtClean="0">
                            <a:solidFill>
                              <a:schemeClr val="tx1"/>
                            </a:solidFill>
                            <a:latin typeface="Cambria Math" panose="02040503050406030204" pitchFamily="18" charset="0"/>
                          </a:rPr>
                          <m:t>𝑞</m:t>
                        </m:r>
                      </m:sup>
                    </m:sSubSup>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𝑠𝑢𝑝𝑒𝑟𝑐𝑒𝑙𝑙𝑠</m:t>
                        </m:r>
                      </m:sub>
                    </m:sSub>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𝑒𝑥𝑝</m:t>
                    </m:r>
                    <m:d>
                      <m:dPr>
                        <m:ctrlPr>
                          <a:rPr lang="en-US" i="1">
                            <a:solidFill>
                              <a:schemeClr val="tx1"/>
                            </a:solidFill>
                            <a:latin typeface="Cambria Math" panose="02040503050406030204" pitchFamily="18" charset="0"/>
                            <a:ea typeface="Times New Roman" panose="02020603050405020304" pitchFamily="18" charset="0"/>
                          </a:rPr>
                        </m:ctrlPr>
                      </m:dPr>
                      <m:e>
                        <m:f>
                          <m:fPr>
                            <m:ctrlPr>
                              <a:rPr lang="en-US" i="1">
                                <a:solidFill>
                                  <a:schemeClr val="tx1"/>
                                </a:solidFill>
                                <a:latin typeface="Cambria Math" panose="02040503050406030204" pitchFamily="18" charset="0"/>
                                <a:ea typeface="Times New Roman" panose="02020603050405020304" pitchFamily="18" charset="0"/>
                              </a:rPr>
                            </m:ctrlPr>
                          </m:fPr>
                          <m:num>
                            <m:r>
                              <a:rPr lang="en-US" b="0" i="1" smtClean="0">
                                <a:solidFill>
                                  <a:schemeClr val="tx1"/>
                                </a:solidFill>
                                <a:latin typeface="Cambria Math" panose="02040503050406030204" pitchFamily="18" charset="0"/>
                                <a:ea typeface="Times New Roman" panose="02020603050405020304" pitchFamily="18" charset="0"/>
                              </a:rPr>
                              <m:t>−</m:t>
                            </m:r>
                            <m:sSubSup>
                              <m:sSubSupPr>
                                <m:ctrlP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𝐸</m:t>
                                </m:r>
                              </m:e>
                              <m:sub>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sub>
                              <m:sup>
                                <m:r>
                                  <a:rPr lang="en-US"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num>
                          <m:den>
                            <m:sSub>
                              <m:sSubPr>
                                <m:ctrlPr>
                                  <a:rPr lang="en-US"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𝑘</m:t>
                                </m:r>
                              </m:e>
                              <m:sub>
                                <m:r>
                                  <a:rPr lang="en-US" b="0" i="1" smtClean="0">
                                    <a:solidFill>
                                      <a:schemeClr val="tx1"/>
                                    </a:solidFill>
                                    <a:latin typeface="Cambria Math" panose="02040503050406030204" pitchFamily="18" charset="0"/>
                                    <a:cs typeface="Times New Roman" panose="02020603050405020304" pitchFamily="18" charset="0"/>
                                  </a:rPr>
                                  <m:t>𝐵</m:t>
                                </m:r>
                              </m:sub>
                            </m:sSub>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𝑇</m:t>
                                </m:r>
                              </m:e>
                              <m:sub>
                                <m:r>
                                  <a:rPr lang="en-US" b="0" i="1" smtClean="0">
                                    <a:solidFill>
                                      <a:schemeClr val="tx1"/>
                                    </a:solidFill>
                                    <a:latin typeface="Cambria Math" panose="02040503050406030204" pitchFamily="18" charset="0"/>
                                    <a:cs typeface="Times New Roman" panose="02020603050405020304" pitchFamily="18" charset="0"/>
                                  </a:rPr>
                                  <m:t>𝑒𝑞𝑢𝑖𝑙𝑖𝑏</m:t>
                                </m:r>
                              </m:sub>
                            </m:sSub>
                          </m:den>
                        </m:f>
                      </m:e>
                    </m:d>
                  </m:oMath>
                </a14:m>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chemeClr val="tx1"/>
                  </a:solidFill>
                </a:endParaRPr>
              </a:p>
            </p:txBody>
          </p:sp>
        </mc:Choice>
        <mc:Fallback>
          <p:sp>
            <p:nvSpPr>
              <p:cNvPr id="7" name="TextBox 6">
                <a:extLst>
                  <a:ext uri="{FF2B5EF4-FFF2-40B4-BE49-F238E27FC236}">
                    <a16:creationId xmlns:a16="http://schemas.microsoft.com/office/drawing/2014/main" id="{B7A1EAA6-D238-3EC2-1D66-DFBFC7E2C2B5}"/>
                  </a:ext>
                </a:extLst>
              </p:cNvPr>
              <p:cNvSpPr txBox="1">
                <a:spLocks noRot="1" noChangeAspect="1" noMove="1" noResize="1" noEditPoints="1" noAdjustHandles="1" noChangeArrowheads="1" noChangeShapeType="1" noTextEdit="1"/>
              </p:cNvSpPr>
              <p:nvPr/>
            </p:nvSpPr>
            <p:spPr>
              <a:xfrm>
                <a:off x="1810581" y="4620246"/>
                <a:ext cx="4990084" cy="7146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130363A-A1F3-FBAE-4903-CE15DB7E8CC1}"/>
                  </a:ext>
                </a:extLst>
              </p:cNvPr>
              <p:cNvSpPr txBox="1"/>
              <p:nvPr/>
            </p:nvSpPr>
            <p:spPr>
              <a:xfrm>
                <a:off x="22608" y="3578326"/>
                <a:ext cx="8566030" cy="8632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𝑗</m:t>
                          </m:r>
                        </m:sub>
                        <m:sup>
                          <m:r>
                            <a:rPr lang="en-US" i="1">
                              <a:latin typeface="Cambria Math" panose="02040503050406030204" pitchFamily="18" charset="0"/>
                            </a:rPr>
                            <m:t>𝑞</m:t>
                          </m:r>
                        </m:sup>
                      </m:sSubSup>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𝑑𝑒𝑓𝑒𝑐𝑡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cs typeface="Times New Roman" panose="02020603050405020304" pitchFamily="18" charset="0"/>
                        </a:rPr>
                        <m:t>𝑒𝑥𝑝</m:t>
                      </m:r>
                      <m:d>
                        <m:dPr>
                          <m:ctrlPr>
                            <a:rPr lang="en-US" i="1">
                              <a:latin typeface="Cambria Math" panose="02040503050406030204" pitchFamily="18" charset="0"/>
                              <a:ea typeface="Times New Roman" panose="02020603050405020304" pitchFamily="18" charset="0"/>
                            </a:rPr>
                          </m:ctrlPr>
                        </m:dPr>
                        <m:e>
                          <m:f>
                            <m:fPr>
                              <m:ctrlPr>
                                <a:rPr lang="en-US" i="1">
                                  <a:latin typeface="Cambria Math" panose="02040503050406030204" pitchFamily="18" charset="0"/>
                                  <a:ea typeface="Times New Roman" panose="02020603050405020304" pitchFamily="18" charset="0"/>
                                </a:rPr>
                              </m:ctrlPr>
                            </m:fPr>
                            <m:num>
                              <m:r>
                                <a:rPr lang="en-US" i="1">
                                  <a:latin typeface="Cambria Math" panose="02040503050406030204" pitchFamily="18" charset="0"/>
                                  <a:ea typeface="Times New Roman" panose="02020603050405020304" pitchFamily="18" charset="0"/>
                                </a:rPr>
                                <m:t>−</m:t>
                              </m:r>
                              <m:sSubSup>
                                <m:sSubSupPr>
                                  <m:ctrlPr>
                                    <a:rPr lang="en-US" i="1">
                                      <a:latin typeface="Cambria Math" panose="02040503050406030204" pitchFamily="18" charset="0"/>
                                      <a:ea typeface="Calibri" panose="020F0502020204030204" pitchFamily="34"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𝐸</m:t>
                                  </m:r>
                                </m:e>
                                <m:sub>
                                  <m:r>
                                    <a:rPr lang="en-US" i="1">
                                      <a:latin typeface="Cambria Math" panose="02040503050406030204" pitchFamily="18" charset="0"/>
                                      <a:ea typeface="Calibri" panose="020F0502020204030204" pitchFamily="34" charset="0"/>
                                      <a:cs typeface="Times New Roman" panose="02020603050405020304" pitchFamily="18" charset="0"/>
                                    </a:rPr>
                                    <m:t>𝑗</m:t>
                                  </m:r>
                                </m:sub>
                                <m:sup>
                                  <m:r>
                                    <a:rPr lang="en-US" i="1">
                                      <a:latin typeface="Cambria Math" panose="02040503050406030204" pitchFamily="18" charset="0"/>
                                      <a:ea typeface="Calibri" panose="020F0502020204030204" pitchFamily="34" charset="0"/>
                                      <a:cs typeface="Times New Roman" panose="020206030504050203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𝐵</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𝑇</m:t>
                                  </m:r>
                                </m:e>
                                <m:sub>
                                  <m:r>
                                    <a:rPr lang="en-US" i="1">
                                      <a:latin typeface="Cambria Math" panose="02040503050406030204" pitchFamily="18" charset="0"/>
                                      <a:cs typeface="Times New Roman" panose="02020603050405020304" pitchFamily="18" charset="0"/>
                                    </a:rPr>
                                    <m:t>𝑒𝑞𝑢𝑖𝑙𝑖𝑏</m:t>
                                  </m:r>
                                </m:sub>
                              </m:sSub>
                            </m:den>
                          </m:f>
                        </m:e>
                      </m:d>
                      <m:r>
                        <a:rPr lang="en-US" b="0" i="1" smtClean="0">
                          <a:latin typeface="Cambria Math" panose="02040503050406030204" pitchFamily="18" charset="0"/>
                          <a:cs typeface="Times New Roman" panose="02020603050405020304" pitchFamily="18" charset="0"/>
                        </a:rPr>
                        <m:t>/</m:t>
                      </m:r>
                      <m:nary>
                        <m:naryPr>
                          <m:chr m:val="∑"/>
                          <m:supHide m:val="on"/>
                          <m:ctrlPr>
                            <a:rPr lang="en-US" b="0" i="1" smtClean="0">
                              <a:latin typeface="Cambria Math" panose="02040503050406030204" pitchFamily="18" charset="0"/>
                              <a:cs typeface="Times New Roman" panose="02020603050405020304" pitchFamily="18" charset="0"/>
                            </a:rPr>
                          </m:ctrlPr>
                        </m:naryPr>
                        <m:sub>
                          <m:r>
                            <m:rPr>
                              <m:brk m:alnAt="7"/>
                            </m:rPr>
                            <a:rPr lang="en-US" b="0" i="1" smtClean="0">
                              <a:latin typeface="Cambria Math" panose="02040503050406030204" pitchFamily="18" charset="0"/>
                              <a:cs typeface="Times New Roman" panose="02020603050405020304" pitchFamily="18" charset="0"/>
                            </a:rPr>
                            <m:t>𝑎𝑙𝑙</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𝑖𝑛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𝑑𝑒𝑓𝑒𝑐𝑡</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𝑘</m:t>
                          </m:r>
                        </m:sub>
                        <m:sup/>
                        <m:e>
                          <m:r>
                            <a:rPr lang="en-US" i="1">
                              <a:latin typeface="Cambria Math" panose="02040503050406030204" pitchFamily="18" charset="0"/>
                              <a:ea typeface="Cambria Math" panose="02040503050406030204" pitchFamily="18" charset="0"/>
                              <a:cs typeface="Times New Roman" panose="02020603050405020304" pitchFamily="18" charset="0"/>
                            </a:rPr>
                            <m:t>𝑒𝑥𝑝</m:t>
                          </m:r>
                          <m:d>
                            <m:dPr>
                              <m:ctrlPr>
                                <a:rPr lang="en-US" i="1">
                                  <a:latin typeface="Cambria Math" panose="02040503050406030204" pitchFamily="18" charset="0"/>
                                  <a:ea typeface="Times New Roman" panose="02020603050405020304" pitchFamily="18" charset="0"/>
                                </a:rPr>
                              </m:ctrlPr>
                            </m:dPr>
                            <m:e>
                              <m:f>
                                <m:fPr>
                                  <m:ctrlPr>
                                    <a:rPr lang="en-US" i="1">
                                      <a:latin typeface="Cambria Math" panose="02040503050406030204" pitchFamily="18" charset="0"/>
                                      <a:ea typeface="Times New Roman" panose="02020603050405020304" pitchFamily="18" charset="0"/>
                                    </a:rPr>
                                  </m:ctrlPr>
                                </m:fPr>
                                <m:num>
                                  <m:r>
                                    <a:rPr lang="en-US" i="1">
                                      <a:latin typeface="Cambria Math" panose="02040503050406030204" pitchFamily="18" charset="0"/>
                                      <a:ea typeface="Times New Roman" panose="02020603050405020304" pitchFamily="18" charset="0"/>
                                    </a:rPr>
                                    <m:t>−</m:t>
                                  </m:r>
                                  <m:sSubSup>
                                    <m:sSubSupPr>
                                      <m:ctrlPr>
                                        <a:rPr lang="en-US" i="1">
                                          <a:latin typeface="Cambria Math" panose="02040503050406030204" pitchFamily="18" charset="0"/>
                                          <a:ea typeface="Calibri" panose="020F0502020204030204" pitchFamily="34" charset="0"/>
                                          <a:cs typeface="Times New Roman" panose="02020603050405020304" pitchFamily="18" charset="0"/>
                                        </a:rPr>
                                      </m:ctrlPr>
                                    </m:sSubSupPr>
                                    <m:e>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𝐸</m:t>
                                      </m:r>
                                    </m:e>
                                    <m:sub>
                                      <m:r>
                                        <a:rPr lang="en-US" i="1">
                                          <a:latin typeface="Cambria Math" panose="02040503050406030204" pitchFamily="18" charset="0"/>
                                          <a:ea typeface="Calibri" panose="020F0502020204030204" pitchFamily="34" charset="0"/>
                                          <a:cs typeface="Times New Roman" panose="02020603050405020304" pitchFamily="18" charset="0"/>
                                        </a:rPr>
                                        <m:t>𝑗</m:t>
                                      </m:r>
                                    </m:sub>
                                    <m:sup>
                                      <m:r>
                                        <a:rPr lang="en-US" i="1">
                                          <a:latin typeface="Cambria Math" panose="02040503050406030204" pitchFamily="18" charset="0"/>
                                          <a:ea typeface="Calibri" panose="020F0502020204030204" pitchFamily="34" charset="0"/>
                                          <a:cs typeface="Times New Roman" panose="02020603050405020304" pitchFamily="18" charset="0"/>
                                        </a:rPr>
                                        <m:t>𝑞</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m:t>
                                  </m:r>
                                </m:num>
                                <m:den>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𝐵</m:t>
                                      </m:r>
                                    </m:sub>
                                  </m:sSub>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𝑇</m:t>
                                      </m:r>
                                    </m:e>
                                    <m:sub>
                                      <m:r>
                                        <a:rPr lang="en-US" i="1">
                                          <a:latin typeface="Cambria Math" panose="02040503050406030204" pitchFamily="18" charset="0"/>
                                          <a:cs typeface="Times New Roman" panose="02020603050405020304" pitchFamily="18" charset="0"/>
                                        </a:rPr>
                                        <m:t>𝑒𝑞𝑢𝑖𝑙𝑖𝑏</m:t>
                                      </m:r>
                                    </m:sub>
                                  </m:sSub>
                                </m:den>
                              </m:f>
                            </m:e>
                          </m:d>
                        </m:e>
                      </m:nary>
                    </m:oMath>
                  </m:oMathPara>
                </a14:m>
                <a:endParaRPr lang="en-US" dirty="0"/>
              </a:p>
            </p:txBody>
          </p:sp>
        </mc:Choice>
        <mc:Fallback>
          <p:sp>
            <p:nvSpPr>
              <p:cNvPr id="10" name="TextBox 9">
                <a:extLst>
                  <a:ext uri="{FF2B5EF4-FFF2-40B4-BE49-F238E27FC236}">
                    <a16:creationId xmlns:a16="http://schemas.microsoft.com/office/drawing/2014/main" id="{1130363A-A1F3-FBAE-4903-CE15DB7E8CC1}"/>
                  </a:ext>
                </a:extLst>
              </p:cNvPr>
              <p:cNvSpPr txBox="1">
                <a:spLocks noRot="1" noChangeAspect="1" noMove="1" noResize="1" noEditPoints="1" noAdjustHandles="1" noChangeArrowheads="1" noChangeShapeType="1" noTextEdit="1"/>
              </p:cNvSpPr>
              <p:nvPr/>
            </p:nvSpPr>
            <p:spPr>
              <a:xfrm>
                <a:off x="22608" y="3578326"/>
                <a:ext cx="8566030" cy="863250"/>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6CD112D-7357-83C4-45F6-07BDA072BCE4}"/>
              </a:ext>
            </a:extLst>
          </p:cNvPr>
          <p:cNvSpPr txBox="1"/>
          <p:nvPr/>
        </p:nvSpPr>
        <p:spPr>
          <a:xfrm>
            <a:off x="6536331" y="4792922"/>
            <a:ext cx="1623842" cy="369332"/>
          </a:xfrm>
          <a:prstGeom prst="rect">
            <a:avLst/>
          </a:prstGeom>
          <a:noFill/>
        </p:spPr>
        <p:txBody>
          <a:bodyPr wrap="none" rtlCol="0">
            <a:spAutoFit/>
          </a:bodyPr>
          <a:lstStyle/>
          <a:p>
            <a:r>
              <a:rPr lang="en-US" dirty="0"/>
              <a:t>For all other j’s</a:t>
            </a:r>
          </a:p>
        </p:txBody>
      </p:sp>
    </p:spTree>
    <p:extLst>
      <p:ext uri="{BB962C8B-B14F-4D97-AF65-F5344CB8AC3E}">
        <p14:creationId xmlns:p14="http://schemas.microsoft.com/office/powerpoint/2010/main" val="346970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755A-C1A0-4D6B-A1B5-516783E214B0}"/>
              </a:ext>
            </a:extLst>
          </p:cNvPr>
          <p:cNvSpPr>
            <a:spLocks noGrp="1"/>
          </p:cNvSpPr>
          <p:nvPr>
            <p:ph type="title"/>
          </p:nvPr>
        </p:nvSpPr>
        <p:spPr/>
        <p:txBody>
          <a:bodyPr/>
          <a:lstStyle/>
          <a:p>
            <a:r>
              <a:rPr lang="en-US" sz="2400" dirty="0"/>
              <a:t>Goal: Quantitative Computation of Point Defects for </a:t>
            </a:r>
            <a:r>
              <a:rPr lang="en-US" dirty="0"/>
              <a:t>Specific Semiconductor Samples</a:t>
            </a:r>
            <a:endParaRPr lang="en-US" sz="2400" dirty="0"/>
          </a:p>
        </p:txBody>
      </p:sp>
      <p:sp>
        <p:nvSpPr>
          <p:cNvPr id="3" name="Slide Number Placeholder 2">
            <a:extLst>
              <a:ext uri="{FF2B5EF4-FFF2-40B4-BE49-F238E27FC236}">
                <a16:creationId xmlns:a16="http://schemas.microsoft.com/office/drawing/2014/main" id="{01A5D547-4108-4FAB-9E94-32FEC2E66A7A}"/>
              </a:ext>
            </a:extLst>
          </p:cNvPr>
          <p:cNvSpPr>
            <a:spLocks noGrp="1"/>
          </p:cNvSpPr>
          <p:nvPr>
            <p:ph type="sldNum" sz="quarter" idx="10"/>
          </p:nvPr>
        </p:nvSpPr>
        <p:spPr/>
        <p:txBody>
          <a:bodyPr/>
          <a:lstStyle/>
          <a:p>
            <a:fld id="{8ADD95A1-E211-44A4-A76C-944BD421A442}" type="slidenum">
              <a:rPr lang="en-US" smtClean="0">
                <a:latin typeface="+mn-lt"/>
                <a:cs typeface="Times New Roman" panose="02020603050405020304" pitchFamily="18" charset="0"/>
              </a:rPr>
              <a:pPr/>
              <a:t>2</a:t>
            </a:fld>
            <a:endParaRPr lang="en-US" dirty="0">
              <a:latin typeface="+mn-lt"/>
              <a:cs typeface="Times New Roman" panose="02020603050405020304" pitchFamily="18" charset="0"/>
            </a:endParaRPr>
          </a:p>
        </p:txBody>
      </p:sp>
      <p:pic>
        <p:nvPicPr>
          <p:cNvPr id="1026" name="Picture 2" descr="Imperfection in Solids">
            <a:extLst>
              <a:ext uri="{FF2B5EF4-FFF2-40B4-BE49-F238E27FC236}">
                <a16:creationId xmlns:a16="http://schemas.microsoft.com/office/drawing/2014/main" id="{20933184-A945-4B13-B715-784697605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1428"/>
            <a:ext cx="4370527" cy="27755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643EDE-160E-0DF4-ED78-7B44EBFA8DC7}"/>
              </a:ext>
            </a:extLst>
          </p:cNvPr>
          <p:cNvPicPr>
            <a:picLocks noChangeAspect="1"/>
          </p:cNvPicPr>
          <p:nvPr/>
        </p:nvPicPr>
        <p:blipFill rotWithShape="1">
          <a:blip r:embed="rId3">
            <a:extLst>
              <a:ext uri="{28A0092B-C50C-407E-A947-70E740481C1C}">
                <a14:useLocalDpi xmlns:a14="http://schemas.microsoft.com/office/drawing/2010/main" val="0"/>
              </a:ext>
            </a:extLst>
          </a:blip>
          <a:srcRect l="4057" t="6749" r="1035" b="2715"/>
          <a:stretch/>
        </p:blipFill>
        <p:spPr>
          <a:xfrm>
            <a:off x="4347784" y="3598052"/>
            <a:ext cx="2015652" cy="1933573"/>
          </a:xfrm>
          <a:prstGeom prst="rect">
            <a:avLst/>
          </a:prstGeom>
        </p:spPr>
      </p:pic>
      <p:pic>
        <p:nvPicPr>
          <p:cNvPr id="5" name="Picture 4">
            <a:extLst>
              <a:ext uri="{FF2B5EF4-FFF2-40B4-BE49-F238E27FC236}">
                <a16:creationId xmlns:a16="http://schemas.microsoft.com/office/drawing/2014/main" id="{38559FFB-28E1-B1FA-5772-FEC8C64C9EA8}"/>
              </a:ext>
            </a:extLst>
          </p:cNvPr>
          <p:cNvPicPr>
            <a:picLocks noChangeAspect="1"/>
          </p:cNvPicPr>
          <p:nvPr/>
        </p:nvPicPr>
        <p:blipFill rotWithShape="1">
          <a:blip r:embed="rId4">
            <a:extLst>
              <a:ext uri="{28A0092B-C50C-407E-A947-70E740481C1C}">
                <a14:useLocalDpi xmlns:a14="http://schemas.microsoft.com/office/drawing/2010/main" val="0"/>
              </a:ext>
            </a:extLst>
          </a:blip>
          <a:srcRect l="2820" t="1976" r="3364" b="1893"/>
          <a:stretch/>
        </p:blipFill>
        <p:spPr>
          <a:xfrm>
            <a:off x="6646564" y="3597494"/>
            <a:ext cx="2148218" cy="1933573"/>
          </a:xfrm>
          <a:prstGeom prst="rect">
            <a:avLst/>
          </a:prstGeom>
        </p:spPr>
      </p:pic>
      <p:sp>
        <p:nvSpPr>
          <p:cNvPr id="6" name="TextBox 5">
            <a:extLst>
              <a:ext uri="{FF2B5EF4-FFF2-40B4-BE49-F238E27FC236}">
                <a16:creationId xmlns:a16="http://schemas.microsoft.com/office/drawing/2014/main" id="{684CFFD4-829B-E63B-0245-2EEF850BE9E2}"/>
              </a:ext>
            </a:extLst>
          </p:cNvPr>
          <p:cNvSpPr txBox="1"/>
          <p:nvPr/>
        </p:nvSpPr>
        <p:spPr>
          <a:xfrm>
            <a:off x="4370527" y="5739663"/>
            <a:ext cx="5063242" cy="507831"/>
          </a:xfrm>
          <a:prstGeom prst="rect">
            <a:avLst/>
          </a:prstGeom>
          <a:noFill/>
        </p:spPr>
        <p:txBody>
          <a:bodyPr wrap="square" rtlCol="0">
            <a:spAutoFit/>
          </a:bodyPr>
          <a:lstStyle/>
          <a:p>
            <a:r>
              <a:rPr lang="en-US" sz="1350" dirty="0"/>
              <a:t>Two different growth methods for </a:t>
            </a:r>
            <a:r>
              <a:rPr lang="en-US" sz="1350" dirty="0">
                <a:latin typeface="Symbol" panose="05050102010706020507" pitchFamily="18" charset="2"/>
              </a:rPr>
              <a:t>b</a:t>
            </a:r>
            <a:r>
              <a:rPr lang="en-US" sz="1350" dirty="0"/>
              <a:t>-Ga</a:t>
            </a:r>
            <a:r>
              <a:rPr lang="en-US" sz="1350" baseline="-25000" dirty="0"/>
              <a:t>2</a:t>
            </a:r>
            <a:r>
              <a:rPr lang="en-US" sz="1350" dirty="0"/>
              <a:t>O</a:t>
            </a:r>
            <a:r>
              <a:rPr lang="en-US" sz="1350" baseline="-25000" dirty="0"/>
              <a:t>3</a:t>
            </a:r>
            <a:r>
              <a:rPr lang="en-US" sz="1350" dirty="0"/>
              <a:t> using different pO</a:t>
            </a:r>
            <a:r>
              <a:rPr lang="en-US" sz="1350" baseline="-25000" dirty="0"/>
              <a:t>2</a:t>
            </a:r>
            <a:r>
              <a:rPr lang="en-US" sz="1350" dirty="0"/>
              <a:t> and different crucibles that introduce different impurities   </a:t>
            </a:r>
          </a:p>
        </p:txBody>
      </p:sp>
      <p:sp>
        <p:nvSpPr>
          <p:cNvPr id="8" name="TextBox 7">
            <a:extLst>
              <a:ext uri="{FF2B5EF4-FFF2-40B4-BE49-F238E27FC236}">
                <a16:creationId xmlns:a16="http://schemas.microsoft.com/office/drawing/2014/main" id="{201E5F6A-E938-0520-4B67-9A6592FB529C}"/>
              </a:ext>
            </a:extLst>
          </p:cNvPr>
          <p:cNvSpPr txBox="1"/>
          <p:nvPr/>
        </p:nvSpPr>
        <p:spPr>
          <a:xfrm>
            <a:off x="4435414" y="1326374"/>
            <a:ext cx="3918474" cy="1200329"/>
          </a:xfrm>
          <a:prstGeom prst="rect">
            <a:avLst/>
          </a:prstGeom>
          <a:noFill/>
        </p:spPr>
        <p:txBody>
          <a:bodyPr wrap="square" rtlCol="0">
            <a:spAutoFit/>
          </a:bodyPr>
          <a:lstStyle/>
          <a:p>
            <a:r>
              <a:rPr lang="en-US" dirty="0"/>
              <a:t>DFT with hybrid functionals has shown it can predict atomic configurations,  formation energies, charge transition levels, </a:t>
            </a:r>
            <a:r>
              <a:rPr lang="en-US" dirty="0" err="1"/>
              <a:t>etc</a:t>
            </a:r>
            <a:r>
              <a:rPr lang="en-US" dirty="0"/>
              <a:t> for semiconductor defects</a:t>
            </a:r>
          </a:p>
        </p:txBody>
      </p:sp>
      <p:sp>
        <p:nvSpPr>
          <p:cNvPr id="9" name="TextBox 8">
            <a:extLst>
              <a:ext uri="{FF2B5EF4-FFF2-40B4-BE49-F238E27FC236}">
                <a16:creationId xmlns:a16="http://schemas.microsoft.com/office/drawing/2014/main" id="{C408B4AF-E8C7-443E-3F20-90D6BD2113AA}"/>
              </a:ext>
            </a:extLst>
          </p:cNvPr>
          <p:cNvSpPr txBox="1"/>
          <p:nvPr/>
        </p:nvSpPr>
        <p:spPr>
          <a:xfrm>
            <a:off x="146182" y="4216169"/>
            <a:ext cx="3918474" cy="2031325"/>
          </a:xfrm>
          <a:prstGeom prst="rect">
            <a:avLst/>
          </a:prstGeom>
          <a:noFill/>
        </p:spPr>
        <p:txBody>
          <a:bodyPr wrap="square" rtlCol="0">
            <a:spAutoFit/>
          </a:bodyPr>
          <a:lstStyle/>
          <a:p>
            <a:r>
              <a:rPr lang="en-US" dirty="0"/>
              <a:t>But… there are still a lot of steps between those energetics and making quantitative predictions for real-world samples.   </a:t>
            </a:r>
          </a:p>
          <a:p>
            <a:endParaRPr lang="en-US" dirty="0"/>
          </a:p>
          <a:p>
            <a:r>
              <a:rPr lang="en-US" dirty="0"/>
              <a:t>Kroger is a step on the path towards that vision</a:t>
            </a:r>
          </a:p>
        </p:txBody>
      </p:sp>
    </p:spTree>
    <p:extLst>
      <p:ext uri="{BB962C8B-B14F-4D97-AF65-F5344CB8AC3E}">
        <p14:creationId xmlns:p14="http://schemas.microsoft.com/office/powerpoint/2010/main" val="316788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D042-574D-B0F2-1D4D-94BDE81F14B1}"/>
              </a:ext>
            </a:extLst>
          </p:cNvPr>
          <p:cNvSpPr>
            <a:spLocks noGrp="1"/>
          </p:cNvSpPr>
          <p:nvPr>
            <p:ph type="title"/>
          </p:nvPr>
        </p:nvSpPr>
        <p:spPr/>
        <p:txBody>
          <a:bodyPr>
            <a:noAutofit/>
          </a:bodyPr>
          <a:lstStyle/>
          <a:p>
            <a:r>
              <a:rPr lang="en-US" sz="2400" dirty="0"/>
              <a:t>Problem #4: Calculate the defects and carriers present after quenching from an equilibrium temperature to another T </a:t>
            </a:r>
          </a:p>
        </p:txBody>
      </p:sp>
      <p:sp>
        <p:nvSpPr>
          <p:cNvPr id="3" name="Slide Number Placeholder 2">
            <a:extLst>
              <a:ext uri="{FF2B5EF4-FFF2-40B4-BE49-F238E27FC236}">
                <a16:creationId xmlns:a16="http://schemas.microsoft.com/office/drawing/2014/main" id="{99BB2FD2-2F25-794C-16CF-FD71F34F8B26}"/>
              </a:ext>
            </a:extLst>
          </p:cNvPr>
          <p:cNvSpPr>
            <a:spLocks noGrp="1"/>
          </p:cNvSpPr>
          <p:nvPr>
            <p:ph type="sldNum" sz="quarter" idx="10"/>
          </p:nvPr>
        </p:nvSpPr>
        <p:spPr/>
        <p:txBody>
          <a:bodyPr/>
          <a:lstStyle/>
          <a:p>
            <a:fld id="{8ADD95A1-E211-44A4-A76C-944BD421A442}" type="slidenum">
              <a:rPr lang="en-US" smtClean="0"/>
              <a:pPr/>
              <a:t>20</a:t>
            </a:fld>
            <a:endParaRPr lang="en-US" dirty="0"/>
          </a:p>
        </p:txBody>
      </p:sp>
      <p:sp>
        <p:nvSpPr>
          <p:cNvPr id="4" name="TextBox 3">
            <a:extLst>
              <a:ext uri="{FF2B5EF4-FFF2-40B4-BE49-F238E27FC236}">
                <a16:creationId xmlns:a16="http://schemas.microsoft.com/office/drawing/2014/main" id="{51EE8175-0C7E-9690-86CC-AB46E6806078}"/>
              </a:ext>
            </a:extLst>
          </p:cNvPr>
          <p:cNvSpPr txBox="1"/>
          <p:nvPr/>
        </p:nvSpPr>
        <p:spPr>
          <a:xfrm>
            <a:off x="129396" y="1224950"/>
            <a:ext cx="873855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Quenching calculations usually assume that all of the defect concentrations are fixed at the high temperature, but the electrons can rearrange to vary the fractions of chargestates making up each defect.  It’s essentially assuming that atomic diffusion is suppressed but that electronic degrees of freedom remain able to respond to the new temperature.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straightforward once problem 3 is mastered.  The equilibrium calculation is done as previously.  Then, the total concentration for each defect type is summed over its chargestates.  Then, partition functions are built for each defect individually and the chargestates reapportioned at the new temperature.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Full quenching is described above. It is also possible to implement partial quenching; perhaps most of the defects are frozen in at one temperature but at the new temperature, a few can still equilibrate by exchanging atoms (think fast diffusers like interstitials).  So cases of partial equilibrium can be constructed once the tools for full quenching are developed.  </a:t>
            </a:r>
          </a:p>
        </p:txBody>
      </p:sp>
    </p:spTree>
    <p:extLst>
      <p:ext uri="{BB962C8B-B14F-4D97-AF65-F5344CB8AC3E}">
        <p14:creationId xmlns:p14="http://schemas.microsoft.com/office/powerpoint/2010/main" val="4192755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A757-7EE8-B28E-DFB8-C87A88676235}"/>
              </a:ext>
            </a:extLst>
          </p:cNvPr>
          <p:cNvSpPr>
            <a:spLocks noGrp="1"/>
          </p:cNvSpPr>
          <p:nvPr>
            <p:ph type="title"/>
          </p:nvPr>
        </p:nvSpPr>
        <p:spPr/>
        <p:txBody>
          <a:bodyPr/>
          <a:lstStyle/>
          <a:p>
            <a:r>
              <a:rPr lang="en-US" dirty="0"/>
              <a:t>Problem #5: Some Elements Fixed</a:t>
            </a:r>
          </a:p>
        </p:txBody>
      </p:sp>
      <p:sp>
        <p:nvSpPr>
          <p:cNvPr id="3" name="Slide Number Placeholder 2">
            <a:extLst>
              <a:ext uri="{FF2B5EF4-FFF2-40B4-BE49-F238E27FC236}">
                <a16:creationId xmlns:a16="http://schemas.microsoft.com/office/drawing/2014/main" id="{5FE76563-A7D6-A2E3-722F-6D097BD77740}"/>
              </a:ext>
            </a:extLst>
          </p:cNvPr>
          <p:cNvSpPr>
            <a:spLocks noGrp="1"/>
          </p:cNvSpPr>
          <p:nvPr>
            <p:ph type="sldNum" sz="quarter" idx="10"/>
          </p:nvPr>
        </p:nvSpPr>
        <p:spPr/>
        <p:txBody>
          <a:bodyPr/>
          <a:lstStyle/>
          <a:p>
            <a:fld id="{8ADD95A1-E211-44A4-A76C-944BD421A442}" type="slidenum">
              <a:rPr lang="en-US" smtClean="0"/>
              <a:pPr/>
              <a:t>21</a:t>
            </a:fld>
            <a:endParaRPr lang="en-US" dirty="0"/>
          </a:p>
        </p:txBody>
      </p:sp>
      <p:sp>
        <p:nvSpPr>
          <p:cNvPr id="4" name="TextBox 3">
            <a:extLst>
              <a:ext uri="{FF2B5EF4-FFF2-40B4-BE49-F238E27FC236}">
                <a16:creationId xmlns:a16="http://schemas.microsoft.com/office/drawing/2014/main" id="{316816C7-5B55-593B-1740-DBC4CE847F75}"/>
              </a:ext>
            </a:extLst>
          </p:cNvPr>
          <p:cNvSpPr txBox="1"/>
          <p:nvPr/>
        </p:nvSpPr>
        <p:spPr>
          <a:xfrm flipH="1">
            <a:off x="0" y="948906"/>
            <a:ext cx="9213011" cy="5970865"/>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problem becomes more complicated because it means that the CBE as well as now one additional equation for each element must be solved implicitly and simultaneously for Ef plus that element’s chemical potential mu.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Sometimes this is formulated in terms of Lagrange multipliers, but the result is the same.  Partial differentiation of the composite potential functional (free energy plus constraints times Lagrange multipliers) and setting each to 0 recovers the same equations to be solved.  Prof. Anil Virkar at </a:t>
            </a:r>
            <a:r>
              <a:rPr lang="en-US" sz="1400" dirty="0" err="1"/>
              <a:t>UUtah</a:t>
            </a:r>
            <a:r>
              <a:rPr lang="en-US" sz="1400" dirty="0"/>
              <a:t> has published many excellent papers using the Lagrange approach for specific cases.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approach implemented in Kroger as of now is to build a composite objective function:</a:t>
            </a:r>
          </a:p>
          <a:p>
            <a:endParaRPr lang="en-US" sz="1400" dirty="0"/>
          </a:p>
          <a:p>
            <a:r>
              <a:rPr lang="en-US" sz="1400" dirty="0"/>
              <a:t> 	</a:t>
            </a:r>
            <a:r>
              <a:rPr lang="en-US" sz="1400" dirty="0" err="1"/>
              <a:t>func</a:t>
            </a:r>
            <a:r>
              <a:rPr lang="en-US" sz="1400" dirty="0"/>
              <a:t> (Ef, {fixed mu’s}) = abs(total charge)+abs([elmt1]-target1)+abs ([elmt2]-target2)+… </a:t>
            </a:r>
          </a:p>
          <a:p>
            <a:endParaRPr lang="en-US" sz="1400" dirty="0"/>
          </a:p>
          <a:p>
            <a:r>
              <a:rPr lang="en-US" sz="1400" dirty="0"/>
              <a:t>and then using optimization solvers to drive this objective to zero.  The concentrations of each element are easily computed from the numbers of each defect containing that element.      </a:t>
            </a:r>
          </a:p>
          <a:p>
            <a:endParaRPr lang="en-US" sz="1400" dirty="0"/>
          </a:p>
          <a:p>
            <a:pPr marL="285750" indent="-285750">
              <a:buFont typeface="Arial" panose="020B0604020202020204" pitchFamily="34" charset="0"/>
              <a:buChar char="•"/>
            </a:pPr>
            <a:r>
              <a:rPr lang="en-US" sz="1400" dirty="0"/>
              <a:t>Ways of improving performance are still being tried, but Kroger was deemed ready for first release once it could successfully complete problems of types 1-5 and mixtures thereof.   </a:t>
            </a:r>
          </a:p>
          <a:p>
            <a:endParaRPr lang="en-US" sz="1400" dirty="0"/>
          </a:p>
          <a:p>
            <a:pPr marL="285750" indent="-285750">
              <a:buFont typeface="Arial" panose="020B0604020202020204" pitchFamily="34" charset="0"/>
              <a:buChar char="•"/>
            </a:pPr>
            <a:r>
              <a:rPr lang="en-US" sz="1400" dirty="0"/>
              <a:t>As of now, Kroger first performs a very fine (less than kBT spacing along each variable) exhaustive grid search over a domain specified by the user.  This ensures that the true solution will not be missed, but it can take some serious time.  Because of the exp() functions involved, the objective function tends to be flat over large regions, with sharp canyons punctuated by a deep but narrow minimum around the solution.  This makes finding it with downhill optimizers challenging unless a really good initial guess is supplied – hence the exhaustive grid search first.  But to make the runtime reasonable (number of points scales as </a:t>
            </a:r>
            <a:r>
              <a:rPr lang="en-US" sz="1400" dirty="0" err="1"/>
              <a:t>n^dim</a:t>
            </a:r>
            <a:r>
              <a:rPr lang="en-US" sz="1400" dirty="0"/>
              <a:t> where dim is 1 for Ef plus the number of fixed elements), the user should bracket the solution by running partial solutions first and then letting the optimizer refine the precision of the solution.  So far, no substitute for actually understanding the problem you’re trying to solve has been hard coded in…</a:t>
            </a:r>
          </a:p>
          <a:p>
            <a:endParaRPr lang="en-US" dirty="0"/>
          </a:p>
        </p:txBody>
      </p:sp>
    </p:spTree>
    <p:extLst>
      <p:ext uri="{BB962C8B-B14F-4D97-AF65-F5344CB8AC3E}">
        <p14:creationId xmlns:p14="http://schemas.microsoft.com/office/powerpoint/2010/main" val="142391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83B7-B4B7-BB20-3643-F1811BCBA3AE}"/>
              </a:ext>
            </a:extLst>
          </p:cNvPr>
          <p:cNvSpPr>
            <a:spLocks noGrp="1"/>
          </p:cNvSpPr>
          <p:nvPr>
            <p:ph type="title"/>
          </p:nvPr>
        </p:nvSpPr>
        <p:spPr/>
        <p:txBody>
          <a:bodyPr>
            <a:normAutofit/>
          </a:bodyPr>
          <a:lstStyle/>
          <a:p>
            <a:r>
              <a:rPr lang="en-US" dirty="0"/>
              <a:t>Why Constraints on Concentrations are Difficult</a:t>
            </a:r>
          </a:p>
        </p:txBody>
      </p:sp>
      <p:sp>
        <p:nvSpPr>
          <p:cNvPr id="3" name="Slide Number Placeholder 2">
            <a:extLst>
              <a:ext uri="{FF2B5EF4-FFF2-40B4-BE49-F238E27FC236}">
                <a16:creationId xmlns:a16="http://schemas.microsoft.com/office/drawing/2014/main" id="{9BC70967-ED2D-3E16-5759-891874F8DED3}"/>
              </a:ext>
            </a:extLst>
          </p:cNvPr>
          <p:cNvSpPr>
            <a:spLocks noGrp="1"/>
          </p:cNvSpPr>
          <p:nvPr>
            <p:ph type="sldNum" sz="quarter" idx="10"/>
          </p:nvPr>
        </p:nvSpPr>
        <p:spPr/>
        <p:txBody>
          <a:bodyPr/>
          <a:lstStyle/>
          <a:p>
            <a:fld id="{8ADD95A1-E211-44A4-A76C-944BD421A442}" type="slidenum">
              <a:rPr lang="en-US" smtClean="0"/>
              <a:pPr/>
              <a:t>22</a:t>
            </a:fld>
            <a:endParaRPr lang="en-US" dirty="0"/>
          </a:p>
        </p:txBody>
      </p:sp>
      <p:sp>
        <p:nvSpPr>
          <p:cNvPr id="5" name="TextBox 4">
            <a:extLst>
              <a:ext uri="{FF2B5EF4-FFF2-40B4-BE49-F238E27FC236}">
                <a16:creationId xmlns:a16="http://schemas.microsoft.com/office/drawing/2014/main" id="{145E6E16-7D62-3037-562C-9DFD029604F4}"/>
              </a:ext>
            </a:extLst>
          </p:cNvPr>
          <p:cNvSpPr txBox="1"/>
          <p:nvPr/>
        </p:nvSpPr>
        <p:spPr>
          <a:xfrm>
            <a:off x="63167" y="850903"/>
            <a:ext cx="9020447"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example of charge balance illustrates a general feature of calculating defect concentrations with specified conditions.  Each term in the Gibbs, Helmholtz, … free energy (besides the internal energy U) is the product of an intensive potential and its conjugate extensive quantity – e.g. chemical potential * # atoms of each element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equation of constraint on numbers of defects or groups of defects results in the need to solve implicitly, simultaneously for an additional conjugate potential.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if we want to specify the total P concentration in Si, we must solve  simultaneously for E</a:t>
            </a:r>
            <a:r>
              <a:rPr lang="en-US" sz="1600" baseline="-25000" dirty="0"/>
              <a:t>F</a:t>
            </a:r>
            <a:r>
              <a:rPr lang="en-US" sz="1600" dirty="0"/>
              <a:t> and the </a:t>
            </a:r>
            <a:r>
              <a:rPr lang="en-US" sz="1600" dirty="0" err="1">
                <a:latin typeface="Symbol" panose="05050102010706020507" pitchFamily="18" charset="2"/>
              </a:rPr>
              <a:t>m</a:t>
            </a:r>
            <a:r>
              <a:rPr lang="en-US" sz="1600" baseline="-25000" dirty="0" err="1"/>
              <a:t>P</a:t>
            </a:r>
            <a:r>
              <a:rPr lang="en-US" sz="1600" baseline="-25000" dirty="0"/>
              <a:t> </a:t>
            </a:r>
            <a:r>
              <a:rPr lang="en-US" sz="1600" dirty="0"/>
              <a:t>that satisfy the CBE and make the sum of all the P atoms in all the various defects and complexes equal the target concentration.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permuted couplings between {chemical potentials, EF} depend on concentrations and the set of defects and complexes in the problem.  Sometimes the variables might be nearly independent, but it’s possible for Ef to change strongly with one or more mu’s if that element is involved in the dominant dopant defect.  Also, when two elements form defects that play a similar role in the charge balance equation solving may become difficult in practice.  Decisions about the solution approach differentiate how effective Kroger and programs like it will be in specific cases.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06621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1CB9-B095-2D93-13D8-78CE038B48D3}"/>
              </a:ext>
            </a:extLst>
          </p:cNvPr>
          <p:cNvSpPr>
            <a:spLocks noGrp="1"/>
          </p:cNvSpPr>
          <p:nvPr>
            <p:ph type="title"/>
          </p:nvPr>
        </p:nvSpPr>
        <p:spPr/>
        <p:txBody>
          <a:bodyPr/>
          <a:lstStyle/>
          <a:p>
            <a:r>
              <a:rPr lang="en-US" dirty="0"/>
              <a:t>Implementing Temperature Dependencies</a:t>
            </a:r>
          </a:p>
        </p:txBody>
      </p:sp>
      <p:sp>
        <p:nvSpPr>
          <p:cNvPr id="3" name="Slide Number Placeholder 2">
            <a:extLst>
              <a:ext uri="{FF2B5EF4-FFF2-40B4-BE49-F238E27FC236}">
                <a16:creationId xmlns:a16="http://schemas.microsoft.com/office/drawing/2014/main" id="{B71FB612-449F-EBD4-A68B-C832EEE3CAAC}"/>
              </a:ext>
            </a:extLst>
          </p:cNvPr>
          <p:cNvSpPr>
            <a:spLocks noGrp="1"/>
          </p:cNvSpPr>
          <p:nvPr>
            <p:ph type="sldNum" sz="quarter" idx="10"/>
          </p:nvPr>
        </p:nvSpPr>
        <p:spPr/>
        <p:txBody>
          <a:bodyPr/>
          <a:lstStyle/>
          <a:p>
            <a:fld id="{8ADD95A1-E211-44A4-A76C-944BD421A442}" type="slidenum">
              <a:rPr lang="en-US" smtClean="0"/>
              <a:pPr/>
              <a:t>23</a:t>
            </a:fld>
            <a:endParaRPr lang="en-US" dirty="0"/>
          </a:p>
        </p:txBody>
      </p:sp>
      <p:sp>
        <p:nvSpPr>
          <p:cNvPr id="4" name="TextBox 3">
            <a:extLst>
              <a:ext uri="{FF2B5EF4-FFF2-40B4-BE49-F238E27FC236}">
                <a16:creationId xmlns:a16="http://schemas.microsoft.com/office/drawing/2014/main" id="{E88C3828-206C-6A38-30D7-B25805990EA6}"/>
              </a:ext>
            </a:extLst>
          </p:cNvPr>
          <p:cNvSpPr txBox="1"/>
          <p:nvPr/>
        </p:nvSpPr>
        <p:spPr>
          <a:xfrm>
            <a:off x="143590" y="957532"/>
            <a:ext cx="8419381"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Kroger’s main calculation routine was built to loop internally over a list of temperatures and calculate at each one in the list.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includes the ability to include temperature dependent material properties, defect properties, and thermodynamic conditions into a set of calculations.  For example the positions of the band edges relative to the charge transition levels of the defects were varied in the example calculation shown in the first few slides.  As were the chemical potentials for O and Ga.  Both of these actually make significant differences in even basic predictions.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melt-grown Sn-doped Ga2O3 wafers bought commercially and grown in fixed p</a:t>
            </a:r>
            <a:r>
              <a:rPr lang="en-US" sz="1600" baseline="-25000" dirty="0"/>
              <a:t>O2</a:t>
            </a:r>
            <a:r>
              <a:rPr lang="en-US" sz="1600" dirty="0"/>
              <a:t> are quite n-type conductive, but first-order defect calculations predict that such wafers should be insulating.  The temperature-dependent movement of the conduction band edge and to some extent the changing O destabilizes </a:t>
            </a:r>
            <a:r>
              <a:rPr lang="en-US" sz="1600" dirty="0" err="1"/>
              <a:t>V</a:t>
            </a:r>
            <a:r>
              <a:rPr lang="en-US" sz="1600" baseline="-25000" dirty="0" err="1"/>
              <a:t>Ga</a:t>
            </a:r>
            <a:r>
              <a:rPr lang="en-US" sz="1600" dirty="0"/>
              <a:t> and </a:t>
            </a:r>
            <a:r>
              <a:rPr lang="en-US" sz="1600" dirty="0" err="1"/>
              <a:t>V</a:t>
            </a:r>
            <a:r>
              <a:rPr lang="en-US" sz="1600" baseline="-25000" dirty="0" err="1"/>
              <a:t>Ga</a:t>
            </a:r>
            <a:r>
              <a:rPr lang="en-US" sz="1600" dirty="0" err="1"/>
              <a:t>-Sn</a:t>
            </a:r>
            <a:r>
              <a:rPr lang="en-US" sz="1600" baseline="-25000" dirty="0" err="1"/>
              <a:t>Ga</a:t>
            </a:r>
            <a:r>
              <a:rPr lang="en-US" sz="1600" dirty="0"/>
              <a:t> complexes (both acceptors) at high temperatures.  Otherwise, the charge balance would call for numbers of these defects equal to the number of Sn such that E</a:t>
            </a:r>
            <a:r>
              <a:rPr lang="en-US" sz="1600" baseline="-25000" dirty="0"/>
              <a:t>f</a:t>
            </a:r>
            <a:r>
              <a:rPr lang="en-US" sz="1600" dirty="0"/>
              <a:t> goes near mid-gap.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Kroger was designed from the beginning to be able to do such things, so we look forward to implementing more dependencies such as T dependence of the formation energies of charge states (and thus charge transition levels), exact rather than estimated vibrational entropies.  </a:t>
            </a:r>
          </a:p>
          <a:p>
            <a:endParaRPr lang="en-US" sz="1600" dirty="0"/>
          </a:p>
          <a:p>
            <a:pPr marL="285750" indent="-285750">
              <a:buFont typeface="Arial" panose="020B0604020202020204" pitchFamily="34" charset="0"/>
              <a:buChar char="•"/>
            </a:pPr>
            <a:r>
              <a:rPr lang="en-US" sz="1600" dirty="0"/>
              <a:t>Also, concentration-dependent formation energies are possible once defects begin to overlap – exploring the transition from dilute to alloy concentrations is another long-term interest.  </a:t>
            </a:r>
          </a:p>
        </p:txBody>
      </p:sp>
    </p:spTree>
    <p:extLst>
      <p:ext uri="{BB962C8B-B14F-4D97-AF65-F5344CB8AC3E}">
        <p14:creationId xmlns:p14="http://schemas.microsoft.com/office/powerpoint/2010/main" val="805429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767E-FDC3-4B04-959C-DB8FB9DA5E0F}"/>
              </a:ext>
            </a:extLst>
          </p:cNvPr>
          <p:cNvSpPr>
            <a:spLocks noGrp="1"/>
          </p:cNvSpPr>
          <p:nvPr>
            <p:ph type="title"/>
          </p:nvPr>
        </p:nvSpPr>
        <p:spPr/>
        <p:txBody>
          <a:bodyPr/>
          <a:lstStyle/>
          <a:p>
            <a:r>
              <a:rPr lang="en-US" dirty="0">
                <a:latin typeface="+mn-lt"/>
                <a:cs typeface="Times New Roman" panose="02020603050405020304" pitchFamily="18" charset="0"/>
              </a:rPr>
              <a:t>Example of Temperature &amp; pO</a:t>
            </a:r>
            <a:r>
              <a:rPr lang="en-US" baseline="-25000" dirty="0">
                <a:latin typeface="+mn-lt"/>
                <a:cs typeface="Times New Roman" panose="02020603050405020304" pitchFamily="18" charset="0"/>
              </a:rPr>
              <a:t>2</a:t>
            </a:r>
            <a:r>
              <a:rPr lang="en-US" dirty="0">
                <a:latin typeface="+mn-lt"/>
                <a:cs typeface="Times New Roman" panose="02020603050405020304" pitchFamily="18" charset="0"/>
              </a:rPr>
              <a:t> Dependency of Chemical Potential</a:t>
            </a:r>
          </a:p>
        </p:txBody>
      </p:sp>
      <p:sp>
        <p:nvSpPr>
          <p:cNvPr id="3" name="Slide Number Placeholder 2">
            <a:extLst>
              <a:ext uri="{FF2B5EF4-FFF2-40B4-BE49-F238E27FC236}">
                <a16:creationId xmlns:a16="http://schemas.microsoft.com/office/drawing/2014/main" id="{005621AA-6DC6-4426-9FFE-B582A3209993}"/>
              </a:ext>
            </a:extLst>
          </p:cNvPr>
          <p:cNvSpPr>
            <a:spLocks noGrp="1"/>
          </p:cNvSpPr>
          <p:nvPr>
            <p:ph type="sldNum" sz="quarter" idx="10"/>
          </p:nvPr>
        </p:nvSpPr>
        <p:spPr/>
        <p:txBody>
          <a:bodyPr/>
          <a:lstStyle/>
          <a:p>
            <a:fld id="{8ADD95A1-E211-44A4-A76C-944BD421A442}" type="slidenum">
              <a:rPr lang="en-US" smtClean="0">
                <a:latin typeface="+mn-lt"/>
                <a:cs typeface="Times New Roman" panose="02020603050405020304" pitchFamily="18" charset="0"/>
              </a:rPr>
              <a:pPr/>
              <a:t>24</a:t>
            </a:fld>
            <a:endParaRPr lang="en-US" dirty="0">
              <a:latin typeface="+mn-lt"/>
              <a:cs typeface="Times New Roman" panose="02020603050405020304" pitchFamily="18" charset="0"/>
            </a:endParaRPr>
          </a:p>
        </p:txBody>
      </p:sp>
      <p:sp>
        <p:nvSpPr>
          <p:cNvPr id="9" name="Content Placeholder 3">
            <a:extLst>
              <a:ext uri="{FF2B5EF4-FFF2-40B4-BE49-F238E27FC236}">
                <a16:creationId xmlns:a16="http://schemas.microsoft.com/office/drawing/2014/main" id="{D7A38750-3821-4E31-86DA-FE78B600B92D}"/>
              </a:ext>
            </a:extLst>
          </p:cNvPr>
          <p:cNvSpPr txBox="1">
            <a:spLocks/>
          </p:cNvSpPr>
          <p:nvPr/>
        </p:nvSpPr>
        <p:spPr>
          <a:xfrm>
            <a:off x="219399" y="4580569"/>
            <a:ext cx="8343573" cy="1260077"/>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cs typeface="Times New Roman" panose="02020603050405020304" pitchFamily="18" charset="0"/>
              </a:rPr>
              <a:t>Calculated from thermochemical functions (G</a:t>
            </a:r>
            <a:r>
              <a:rPr lang="en-US" sz="1500" baseline="30000" dirty="0">
                <a:cs typeface="Times New Roman" panose="02020603050405020304" pitchFamily="18" charset="0"/>
              </a:rPr>
              <a:t>o</a:t>
            </a:r>
            <a:r>
              <a:rPr lang="en-US" sz="1500" dirty="0">
                <a:cs typeface="Times New Roman" panose="02020603050405020304" pitchFamily="18" charset="0"/>
              </a:rPr>
              <a:t>(T,P) for each phase or mixture) used for the Ga-O binary phase diagram</a:t>
            </a:r>
          </a:p>
          <a:p>
            <a:r>
              <a:rPr lang="en-US" sz="1500" dirty="0">
                <a:cs typeface="Times New Roman" panose="02020603050405020304" pitchFamily="18" charset="0"/>
              </a:rPr>
              <a:t>Clearly, holding O and Ga chemical potentials constant would yield very different predictions.   </a:t>
            </a:r>
          </a:p>
          <a:p>
            <a:r>
              <a:rPr lang="en-US" sz="1500" dirty="0">
                <a:cs typeface="Times New Roman" panose="02020603050405020304" pitchFamily="18" charset="0"/>
              </a:rPr>
              <a:t>Besides the Ga and O end-members, equilibrium with other thermodynamic conditions such as fixed pressure of suboxide Ga</a:t>
            </a:r>
            <a:r>
              <a:rPr lang="en-US" sz="1500" baseline="-25000" dirty="0">
                <a:cs typeface="Times New Roman" panose="02020603050405020304" pitchFamily="18" charset="0"/>
              </a:rPr>
              <a:t>2</a:t>
            </a:r>
            <a:r>
              <a:rPr lang="en-US" sz="1500" dirty="0">
                <a:cs typeface="Times New Roman" panose="02020603050405020304" pitchFamily="18" charset="0"/>
              </a:rPr>
              <a:t>O + O, </a:t>
            </a:r>
            <a:r>
              <a:rPr lang="en-US" sz="1500" dirty="0" err="1">
                <a:cs typeface="Times New Roman" panose="02020603050405020304" pitchFamily="18" charset="0"/>
              </a:rPr>
              <a:t>etc</a:t>
            </a:r>
            <a:r>
              <a:rPr lang="en-US" sz="1500" dirty="0">
                <a:cs typeface="Times New Roman" panose="02020603050405020304" pitchFamily="18" charset="0"/>
              </a:rPr>
              <a:t> can be implemented.  Even defects formed during Ga2O3 growth or etching may be possible problem specifications.  </a:t>
            </a:r>
          </a:p>
        </p:txBody>
      </p:sp>
      <p:pic>
        <p:nvPicPr>
          <p:cNvPr id="5" name="Picture 4">
            <a:extLst>
              <a:ext uri="{FF2B5EF4-FFF2-40B4-BE49-F238E27FC236}">
                <a16:creationId xmlns:a16="http://schemas.microsoft.com/office/drawing/2014/main" id="{33AFD69E-35F1-03C1-40EB-8C7543AB8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013" y="1603234"/>
            <a:ext cx="3186473" cy="2832640"/>
          </a:xfrm>
          <a:prstGeom prst="rect">
            <a:avLst/>
          </a:prstGeom>
        </p:spPr>
      </p:pic>
      <p:sp>
        <p:nvSpPr>
          <p:cNvPr id="7" name="TextBox 6">
            <a:extLst>
              <a:ext uri="{FF2B5EF4-FFF2-40B4-BE49-F238E27FC236}">
                <a16:creationId xmlns:a16="http://schemas.microsoft.com/office/drawing/2014/main" id="{9FF2B4E9-E5D3-ED8C-7969-071AA7AB2CB2}"/>
              </a:ext>
            </a:extLst>
          </p:cNvPr>
          <p:cNvSpPr txBox="1"/>
          <p:nvPr/>
        </p:nvSpPr>
        <p:spPr>
          <a:xfrm>
            <a:off x="469228" y="5985341"/>
            <a:ext cx="8016107" cy="253916"/>
          </a:xfrm>
          <a:prstGeom prst="rect">
            <a:avLst/>
          </a:prstGeom>
          <a:noFill/>
        </p:spPr>
        <p:txBody>
          <a:bodyPr wrap="square">
            <a:spAutoFit/>
          </a:bodyPr>
          <a:lstStyle/>
          <a:p>
            <a:r>
              <a:rPr lang="en-US" sz="1050" dirty="0" err="1"/>
              <a:t>Zinkevich</a:t>
            </a:r>
            <a:r>
              <a:rPr lang="en-US" sz="1050" dirty="0"/>
              <a:t>, </a:t>
            </a:r>
            <a:r>
              <a:rPr lang="en-US" sz="1050" dirty="0" err="1"/>
              <a:t>Matvei</a:t>
            </a:r>
            <a:r>
              <a:rPr lang="en-US" sz="1050" dirty="0"/>
              <a:t> &amp; </a:t>
            </a:r>
            <a:r>
              <a:rPr lang="en-US" sz="1050" dirty="0" err="1"/>
              <a:t>Aldinger</a:t>
            </a:r>
            <a:r>
              <a:rPr lang="en-US" sz="1050" dirty="0"/>
              <a:t>, Fritz. (2004). Thermodynamic Assessment of the Gallium‐Oxygen System. Journal of the American Ceramic Society.</a:t>
            </a:r>
          </a:p>
        </p:txBody>
      </p:sp>
      <p:pic>
        <p:nvPicPr>
          <p:cNvPr id="10" name="Picture 9">
            <a:extLst>
              <a:ext uri="{FF2B5EF4-FFF2-40B4-BE49-F238E27FC236}">
                <a16:creationId xmlns:a16="http://schemas.microsoft.com/office/drawing/2014/main" id="{5A078377-0BD1-71AC-6AD3-7F83043F5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04000"/>
            <a:ext cx="4572001" cy="3039680"/>
          </a:xfrm>
          <a:prstGeom prst="rect">
            <a:avLst/>
          </a:prstGeom>
        </p:spPr>
      </p:pic>
    </p:spTree>
    <p:extLst>
      <p:ext uri="{BB962C8B-B14F-4D97-AF65-F5344CB8AC3E}">
        <p14:creationId xmlns:p14="http://schemas.microsoft.com/office/powerpoint/2010/main" val="123365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B304-817F-0B28-5748-587962D65F47}"/>
              </a:ext>
            </a:extLst>
          </p:cNvPr>
          <p:cNvSpPr>
            <a:spLocks noGrp="1"/>
          </p:cNvSpPr>
          <p:nvPr>
            <p:ph type="title"/>
          </p:nvPr>
        </p:nvSpPr>
        <p:spPr/>
        <p:txBody>
          <a:bodyPr/>
          <a:lstStyle/>
          <a:p>
            <a:r>
              <a:rPr lang="en-US" dirty="0">
                <a:latin typeface="+mn-lt"/>
              </a:rPr>
              <a:t>Effects of T, P dependent Chemical Potentials  </a:t>
            </a:r>
          </a:p>
        </p:txBody>
      </p:sp>
      <p:sp>
        <p:nvSpPr>
          <p:cNvPr id="3" name="Slide Number Placeholder 2">
            <a:extLst>
              <a:ext uri="{FF2B5EF4-FFF2-40B4-BE49-F238E27FC236}">
                <a16:creationId xmlns:a16="http://schemas.microsoft.com/office/drawing/2014/main" id="{DAFDCFF6-D8E7-74E5-AF54-6FABF7B82959}"/>
              </a:ext>
            </a:extLst>
          </p:cNvPr>
          <p:cNvSpPr>
            <a:spLocks noGrp="1"/>
          </p:cNvSpPr>
          <p:nvPr>
            <p:ph type="sldNum" sz="quarter" idx="10"/>
          </p:nvPr>
        </p:nvSpPr>
        <p:spPr/>
        <p:txBody>
          <a:bodyPr/>
          <a:lstStyle/>
          <a:p>
            <a:fld id="{8ADD95A1-E211-44A4-A76C-944BD421A442}" type="slidenum">
              <a:rPr lang="en-US" smtClean="0">
                <a:latin typeface="+mn-lt"/>
              </a:rPr>
              <a:pPr/>
              <a:t>25</a:t>
            </a:fld>
            <a:endParaRPr lang="en-US" dirty="0">
              <a:latin typeface="+mn-lt"/>
            </a:endParaRPr>
          </a:p>
        </p:txBody>
      </p:sp>
      <p:graphicFrame>
        <p:nvGraphicFramePr>
          <p:cNvPr id="6" name="Chart 5">
            <a:extLst>
              <a:ext uri="{FF2B5EF4-FFF2-40B4-BE49-F238E27FC236}">
                <a16:creationId xmlns:a16="http://schemas.microsoft.com/office/drawing/2014/main" id="{E192EEE2-826E-77EF-179D-EF2767B9532B}"/>
              </a:ext>
            </a:extLst>
          </p:cNvPr>
          <p:cNvGraphicFramePr>
            <a:graphicFrameLocks/>
          </p:cNvGraphicFramePr>
          <p:nvPr>
            <p:extLst>
              <p:ext uri="{D42A27DB-BD31-4B8C-83A1-F6EECF244321}">
                <p14:modId xmlns:p14="http://schemas.microsoft.com/office/powerpoint/2010/main" val="1698923098"/>
              </p:ext>
            </p:extLst>
          </p:nvPr>
        </p:nvGraphicFramePr>
        <p:xfrm>
          <a:off x="285375" y="1783899"/>
          <a:ext cx="4172293" cy="325749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AE4AE25-1414-B47F-18DE-3048804FB7BC}"/>
              </a:ext>
            </a:extLst>
          </p:cNvPr>
          <p:cNvSpPr txBox="1"/>
          <p:nvPr/>
        </p:nvSpPr>
        <p:spPr>
          <a:xfrm>
            <a:off x="1663340" y="1497277"/>
            <a:ext cx="1746953" cy="300082"/>
          </a:xfrm>
          <a:prstGeom prst="rect">
            <a:avLst/>
          </a:prstGeom>
          <a:noFill/>
          <a:ln>
            <a:solidFill>
              <a:srgbClr val="FF0000"/>
            </a:solidFill>
          </a:ln>
        </p:spPr>
        <p:txBody>
          <a:bodyPr wrap="none" rtlCol="0">
            <a:spAutoFit/>
          </a:bodyPr>
          <a:lstStyle/>
          <a:p>
            <a:r>
              <a:rPr lang="en-US" sz="1350" dirty="0"/>
              <a:t>Constant µ calculation</a:t>
            </a:r>
          </a:p>
        </p:txBody>
      </p:sp>
      <p:sp>
        <p:nvSpPr>
          <p:cNvPr id="8" name="TextBox 7">
            <a:extLst>
              <a:ext uri="{FF2B5EF4-FFF2-40B4-BE49-F238E27FC236}">
                <a16:creationId xmlns:a16="http://schemas.microsoft.com/office/drawing/2014/main" id="{E25D0A05-AC67-AD67-2AAF-D6B8EB8D034B}"/>
              </a:ext>
            </a:extLst>
          </p:cNvPr>
          <p:cNvSpPr txBox="1"/>
          <p:nvPr/>
        </p:nvSpPr>
        <p:spPr>
          <a:xfrm>
            <a:off x="5200538" y="1496521"/>
            <a:ext cx="2737865" cy="300082"/>
          </a:xfrm>
          <a:prstGeom prst="rect">
            <a:avLst/>
          </a:prstGeom>
          <a:noFill/>
          <a:ln>
            <a:solidFill>
              <a:srgbClr val="FF0000"/>
            </a:solidFill>
          </a:ln>
        </p:spPr>
        <p:txBody>
          <a:bodyPr wrap="none" rtlCol="0">
            <a:spAutoFit/>
          </a:bodyPr>
          <a:lstStyle/>
          <a:p>
            <a:r>
              <a:rPr lang="en-US" sz="1350" dirty="0"/>
              <a:t>Temperature Dependent Calculation</a:t>
            </a:r>
          </a:p>
        </p:txBody>
      </p:sp>
      <p:sp>
        <p:nvSpPr>
          <p:cNvPr id="9" name="TextBox 8">
            <a:extLst>
              <a:ext uri="{FF2B5EF4-FFF2-40B4-BE49-F238E27FC236}">
                <a16:creationId xmlns:a16="http://schemas.microsoft.com/office/drawing/2014/main" id="{5311DD7D-5F19-0086-2584-27A91765D2A7}"/>
              </a:ext>
            </a:extLst>
          </p:cNvPr>
          <p:cNvSpPr txBox="1"/>
          <p:nvPr/>
        </p:nvSpPr>
        <p:spPr>
          <a:xfrm>
            <a:off x="2598383" y="5291433"/>
            <a:ext cx="4339650" cy="300082"/>
          </a:xfrm>
          <a:prstGeom prst="rect">
            <a:avLst/>
          </a:prstGeom>
          <a:noFill/>
          <a:ln>
            <a:solidFill>
              <a:srgbClr val="C00000"/>
            </a:solidFill>
          </a:ln>
        </p:spPr>
        <p:txBody>
          <a:bodyPr wrap="none" rtlCol="0">
            <a:spAutoFit/>
          </a:bodyPr>
          <a:lstStyle/>
          <a:p>
            <a:r>
              <a:rPr lang="en-US" sz="1350" dirty="0"/>
              <a:t>pO</a:t>
            </a:r>
            <a:r>
              <a:rPr lang="en-US" sz="1350" baseline="-25000" dirty="0"/>
              <a:t>2</a:t>
            </a:r>
            <a:r>
              <a:rPr lang="en-US" sz="1350" dirty="0"/>
              <a:t> = 20% of P,	holding constant Sn concentration	</a:t>
            </a:r>
          </a:p>
        </p:txBody>
      </p:sp>
      <p:pic>
        <p:nvPicPr>
          <p:cNvPr id="4" name="Picture 3">
            <a:extLst>
              <a:ext uri="{FF2B5EF4-FFF2-40B4-BE49-F238E27FC236}">
                <a16:creationId xmlns:a16="http://schemas.microsoft.com/office/drawing/2014/main" id="{633F445F-B17E-78CE-37A3-BF19C36B4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73520"/>
            <a:ext cx="4572001" cy="3257498"/>
          </a:xfrm>
          <a:prstGeom prst="rect">
            <a:avLst/>
          </a:prstGeom>
        </p:spPr>
      </p:pic>
      <p:sp>
        <p:nvSpPr>
          <p:cNvPr id="11" name="TextBox 10">
            <a:extLst>
              <a:ext uri="{FF2B5EF4-FFF2-40B4-BE49-F238E27FC236}">
                <a16:creationId xmlns:a16="http://schemas.microsoft.com/office/drawing/2014/main" id="{AEABDE13-8DCF-3C3A-0859-690443339702}"/>
              </a:ext>
            </a:extLst>
          </p:cNvPr>
          <p:cNvSpPr txBox="1"/>
          <p:nvPr/>
        </p:nvSpPr>
        <p:spPr>
          <a:xfrm>
            <a:off x="2231719" y="5051019"/>
            <a:ext cx="5432000" cy="553998"/>
          </a:xfrm>
          <a:prstGeom prst="rect">
            <a:avLst/>
          </a:prstGeom>
          <a:solidFill>
            <a:schemeClr val="bg1"/>
          </a:solidFill>
          <a:ln>
            <a:solidFill>
              <a:schemeClr val="tx1"/>
            </a:solidFill>
          </a:ln>
        </p:spPr>
        <p:txBody>
          <a:bodyPr wrap="none" rtlCol="0">
            <a:spAutoFit/>
          </a:bodyPr>
          <a:lstStyle/>
          <a:p>
            <a:pPr marL="257175" indent="-257175">
              <a:buFont typeface="Arial" panose="020B0604020202020204" pitchFamily="34" charset="0"/>
              <a:buChar char="•"/>
            </a:pPr>
            <a:r>
              <a:rPr lang="en-US" sz="1500" dirty="0"/>
              <a:t>Constant µ</a:t>
            </a:r>
            <a:r>
              <a:rPr lang="en-US" sz="1500" baseline="-25000" dirty="0"/>
              <a:t>O</a:t>
            </a:r>
            <a:r>
              <a:rPr lang="en-US" sz="1500" dirty="0"/>
              <a:t>, µ</a:t>
            </a:r>
            <a:r>
              <a:rPr lang="en-US" sz="1500" baseline="-25000" dirty="0"/>
              <a:t>Ga</a:t>
            </a:r>
            <a:r>
              <a:rPr lang="en-US" sz="1500" dirty="0"/>
              <a:t> predicts totally wrong electron concentration </a:t>
            </a:r>
          </a:p>
          <a:p>
            <a:pPr marL="257175" indent="-257175">
              <a:buFont typeface="Arial" panose="020B0604020202020204" pitchFamily="34" charset="0"/>
              <a:buChar char="•"/>
            </a:pPr>
            <a:r>
              <a:rPr lang="en-US" sz="1500" dirty="0"/>
              <a:t>µ(T) needed for agreement with reality</a:t>
            </a:r>
          </a:p>
        </p:txBody>
      </p:sp>
      <p:sp>
        <p:nvSpPr>
          <p:cNvPr id="5" name="Rectangle 4">
            <a:extLst>
              <a:ext uri="{FF2B5EF4-FFF2-40B4-BE49-F238E27FC236}">
                <a16:creationId xmlns:a16="http://schemas.microsoft.com/office/drawing/2014/main" id="{91810B43-1234-8235-2C03-5AAA96783D7D}"/>
              </a:ext>
            </a:extLst>
          </p:cNvPr>
          <p:cNvSpPr/>
          <p:nvPr/>
        </p:nvSpPr>
        <p:spPr>
          <a:xfrm>
            <a:off x="8501555" y="1796603"/>
            <a:ext cx="244366" cy="30008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73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31F5-50D8-D55B-274A-0E4A01092503}"/>
              </a:ext>
            </a:extLst>
          </p:cNvPr>
          <p:cNvSpPr>
            <a:spLocks noGrp="1"/>
          </p:cNvSpPr>
          <p:nvPr>
            <p:ph type="title"/>
          </p:nvPr>
        </p:nvSpPr>
        <p:spPr/>
        <p:txBody>
          <a:bodyPr/>
          <a:lstStyle/>
          <a:p>
            <a:r>
              <a:rPr lang="en-US" dirty="0"/>
              <a:t>Some Other Neat Things Kroger can do</a:t>
            </a:r>
          </a:p>
        </p:txBody>
      </p:sp>
      <p:sp>
        <p:nvSpPr>
          <p:cNvPr id="3" name="Slide Number Placeholder 2">
            <a:extLst>
              <a:ext uri="{FF2B5EF4-FFF2-40B4-BE49-F238E27FC236}">
                <a16:creationId xmlns:a16="http://schemas.microsoft.com/office/drawing/2014/main" id="{049649D4-3F03-8637-E4DB-04B29FAED43E}"/>
              </a:ext>
            </a:extLst>
          </p:cNvPr>
          <p:cNvSpPr>
            <a:spLocks noGrp="1"/>
          </p:cNvSpPr>
          <p:nvPr>
            <p:ph type="sldNum" sz="quarter" idx="10"/>
          </p:nvPr>
        </p:nvSpPr>
        <p:spPr/>
        <p:txBody>
          <a:bodyPr/>
          <a:lstStyle/>
          <a:p>
            <a:fld id="{8ADD95A1-E211-44A4-A76C-944BD421A442}" type="slidenum">
              <a:rPr lang="en-US" smtClean="0"/>
              <a:pPr/>
              <a:t>26</a:t>
            </a:fld>
            <a:endParaRPr lang="en-US" dirty="0"/>
          </a:p>
        </p:txBody>
      </p:sp>
      <p:sp>
        <p:nvSpPr>
          <p:cNvPr id="5" name="TextBox 4">
            <a:extLst>
              <a:ext uri="{FF2B5EF4-FFF2-40B4-BE49-F238E27FC236}">
                <a16:creationId xmlns:a16="http://schemas.microsoft.com/office/drawing/2014/main" id="{FB3A1659-4ECF-E0EC-1E61-55DC2D19E038}"/>
              </a:ext>
            </a:extLst>
          </p:cNvPr>
          <p:cNvSpPr txBox="1"/>
          <p:nvPr/>
        </p:nvSpPr>
        <p:spPr>
          <a:xfrm>
            <a:off x="135865" y="850903"/>
            <a:ext cx="8939123" cy="5355312"/>
          </a:xfrm>
          <a:prstGeom prst="rect">
            <a:avLst/>
          </a:prstGeom>
          <a:noFill/>
        </p:spPr>
        <p:txBody>
          <a:bodyPr wrap="square">
            <a:spAutoFit/>
          </a:bodyPr>
          <a:lstStyle/>
          <a:p>
            <a:pPr marL="285750" indent="-285750">
              <a:buFont typeface="Arial" panose="020B0604020202020204" pitchFamily="34" charset="0"/>
              <a:buChar char="•"/>
            </a:pPr>
            <a:r>
              <a:rPr lang="en-US" dirty="0"/>
              <a:t>The main calculation engine takes in two data structures: one defining the material and conditions and the other defining the set of defects to include.  It outputs the numbers of each defect for those inputs.  It has been written to loop internally over a list of equilibration temperatures.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main engine was designed such that subsets of chargestates, defects, or elements may be held constant and the remaining ones calculated according to chemical potentials and charge balance (which actually means floating the potentials for the fixed quantities and implicitly solving for them ;). Thus many interesting and advanced uses can be constructed using this versatile tool.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done by entering one or more temperatures and calling the engine within an external loop.  For example, a Brouwer diagram at one temperature can be made by looping over a list of pO2’s and creating output tables and plots.  We have also done things like sweeping over shallow doping Nd, or sweeping the chemical potential or number of one impurity element (this helps a user bracket solutions when multiple elements are to be held constant simultaneously).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excited to try solving new problems using Kroger!  Collaborations are invited!  </a:t>
            </a:r>
          </a:p>
        </p:txBody>
      </p:sp>
    </p:spTree>
    <p:extLst>
      <p:ext uri="{BB962C8B-B14F-4D97-AF65-F5344CB8AC3E}">
        <p14:creationId xmlns:p14="http://schemas.microsoft.com/office/powerpoint/2010/main" val="77785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D4D2-BA1F-8EDB-9C59-1349D4843723}"/>
              </a:ext>
            </a:extLst>
          </p:cNvPr>
          <p:cNvSpPr>
            <a:spLocks noGrp="1"/>
          </p:cNvSpPr>
          <p:nvPr>
            <p:ph type="title"/>
          </p:nvPr>
        </p:nvSpPr>
        <p:spPr/>
        <p:txBody>
          <a:bodyPr/>
          <a:lstStyle/>
          <a:p>
            <a:r>
              <a:rPr lang="en-US" dirty="0"/>
              <a:t>Comments and Thoughts	</a:t>
            </a:r>
          </a:p>
        </p:txBody>
      </p:sp>
      <p:sp>
        <p:nvSpPr>
          <p:cNvPr id="3" name="Slide Number Placeholder 2">
            <a:extLst>
              <a:ext uri="{FF2B5EF4-FFF2-40B4-BE49-F238E27FC236}">
                <a16:creationId xmlns:a16="http://schemas.microsoft.com/office/drawing/2014/main" id="{504A5B11-320F-EC61-CCF7-95957E410C32}"/>
              </a:ext>
            </a:extLst>
          </p:cNvPr>
          <p:cNvSpPr>
            <a:spLocks noGrp="1"/>
          </p:cNvSpPr>
          <p:nvPr>
            <p:ph type="sldNum" sz="quarter" idx="10"/>
          </p:nvPr>
        </p:nvSpPr>
        <p:spPr/>
        <p:txBody>
          <a:bodyPr/>
          <a:lstStyle/>
          <a:p>
            <a:fld id="{8ADD95A1-E211-44A4-A76C-944BD421A442}" type="slidenum">
              <a:rPr lang="en-US" smtClean="0"/>
              <a:pPr/>
              <a:t>27</a:t>
            </a:fld>
            <a:endParaRPr lang="en-US" dirty="0"/>
          </a:p>
        </p:txBody>
      </p:sp>
      <p:sp>
        <p:nvSpPr>
          <p:cNvPr id="4" name="TextBox 3">
            <a:extLst>
              <a:ext uri="{FF2B5EF4-FFF2-40B4-BE49-F238E27FC236}">
                <a16:creationId xmlns:a16="http://schemas.microsoft.com/office/drawing/2014/main" id="{34995934-5F93-5331-593C-2476575B0855}"/>
              </a:ext>
            </a:extLst>
          </p:cNvPr>
          <p:cNvSpPr txBox="1"/>
          <p:nvPr/>
        </p:nvSpPr>
        <p:spPr>
          <a:xfrm>
            <a:off x="0" y="850903"/>
            <a:ext cx="9144000" cy="5478423"/>
          </a:xfrm>
          <a:prstGeom prst="rect">
            <a:avLst/>
          </a:prstGeom>
          <a:noFill/>
        </p:spPr>
        <p:txBody>
          <a:bodyPr wrap="square" rtlCol="0">
            <a:spAutoFit/>
          </a:bodyPr>
          <a:lstStyle/>
          <a:p>
            <a:pPr marL="285750" indent="-285750">
              <a:buFont typeface="Arial" panose="020B0604020202020204" pitchFamily="34" charset="0"/>
              <a:buChar char="•"/>
            </a:pPr>
            <a:r>
              <a:rPr lang="en-US" sz="1400" dirty="0"/>
              <a:t>As of now, Kroger exists in </a:t>
            </a:r>
            <a:r>
              <a:rPr lang="en-US" sz="1400" dirty="0" err="1"/>
              <a:t>Matlab</a:t>
            </a:r>
            <a:r>
              <a:rPr lang="en-US" sz="1400" dirty="0"/>
              <a:t> but we may try </a:t>
            </a:r>
            <a:r>
              <a:rPr lang="en-US" sz="1400" dirty="0" err="1"/>
              <a:t>pythonization</a:t>
            </a:r>
            <a:r>
              <a:rPr lang="en-US" sz="1400" dirty="0"/>
              <a:t> soon.  Stay tuned.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As of now Kroger consists of pretty well-developed internal subroutines but a specific problem is run via a long script with a few hundred lines of code to look over in order to define the problem structure to be solved.  We are thinking about building a GUI but for now let’s collaborate and find some new insights.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Other packages we have seen for defect calculations seem to be set up somewhat differently; basically automating or augmenting the DFT workflow to do the energetics calculations, and then doing some of Kroger’s functions afterwards.  Not doing DFT ourselves (to date) we decided to focus on making the very best possible calculations of defect concentrations and leave the DFT part for others.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For now, contact Prof. Scarpulla to set up things to try.  </a:t>
            </a:r>
            <a:r>
              <a:rPr lang="en-US" sz="1400" dirty="0"/>
              <a:t>We are looking forward to collaborating on new materials.  The whole point was to build something generally useful across any material and any sets of interesting defects, to move away from everyone needing to build bespoke models for each case.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What is needed at a minimum to start something new is a list of defects defined by their atoms exchanged, sites used, and chargestates and their raw formation energies (without any chemical potential effects; so the energy of formation when Ef=Ev=0).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We’re really excited to branch into other materials and to include further physical effects.  Kroger could be incorporated into other programs that compute spatial-dependencies of defects… the list goes 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 believe Kroger is at least as sophisticated as any other package out there, at least the ones we have read about, and we have a passion for this kind of calculation that allows translating from DFT energies to actual, particular samples grown by different methods (CZ, FZ, MBE, MOCVD, </a:t>
            </a:r>
            <a:r>
              <a:rPr lang="en-US" sz="1400" dirty="0" err="1"/>
              <a:t>etc</a:t>
            </a:r>
            <a:r>
              <a:rPr lang="en-US" sz="1400" dirty="0"/>
              <a:t>) </a:t>
            </a:r>
          </a:p>
        </p:txBody>
      </p:sp>
    </p:spTree>
    <p:extLst>
      <p:ext uri="{BB962C8B-B14F-4D97-AF65-F5344CB8AC3E}">
        <p14:creationId xmlns:p14="http://schemas.microsoft.com/office/powerpoint/2010/main" val="49559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93BB-1D5E-7EA5-ECFB-6A98EAFF44FE}"/>
              </a:ext>
            </a:extLst>
          </p:cNvPr>
          <p:cNvSpPr>
            <a:spLocks noGrp="1"/>
          </p:cNvSpPr>
          <p:nvPr>
            <p:ph type="title"/>
          </p:nvPr>
        </p:nvSpPr>
        <p:spPr/>
        <p:txBody>
          <a:bodyPr/>
          <a:lstStyle/>
          <a:p>
            <a:r>
              <a:rPr lang="en-US" dirty="0"/>
              <a:t>Kroger Origin Story</a:t>
            </a:r>
          </a:p>
        </p:txBody>
      </p:sp>
      <p:sp>
        <p:nvSpPr>
          <p:cNvPr id="3" name="Slide Number Placeholder 2">
            <a:extLst>
              <a:ext uri="{FF2B5EF4-FFF2-40B4-BE49-F238E27FC236}">
                <a16:creationId xmlns:a16="http://schemas.microsoft.com/office/drawing/2014/main" id="{A034C48C-36FA-65A0-3DF8-8F2F9EBDDC4C}"/>
              </a:ext>
            </a:extLst>
          </p:cNvPr>
          <p:cNvSpPr>
            <a:spLocks noGrp="1"/>
          </p:cNvSpPr>
          <p:nvPr>
            <p:ph type="sldNum" sz="quarter" idx="10"/>
          </p:nvPr>
        </p:nvSpPr>
        <p:spPr/>
        <p:txBody>
          <a:bodyPr/>
          <a:lstStyle/>
          <a:p>
            <a:fld id="{8ADD95A1-E211-44A4-A76C-944BD421A442}" type="slidenum">
              <a:rPr lang="en-US" smtClean="0"/>
              <a:pPr/>
              <a:t>28</a:t>
            </a:fld>
            <a:endParaRPr lang="en-US" dirty="0"/>
          </a:p>
        </p:txBody>
      </p:sp>
      <p:sp>
        <p:nvSpPr>
          <p:cNvPr id="4" name="Content Placeholder 3">
            <a:extLst>
              <a:ext uri="{FF2B5EF4-FFF2-40B4-BE49-F238E27FC236}">
                <a16:creationId xmlns:a16="http://schemas.microsoft.com/office/drawing/2014/main" id="{3019F622-AC99-CEE8-7C42-B4C162716F69}"/>
              </a:ext>
            </a:extLst>
          </p:cNvPr>
          <p:cNvSpPr>
            <a:spLocks noGrp="1"/>
          </p:cNvSpPr>
          <p:nvPr>
            <p:ph sz="quarter" idx="11"/>
          </p:nvPr>
        </p:nvSpPr>
        <p:spPr>
          <a:xfrm>
            <a:off x="119389" y="931600"/>
            <a:ext cx="8938347" cy="5555464"/>
          </a:xfrm>
        </p:spPr>
        <p:txBody>
          <a:bodyPr>
            <a:noAutofit/>
          </a:bodyPr>
          <a:lstStyle/>
          <a:p>
            <a:pPr algn="just"/>
            <a:r>
              <a:rPr lang="en-US" sz="1200" dirty="0"/>
              <a:t>For Mike Scarpulla, the kernel for writing something like Kroger began around 2010 when Shiyou Chen and Suhuai Wei (then at NREL) used hybrid functionals to compute fairly accurate charge transition levels and bandgap for CZTS [1].  Prior, it was anyone’s guess how accurate formation energies and charge transition levels were using lesser functionals.  Now the game was afoot: since the formation energies were now getting close to experiments, it was worth spending time applying all the various corrections to the defect calculation itself.  </a:t>
            </a:r>
          </a:p>
          <a:p>
            <a:pPr algn="just"/>
            <a:r>
              <a:rPr lang="en-US" sz="1200" dirty="0"/>
              <a:t>Volodymyr Kosyak joined Mike at Utah as a postdoc and together they modeled defects in CZTS under a specific experimental condition (isothermal annealing in presence of excess sulfur).  This introduced the concept of how different calculations could end up being if chemical potentials, partial pressures, or something like equilibrium vapor pressure over another phase were kept fixed. Also in that paper [2] relations between overall composition (rather than chemical potentials) and numbers of defects were calculated. Work from Scott Dunham on defects in CZTS based on composition rather than chemical potentials [3] illustrated for Mike how such calculations could be done.  </a:t>
            </a:r>
          </a:p>
          <a:p>
            <a:pPr algn="just"/>
            <a:r>
              <a:rPr lang="en-US" sz="1200" dirty="0"/>
              <a:t>Mike became obsessed with the fact that DFT phonon calculations were becoming computationally possible, thus allowing the effects of vibrational entropy to be assessed.  Andrei </a:t>
            </a:r>
            <a:r>
              <a:rPr lang="en-US" sz="1200" dirty="0" err="1"/>
              <a:t>Postnikov</a:t>
            </a:r>
            <a:r>
              <a:rPr lang="en-US" sz="1200" dirty="0"/>
              <a:t> had computed Raman spectra for CZTS and agreed to try computing changes in phonon density of states induced by a handful of plentiful defects.  Probably the supercells were too small in that particular paper [2] so effect magnitudes may have been overestimated.  However, the fact that temperature-dependent physical effects could reorder the predicted dominant defects – truly change the qualitative prediction as well as quantitative - sparked for Mike a longer-term interest in taking into account all the nitty-gritty effects in calculations of defect concentrations.  Such a thing should be general, not specific for one material, and written to handle general sets of possible defects not just specific ones guessed at the beginning to be important.  </a:t>
            </a:r>
          </a:p>
          <a:p>
            <a:pPr algn="just"/>
            <a:r>
              <a:rPr lang="en-US" sz="1200" dirty="0"/>
              <a:t>Fundamental funding from AFOSR on defects in Ga</a:t>
            </a:r>
            <a:r>
              <a:rPr lang="en-US" sz="1200" baseline="-25000" dirty="0"/>
              <a:t>2</a:t>
            </a:r>
            <a:r>
              <a:rPr lang="en-US" sz="1200" dirty="0"/>
              <a:t>O</a:t>
            </a:r>
            <a:r>
              <a:rPr lang="en-US" sz="1200" baseline="-25000" dirty="0"/>
              <a:t>3</a:t>
            </a:r>
            <a:r>
              <a:rPr lang="en-US" sz="1200" dirty="0"/>
              <a:t> gave Mike the opportunity to spend time on what would be a long-term endeavor.  During the pandemic, Elif Ertekin and Joel Varley were kind and patient enough to spend hours talking through every step of DFT based defect energetics calculations and the various temperature-dependent effects.  Many discussions helped to figure out how to merge free energies for phases with defect concentration numbers.  It took approximately 3 years of on and off work combined with studying papers describing other related codes both old and new to implement all of the advanced features contained in the code.  </a:t>
            </a:r>
          </a:p>
          <a:p>
            <a:pPr algn="just"/>
            <a:r>
              <a:rPr lang="en-US" sz="1200" b="1" dirty="0"/>
              <a:t>The program’s name was chosen to honor Kroger’s nearly exhaustive (&gt;900 pages) treatment of defect equilibrium across many different scenarios [4].  </a:t>
            </a:r>
          </a:p>
          <a:p>
            <a:pPr algn="just"/>
            <a:r>
              <a:rPr lang="en-US" sz="1200" dirty="0"/>
              <a:t>Of course these cited works are not the only works on this vast subject that has formed the basis of entire careers for many very talented people.  These are simply landmarks in the intellectual journey for this particular program by its authors.   </a:t>
            </a:r>
          </a:p>
          <a:p>
            <a:pPr marL="0" indent="0" algn="just">
              <a:buNone/>
            </a:pPr>
            <a:r>
              <a:rPr lang="en-US" sz="1100" b="0" i="0" u="none" strike="noStrike" dirty="0">
                <a:solidFill>
                  <a:srgbClr val="0066CC"/>
                </a:solidFill>
                <a:effectLst/>
              </a:rPr>
              <a:t>[1] </a:t>
            </a:r>
            <a:r>
              <a:rPr lang="en-US" sz="1100" dirty="0">
                <a:solidFill>
                  <a:srgbClr val="222222"/>
                </a:solidFill>
                <a:hlinkClick r:id="rId2"/>
              </a:rPr>
              <a:t>https://doi.org/10.1103/PhysRevB.81.245204</a:t>
            </a:r>
            <a:r>
              <a:rPr lang="en-US" sz="1100" dirty="0">
                <a:solidFill>
                  <a:srgbClr val="222222"/>
                </a:solidFill>
              </a:rPr>
              <a:t>, </a:t>
            </a:r>
            <a:r>
              <a:rPr lang="en-US" sz="1100" dirty="0"/>
              <a:t>[2] </a:t>
            </a:r>
            <a:r>
              <a:rPr lang="en-US" sz="1100" b="0" i="0" u="none" strike="noStrike" dirty="0">
                <a:solidFill>
                  <a:srgbClr val="0066CC"/>
                </a:solidFill>
                <a:effectLst/>
                <a:hlinkClick r:id="rId3"/>
              </a:rPr>
              <a:t>https://doi.org/10.1063/1.4819206</a:t>
            </a:r>
            <a:r>
              <a:rPr lang="en-US" sz="1100" b="0" i="0" u="none" strike="noStrike" dirty="0">
                <a:solidFill>
                  <a:srgbClr val="0066CC"/>
                </a:solidFill>
                <a:effectLst/>
              </a:rPr>
              <a:t>, [3] </a:t>
            </a:r>
            <a:r>
              <a:rPr lang="en-US" sz="1100" b="0" i="0" u="none" strike="noStrike" dirty="0">
                <a:solidFill>
                  <a:srgbClr val="0066CC"/>
                </a:solidFill>
                <a:effectLst/>
                <a:hlinkClick r:id="rId4"/>
              </a:rPr>
              <a:t>https://doi.org/</a:t>
            </a:r>
            <a:r>
              <a:rPr lang="en-US" sz="1100" dirty="0">
                <a:hlinkClick r:id="rId4"/>
              </a:rPr>
              <a:t>10.1109/JPHOTOV.2015.2430015</a:t>
            </a:r>
            <a:r>
              <a:rPr lang="en-US" sz="1100" dirty="0"/>
              <a:t>, [4] F.A. Kroger, “The Chemistry of Imperfect Solids”, 2</a:t>
            </a:r>
            <a:r>
              <a:rPr lang="en-US" sz="1100" baseline="30000" dirty="0"/>
              <a:t>nd</a:t>
            </a:r>
            <a:r>
              <a:rPr lang="en-US" sz="1100" dirty="0"/>
              <a:t> Edition.  North-Holland (1974)	</a:t>
            </a:r>
          </a:p>
          <a:p>
            <a:pPr marL="0" indent="0" algn="just">
              <a:buNone/>
            </a:pPr>
            <a:endParaRPr lang="en-US" sz="1100" dirty="0">
              <a:solidFill>
                <a:srgbClr val="0066CC"/>
              </a:solidFill>
            </a:endParaRPr>
          </a:p>
        </p:txBody>
      </p:sp>
    </p:spTree>
    <p:extLst>
      <p:ext uri="{BB962C8B-B14F-4D97-AF65-F5344CB8AC3E}">
        <p14:creationId xmlns:p14="http://schemas.microsoft.com/office/powerpoint/2010/main" val="1008128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8C6C-2105-702C-24E2-9E790CAF9BBF}"/>
              </a:ext>
            </a:extLst>
          </p:cNvPr>
          <p:cNvSpPr>
            <a:spLocks noGrp="1"/>
          </p:cNvSpPr>
          <p:nvPr>
            <p:ph type="title"/>
          </p:nvPr>
        </p:nvSpPr>
        <p:spPr/>
        <p:txBody>
          <a:bodyPr/>
          <a:lstStyle/>
          <a:p>
            <a:r>
              <a:rPr lang="en-US" dirty="0"/>
              <a:t>Thanks for Reading!  Let’s Calculate!  </a:t>
            </a:r>
          </a:p>
        </p:txBody>
      </p:sp>
      <p:sp>
        <p:nvSpPr>
          <p:cNvPr id="3" name="Slide Number Placeholder 2">
            <a:extLst>
              <a:ext uri="{FF2B5EF4-FFF2-40B4-BE49-F238E27FC236}">
                <a16:creationId xmlns:a16="http://schemas.microsoft.com/office/drawing/2014/main" id="{DAC8609D-4DBB-C50D-357A-5F16DA5F889B}"/>
              </a:ext>
            </a:extLst>
          </p:cNvPr>
          <p:cNvSpPr>
            <a:spLocks noGrp="1"/>
          </p:cNvSpPr>
          <p:nvPr>
            <p:ph type="sldNum" sz="quarter" idx="10"/>
          </p:nvPr>
        </p:nvSpPr>
        <p:spPr/>
        <p:txBody>
          <a:bodyPr/>
          <a:lstStyle/>
          <a:p>
            <a:fld id="{8ADD95A1-E211-44A4-A76C-944BD421A442}" type="slidenum">
              <a:rPr lang="en-US" smtClean="0"/>
              <a:pPr/>
              <a:t>29</a:t>
            </a:fld>
            <a:endParaRPr lang="en-US" dirty="0"/>
          </a:p>
        </p:txBody>
      </p:sp>
    </p:spTree>
    <p:extLst>
      <p:ext uri="{BB962C8B-B14F-4D97-AF65-F5344CB8AC3E}">
        <p14:creationId xmlns:p14="http://schemas.microsoft.com/office/powerpoint/2010/main" val="295119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28A9-9876-2BA5-ED3B-383907BE654B}"/>
              </a:ext>
            </a:extLst>
          </p:cNvPr>
          <p:cNvSpPr>
            <a:spLocks noGrp="1"/>
          </p:cNvSpPr>
          <p:nvPr>
            <p:ph type="title"/>
          </p:nvPr>
        </p:nvSpPr>
        <p:spPr/>
        <p:txBody>
          <a:bodyPr/>
          <a:lstStyle/>
          <a:p>
            <a:r>
              <a:rPr lang="en-US" dirty="0"/>
              <a:t>What Does KRÖGER Do (as of now)?    </a:t>
            </a:r>
          </a:p>
        </p:txBody>
      </p:sp>
      <p:sp>
        <p:nvSpPr>
          <p:cNvPr id="3" name="Slide Number Placeholder 2">
            <a:extLst>
              <a:ext uri="{FF2B5EF4-FFF2-40B4-BE49-F238E27FC236}">
                <a16:creationId xmlns:a16="http://schemas.microsoft.com/office/drawing/2014/main" id="{0D756A35-A6A8-CF09-C5AC-513FC17F9846}"/>
              </a:ext>
            </a:extLst>
          </p:cNvPr>
          <p:cNvSpPr>
            <a:spLocks noGrp="1"/>
          </p:cNvSpPr>
          <p:nvPr>
            <p:ph type="sldNum" sz="quarter" idx="10"/>
          </p:nvPr>
        </p:nvSpPr>
        <p:spPr/>
        <p:txBody>
          <a:bodyPr/>
          <a:lstStyle/>
          <a:p>
            <a:fld id="{8ADD95A1-E211-44A4-A76C-944BD421A442}" type="slidenum">
              <a:rPr lang="en-US" smtClean="0"/>
              <a:pPr/>
              <a:t>3</a:t>
            </a:fld>
            <a:endParaRPr lang="en-US" dirty="0"/>
          </a:p>
        </p:txBody>
      </p:sp>
      <p:sp>
        <p:nvSpPr>
          <p:cNvPr id="4" name="TextBox 3">
            <a:extLst>
              <a:ext uri="{FF2B5EF4-FFF2-40B4-BE49-F238E27FC236}">
                <a16:creationId xmlns:a16="http://schemas.microsoft.com/office/drawing/2014/main" id="{FEA1E77D-41C8-D7C4-E108-7F75A580D39D}"/>
              </a:ext>
            </a:extLst>
          </p:cNvPr>
          <p:cNvSpPr txBox="1"/>
          <p:nvPr/>
        </p:nvSpPr>
        <p:spPr>
          <a:xfrm>
            <a:off x="169479" y="945929"/>
            <a:ext cx="8580383"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KROGER is a </a:t>
            </a:r>
            <a:r>
              <a:rPr lang="en-US" sz="1600" dirty="0" err="1"/>
              <a:t>Matlab</a:t>
            </a:r>
            <a:r>
              <a:rPr lang="en-US" sz="1600" dirty="0"/>
              <a:t> program we developed for advanced calculations of defect concentrations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KROGER calculates the local densities of point defects and complexes in a crystal given their formation energies, T-dependent properties of the material, and mixed sets of constraints on element concentrations or chemical potentials.  </a:t>
            </a:r>
          </a:p>
          <a:p>
            <a:pPr algn="just"/>
            <a:endParaRPr lang="en-US" sz="1600" dirty="0"/>
          </a:p>
          <a:p>
            <a:pPr marL="285750" indent="-285750" algn="just">
              <a:buFont typeface="Arial" panose="020B0604020202020204" pitchFamily="34" charset="0"/>
              <a:buChar char="•"/>
            </a:pPr>
            <a:r>
              <a:rPr lang="en-US" sz="1600" dirty="0"/>
              <a:t>KROGER was built to bridge the gap between DFT-based calculations of defect formation energies and real-world samples.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In the real world, a bulk crystal or epitaxial layer of a semiconductor is grown or processed at fixed total pressure, fixed partial pressures of reactive gases like O</a:t>
            </a:r>
            <a:r>
              <a:rPr lang="en-US" sz="1600" baseline="-25000" dirty="0"/>
              <a:t>2</a:t>
            </a:r>
            <a:r>
              <a:rPr lang="en-US" sz="1600" dirty="0"/>
              <a:t> and may also contain various unintentional impurities.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In many DFT papers, valuable qualitative insights into dominant defects are presented for chemical potentials at the limiting cases of phase stability (e.g. O-rich or Ga-rich for Ga</a:t>
            </a:r>
            <a:r>
              <a:rPr lang="en-US" sz="1600" baseline="-25000" dirty="0"/>
              <a:t>2</a:t>
            </a:r>
            <a:r>
              <a:rPr lang="en-US" sz="1600" dirty="0"/>
              <a:t>O</a:t>
            </a:r>
            <a:r>
              <a:rPr lang="en-US" sz="1600" baseline="-25000" dirty="0"/>
              <a:t>3</a:t>
            </a:r>
            <a:r>
              <a:rPr lang="en-US" sz="1600" dirty="0"/>
              <a:t>).  However, the 0 K energetics is not the whole story for all temperatures.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KROGER takes formation energies for defects and complexes, adds to them T-dependent quantities like bandgap and T-dependent chemical potentials from thermochemistry, vibrational entropy, … and computes concentrations for full equilibrium, full quenching, and other scenarios.</a:t>
            </a:r>
          </a:p>
        </p:txBody>
      </p:sp>
    </p:spTree>
    <p:extLst>
      <p:ext uri="{BB962C8B-B14F-4D97-AF65-F5344CB8AC3E}">
        <p14:creationId xmlns:p14="http://schemas.microsoft.com/office/powerpoint/2010/main" val="1677068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75F1-D051-0298-67A6-30D44671C849}"/>
              </a:ext>
            </a:extLst>
          </p:cNvPr>
          <p:cNvSpPr>
            <a:spLocks noGrp="1"/>
          </p:cNvSpPr>
          <p:nvPr>
            <p:ph type="title"/>
          </p:nvPr>
        </p:nvSpPr>
        <p:spPr/>
        <p:txBody>
          <a:bodyPr/>
          <a:lstStyle/>
          <a:p>
            <a:r>
              <a:rPr lang="en-US" dirty="0"/>
              <a:t>Glossary I</a:t>
            </a:r>
          </a:p>
        </p:txBody>
      </p:sp>
      <p:sp>
        <p:nvSpPr>
          <p:cNvPr id="3" name="Slide Number Placeholder 2">
            <a:extLst>
              <a:ext uri="{FF2B5EF4-FFF2-40B4-BE49-F238E27FC236}">
                <a16:creationId xmlns:a16="http://schemas.microsoft.com/office/drawing/2014/main" id="{5E4C7F84-0985-F544-1EF7-0BA2F48156C0}"/>
              </a:ext>
            </a:extLst>
          </p:cNvPr>
          <p:cNvSpPr>
            <a:spLocks noGrp="1"/>
          </p:cNvSpPr>
          <p:nvPr>
            <p:ph type="sldNum" sz="quarter" idx="10"/>
          </p:nvPr>
        </p:nvSpPr>
        <p:spPr/>
        <p:txBody>
          <a:bodyPr/>
          <a:lstStyle/>
          <a:p>
            <a:fld id="{8ADD95A1-E211-44A4-A76C-944BD421A442}" type="slidenum">
              <a:rPr lang="en-US" smtClean="0"/>
              <a:pPr/>
              <a:t>30</a:t>
            </a:fld>
            <a:endParaRPr lang="en-US" dirty="0"/>
          </a:p>
        </p:txBody>
      </p:sp>
      <p:sp>
        <p:nvSpPr>
          <p:cNvPr id="4" name="TextBox 3">
            <a:extLst>
              <a:ext uri="{FF2B5EF4-FFF2-40B4-BE49-F238E27FC236}">
                <a16:creationId xmlns:a16="http://schemas.microsoft.com/office/drawing/2014/main" id="{E5734CFE-AAB4-A5B5-5259-AB629CCB7A13}"/>
              </a:ext>
            </a:extLst>
          </p:cNvPr>
          <p:cNvSpPr txBox="1"/>
          <p:nvPr/>
        </p:nvSpPr>
        <p:spPr>
          <a:xfrm>
            <a:off x="126123" y="1143000"/>
            <a:ext cx="869468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Lattice: An infinite set of points in space arranged with discrete translational symmetry</a:t>
            </a:r>
          </a:p>
          <a:p>
            <a:pPr marL="285750" indent="-285750">
              <a:buFont typeface="Arial" panose="020B0604020202020204" pitchFamily="34" charset="0"/>
              <a:buChar char="•"/>
            </a:pPr>
            <a:r>
              <a:rPr lang="en-US" dirty="0"/>
              <a:t>Atomic Basis: An arrangement of atoms placed on each lattice point to make a crystal</a:t>
            </a:r>
          </a:p>
          <a:p>
            <a:pPr marL="285750" indent="-285750">
              <a:buFont typeface="Arial" panose="020B0604020202020204" pitchFamily="34" charset="0"/>
              <a:buChar char="•"/>
            </a:pPr>
            <a:r>
              <a:rPr lang="en-US" dirty="0"/>
              <a:t>Crystal: Atoms arranged on a lattice and thus also having the symmetries of the lattice </a:t>
            </a:r>
          </a:p>
          <a:p>
            <a:pPr marL="285750" indent="-285750">
              <a:buFont typeface="Arial" panose="020B0604020202020204" pitchFamily="34" charset="0"/>
              <a:buChar char="•"/>
            </a:pPr>
            <a:r>
              <a:rPr lang="en-US" dirty="0"/>
              <a:t>Unit cell: the lattice or crystal can be generated by copying the unit cell, translating it by a lattice vector, and pasting it.  This describes tessellating space with the unit cell.    </a:t>
            </a:r>
          </a:p>
          <a:p>
            <a:pPr marL="285750" indent="-285750">
              <a:buFont typeface="Arial" panose="020B0604020202020204" pitchFamily="34" charset="0"/>
              <a:buChar char="•"/>
            </a:pPr>
            <a:r>
              <a:rPr lang="en-US" dirty="0"/>
              <a:t>Primitive Unit Cell: The smallest unit cell having minimum volume.  It encloses exactly one lattice point and one formula unit of the crystal.  </a:t>
            </a:r>
          </a:p>
          <a:p>
            <a:pPr marL="285750" indent="-285750">
              <a:buFont typeface="Arial" panose="020B0604020202020204" pitchFamily="34" charset="0"/>
              <a:buChar char="•"/>
            </a:pPr>
            <a:r>
              <a:rPr lang="en-US" dirty="0"/>
              <a:t>Supercell: A unit cell consisting of multiple primitive cells.  These are used in DFT calculations with plane-wave basis sets and periodic boundary conditions to reduce the influence of self-interactions between defects.  The question is always whether or not the supercell used was large enough to suppress wavefunction overlap, strain coupling, local phonon mode coupling, electrostatic coupling… </a:t>
            </a:r>
          </a:p>
          <a:p>
            <a:pPr marL="285750" indent="-285750">
              <a:buFont typeface="Arial" panose="020B0604020202020204" pitchFamily="34" charset="0"/>
              <a:buChar char="•"/>
            </a:pPr>
            <a:r>
              <a:rPr lang="en-US" dirty="0"/>
              <a:t>Flaw: any disturbance of the perfect crystal.  These could be host atoms out of place or impurities.  Synonymous with defect.  </a:t>
            </a:r>
          </a:p>
          <a:p>
            <a:pPr marL="285750" indent="-285750">
              <a:buFont typeface="Arial" panose="020B0604020202020204" pitchFamily="34" charset="0"/>
              <a:buChar char="•"/>
            </a:pPr>
            <a:r>
              <a:rPr lang="en-US" dirty="0"/>
              <a:t>Defect: point defects, defect complexes, defect clusters, precipitates, dislocations, twin boundaries, antiphase boundaries, grain boundaries, interfaces, surfaces, voids… </a:t>
            </a:r>
          </a:p>
        </p:txBody>
      </p:sp>
    </p:spTree>
    <p:extLst>
      <p:ext uri="{BB962C8B-B14F-4D97-AF65-F5344CB8AC3E}">
        <p14:creationId xmlns:p14="http://schemas.microsoft.com/office/powerpoint/2010/main" val="3363761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D944-B330-7DF7-E03E-4A03997C4D82}"/>
              </a:ext>
            </a:extLst>
          </p:cNvPr>
          <p:cNvSpPr>
            <a:spLocks noGrp="1"/>
          </p:cNvSpPr>
          <p:nvPr>
            <p:ph type="title"/>
          </p:nvPr>
        </p:nvSpPr>
        <p:spPr/>
        <p:txBody>
          <a:bodyPr/>
          <a:lstStyle/>
          <a:p>
            <a:r>
              <a:rPr lang="en-US" dirty="0"/>
              <a:t>Glossary II </a:t>
            </a:r>
          </a:p>
        </p:txBody>
      </p:sp>
      <p:sp>
        <p:nvSpPr>
          <p:cNvPr id="3" name="Slide Number Placeholder 2">
            <a:extLst>
              <a:ext uri="{FF2B5EF4-FFF2-40B4-BE49-F238E27FC236}">
                <a16:creationId xmlns:a16="http://schemas.microsoft.com/office/drawing/2014/main" id="{D9A34F9B-1E6E-3241-85C6-F5E281A69A4F}"/>
              </a:ext>
            </a:extLst>
          </p:cNvPr>
          <p:cNvSpPr>
            <a:spLocks noGrp="1"/>
          </p:cNvSpPr>
          <p:nvPr>
            <p:ph type="sldNum" sz="quarter" idx="10"/>
          </p:nvPr>
        </p:nvSpPr>
        <p:spPr/>
        <p:txBody>
          <a:bodyPr/>
          <a:lstStyle/>
          <a:p>
            <a:fld id="{8ADD95A1-E211-44A4-A76C-944BD421A442}" type="slidenum">
              <a:rPr lang="en-US" smtClean="0"/>
              <a:pPr/>
              <a:t>31</a:t>
            </a:fld>
            <a:endParaRPr lang="en-US" dirty="0"/>
          </a:p>
        </p:txBody>
      </p:sp>
      <p:sp>
        <p:nvSpPr>
          <p:cNvPr id="5" name="TextBox 4">
            <a:extLst>
              <a:ext uri="{FF2B5EF4-FFF2-40B4-BE49-F238E27FC236}">
                <a16:creationId xmlns:a16="http://schemas.microsoft.com/office/drawing/2014/main" id="{AFE5A88E-D7C2-083C-01D4-DF12053C4966}"/>
              </a:ext>
            </a:extLst>
          </p:cNvPr>
          <p:cNvSpPr txBox="1"/>
          <p:nvPr/>
        </p:nvSpPr>
        <p:spPr>
          <a:xfrm>
            <a:off x="69960" y="997280"/>
            <a:ext cx="8754788" cy="4524315"/>
          </a:xfrm>
          <a:prstGeom prst="rect">
            <a:avLst/>
          </a:prstGeom>
          <a:noFill/>
        </p:spPr>
        <p:txBody>
          <a:bodyPr wrap="square">
            <a:spAutoFit/>
          </a:bodyPr>
          <a:lstStyle/>
          <a:p>
            <a:pPr marL="285750" indent="-285750">
              <a:buFont typeface="Arial" panose="020B0604020202020204" pitchFamily="34" charset="0"/>
              <a:buChar char="•"/>
            </a:pPr>
            <a:r>
              <a:rPr lang="en-US" dirty="0"/>
              <a:t>Point Defect: One or a few atoms out of place or extra.  Usually listed as 0 dimensional, but no defect is truly 0D – even isotopic disorder in Si produces some tiny non-uniform strains.  Usage herein will usually mean one elementary or irreducible missing host atom or impurity.  Examples are vacancies, substitutional impurities, and interstitials.  </a:t>
            </a:r>
          </a:p>
          <a:p>
            <a:pPr marL="285750" indent="-285750">
              <a:buFont typeface="Arial" panose="020B0604020202020204" pitchFamily="34" charset="0"/>
              <a:buChar char="•"/>
            </a:pPr>
            <a:r>
              <a:rPr lang="en-US" dirty="0"/>
              <a:t>Relative charge: If a Fe</a:t>
            </a:r>
            <a:r>
              <a:rPr lang="en-US" baseline="30000" dirty="0"/>
              <a:t>2+</a:t>
            </a:r>
            <a:r>
              <a:rPr lang="en-US" dirty="0"/>
              <a:t> ion is sitting where a Ga</a:t>
            </a:r>
            <a:r>
              <a:rPr lang="en-US" baseline="30000" dirty="0"/>
              <a:t>3+</a:t>
            </a:r>
            <a:r>
              <a:rPr lang="en-US" dirty="0"/>
              <a:t> should be, the relative charge within the ionic limit is -1.  If P with 5 valence electrons substitutes for a Si atom having 4 valence electrons in a crystal of Si, the bonding is mostly covalent but still there is one extra proton, which is balanced out by the localization of one electron (the orbital can be large, but still it is bound).  The </a:t>
            </a:r>
            <a:r>
              <a:rPr lang="en-US" dirty="0" err="1"/>
              <a:t>P</a:t>
            </a:r>
            <a:r>
              <a:rPr lang="en-US" baseline="-25000" dirty="0" err="1"/>
              <a:t>Si</a:t>
            </a:r>
            <a:r>
              <a:rPr lang="en-US" dirty="0"/>
              <a:t> (phosphorous substituting for Si) defect would be in it’s q=0 charge state when the electron is localized to that P atom, and ionized into its q=1 state when the electron is thermally excited into the conduction band.       </a:t>
            </a:r>
          </a:p>
          <a:p>
            <a:pPr marL="285750" indent="-285750">
              <a:buFont typeface="Arial" panose="020B0604020202020204" pitchFamily="34" charset="0"/>
              <a:buChar char="•"/>
            </a:pPr>
            <a:r>
              <a:rPr lang="en-US" dirty="0"/>
              <a:t>Charge state: One defect in one configuration may be able to localize a varying number of electrons such that its net charge relative to the same site in the perfect crystal may vary from -4 to +4.  High chargestates of 3 or 4 are rather rare.  At that point there is enough electrostatic incentive to form a complex and reduce the total charge (a form of screening).   </a:t>
            </a:r>
          </a:p>
        </p:txBody>
      </p:sp>
    </p:spTree>
    <p:extLst>
      <p:ext uri="{BB962C8B-B14F-4D97-AF65-F5344CB8AC3E}">
        <p14:creationId xmlns:p14="http://schemas.microsoft.com/office/powerpoint/2010/main" val="3620003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41E1-AFC2-E89E-4997-33ABF9DCB061}"/>
              </a:ext>
            </a:extLst>
          </p:cNvPr>
          <p:cNvSpPr>
            <a:spLocks noGrp="1"/>
          </p:cNvSpPr>
          <p:nvPr>
            <p:ph type="title"/>
          </p:nvPr>
        </p:nvSpPr>
        <p:spPr/>
        <p:txBody>
          <a:bodyPr/>
          <a:lstStyle/>
          <a:p>
            <a:r>
              <a:rPr lang="en-US" dirty="0"/>
              <a:t>Glossary III</a:t>
            </a:r>
          </a:p>
        </p:txBody>
      </p:sp>
      <p:sp>
        <p:nvSpPr>
          <p:cNvPr id="3" name="Slide Number Placeholder 2">
            <a:extLst>
              <a:ext uri="{FF2B5EF4-FFF2-40B4-BE49-F238E27FC236}">
                <a16:creationId xmlns:a16="http://schemas.microsoft.com/office/drawing/2014/main" id="{B741F3A0-3407-8AC4-3377-4FAD158667E4}"/>
              </a:ext>
            </a:extLst>
          </p:cNvPr>
          <p:cNvSpPr>
            <a:spLocks noGrp="1"/>
          </p:cNvSpPr>
          <p:nvPr>
            <p:ph type="sldNum" sz="quarter" idx="10"/>
          </p:nvPr>
        </p:nvSpPr>
        <p:spPr/>
        <p:txBody>
          <a:bodyPr/>
          <a:lstStyle/>
          <a:p>
            <a:fld id="{8ADD95A1-E211-44A4-A76C-944BD421A442}" type="slidenum">
              <a:rPr lang="en-US" smtClean="0"/>
              <a:pPr/>
              <a:t>32</a:t>
            </a:fld>
            <a:endParaRPr lang="en-US" dirty="0"/>
          </a:p>
        </p:txBody>
      </p:sp>
      <p:sp>
        <p:nvSpPr>
          <p:cNvPr id="5" name="TextBox 4">
            <a:extLst>
              <a:ext uri="{FF2B5EF4-FFF2-40B4-BE49-F238E27FC236}">
                <a16:creationId xmlns:a16="http://schemas.microsoft.com/office/drawing/2014/main" id="{BE3ECACD-72DB-AF37-E643-B2004D3F38C2}"/>
              </a:ext>
            </a:extLst>
          </p:cNvPr>
          <p:cNvSpPr txBox="1"/>
          <p:nvPr/>
        </p:nvSpPr>
        <p:spPr>
          <a:xfrm>
            <a:off x="122183" y="901668"/>
            <a:ext cx="8852338" cy="5355312"/>
          </a:xfrm>
          <a:prstGeom prst="rect">
            <a:avLst/>
          </a:prstGeom>
          <a:noFill/>
        </p:spPr>
        <p:txBody>
          <a:bodyPr wrap="square">
            <a:spAutoFit/>
          </a:bodyPr>
          <a:lstStyle/>
          <a:p>
            <a:pPr marL="285750" indent="-285750">
              <a:buFont typeface="Arial" panose="020B0604020202020204" pitchFamily="34" charset="0"/>
              <a:buChar char="•"/>
            </a:pPr>
            <a:r>
              <a:rPr lang="en-US" dirty="0"/>
              <a:t>Point Defect Complex: Two or more elementary point defects in a </a:t>
            </a:r>
            <a:r>
              <a:rPr lang="en-US" u="sng" dirty="0"/>
              <a:t>bound grouping</a:t>
            </a:r>
            <a:r>
              <a:rPr lang="en-US" dirty="0"/>
              <a:t>, usually but not always via electrostatic attraction (think strain and electronegativity as next strongest interactions).  Formally, the defects can be anywhere from a dimer of two atoms squeezed onto into the same site as in an F-center in alkali halides to a Schottky pair (cation and anion vacancy pair) separated by many lattice constants.  Practically, once the binding energy is comparable to k</a:t>
            </a:r>
            <a:r>
              <a:rPr lang="en-US" baseline="-25000" dirty="0"/>
              <a:t>B</a:t>
            </a:r>
            <a:r>
              <a:rPr lang="en-US" dirty="0"/>
              <a:t>T, the complex can be considered dissociated back into isolated defects – meaning that they are no longer bound and can diffuse apart from each other to arbitrary distance.  This makes the definition of a complex somewhat squishy…this is really analogous to excitons between band charge carriers.  </a:t>
            </a:r>
          </a:p>
          <a:p>
            <a:pPr marL="285750" indent="-285750">
              <a:buFont typeface="Arial" panose="020B0604020202020204" pitchFamily="34" charset="0"/>
              <a:buChar char="•"/>
            </a:pPr>
            <a:r>
              <a:rPr lang="en-US" dirty="0"/>
              <a:t>Cluster: Too big to be a complex but too small to be a new phase.      </a:t>
            </a:r>
          </a:p>
          <a:p>
            <a:pPr marL="285750" indent="-285750">
              <a:buFont typeface="Arial" panose="020B0604020202020204" pitchFamily="34" charset="0"/>
              <a:buChar char="•"/>
            </a:pPr>
            <a:r>
              <a:rPr lang="en-US" dirty="0"/>
              <a:t>Configuration: A point defect or complex may have a ground state as well as multiple metastable configurations of the atoms.  These may or may not involve changes of chargestate.  F-centers in </a:t>
            </a:r>
            <a:r>
              <a:rPr lang="en-US" dirty="0" err="1"/>
              <a:t>alkalai</a:t>
            </a:r>
            <a:r>
              <a:rPr lang="en-US" dirty="0"/>
              <a:t> halides were first examples.  In semiconductors, DX and AX centers are more frequently discussed.    </a:t>
            </a:r>
          </a:p>
          <a:p>
            <a:pPr marL="285750" indent="-285750">
              <a:buFont typeface="Arial" panose="020B0604020202020204" pitchFamily="34" charset="0"/>
              <a:buChar char="•"/>
            </a:pPr>
            <a:r>
              <a:rPr lang="en-US" dirty="0"/>
              <a:t>Vacancy: a missing host atom.  Ex: a missing Ga</a:t>
            </a:r>
            <a:r>
              <a:rPr lang="en-US" baseline="-25000" dirty="0"/>
              <a:t> </a:t>
            </a:r>
            <a:r>
              <a:rPr lang="en-US" dirty="0"/>
              <a:t>atom in </a:t>
            </a:r>
            <a:r>
              <a:rPr lang="en-US" dirty="0">
                <a:latin typeface="Symbol" panose="05050102010706020507" pitchFamily="18" charset="2"/>
              </a:rPr>
              <a:t>b</a:t>
            </a:r>
            <a:r>
              <a:rPr lang="en-US" dirty="0"/>
              <a:t>-Ga</a:t>
            </a:r>
            <a:r>
              <a:rPr lang="en-US" baseline="-25000" dirty="0"/>
              <a:t>2</a:t>
            </a:r>
            <a:r>
              <a:rPr lang="en-US" dirty="0"/>
              <a:t>O</a:t>
            </a:r>
            <a:r>
              <a:rPr lang="en-US" baseline="-25000" dirty="0"/>
              <a:t>3</a:t>
            </a:r>
            <a:r>
              <a:rPr lang="en-US" dirty="0"/>
              <a:t> on the </a:t>
            </a:r>
            <a:r>
              <a:rPr lang="en-US" dirty="0" err="1"/>
              <a:t>Ga</a:t>
            </a:r>
            <a:r>
              <a:rPr lang="en-US" baseline="-25000" dirty="0" err="1"/>
              <a:t>I</a:t>
            </a:r>
            <a:r>
              <a:rPr lang="en-US" dirty="0"/>
              <a:t> site of the atomic basis in one primitive unit cell creates one </a:t>
            </a:r>
            <a:r>
              <a:rPr lang="en-US" dirty="0" err="1"/>
              <a:t>V</a:t>
            </a:r>
            <a:r>
              <a:rPr lang="en-US" baseline="-25000" dirty="0" err="1"/>
              <a:t>GaI</a:t>
            </a:r>
            <a:endParaRPr lang="en-US" baseline="-25000" dirty="0"/>
          </a:p>
          <a:p>
            <a:pPr marL="285750" indent="-285750">
              <a:buFont typeface="Arial" panose="020B0604020202020204" pitchFamily="34" charset="0"/>
              <a:buChar char="•"/>
            </a:pPr>
            <a:r>
              <a:rPr lang="en-US" dirty="0"/>
              <a:t>Interstitial Site: Each crystal has some spots between the atoms</a:t>
            </a:r>
            <a:endParaRPr lang="en-US" baseline="-25000" dirty="0"/>
          </a:p>
          <a:p>
            <a:pPr marL="285750" indent="-285750">
              <a:buFont typeface="Arial" panose="020B0604020202020204" pitchFamily="34" charset="0"/>
              <a:buChar char="•"/>
            </a:pPr>
            <a:r>
              <a:rPr lang="en-US" dirty="0"/>
              <a:t>Impurity: an atom not of the host.  Can be substitutional on a host atom site, or interstitial meaning squeezed into the space between some host atoms    </a:t>
            </a:r>
          </a:p>
        </p:txBody>
      </p:sp>
    </p:spTree>
    <p:extLst>
      <p:ext uri="{BB962C8B-B14F-4D97-AF65-F5344CB8AC3E}">
        <p14:creationId xmlns:p14="http://schemas.microsoft.com/office/powerpoint/2010/main" val="390519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41E-3A7D-FC3A-E478-CCAB7351CEE7}"/>
              </a:ext>
            </a:extLst>
          </p:cNvPr>
          <p:cNvSpPr>
            <a:spLocks noGrp="1"/>
          </p:cNvSpPr>
          <p:nvPr>
            <p:ph type="title"/>
          </p:nvPr>
        </p:nvSpPr>
        <p:spPr/>
        <p:txBody>
          <a:bodyPr>
            <a:normAutofit fontScale="90000"/>
          </a:bodyPr>
          <a:lstStyle/>
          <a:p>
            <a:r>
              <a:rPr lang="en-US" dirty="0"/>
              <a:t>Insulator / Semiconductor Defect Calculations: Historical Approach</a:t>
            </a:r>
          </a:p>
        </p:txBody>
      </p:sp>
      <p:sp>
        <p:nvSpPr>
          <p:cNvPr id="3" name="Slide Number Placeholder 2">
            <a:extLst>
              <a:ext uri="{FF2B5EF4-FFF2-40B4-BE49-F238E27FC236}">
                <a16:creationId xmlns:a16="http://schemas.microsoft.com/office/drawing/2014/main" id="{8D68ADD6-2337-D0AA-8191-2ADD95A5EE79}"/>
              </a:ext>
            </a:extLst>
          </p:cNvPr>
          <p:cNvSpPr>
            <a:spLocks noGrp="1"/>
          </p:cNvSpPr>
          <p:nvPr>
            <p:ph type="sldNum" sz="quarter" idx="10"/>
          </p:nvPr>
        </p:nvSpPr>
        <p:spPr/>
        <p:txBody>
          <a:bodyPr/>
          <a:lstStyle/>
          <a:p>
            <a:fld id="{8ADD95A1-E211-44A4-A76C-944BD421A442}" type="slidenum">
              <a:rPr lang="en-US" smtClean="0"/>
              <a:pPr/>
              <a:t>4</a:t>
            </a:fld>
            <a:endParaRPr lang="en-US" dirty="0"/>
          </a:p>
        </p:txBody>
      </p:sp>
      <p:sp>
        <p:nvSpPr>
          <p:cNvPr id="11" name="TextBox 10">
            <a:extLst>
              <a:ext uri="{FF2B5EF4-FFF2-40B4-BE49-F238E27FC236}">
                <a16:creationId xmlns:a16="http://schemas.microsoft.com/office/drawing/2014/main" id="{CA0DCC61-ACB0-75EF-B107-03D737AB9E68}"/>
              </a:ext>
            </a:extLst>
          </p:cNvPr>
          <p:cNvSpPr txBox="1"/>
          <p:nvPr/>
        </p:nvSpPr>
        <p:spPr>
          <a:xfrm>
            <a:off x="39414" y="4313984"/>
            <a:ext cx="878139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Semiconductors and insulators are more difficult than metals because of bandgap and different chargestates for each defect may be possible.  </a:t>
            </a:r>
          </a:p>
          <a:p>
            <a:pPr marL="285750" indent="-285750">
              <a:buFont typeface="Arial" panose="020B0604020202020204" pitchFamily="34" charset="0"/>
              <a:buChar char="•"/>
            </a:pPr>
            <a:r>
              <a:rPr lang="en-US" dirty="0"/>
              <a:t>~100 years ago: </a:t>
            </a:r>
            <a:r>
              <a:rPr lang="en-US" dirty="0" err="1"/>
              <a:t>quasichemical</a:t>
            </a:r>
            <a:r>
              <a:rPr lang="en-US" dirty="0"/>
              <a:t> defect formation reactions and equilibrium constants. No great way to calculate absolute numbers, but clever assumptions and analysis of dominant defects predict trends like pO</a:t>
            </a:r>
            <a:r>
              <a:rPr lang="en-US" baseline="-25000" dirty="0"/>
              <a:t>2</a:t>
            </a:r>
            <a:r>
              <a:rPr lang="en-US" dirty="0"/>
              <a:t> dependencies.  </a:t>
            </a:r>
          </a:p>
          <a:p>
            <a:pPr marL="285750" indent="-285750">
              <a:buFont typeface="Arial" panose="020B0604020202020204" pitchFamily="34" charset="0"/>
              <a:buChar char="•"/>
            </a:pPr>
            <a:r>
              <a:rPr lang="en-US" dirty="0"/>
              <a:t>Experiments used to determine equilibrium constants for reactions.  </a:t>
            </a:r>
          </a:p>
          <a:p>
            <a:pPr marL="285750" indent="-285750">
              <a:buFont typeface="Arial" panose="020B0604020202020204" pitchFamily="34" charset="0"/>
              <a:buChar char="•"/>
            </a:pPr>
            <a:r>
              <a:rPr lang="en-US" dirty="0"/>
              <a:t>Analysis relies on assuming or testing a model of dominant defects and impurities.   </a:t>
            </a:r>
          </a:p>
        </p:txBody>
      </p:sp>
      <p:pic>
        <p:nvPicPr>
          <p:cNvPr id="13" name="Picture 12">
            <a:extLst>
              <a:ext uri="{FF2B5EF4-FFF2-40B4-BE49-F238E27FC236}">
                <a16:creationId xmlns:a16="http://schemas.microsoft.com/office/drawing/2014/main" id="{E438709C-1DD7-F09C-66EB-5E0C4197E5BA}"/>
              </a:ext>
            </a:extLst>
          </p:cNvPr>
          <p:cNvPicPr>
            <a:picLocks noChangeAspect="1"/>
          </p:cNvPicPr>
          <p:nvPr/>
        </p:nvPicPr>
        <p:blipFill>
          <a:blip r:embed="rId2"/>
          <a:stretch>
            <a:fillRect/>
          </a:stretch>
        </p:blipFill>
        <p:spPr>
          <a:xfrm>
            <a:off x="370523" y="1074647"/>
            <a:ext cx="3121539" cy="3149831"/>
          </a:xfrm>
          <a:prstGeom prst="rect">
            <a:avLst/>
          </a:prstGeom>
        </p:spPr>
      </p:pic>
      <p:sp>
        <p:nvSpPr>
          <p:cNvPr id="14" name="TextBox 13">
            <a:extLst>
              <a:ext uri="{FF2B5EF4-FFF2-40B4-BE49-F238E27FC236}">
                <a16:creationId xmlns:a16="http://schemas.microsoft.com/office/drawing/2014/main" id="{CC2661E1-4E8D-E45D-1215-A29C1E5B4BFD}"/>
              </a:ext>
            </a:extLst>
          </p:cNvPr>
          <p:cNvSpPr txBox="1"/>
          <p:nvPr/>
        </p:nvSpPr>
        <p:spPr>
          <a:xfrm>
            <a:off x="3673762" y="1458311"/>
            <a:ext cx="5470237" cy="830997"/>
          </a:xfrm>
          <a:prstGeom prst="rect">
            <a:avLst/>
          </a:prstGeom>
          <a:noFill/>
        </p:spPr>
        <p:txBody>
          <a:bodyPr wrap="square" rtlCol="0">
            <a:spAutoFit/>
          </a:bodyPr>
          <a:lstStyle/>
          <a:p>
            <a:r>
              <a:rPr lang="en-US" dirty="0"/>
              <a:t>Schematic Brouwer diagram for</a:t>
            </a:r>
          </a:p>
          <a:p>
            <a:r>
              <a:rPr lang="en-US" dirty="0"/>
              <a:t>e</a:t>
            </a:r>
            <a:r>
              <a:rPr lang="en-US" baseline="30000" dirty="0"/>
              <a:t>-</a:t>
            </a:r>
            <a:r>
              <a:rPr lang="en-US" dirty="0"/>
              <a:t>/h</a:t>
            </a:r>
            <a:r>
              <a:rPr lang="en-US" baseline="30000" dirty="0"/>
              <a:t>+</a:t>
            </a:r>
            <a:r>
              <a:rPr lang="en-US" dirty="0"/>
              <a:t>, M/M</a:t>
            </a:r>
            <a:r>
              <a:rPr lang="en-US" baseline="30000" dirty="0"/>
              <a:t>+</a:t>
            </a:r>
            <a:r>
              <a:rPr lang="en-US" dirty="0"/>
              <a:t>, and V</a:t>
            </a:r>
            <a:r>
              <a:rPr lang="en-US" baseline="-25000" dirty="0"/>
              <a:t>O</a:t>
            </a:r>
            <a:r>
              <a:rPr lang="en-US" dirty="0"/>
              <a:t>/O</a:t>
            </a:r>
            <a:r>
              <a:rPr lang="en-US" baseline="-25000" dirty="0"/>
              <a:t>i</a:t>
            </a:r>
            <a:r>
              <a:rPr lang="en-US" dirty="0"/>
              <a:t> equilibria </a:t>
            </a:r>
          </a:p>
          <a:p>
            <a:r>
              <a:rPr lang="en-US" sz="1200" u="sng" dirty="0" err="1">
                <a:hlinkClick r:id="rId3">
                  <a:extLst>
                    <a:ext uri="{A12FA001-AC4F-418D-AE19-62706E023703}">
                      <ahyp:hlinkClr xmlns:ahyp="http://schemas.microsoft.com/office/drawing/2018/hyperlinkcolor" val="tx"/>
                    </a:ext>
                  </a:extLst>
                </a:hlinkClick>
              </a:rPr>
              <a:t>Wachsman</a:t>
            </a:r>
            <a:r>
              <a:rPr lang="en-US" sz="1200" u="sng" dirty="0">
                <a:hlinkClick r:id="rId3">
                  <a:extLst>
                    <a:ext uri="{A12FA001-AC4F-418D-AE19-62706E023703}">
                      <ahyp:hlinkClr xmlns:ahyp="http://schemas.microsoft.com/office/drawing/2018/hyperlinkcolor" val="tx"/>
                    </a:ext>
                  </a:extLst>
                </a:hlinkClick>
              </a:rPr>
              <a:t>, </a:t>
            </a:r>
            <a:r>
              <a:rPr lang="en-US" sz="1200" u="sng" dirty="0"/>
              <a:t>https://www.electrochem.org/dl/interface/wtr/wtr07/wtr07_p27-28.pdf</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CC1F1E-B47C-87FF-2BA5-DA68D140FAC0}"/>
                  </a:ext>
                </a:extLst>
              </p:cNvPr>
              <p:cNvSpPr txBox="1"/>
              <p:nvPr/>
            </p:nvSpPr>
            <p:spPr>
              <a:xfrm>
                <a:off x="4759216" y="2704741"/>
                <a:ext cx="2621936" cy="276999"/>
              </a:xfrm>
              <a:prstGeom prst="rect">
                <a:avLst/>
              </a:prstGeom>
              <a:noFill/>
            </p:spPr>
            <p:txBody>
              <a:bodyPr wrap="none" lIns="0" tIns="0" rIns="0" bIns="0" rtlCol="0">
                <a:spAutoFit/>
              </a:bodyPr>
              <a:lstStyle/>
              <a:p>
                <a:r>
                  <a:rPr lang="en-US" b="0" dirty="0"/>
                  <a:t>Perfect unit cell</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sup>
                    </m:sSup>
                  </m:oMath>
                </a14:m>
                <a:endParaRPr lang="en-US" dirty="0"/>
              </a:p>
            </p:txBody>
          </p:sp>
        </mc:Choice>
        <mc:Fallback xmlns="">
          <p:sp>
            <p:nvSpPr>
              <p:cNvPr id="5" name="TextBox 4">
                <a:extLst>
                  <a:ext uri="{FF2B5EF4-FFF2-40B4-BE49-F238E27FC236}">
                    <a16:creationId xmlns:a16="http://schemas.microsoft.com/office/drawing/2014/main" id="{84CC1F1E-B47C-87FF-2BA5-DA68D140FAC0}"/>
                  </a:ext>
                </a:extLst>
              </p:cNvPr>
              <p:cNvSpPr txBox="1">
                <a:spLocks noRot="1" noChangeAspect="1" noMove="1" noResize="1" noEditPoints="1" noAdjustHandles="1" noChangeArrowheads="1" noChangeShapeType="1" noTextEdit="1"/>
              </p:cNvSpPr>
              <p:nvPr/>
            </p:nvSpPr>
            <p:spPr>
              <a:xfrm>
                <a:off x="4759216" y="2704741"/>
                <a:ext cx="2621936" cy="276999"/>
              </a:xfrm>
              <a:prstGeom prst="rect">
                <a:avLst/>
              </a:prstGeom>
              <a:blipFill>
                <a:blip r:embed="rId4"/>
                <a:stretch>
                  <a:fillRect l="-5581"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D3F9A2-3C92-4369-487A-5576362EA994}"/>
                  </a:ext>
                </a:extLst>
              </p:cNvPr>
              <p:cNvSpPr txBox="1"/>
              <p:nvPr/>
            </p:nvSpPr>
            <p:spPr>
              <a:xfrm>
                <a:off x="4601560" y="3058125"/>
                <a:ext cx="311534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sup>
                          </m:sSup>
                        </m:e>
                      </m:d>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h</m:t>
                              </m:r>
                            </m:e>
                            <m:sup>
                              <m:r>
                                <a:rPr lang="en-US" i="1">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𝑒𝑞</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𝐺</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den>
                          </m:f>
                        </m:e>
                      </m:d>
                    </m:oMath>
                  </m:oMathPara>
                </a14:m>
                <a:endParaRPr lang="en-US" dirty="0"/>
              </a:p>
            </p:txBody>
          </p:sp>
        </mc:Choice>
        <mc:Fallback xmlns="">
          <p:sp>
            <p:nvSpPr>
              <p:cNvPr id="7" name="TextBox 6">
                <a:extLst>
                  <a:ext uri="{FF2B5EF4-FFF2-40B4-BE49-F238E27FC236}">
                    <a16:creationId xmlns:a16="http://schemas.microsoft.com/office/drawing/2014/main" id="{DDD3F9A2-3C92-4369-487A-5576362EA994}"/>
                  </a:ext>
                </a:extLst>
              </p:cNvPr>
              <p:cNvSpPr txBox="1">
                <a:spLocks noRot="1" noChangeAspect="1" noMove="1" noResize="1" noEditPoints="1" noAdjustHandles="1" noChangeArrowheads="1" noChangeShapeType="1" noTextEdit="1"/>
              </p:cNvSpPr>
              <p:nvPr/>
            </p:nvSpPr>
            <p:spPr>
              <a:xfrm>
                <a:off x="4601560" y="3058125"/>
                <a:ext cx="3115340" cy="6223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61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8A1E-35E5-10FA-4F66-68C98266C691}"/>
              </a:ext>
            </a:extLst>
          </p:cNvPr>
          <p:cNvSpPr>
            <a:spLocks noGrp="1"/>
          </p:cNvSpPr>
          <p:nvPr>
            <p:ph type="title"/>
          </p:nvPr>
        </p:nvSpPr>
        <p:spPr/>
        <p:txBody>
          <a:bodyPr>
            <a:normAutofit fontScale="90000"/>
          </a:bodyPr>
          <a:lstStyle/>
          <a:p>
            <a:r>
              <a:rPr lang="en-US" dirty="0"/>
              <a:t>Insulator / Semiconductor Defect Calculations:</a:t>
            </a:r>
            <a:br>
              <a:rPr lang="en-US" dirty="0"/>
            </a:br>
            <a:r>
              <a:rPr lang="en-US" dirty="0"/>
              <a:t>Density Functional Theory for Energetics</a:t>
            </a:r>
          </a:p>
        </p:txBody>
      </p:sp>
      <p:sp>
        <p:nvSpPr>
          <p:cNvPr id="3" name="Slide Number Placeholder 2">
            <a:extLst>
              <a:ext uri="{FF2B5EF4-FFF2-40B4-BE49-F238E27FC236}">
                <a16:creationId xmlns:a16="http://schemas.microsoft.com/office/drawing/2014/main" id="{E4B23520-0169-6B51-DD5C-E6AD8F4D870D}"/>
              </a:ext>
            </a:extLst>
          </p:cNvPr>
          <p:cNvSpPr>
            <a:spLocks noGrp="1"/>
          </p:cNvSpPr>
          <p:nvPr>
            <p:ph type="sldNum" sz="quarter" idx="10"/>
          </p:nvPr>
        </p:nvSpPr>
        <p:spPr/>
        <p:txBody>
          <a:bodyPr/>
          <a:lstStyle/>
          <a:p>
            <a:fld id="{8ADD95A1-E211-44A4-A76C-944BD421A442}" type="slidenum">
              <a:rPr lang="en-US" smtClean="0"/>
              <a:pPr/>
              <a:t>5</a:t>
            </a:fld>
            <a:endParaRPr lang="en-US" dirty="0"/>
          </a:p>
        </p:txBody>
      </p:sp>
      <p:pic>
        <p:nvPicPr>
          <p:cNvPr id="1026" name="Picture 2" descr="Illustration of the β-Ga 2 O 3 structure with the possible Ga vacancy sites highlighted (a), where three interstitial-vacancy complexes (V i Ga ) are shown in (b) and denoted as V ib Ga , V ic Ga , and V ia Ga from top to bottom. The vacant Ga sites adjacent to the displaced interstitial Ga in (b) are highlighted with dashed circles and we also list which O species are left with dangling bonds for each vacancy configuration. Formation energy diagram of these V Ga configurations and the most favorable Ga i are shown for both Ga-rich (c) and O-rich (d) conditions.">
            <a:extLst>
              <a:ext uri="{FF2B5EF4-FFF2-40B4-BE49-F238E27FC236}">
                <a16:creationId xmlns:a16="http://schemas.microsoft.com/office/drawing/2014/main" id="{17A00AD2-2B84-8C6A-EEE3-746F3F28A1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73"/>
          <a:stretch/>
        </p:blipFill>
        <p:spPr bwMode="auto">
          <a:xfrm>
            <a:off x="3621176" y="1265013"/>
            <a:ext cx="3510044" cy="272169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9C9C6CA-B24C-256B-7267-2ED02D8E00DF}"/>
              </a:ext>
            </a:extLst>
          </p:cNvPr>
          <p:cNvGrpSpPr/>
          <p:nvPr/>
        </p:nvGrpSpPr>
        <p:grpSpPr>
          <a:xfrm>
            <a:off x="382751" y="1624713"/>
            <a:ext cx="2175203" cy="2218840"/>
            <a:chOff x="5376627" y="1690687"/>
            <a:chExt cx="2329098" cy="2428103"/>
          </a:xfrm>
        </p:grpSpPr>
        <p:pic>
          <p:nvPicPr>
            <p:cNvPr id="6" name="Picture 2" descr="Illustration of the β-Ga 2 O 3 structure with the possible Ga vacancy sites highlighted (a), where three interstitial-vacancy complexes (V i Ga ) are shown in (b) and denoted as V ib Ga , V ic Ga , and V ia Ga from top to bottom. The vacant Ga sites adjacent to the displaced interstitial Ga in (b) are highlighted with dashed circles and we also list which O species are left with dangling bonds for each vacancy configuration. Formation energy diagram of these V Ga configurations and the most favorable Ga i are shown for both Ga-rich (c) and O-rich (d) conditions.">
              <a:extLst>
                <a:ext uri="{FF2B5EF4-FFF2-40B4-BE49-F238E27FC236}">
                  <a16:creationId xmlns:a16="http://schemas.microsoft.com/office/drawing/2014/main" id="{432F9524-65CE-0AF4-391F-3D7AD9CE4A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72" r="68509"/>
            <a:stretch/>
          </p:blipFill>
          <p:spPr bwMode="auto">
            <a:xfrm>
              <a:off x="5376627" y="1690687"/>
              <a:ext cx="2267186" cy="2355894"/>
            </a:xfrm>
            <a:prstGeom prst="rect">
              <a:avLst/>
            </a:prstGeom>
            <a:noFill/>
            <a:extLst>
              <a:ext uri="{909E8E84-426E-40DD-AFC4-6F175D3DCCD1}">
                <a14:hiddenFill xmlns:a14="http://schemas.microsoft.com/office/drawing/2010/main">
                  <a:solidFill>
                    <a:srgbClr val="FFFFFF"/>
                  </a:solidFill>
                </a14:hiddenFill>
              </a:ext>
            </a:extLst>
          </p:spPr>
        </p:pic>
        <p:sp>
          <p:nvSpPr>
            <p:cNvPr id="8" name="Isosceles Triangle 7">
              <a:extLst>
                <a:ext uri="{FF2B5EF4-FFF2-40B4-BE49-F238E27FC236}">
                  <a16:creationId xmlns:a16="http://schemas.microsoft.com/office/drawing/2014/main" id="{20431E8D-1ED3-74D5-B230-962824361B48}"/>
                </a:ext>
              </a:extLst>
            </p:cNvPr>
            <p:cNvSpPr/>
            <p:nvPr/>
          </p:nvSpPr>
          <p:spPr>
            <a:xfrm>
              <a:off x="6992007" y="2547165"/>
              <a:ext cx="713718" cy="1571625"/>
            </a:xfrm>
            <a:prstGeom prst="triangle">
              <a:avLst>
                <a:gd name="adj" fmla="val 9668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 name="TextBox 8">
            <a:extLst>
              <a:ext uri="{FF2B5EF4-FFF2-40B4-BE49-F238E27FC236}">
                <a16:creationId xmlns:a16="http://schemas.microsoft.com/office/drawing/2014/main" id="{6F9D4C85-81D5-E44F-B135-A387D2354D9E}"/>
              </a:ext>
            </a:extLst>
          </p:cNvPr>
          <p:cNvSpPr txBox="1"/>
          <p:nvPr/>
        </p:nvSpPr>
        <p:spPr>
          <a:xfrm>
            <a:off x="746465" y="895681"/>
            <a:ext cx="8170479" cy="369332"/>
          </a:xfrm>
          <a:prstGeom prst="rect">
            <a:avLst/>
          </a:prstGeom>
          <a:noFill/>
        </p:spPr>
        <p:txBody>
          <a:bodyPr wrap="square" rtlCol="0">
            <a:spAutoFit/>
          </a:bodyPr>
          <a:lstStyle/>
          <a:p>
            <a:r>
              <a:rPr lang="en-US" dirty="0"/>
              <a:t>Example of defect formation energy calculations using hybrid functionals</a:t>
            </a:r>
          </a:p>
        </p:txBody>
      </p:sp>
      <p:sp>
        <p:nvSpPr>
          <p:cNvPr id="10" name="TextBox 9">
            <a:extLst>
              <a:ext uri="{FF2B5EF4-FFF2-40B4-BE49-F238E27FC236}">
                <a16:creationId xmlns:a16="http://schemas.microsoft.com/office/drawing/2014/main" id="{451DFDAE-9C9D-9370-3664-DB7C662A636B}"/>
              </a:ext>
            </a:extLst>
          </p:cNvPr>
          <p:cNvSpPr txBox="1"/>
          <p:nvPr/>
        </p:nvSpPr>
        <p:spPr>
          <a:xfrm>
            <a:off x="134632" y="3612027"/>
            <a:ext cx="4663145" cy="253916"/>
          </a:xfrm>
          <a:prstGeom prst="rect">
            <a:avLst/>
          </a:prstGeom>
          <a:noFill/>
        </p:spPr>
        <p:txBody>
          <a:bodyPr wrap="square">
            <a:spAutoFit/>
          </a:bodyPr>
          <a:lstStyle/>
          <a:p>
            <a:pPr algn="l"/>
            <a:r>
              <a:rPr lang="en-US" sz="1050" dirty="0">
                <a:solidFill>
                  <a:srgbClr val="555555"/>
                </a:solidFill>
                <a:latin typeface="Roboto" panose="02000000000000000000" pitchFamily="2" charset="0"/>
              </a:rPr>
              <a:t>Ingebrigtsen, </a:t>
            </a:r>
            <a:r>
              <a:rPr lang="en-US" sz="1050" u="sng" dirty="0">
                <a:solidFill>
                  <a:srgbClr val="555555"/>
                </a:solidFill>
                <a:latin typeface="inherit"/>
                <a:hlinkClick r:id="rId3"/>
              </a:rPr>
              <a:t>APL Materials</a:t>
            </a:r>
            <a:r>
              <a:rPr lang="en-US" sz="1050" dirty="0">
                <a:solidFill>
                  <a:srgbClr val="555555"/>
                </a:solidFill>
                <a:latin typeface="Roboto" panose="02000000000000000000" pitchFamily="2" charset="0"/>
              </a:rPr>
              <a:t> 7(2) 022510 (2019)</a:t>
            </a:r>
          </a:p>
        </p:txBody>
      </p:sp>
      <p:sp>
        <p:nvSpPr>
          <p:cNvPr id="4" name="TextBox 3">
            <a:extLst>
              <a:ext uri="{FF2B5EF4-FFF2-40B4-BE49-F238E27FC236}">
                <a16:creationId xmlns:a16="http://schemas.microsoft.com/office/drawing/2014/main" id="{6C7B8172-2EB1-750E-E884-9985166626FE}"/>
              </a:ext>
            </a:extLst>
          </p:cNvPr>
          <p:cNvSpPr txBox="1"/>
          <p:nvPr/>
        </p:nvSpPr>
        <p:spPr>
          <a:xfrm>
            <a:off x="134632" y="4031483"/>
            <a:ext cx="8782312"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In past decade or two, computing power and hybrid functionals using supercells and self-interaction corrections have allowed accurate DFT calculations of bandgaps and defect charge transition levels, which are derived from formation energies of their chargestates. </a:t>
            </a:r>
          </a:p>
          <a:p>
            <a:pPr marL="285750" indent="-285750" algn="just">
              <a:buFont typeface="Arial" panose="020B0604020202020204" pitchFamily="34" charset="0"/>
              <a:buChar char="•"/>
            </a:pPr>
            <a:r>
              <a:rPr lang="en-US" sz="1600" dirty="0"/>
              <a:t>Translating to quasi-chemical framework: now we can calculate numerical values for defect formation reactions not just how they scale with T, P etc.  </a:t>
            </a:r>
          </a:p>
          <a:p>
            <a:pPr marL="285750" indent="-285750" algn="just">
              <a:buFont typeface="Arial" panose="020B0604020202020204" pitchFamily="34" charset="0"/>
              <a:buChar char="•"/>
            </a:pPr>
            <a:r>
              <a:rPr lang="en-US" sz="1600" dirty="0"/>
              <a:t>DFT is capable of giving absolute formation energies for defect “half-reactions”, e.g. formation energies of vacancies or interstitials alone, rather than for a Frenkel pair.  </a:t>
            </a:r>
          </a:p>
          <a:p>
            <a:pPr marL="285750" indent="-285750" algn="just">
              <a:buFont typeface="Arial" panose="020B0604020202020204" pitchFamily="34" charset="0"/>
              <a:buChar char="•"/>
            </a:pPr>
            <a:r>
              <a:rPr lang="en-US" sz="1600" dirty="0"/>
              <a:t>DFT is not immune to assumptions about dominant defects, but automation of searching through possibilities provides a path for lessening assumption bias.  </a:t>
            </a:r>
          </a:p>
        </p:txBody>
      </p:sp>
    </p:spTree>
    <p:extLst>
      <p:ext uri="{BB962C8B-B14F-4D97-AF65-F5344CB8AC3E}">
        <p14:creationId xmlns:p14="http://schemas.microsoft.com/office/powerpoint/2010/main" val="342067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8C89-D539-3230-1539-0451C3E4205A}"/>
              </a:ext>
            </a:extLst>
          </p:cNvPr>
          <p:cNvSpPr>
            <a:spLocks noGrp="1"/>
          </p:cNvSpPr>
          <p:nvPr>
            <p:ph type="title"/>
          </p:nvPr>
        </p:nvSpPr>
        <p:spPr/>
        <p:txBody>
          <a:bodyPr/>
          <a:lstStyle/>
          <a:p>
            <a:r>
              <a:rPr lang="en-US" dirty="0"/>
              <a:t>What Can KROGER Do?</a:t>
            </a:r>
          </a:p>
        </p:txBody>
      </p:sp>
      <p:sp>
        <p:nvSpPr>
          <p:cNvPr id="3" name="Slide Number Placeholder 2">
            <a:extLst>
              <a:ext uri="{FF2B5EF4-FFF2-40B4-BE49-F238E27FC236}">
                <a16:creationId xmlns:a16="http://schemas.microsoft.com/office/drawing/2014/main" id="{A9E28119-064D-EC9E-BCF8-C5FC9C5948CC}"/>
              </a:ext>
            </a:extLst>
          </p:cNvPr>
          <p:cNvSpPr>
            <a:spLocks noGrp="1"/>
          </p:cNvSpPr>
          <p:nvPr>
            <p:ph type="sldNum" sz="quarter" idx="10"/>
          </p:nvPr>
        </p:nvSpPr>
        <p:spPr/>
        <p:txBody>
          <a:bodyPr/>
          <a:lstStyle/>
          <a:p>
            <a:fld id="{8ADD95A1-E211-44A4-A76C-944BD421A442}" type="slidenum">
              <a:rPr lang="en-US" smtClean="0"/>
              <a:pPr/>
              <a:t>6</a:t>
            </a:fld>
            <a:endParaRPr lang="en-US" dirty="0"/>
          </a:p>
        </p:txBody>
      </p:sp>
      <p:sp>
        <p:nvSpPr>
          <p:cNvPr id="4" name="TextBox 3">
            <a:extLst>
              <a:ext uri="{FF2B5EF4-FFF2-40B4-BE49-F238E27FC236}">
                <a16:creationId xmlns:a16="http://schemas.microsoft.com/office/drawing/2014/main" id="{B17C07DD-3015-D880-057E-74346D6C40D8}"/>
              </a:ext>
            </a:extLst>
          </p:cNvPr>
          <p:cNvSpPr txBox="1"/>
          <p:nvPr/>
        </p:nvSpPr>
        <p:spPr>
          <a:xfrm>
            <a:off x="134008" y="1020818"/>
            <a:ext cx="8868102" cy="5016758"/>
          </a:xfrm>
          <a:prstGeom prst="rect">
            <a:avLst/>
          </a:prstGeom>
          <a:noFill/>
        </p:spPr>
        <p:txBody>
          <a:bodyPr wrap="square" rtlCol="0">
            <a:spAutoFit/>
          </a:bodyPr>
          <a:lstStyle/>
          <a:p>
            <a:pPr algn="just"/>
            <a:r>
              <a:rPr lang="en-US" sz="1600" dirty="0"/>
              <a:t>Example (paraphrasing, we’re not at the natural language stage quite yet): </a:t>
            </a:r>
          </a:p>
          <a:p>
            <a:pPr algn="just"/>
            <a:endParaRPr lang="en-US" sz="1600" dirty="0"/>
          </a:p>
          <a:p>
            <a:pPr algn="just"/>
            <a:r>
              <a:rPr lang="en-US" sz="1600" dirty="0"/>
              <a:t>You: “Hey KROGER, read this huge list of 622 chargestates of 193 defects and complexes in </a:t>
            </a:r>
            <a:r>
              <a:rPr lang="en-US" sz="1600" dirty="0">
                <a:latin typeface="Symbol" panose="05050102010706020507" pitchFamily="18" charset="2"/>
              </a:rPr>
              <a:t>b</a:t>
            </a:r>
            <a:r>
              <a:rPr lang="en-US" sz="1600" dirty="0"/>
              <a:t>-Ga</a:t>
            </a:r>
            <a:r>
              <a:rPr lang="en-US" sz="1600" baseline="-25000" dirty="0"/>
              <a:t>2</a:t>
            </a:r>
            <a:r>
              <a:rPr lang="en-US" sz="1600" dirty="0"/>
              <a:t>O</a:t>
            </a:r>
            <a:r>
              <a:rPr lang="en-US" sz="1600" baseline="-25000" dirty="0"/>
              <a:t>3</a:t>
            </a:r>
            <a:r>
              <a:rPr lang="en-US" sz="1600" dirty="0"/>
              <a:t> involving Ga, O, Sn, and 13 other impurity atoms along with the formation energies Joel Varley and Ymir Frodason* calculated using DFT with hybrid functionals.  Predict the concentrations of all of them for 1 atm total pressure and pO</a:t>
            </a:r>
            <a:r>
              <a:rPr lang="en-US" sz="1600" baseline="-25000" dirty="0"/>
              <a:t>2</a:t>
            </a:r>
            <a:r>
              <a:rPr lang="en-US" sz="1600" dirty="0"/>
              <a:t>=0.02 atm in equilibrium with a crystal of </a:t>
            </a:r>
            <a:r>
              <a:rPr lang="en-US" sz="1600" dirty="0">
                <a:latin typeface="Symbol" panose="05050102010706020507" pitchFamily="18" charset="2"/>
              </a:rPr>
              <a:t>b</a:t>
            </a:r>
            <a:r>
              <a:rPr lang="en-US" sz="1600" dirty="0"/>
              <a:t>-Ga</a:t>
            </a:r>
            <a:r>
              <a:rPr lang="en-US" sz="1600" baseline="-25000" dirty="0"/>
              <a:t>2</a:t>
            </a:r>
            <a:r>
              <a:rPr lang="en-US" sz="1600" dirty="0"/>
              <a:t>O</a:t>
            </a:r>
            <a:r>
              <a:rPr lang="en-US" sz="1600" baseline="-25000" dirty="0"/>
              <a:t>3</a:t>
            </a:r>
            <a:r>
              <a:rPr lang="en-US" sz="1600" dirty="0"/>
              <a:t> from 500-2100 K in 50 K steps.  Hold the total number of Sn impurities summed across 22 of those chargestates constant at 2x10</a:t>
            </a:r>
            <a:r>
              <a:rPr lang="en-US" sz="1600" baseline="30000" dirty="0"/>
              <a:t>18</a:t>
            </a:r>
            <a:r>
              <a:rPr lang="en-US" sz="1600" dirty="0"/>
              <a:t> /cm</a:t>
            </a:r>
            <a:r>
              <a:rPr lang="en-US" sz="1600" baseline="30000" dirty="0"/>
              <a:t>3</a:t>
            </a:r>
            <a:r>
              <a:rPr lang="en-US" sz="1600" dirty="0"/>
              <a:t>, but zero out all the other impurities’ concentrations for now.  Take into account the T dependence of the bandgap, T-dependence of the standard Gibbs energies of Ga, O</a:t>
            </a:r>
            <a:r>
              <a:rPr lang="en-US" sz="1600" baseline="-25000" dirty="0"/>
              <a:t>2</a:t>
            </a:r>
            <a:r>
              <a:rPr lang="en-US" sz="1600" dirty="0"/>
              <a:t>, and Ga</a:t>
            </a:r>
            <a:r>
              <a:rPr lang="en-US" sz="1600" baseline="-25000" dirty="0"/>
              <a:t>2</a:t>
            </a:r>
            <a:r>
              <a:rPr lang="en-US" sz="1600" dirty="0"/>
              <a:t>O</a:t>
            </a:r>
            <a:r>
              <a:rPr lang="en-US" sz="1600" baseline="-25000" dirty="0"/>
              <a:t>3</a:t>
            </a:r>
            <a:r>
              <a:rPr lang="en-US" sz="1600" dirty="0"/>
              <a:t> too.  Ignore the vibrational entropy for now – let’s look at that later.  Enforce site blocking such that multiple  defects of any type don’t occupy the same lattice site. When you’re done, show me all of the defects’ concentrations including electrons and holes vs T, a plot of E</a:t>
            </a:r>
            <a:r>
              <a:rPr lang="en-US" sz="1600" baseline="-25000" dirty="0"/>
              <a:t>F</a:t>
            </a:r>
            <a:r>
              <a:rPr lang="en-US" sz="1600" dirty="0"/>
              <a:t> and the band edges vs T, and all of the chemical potentials vs T including the one for Sn you had to solve for at each T.  Do an exhaustive search in the E</a:t>
            </a:r>
            <a:r>
              <a:rPr lang="en-US" sz="1600" baseline="-25000" dirty="0"/>
              <a:t>F</a:t>
            </a:r>
            <a:r>
              <a:rPr lang="en-US" sz="1600" dirty="0"/>
              <a:t>-</a:t>
            </a:r>
            <a:r>
              <a:rPr lang="en-US" sz="1600" dirty="0" err="1">
                <a:latin typeface="Symbol" panose="05050102010706020507" pitchFamily="18" charset="2"/>
              </a:rPr>
              <a:t>m</a:t>
            </a:r>
            <a:r>
              <a:rPr lang="en-US" sz="1600" baseline="-25000" dirty="0" err="1"/>
              <a:t>Sn</a:t>
            </a:r>
            <a:r>
              <a:rPr lang="en-US" sz="1600" dirty="0"/>
              <a:t> space to eliminate spurious and local minimum solutions. Also, please show what happens if we quench from each of those temperatures to 300 K.  Also break it down by chargestate.  Show me the total concentrations of all elements summed over all defects vs T.  Save the results to an ASCII table so I can plot it in my favorite program for my paper. ”</a:t>
            </a:r>
          </a:p>
          <a:p>
            <a:pPr algn="just"/>
            <a:endParaRPr lang="en-US" sz="1600" dirty="0"/>
          </a:p>
          <a:p>
            <a:pPr algn="just"/>
            <a:r>
              <a:rPr lang="en-US" sz="1600" dirty="0"/>
              <a:t>Kroger: “No problem, I was made for this kind of thing.  Give me and </a:t>
            </a:r>
            <a:r>
              <a:rPr lang="en-US" sz="1600" dirty="0" err="1"/>
              <a:t>Matlab</a:t>
            </a:r>
            <a:r>
              <a:rPr lang="en-US" sz="1600" dirty="0"/>
              <a:t> about 5 min on your 5-year-old laptop. ”</a:t>
            </a:r>
          </a:p>
        </p:txBody>
      </p:sp>
    </p:spTree>
    <p:extLst>
      <p:ext uri="{BB962C8B-B14F-4D97-AF65-F5344CB8AC3E}">
        <p14:creationId xmlns:p14="http://schemas.microsoft.com/office/powerpoint/2010/main" val="213626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ECF1-DBAC-3E2D-03C5-EA708ED626CA}"/>
              </a:ext>
            </a:extLst>
          </p:cNvPr>
          <p:cNvSpPr>
            <a:spLocks noGrp="1"/>
          </p:cNvSpPr>
          <p:nvPr>
            <p:ph type="title"/>
          </p:nvPr>
        </p:nvSpPr>
        <p:spPr/>
        <p:txBody>
          <a:bodyPr/>
          <a:lstStyle/>
          <a:p>
            <a:r>
              <a:rPr lang="en-US" dirty="0"/>
              <a:t>After 5 Minutes…Concentrations for 193 Defects</a:t>
            </a:r>
          </a:p>
        </p:txBody>
      </p:sp>
      <p:sp>
        <p:nvSpPr>
          <p:cNvPr id="3" name="Slide Number Placeholder 2">
            <a:extLst>
              <a:ext uri="{FF2B5EF4-FFF2-40B4-BE49-F238E27FC236}">
                <a16:creationId xmlns:a16="http://schemas.microsoft.com/office/drawing/2014/main" id="{71C42FEC-8029-9282-36D7-C48BA37448C1}"/>
              </a:ext>
            </a:extLst>
          </p:cNvPr>
          <p:cNvSpPr>
            <a:spLocks noGrp="1"/>
          </p:cNvSpPr>
          <p:nvPr>
            <p:ph type="sldNum" sz="quarter" idx="10"/>
          </p:nvPr>
        </p:nvSpPr>
        <p:spPr/>
        <p:txBody>
          <a:bodyPr/>
          <a:lstStyle/>
          <a:p>
            <a:fld id="{8ADD95A1-E211-44A4-A76C-944BD421A442}" type="slidenum">
              <a:rPr lang="en-US" smtClean="0"/>
              <a:pPr/>
              <a:t>7</a:t>
            </a:fld>
            <a:endParaRPr lang="en-US" dirty="0"/>
          </a:p>
        </p:txBody>
      </p:sp>
      <p:pic>
        <p:nvPicPr>
          <p:cNvPr id="5" name="Picture 4">
            <a:extLst>
              <a:ext uri="{FF2B5EF4-FFF2-40B4-BE49-F238E27FC236}">
                <a16:creationId xmlns:a16="http://schemas.microsoft.com/office/drawing/2014/main" id="{B0BACEA1-CCFE-0583-8C56-8A133E01EB1D}"/>
              </a:ext>
            </a:extLst>
          </p:cNvPr>
          <p:cNvPicPr>
            <a:picLocks noChangeAspect="1"/>
          </p:cNvPicPr>
          <p:nvPr/>
        </p:nvPicPr>
        <p:blipFill>
          <a:blip r:embed="rId2"/>
          <a:stretch>
            <a:fillRect/>
          </a:stretch>
        </p:blipFill>
        <p:spPr>
          <a:xfrm>
            <a:off x="477232" y="938048"/>
            <a:ext cx="8189536" cy="4796659"/>
          </a:xfrm>
          <a:prstGeom prst="rect">
            <a:avLst/>
          </a:prstGeom>
        </p:spPr>
      </p:pic>
      <p:sp>
        <p:nvSpPr>
          <p:cNvPr id="7" name="TextBox 6">
            <a:extLst>
              <a:ext uri="{FF2B5EF4-FFF2-40B4-BE49-F238E27FC236}">
                <a16:creationId xmlns:a16="http://schemas.microsoft.com/office/drawing/2014/main" id="{310FD108-650E-EE8D-09C5-4554A43D8649}"/>
              </a:ext>
            </a:extLst>
          </p:cNvPr>
          <p:cNvSpPr txBox="1"/>
          <p:nvPr/>
        </p:nvSpPr>
        <p:spPr>
          <a:xfrm>
            <a:off x="92734" y="5919952"/>
            <a:ext cx="4688456" cy="400110"/>
          </a:xfrm>
          <a:prstGeom prst="rect">
            <a:avLst/>
          </a:prstGeom>
          <a:noFill/>
        </p:spPr>
        <p:txBody>
          <a:bodyPr wrap="square">
            <a:spAutoFit/>
          </a:bodyPr>
          <a:lstStyle/>
          <a:p>
            <a:pPr algn="just"/>
            <a:r>
              <a:rPr lang="en-US" sz="1800" i="1" dirty="0"/>
              <a:t>*Big thank you to Joel and Ymir here!    </a:t>
            </a:r>
            <a:r>
              <a:rPr lang="en-US" sz="2000" i="1" dirty="0"/>
              <a:t>   </a:t>
            </a:r>
          </a:p>
        </p:txBody>
      </p:sp>
    </p:spTree>
    <p:extLst>
      <p:ext uri="{BB962C8B-B14F-4D97-AF65-F5344CB8AC3E}">
        <p14:creationId xmlns:p14="http://schemas.microsoft.com/office/powerpoint/2010/main" val="94062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7244-47DC-577C-29FB-9A96D0AAACC2}"/>
              </a:ext>
            </a:extLst>
          </p:cNvPr>
          <p:cNvSpPr>
            <a:spLocks noGrp="1"/>
          </p:cNvSpPr>
          <p:nvPr>
            <p:ph type="title"/>
          </p:nvPr>
        </p:nvSpPr>
        <p:spPr/>
        <p:txBody>
          <a:bodyPr/>
          <a:lstStyle/>
          <a:p>
            <a:r>
              <a:rPr lang="en-US" dirty="0"/>
              <a:t>Concentrations for 622 Chargestates, e- and h+</a:t>
            </a:r>
          </a:p>
        </p:txBody>
      </p:sp>
      <p:sp>
        <p:nvSpPr>
          <p:cNvPr id="3" name="Slide Number Placeholder 2">
            <a:extLst>
              <a:ext uri="{FF2B5EF4-FFF2-40B4-BE49-F238E27FC236}">
                <a16:creationId xmlns:a16="http://schemas.microsoft.com/office/drawing/2014/main" id="{9C0B2B7D-D839-E4D3-A734-6F0940695522}"/>
              </a:ext>
            </a:extLst>
          </p:cNvPr>
          <p:cNvSpPr>
            <a:spLocks noGrp="1"/>
          </p:cNvSpPr>
          <p:nvPr>
            <p:ph type="sldNum" sz="quarter" idx="10"/>
          </p:nvPr>
        </p:nvSpPr>
        <p:spPr/>
        <p:txBody>
          <a:bodyPr/>
          <a:lstStyle/>
          <a:p>
            <a:fld id="{8ADD95A1-E211-44A4-A76C-944BD421A442}" type="slidenum">
              <a:rPr lang="en-US" smtClean="0"/>
              <a:pPr/>
              <a:t>8</a:t>
            </a:fld>
            <a:endParaRPr lang="en-US" dirty="0"/>
          </a:p>
        </p:txBody>
      </p:sp>
      <p:pic>
        <p:nvPicPr>
          <p:cNvPr id="5" name="Picture 4">
            <a:extLst>
              <a:ext uri="{FF2B5EF4-FFF2-40B4-BE49-F238E27FC236}">
                <a16:creationId xmlns:a16="http://schemas.microsoft.com/office/drawing/2014/main" id="{F7E510DC-3FFC-083E-4EBD-62F459D23B5A}"/>
              </a:ext>
            </a:extLst>
          </p:cNvPr>
          <p:cNvPicPr>
            <a:picLocks noChangeAspect="1"/>
          </p:cNvPicPr>
          <p:nvPr/>
        </p:nvPicPr>
        <p:blipFill>
          <a:blip r:embed="rId2"/>
          <a:stretch>
            <a:fillRect/>
          </a:stretch>
        </p:blipFill>
        <p:spPr>
          <a:xfrm>
            <a:off x="0" y="850903"/>
            <a:ext cx="9144000" cy="5425309"/>
          </a:xfrm>
          <a:prstGeom prst="rect">
            <a:avLst/>
          </a:prstGeom>
        </p:spPr>
      </p:pic>
    </p:spTree>
    <p:extLst>
      <p:ext uri="{BB962C8B-B14F-4D97-AF65-F5344CB8AC3E}">
        <p14:creationId xmlns:p14="http://schemas.microsoft.com/office/powerpoint/2010/main" val="298869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B1B3-8567-3C81-C5FD-C151466D0688}"/>
              </a:ext>
            </a:extLst>
          </p:cNvPr>
          <p:cNvSpPr>
            <a:spLocks noGrp="1"/>
          </p:cNvSpPr>
          <p:nvPr>
            <p:ph type="title"/>
          </p:nvPr>
        </p:nvSpPr>
        <p:spPr/>
        <p:txBody>
          <a:bodyPr>
            <a:normAutofit fontScale="90000"/>
          </a:bodyPr>
          <a:lstStyle/>
          <a:p>
            <a:r>
              <a:rPr lang="en-US" dirty="0"/>
              <a:t>Defects and Electron Concentration after Quenching from Each </a:t>
            </a:r>
            <a:r>
              <a:rPr lang="en-US" dirty="0" err="1"/>
              <a:t>T</a:t>
            </a:r>
            <a:r>
              <a:rPr lang="en-US" baseline="-25000" dirty="0" err="1"/>
              <a:t>equilibrium</a:t>
            </a:r>
            <a:endParaRPr lang="en-US" baseline="-25000" dirty="0"/>
          </a:p>
        </p:txBody>
      </p:sp>
      <p:sp>
        <p:nvSpPr>
          <p:cNvPr id="3" name="Slide Number Placeholder 2">
            <a:extLst>
              <a:ext uri="{FF2B5EF4-FFF2-40B4-BE49-F238E27FC236}">
                <a16:creationId xmlns:a16="http://schemas.microsoft.com/office/drawing/2014/main" id="{D7AB8EB8-8B7A-E260-E470-BB53C1126BBA}"/>
              </a:ext>
            </a:extLst>
          </p:cNvPr>
          <p:cNvSpPr>
            <a:spLocks noGrp="1"/>
          </p:cNvSpPr>
          <p:nvPr>
            <p:ph type="sldNum" sz="quarter" idx="10"/>
          </p:nvPr>
        </p:nvSpPr>
        <p:spPr/>
        <p:txBody>
          <a:bodyPr/>
          <a:lstStyle/>
          <a:p>
            <a:fld id="{8ADD95A1-E211-44A4-A76C-944BD421A442}" type="slidenum">
              <a:rPr lang="en-US" smtClean="0"/>
              <a:pPr/>
              <a:t>9</a:t>
            </a:fld>
            <a:endParaRPr lang="en-US" dirty="0"/>
          </a:p>
        </p:txBody>
      </p:sp>
      <p:pic>
        <p:nvPicPr>
          <p:cNvPr id="6" name="Picture 5">
            <a:extLst>
              <a:ext uri="{FF2B5EF4-FFF2-40B4-BE49-F238E27FC236}">
                <a16:creationId xmlns:a16="http://schemas.microsoft.com/office/drawing/2014/main" id="{DF22CAF7-A3C8-24EE-0720-8A024E13481D}"/>
              </a:ext>
            </a:extLst>
          </p:cNvPr>
          <p:cNvPicPr>
            <a:picLocks noChangeAspect="1"/>
          </p:cNvPicPr>
          <p:nvPr/>
        </p:nvPicPr>
        <p:blipFill>
          <a:blip r:embed="rId2"/>
          <a:stretch>
            <a:fillRect/>
          </a:stretch>
        </p:blipFill>
        <p:spPr>
          <a:xfrm>
            <a:off x="0" y="944258"/>
            <a:ext cx="9144000" cy="5297288"/>
          </a:xfrm>
          <a:prstGeom prst="rect">
            <a:avLst/>
          </a:prstGeom>
        </p:spPr>
      </p:pic>
    </p:spTree>
    <p:extLst>
      <p:ext uri="{BB962C8B-B14F-4D97-AF65-F5344CB8AC3E}">
        <p14:creationId xmlns:p14="http://schemas.microsoft.com/office/powerpoint/2010/main" val="2267177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TotalTime>
  <Words>5587</Words>
  <Application>Microsoft Office PowerPoint</Application>
  <PresentationFormat>On-screen Show (4:3)</PresentationFormat>
  <Paragraphs>296</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Cambria Math</vt:lpstr>
      <vt:lpstr>inherit</vt:lpstr>
      <vt:lpstr>Myriad Pro</vt:lpstr>
      <vt:lpstr>Roboto</vt:lpstr>
      <vt:lpstr>Symbol</vt:lpstr>
      <vt:lpstr>Times New Roman</vt:lpstr>
      <vt:lpstr>Office Theme</vt:lpstr>
      <vt:lpstr>Advanced Modelling of Point Defect Concentrations Using KROGER &amp;  “Birth Announcement” of KROGER</vt:lpstr>
      <vt:lpstr>Goal: Quantitative Computation of Point Defects for Specific Semiconductor Samples</vt:lpstr>
      <vt:lpstr>What Does KRÖGER Do (as of now)?    </vt:lpstr>
      <vt:lpstr>Insulator / Semiconductor Defect Calculations: Historical Approach</vt:lpstr>
      <vt:lpstr>Insulator / Semiconductor Defect Calculations: Density Functional Theory for Energetics</vt:lpstr>
      <vt:lpstr>What Can KROGER Do?</vt:lpstr>
      <vt:lpstr>After 5 Minutes…Concentrations for 193 Defects</vt:lpstr>
      <vt:lpstr>Concentrations for 622 Chargestates, e- and h+</vt:lpstr>
      <vt:lpstr>Defects and Electron Concentration after Quenching from Each Tequilibrium</vt:lpstr>
      <vt:lpstr>Fermi Levels on the Band Diagram and Chemical Potentials Making up the Solution vs T </vt:lpstr>
      <vt:lpstr>Net final atom concentrations</vt:lpstr>
      <vt:lpstr>Background &amp; Defect Concentration Problem Structure</vt:lpstr>
      <vt:lpstr>Defect Chargestates and Charge Transition Levels</vt:lpstr>
      <vt:lpstr>Formalism for Calculating Defect Concentrations</vt:lpstr>
      <vt:lpstr>Problem #1 – most basic defect calculation</vt:lpstr>
      <vt:lpstr>Complication Added by Charged Defects</vt:lpstr>
      <vt:lpstr>Problem #2: Charged Defects in Full Equilibrium</vt:lpstr>
      <vt:lpstr>Problem #2 Continued</vt:lpstr>
      <vt:lpstr>Problem #3: Hold the concentrations of some defects or chargestates constant.  </vt:lpstr>
      <vt:lpstr>Problem #4: Calculate the defects and carriers present after quenching from an equilibrium temperature to another T </vt:lpstr>
      <vt:lpstr>Problem #5: Some Elements Fixed</vt:lpstr>
      <vt:lpstr>Why Constraints on Concentrations are Difficult</vt:lpstr>
      <vt:lpstr>Implementing Temperature Dependencies</vt:lpstr>
      <vt:lpstr>Example of Temperature &amp; pO2 Dependency of Chemical Potential</vt:lpstr>
      <vt:lpstr>Effects of T, P dependent Chemical Potentials  </vt:lpstr>
      <vt:lpstr>Some Other Neat Things Kroger can do</vt:lpstr>
      <vt:lpstr>Comments and Thoughts </vt:lpstr>
      <vt:lpstr>Kroger Origin Story</vt:lpstr>
      <vt:lpstr>Thanks for Reading!  Let’s Calculate!  </vt:lpstr>
      <vt:lpstr>Glossary I</vt:lpstr>
      <vt:lpstr>Glossary II </vt:lpstr>
      <vt:lpstr>Glossary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Vacancy and Dopant Migration in β-Ga2O3</dc:title>
  <dc:creator>Nathan</dc:creator>
  <cp:lastModifiedBy>Mike Scarpulla</cp:lastModifiedBy>
  <cp:revision>143</cp:revision>
  <dcterms:modified xsi:type="dcterms:W3CDTF">2024-01-11T19:45:14Z</dcterms:modified>
</cp:coreProperties>
</file>