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8" r:id="rId9"/>
    <p:sldId id="305" r:id="rId10"/>
    <p:sldId id="308" r:id="rId11"/>
    <p:sldId id="309" r:id="rId12"/>
    <p:sldId id="296" r:id="rId13"/>
    <p:sldId id="307" r:id="rId14"/>
    <p:sldId id="290" r:id="rId15"/>
    <p:sldId id="261" r:id="rId16"/>
    <p:sldId id="262" r:id="rId17"/>
    <p:sldId id="263" r:id="rId18"/>
    <p:sldId id="264" r:id="rId19"/>
    <p:sldId id="265" r:id="rId20"/>
    <p:sldId id="266" r:id="rId21"/>
    <p:sldId id="269" r:id="rId22"/>
    <p:sldId id="272" r:id="rId23"/>
    <p:sldId id="273" r:id="rId24"/>
    <p:sldId id="275" r:id="rId25"/>
    <p:sldId id="278" r:id="rId26"/>
    <p:sldId id="277" r:id="rId27"/>
    <p:sldId id="280" r:id="rId28"/>
    <p:sldId id="281" r:id="rId29"/>
    <p:sldId id="282" r:id="rId30"/>
    <p:sldId id="284" r:id="rId31"/>
    <p:sldId id="285" r:id="rId32"/>
    <p:sldId id="274" r:id="rId33"/>
    <p:sldId id="279" r:id="rId34"/>
    <p:sldId id="286" r:id="rId35"/>
    <p:sldId id="287" r:id="rId36"/>
    <p:sldId id="288" r:id="rId37"/>
    <p:sldId id="289" r:id="rId38"/>
    <p:sldId id="291" r:id="rId39"/>
    <p:sldId id="302" r:id="rId40"/>
    <p:sldId id="294" r:id="rId41"/>
    <p:sldId id="297" r:id="rId42"/>
    <p:sldId id="298" r:id="rId43"/>
    <p:sldId id="304" r:id="rId44"/>
    <p:sldId id="299" r:id="rId45"/>
    <p:sldId id="303" r:id="rId46"/>
    <p:sldId id="300" r:id="rId47"/>
    <p:sldId id="30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11/23/2013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sites.google.com/site/infivivek/resourse-centre/online-resources/html-to-xml-converter"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dvlup.com/" TargetMode="External"/><Relationship Id="rId2" Type="http://schemas.openxmlformats.org/officeDocument/2006/relationships/hyperlink" Target="https://build.windowsstore.com/rewards/" TargetMode="Externa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4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5" y="402465"/>
            <a:ext cx="10018713" cy="1752599"/>
          </a:xfrm>
        </p:spPr>
        <p:txBody>
          <a:bodyPr/>
          <a:lstStyle/>
          <a:p>
            <a:r>
              <a:rPr lang="en-US" dirty="0" smtClean="0"/>
              <a:t>And 3 included </a:t>
            </a:r>
            <a:r>
              <a:rPr lang="en-US" dirty="0" err="1" smtClean="0"/>
              <a:t>DataServices</a:t>
            </a:r>
            <a:endParaRPr lang="en-US" dirty="0"/>
          </a:p>
        </p:txBody>
      </p:sp>
      <p:sp>
        <p:nvSpPr>
          <p:cNvPr id="3" name="Content Placeholder 2"/>
          <p:cNvSpPr>
            <a:spLocks noGrp="1"/>
          </p:cNvSpPr>
          <p:nvPr>
            <p:ph idx="1"/>
          </p:nvPr>
        </p:nvSpPr>
        <p:spPr>
          <a:xfrm>
            <a:off x="1729010" y="1729523"/>
            <a:ext cx="10018713" cy="4954611"/>
          </a:xfrm>
        </p:spPr>
        <p:txBody>
          <a:bodyPr>
            <a:normAutofit fontScale="92500"/>
          </a:bodyPr>
          <a:lstStyle/>
          <a:p>
            <a:pPr marL="0" indent="0">
              <a:buNone/>
            </a:pPr>
            <a:endParaRPr lang="en-US" dirty="0" smtClean="0"/>
          </a:p>
          <a:p>
            <a:pPr marL="0" indent="0">
              <a:buNone/>
            </a:pPr>
            <a:r>
              <a:rPr lang="en-US" dirty="0" smtClean="0"/>
              <a:t>This kit includes </a:t>
            </a:r>
            <a:r>
              <a:rPr lang="en-US" dirty="0" err="1" smtClean="0"/>
              <a:t>DataServices</a:t>
            </a:r>
            <a:r>
              <a:rPr lang="en-US" dirty="0" smtClean="0"/>
              <a:t> to obtain data in multiple ways. </a:t>
            </a:r>
            <a:endParaRPr lang="en-US" dirty="0"/>
          </a:p>
          <a:p>
            <a:pPr marL="0" indent="0">
              <a:buNone/>
            </a:pPr>
            <a:endParaRPr lang="en-US" dirty="0" smtClean="0"/>
          </a:p>
          <a:p>
            <a:pPr marL="0" indent="0">
              <a:buNone/>
            </a:pPr>
            <a:r>
              <a:rPr lang="en-US" dirty="0" smtClean="0"/>
              <a:t>These include:</a:t>
            </a:r>
          </a:p>
          <a:p>
            <a:pPr marL="0" indent="0">
              <a:buNone/>
            </a:pPr>
            <a:r>
              <a:rPr lang="en-US" dirty="0" err="1" smtClean="0"/>
              <a:t>LocalItemsFileService</a:t>
            </a:r>
            <a:r>
              <a:rPr lang="en-US" dirty="0" smtClean="0"/>
              <a:t> – obtains items from included “LocalItemsFile.xml”</a:t>
            </a:r>
          </a:p>
          <a:p>
            <a:pPr marL="0" indent="0">
              <a:buNone/>
            </a:pPr>
            <a:r>
              <a:rPr lang="en-US" dirty="0" err="1" smtClean="0"/>
              <a:t>RssDataService</a:t>
            </a:r>
            <a:r>
              <a:rPr lang="en-US" dirty="0" smtClean="0"/>
              <a:t> – obtains items from RSS 2.0 feeds</a:t>
            </a:r>
          </a:p>
          <a:p>
            <a:pPr marL="0" indent="0">
              <a:buNone/>
            </a:pPr>
            <a:r>
              <a:rPr lang="en-US" dirty="0" err="1" smtClean="0"/>
              <a:t>AzureMobileService</a:t>
            </a:r>
            <a:r>
              <a:rPr lang="en-US" dirty="0" smtClean="0"/>
              <a:t> – obtains items from an Azure Mobile Service</a:t>
            </a:r>
          </a:p>
          <a:p>
            <a:pPr marL="0" indent="0">
              <a:buNone/>
            </a:pPr>
            <a:endParaRPr lang="en-US" dirty="0" smtClean="0"/>
          </a:p>
          <a:p>
            <a:pPr marL="0" indent="0">
              <a:buNone/>
            </a:pPr>
            <a:r>
              <a:rPr lang="en-US" dirty="0" smtClean="0"/>
              <a:t>All of these are configured in </a:t>
            </a:r>
            <a:r>
              <a:rPr lang="en-US" dirty="0" err="1" smtClean="0"/>
              <a:t>AppSettings.cs</a:t>
            </a:r>
            <a:r>
              <a:rPr lang="en-US" dirty="0" smtClean="0"/>
              <a:t> in the </a:t>
            </a:r>
            <a:r>
              <a:rPr lang="en-US" dirty="0" err="1" smtClean="0"/>
              <a:t>XplatformCloudKit.PCL</a:t>
            </a:r>
            <a:r>
              <a:rPr lang="en-US" dirty="0" smtClean="0"/>
              <a:t> project</a:t>
            </a:r>
          </a:p>
          <a:p>
            <a:pPr marL="0" indent="0">
              <a:buNone/>
            </a:pPr>
            <a:r>
              <a:rPr lang="en-US" dirty="0" smtClean="0"/>
              <a:t>You may wish to use all, or only some by setting the associated </a:t>
            </a:r>
            <a:r>
              <a:rPr lang="en-US" dirty="0" err="1" smtClean="0"/>
              <a:t>bool</a:t>
            </a:r>
            <a:r>
              <a:rPr lang="en-US" dirty="0" smtClean="0"/>
              <a:t> in </a:t>
            </a:r>
            <a:r>
              <a:rPr lang="en-US" dirty="0" err="1" smtClean="0"/>
              <a:t>AppSettings.cs</a:t>
            </a:r>
            <a:endParaRPr lang="en-US" dirty="0"/>
          </a:p>
          <a:p>
            <a:pPr marL="0" indent="0">
              <a:buNone/>
            </a:pPr>
            <a:endParaRPr lang="en-US" dirty="0" smtClean="0"/>
          </a:p>
        </p:txBody>
      </p:sp>
    </p:spTree>
    <p:extLst>
      <p:ext uri="{BB962C8B-B14F-4D97-AF65-F5344CB8AC3E}">
        <p14:creationId xmlns:p14="http://schemas.microsoft.com/office/powerpoint/2010/main" val="302893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5" y="402465"/>
            <a:ext cx="10018713" cy="1752599"/>
          </a:xfrm>
        </p:spPr>
        <p:txBody>
          <a:bodyPr/>
          <a:lstStyle/>
          <a:p>
            <a:r>
              <a:rPr lang="en-US" dirty="0" smtClean="0"/>
              <a:t>Everything is an “Item”</a:t>
            </a:r>
            <a:endParaRPr lang="en-US" dirty="0"/>
          </a:p>
        </p:txBody>
      </p:sp>
      <p:sp>
        <p:nvSpPr>
          <p:cNvPr id="3" name="Content Placeholder 2"/>
          <p:cNvSpPr>
            <a:spLocks noGrp="1"/>
          </p:cNvSpPr>
          <p:nvPr>
            <p:ph idx="1"/>
          </p:nvPr>
        </p:nvSpPr>
        <p:spPr>
          <a:xfrm>
            <a:off x="1729010" y="1626492"/>
            <a:ext cx="10018713" cy="4954611"/>
          </a:xfrm>
        </p:spPr>
        <p:txBody>
          <a:bodyPr>
            <a:normAutofit fontScale="92500" lnSpcReduction="20000"/>
          </a:bodyPr>
          <a:lstStyle/>
          <a:p>
            <a:pPr marL="0" indent="0">
              <a:buNone/>
            </a:pPr>
            <a:endParaRPr lang="en-US" dirty="0" smtClean="0"/>
          </a:p>
          <a:p>
            <a:pPr marL="0" indent="0">
              <a:buNone/>
            </a:pPr>
            <a:r>
              <a:rPr lang="en-US" dirty="0" smtClean="0"/>
              <a:t>Each </a:t>
            </a:r>
            <a:r>
              <a:rPr lang="en-US" dirty="0" err="1" smtClean="0"/>
              <a:t>DataService</a:t>
            </a:r>
            <a:r>
              <a:rPr lang="en-US" dirty="0" smtClean="0"/>
              <a:t> is capable of retrieving a list of type Item.  Everything you see in you app is represented by the Item Class located in the Models folder of </a:t>
            </a:r>
            <a:r>
              <a:rPr lang="en-US" dirty="0" err="1" smtClean="0"/>
              <a:t>XPlatformCloudKit.PCL</a:t>
            </a:r>
            <a:endParaRPr lang="en-US" dirty="0" smtClean="0"/>
          </a:p>
          <a:p>
            <a:pPr marL="0" indent="0">
              <a:buNone/>
            </a:pPr>
            <a:endParaRPr lang="en-US" dirty="0"/>
          </a:p>
          <a:p>
            <a:pPr marL="0" indent="0">
              <a:buNone/>
            </a:pPr>
            <a:r>
              <a:rPr lang="en-US" dirty="0" smtClean="0"/>
              <a:t>An Item has 5 Properties:</a:t>
            </a:r>
          </a:p>
          <a:p>
            <a:pPr marL="0" indent="0">
              <a:buNone/>
            </a:pPr>
            <a:r>
              <a:rPr lang="en-US" b="1" dirty="0" smtClean="0"/>
              <a:t>Title</a:t>
            </a:r>
            <a:r>
              <a:rPr lang="en-US" dirty="0" smtClean="0"/>
              <a:t> – The name of the Item</a:t>
            </a:r>
          </a:p>
          <a:p>
            <a:pPr marL="0" indent="0">
              <a:buNone/>
            </a:pPr>
            <a:r>
              <a:rPr lang="en-US" b="1" dirty="0" smtClean="0"/>
              <a:t>Subtitle</a:t>
            </a:r>
            <a:r>
              <a:rPr lang="en-US" dirty="0" smtClean="0"/>
              <a:t> – A short property of the Item (maybe price, county of origin, etc.)</a:t>
            </a:r>
          </a:p>
          <a:p>
            <a:pPr marL="0" indent="0">
              <a:buNone/>
            </a:pPr>
            <a:r>
              <a:rPr lang="en-US" b="1" dirty="0" smtClean="0"/>
              <a:t>Description</a:t>
            </a:r>
            <a:r>
              <a:rPr lang="en-US" dirty="0" smtClean="0"/>
              <a:t>- A text description of the item (Note: The value entered for this field will be rendered as html, thus you can get very creative here!)</a:t>
            </a:r>
          </a:p>
          <a:p>
            <a:pPr marL="0" indent="0">
              <a:buNone/>
            </a:pPr>
            <a:r>
              <a:rPr lang="en-US" b="1" dirty="0" smtClean="0"/>
              <a:t>Image</a:t>
            </a:r>
            <a:r>
              <a:rPr lang="en-US" dirty="0" smtClean="0"/>
              <a:t>- An http:// </a:t>
            </a:r>
            <a:r>
              <a:rPr lang="en-US" dirty="0" err="1" smtClean="0"/>
              <a:t>url</a:t>
            </a:r>
            <a:r>
              <a:rPr lang="en-US" dirty="0" smtClean="0"/>
              <a:t> to an image indicative of the Item</a:t>
            </a:r>
          </a:p>
          <a:p>
            <a:pPr marL="0" indent="0">
              <a:buNone/>
            </a:pPr>
            <a:r>
              <a:rPr lang="en-US" b="1" dirty="0" smtClean="0"/>
              <a:t>Group-</a:t>
            </a:r>
            <a:r>
              <a:rPr lang="en-US" dirty="0" smtClean="0"/>
              <a:t> The Group to which the Item belongs, all Items are sorted into their associated Group</a:t>
            </a:r>
            <a:endParaRPr lang="en-US" dirty="0"/>
          </a:p>
          <a:p>
            <a:pPr marL="0" indent="0">
              <a:buNone/>
            </a:pPr>
            <a:endParaRPr lang="en-US" dirty="0" smtClean="0"/>
          </a:p>
        </p:txBody>
      </p:sp>
    </p:spTree>
    <p:extLst>
      <p:ext uri="{BB962C8B-B14F-4D97-AF65-F5344CB8AC3E}">
        <p14:creationId xmlns:p14="http://schemas.microsoft.com/office/powerpoint/2010/main" val="225863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1" y="1716831"/>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043238" y="4343031"/>
            <a:ext cx="2802370" cy="830997"/>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p>
          <a:p>
            <a:pPr algn="ctr"/>
            <a:r>
              <a:rPr lang="en-US" sz="2400" b="1" dirty="0" smtClean="0">
                <a:ln w="22225">
                  <a:solidFill>
                    <a:schemeClr val="accent2"/>
                  </a:solidFill>
                  <a:prstDash val="solid"/>
                </a:ln>
                <a:solidFill>
                  <a:schemeClr val="accent2">
                    <a:lumMod val="40000"/>
                    <a:lumOff val="60000"/>
                  </a:schemeClr>
                </a:solidFill>
              </a:rPr>
              <a:t>(rendered as HTML)</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080975" y="4962770"/>
            <a:ext cx="2802370" cy="830997"/>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p>
          <a:p>
            <a:pPr algn="ctr"/>
            <a:r>
              <a:rPr lang="en-US" sz="2400" b="1" dirty="0" smtClean="0">
                <a:ln w="22225">
                  <a:solidFill>
                    <a:schemeClr val="accent2"/>
                  </a:solidFill>
                  <a:prstDash val="solid"/>
                </a:ln>
                <a:solidFill>
                  <a:schemeClr val="accent2">
                    <a:lumMod val="40000"/>
                    <a:lumOff val="60000"/>
                  </a:schemeClr>
                </a:solidFill>
              </a:rPr>
              <a:t>(rendered as HTML)</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2946088" y="134405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6017891" y="1315684"/>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6017202" y="356902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2617935" y="6024688"/>
            <a:ext cx="8397748"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Blue values are configured in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AppSettings.cs</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in the PCL project</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1912455" y="6389638"/>
            <a:ext cx="11038408" cy="461665"/>
          </a:xfrm>
          <a:prstGeom prst="rect">
            <a:avLst/>
          </a:prstGeom>
          <a:noFill/>
        </p:spPr>
        <p:txBody>
          <a:bodyPr wrap="square" lIns="91440" tIns="45720" rIns="91440" bIns="45720">
            <a:spAutoFit/>
          </a:bodyPr>
          <a:lstStyle/>
          <a:p>
            <a:pPr algn="ctr"/>
            <a:r>
              <a:rPr lang="en-US" sz="2400" b="1" dirty="0" smtClean="0">
                <a:ln w="22225">
                  <a:solidFill>
                    <a:schemeClr val="accent2"/>
                  </a:solidFill>
                  <a:prstDash val="solid"/>
                </a:ln>
                <a:solidFill>
                  <a:schemeClr val="accent2">
                    <a:lumMod val="40000"/>
                    <a:lumOff val="60000"/>
                  </a:schemeClr>
                </a:solidFill>
              </a:rPr>
              <a:t>Green values come from </a:t>
            </a:r>
            <a:r>
              <a:rPr lang="en-US" sz="2400" b="1" dirty="0" err="1" smtClean="0">
                <a:ln w="22225">
                  <a:solidFill>
                    <a:schemeClr val="accent2"/>
                  </a:solidFill>
                  <a:prstDash val="solid"/>
                </a:ln>
                <a:solidFill>
                  <a:schemeClr val="accent2">
                    <a:lumMod val="40000"/>
                    <a:lumOff val="60000"/>
                  </a:schemeClr>
                </a:solidFill>
              </a:rPr>
              <a:t>DataService</a:t>
            </a:r>
            <a:r>
              <a:rPr lang="en-US" sz="2400" b="1" dirty="0" smtClean="0">
                <a:ln w="22225">
                  <a:solidFill>
                    <a:schemeClr val="accent2"/>
                  </a:solidFill>
                  <a:prstDash val="solid"/>
                </a:ln>
                <a:solidFill>
                  <a:schemeClr val="accent2">
                    <a:lumMod val="40000"/>
                    <a:lumOff val="60000"/>
                  </a:schemeClr>
                </a:solidFill>
              </a:rPr>
              <a:t> – Local, RSS, or </a:t>
            </a:r>
            <a:r>
              <a:rPr lang="en-US" sz="2400" b="1" dirty="0" err="1" smtClean="0">
                <a:ln w="22225">
                  <a:solidFill>
                    <a:schemeClr val="accent2"/>
                  </a:solidFill>
                  <a:prstDash val="solid"/>
                </a:ln>
                <a:solidFill>
                  <a:schemeClr val="accent2">
                    <a:lumMod val="40000"/>
                    <a:lumOff val="60000"/>
                  </a:schemeClr>
                </a:solidFill>
              </a:rPr>
              <a:t>AzureMobileService</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61493" y="2228045"/>
            <a:ext cx="7841396" cy="2800499"/>
          </a:xfrm>
          <a:prstGeom prst="rect">
            <a:avLst/>
          </a:prstGeom>
        </p:spPr>
      </p:pic>
      <p:sp>
        <p:nvSpPr>
          <p:cNvPr id="2" name="Title 1"/>
          <p:cNvSpPr>
            <a:spLocks noGrp="1"/>
          </p:cNvSpPr>
          <p:nvPr>
            <p:ph type="title"/>
          </p:nvPr>
        </p:nvSpPr>
        <p:spPr>
          <a:xfrm>
            <a:off x="1484311" y="124835"/>
            <a:ext cx="10018713" cy="1752599"/>
          </a:xfrm>
        </p:spPr>
        <p:txBody>
          <a:bodyPr/>
          <a:lstStyle/>
          <a:p>
            <a:r>
              <a:rPr lang="en-US" dirty="0" smtClean="0"/>
              <a:t>Using the </a:t>
            </a:r>
            <a:r>
              <a:rPr lang="en-US" dirty="0" err="1" smtClean="0"/>
              <a:t>LocalItemsFile</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1961493" y="1639909"/>
            <a:ext cx="10016836" cy="4439794"/>
          </a:xfrm>
        </p:spPr>
        <p:txBody>
          <a:bodyPr>
            <a:normAutofit fontScale="47500" lnSpcReduction="20000"/>
          </a:bodyPr>
          <a:lstStyle/>
          <a:p>
            <a:pPr marL="0" indent="0">
              <a:buNone/>
            </a:pPr>
            <a:r>
              <a:rPr lang="en-US" dirty="0" smtClean="0"/>
              <a:t>1. To enable use of local data in an .xml file within your application, simply set </a:t>
            </a:r>
          </a:p>
          <a:p>
            <a:pPr marL="0" indent="0">
              <a:buNone/>
            </a:pPr>
            <a:r>
              <a:rPr lang="en-US" dirty="0" err="1" smtClean="0"/>
              <a:t>EnableLocalItemsFileService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open the LocalIemsFile.xml (in your favorite xml editor) and add the items you wish to load locally. Use this handy tool to convert any html  to xml (</a:t>
            </a:r>
            <a:r>
              <a:rPr lang="en-US" dirty="0">
                <a:hlinkClick r:id="rId3"/>
              </a:rPr>
              <a:t>https://</a:t>
            </a:r>
            <a:r>
              <a:rPr lang="en-US" dirty="0" smtClean="0">
                <a:hlinkClick r:id="rId3"/>
              </a:rPr>
              <a:t>sites.google.com/site/infivivek/resourse-centre/online-resources/html-to-xml-converter</a:t>
            </a:r>
            <a:r>
              <a:rPr lang="en-US" dirty="0" smtClean="0"/>
              <a:t>)</a:t>
            </a:r>
          </a:p>
          <a:p>
            <a:pPr marL="0" indent="0">
              <a:buNone/>
            </a:pPr>
            <a:endParaRPr lang="en-US" dirty="0"/>
          </a:p>
          <a:p>
            <a:pPr marL="0" indent="0">
              <a:buNone/>
            </a:pPr>
            <a:endParaRPr lang="en-US" dirty="0"/>
          </a:p>
        </p:txBody>
      </p:sp>
      <p:sp>
        <p:nvSpPr>
          <p:cNvPr id="5" name="Rectangle 4"/>
          <p:cNvSpPr/>
          <p:nvPr/>
        </p:nvSpPr>
        <p:spPr>
          <a:xfrm>
            <a:off x="4211339" y="339250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74696" y="3750969"/>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950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190" y="-99811"/>
            <a:ext cx="10018713" cy="1752599"/>
          </a:xfrm>
        </p:spPr>
        <p:txBody>
          <a:bodyPr/>
          <a:lstStyle/>
          <a:p>
            <a:r>
              <a:rPr lang="en-US" dirty="0" smtClean="0"/>
              <a:t>Using the RSS </a:t>
            </a:r>
            <a:r>
              <a:rPr lang="en-US" dirty="0" err="1" smtClean="0"/>
              <a:t>DataService</a:t>
            </a:r>
            <a:endParaRPr lang="en-US" dirty="0"/>
          </a:p>
        </p:txBody>
      </p:sp>
      <p:sp>
        <p:nvSpPr>
          <p:cNvPr id="3" name="Content Placeholder 2"/>
          <p:cNvSpPr>
            <a:spLocks noGrp="1"/>
          </p:cNvSpPr>
          <p:nvPr>
            <p:ph idx="1"/>
          </p:nvPr>
        </p:nvSpPr>
        <p:spPr>
          <a:xfrm>
            <a:off x="1935735" y="1652788"/>
            <a:ext cx="10016836" cy="4439794"/>
          </a:xfrm>
        </p:spPr>
        <p:txBody>
          <a:bodyPr>
            <a:normAutofit fontScale="47500" lnSpcReduction="20000"/>
          </a:bodyPr>
          <a:lstStyle/>
          <a:p>
            <a:pPr marL="0" indent="0">
              <a:buNone/>
            </a:pPr>
            <a:r>
              <a:rPr lang="en-US" dirty="0" smtClean="0"/>
              <a:t>1. To enable use of RSS feeds in your application, simply set </a:t>
            </a:r>
          </a:p>
          <a:p>
            <a:pPr marL="0" indent="0">
              <a:buNone/>
            </a:pPr>
            <a:r>
              <a:rPr lang="en-US" dirty="0" err="1" smtClean="0"/>
              <a:t>EnableRssService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configure the RSS sources and name to use for the source by adding to the </a:t>
            </a:r>
            <a:r>
              <a:rPr lang="en-US" dirty="0" err="1" smtClean="0"/>
              <a:t>RssAddressCollection</a:t>
            </a:r>
            <a:r>
              <a:rPr lang="en-US" dirty="0" smtClean="0"/>
              <a:t> array in </a:t>
            </a:r>
            <a:r>
              <a:rPr lang="en-US" dirty="0" err="1" smtClean="0"/>
              <a:t>AppSettings.cs</a:t>
            </a:r>
            <a:r>
              <a:rPr lang="en-US" dirty="0" smtClean="0"/>
              <a:t> within </a:t>
            </a:r>
            <a:r>
              <a:rPr lang="en-US" dirty="0" err="1" smtClean="0"/>
              <a:t>XPlatformCloudKit.PCL</a:t>
            </a:r>
            <a:r>
              <a:rPr lang="en-US" dirty="0" smtClean="0"/>
              <a:t>, a few examples should already exist.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507143" y="2153343"/>
            <a:ext cx="8195201" cy="3026110"/>
          </a:xfrm>
          <a:prstGeom prst="rect">
            <a:avLst/>
          </a:prstGeom>
        </p:spPr>
      </p:pic>
      <p:sp>
        <p:nvSpPr>
          <p:cNvPr id="5" name="Rectangle 4"/>
          <p:cNvSpPr/>
          <p:nvPr/>
        </p:nvSpPr>
        <p:spPr>
          <a:xfrm>
            <a:off x="4546190" y="206319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903513" y="2524856"/>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569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Using the </a:t>
            </a:r>
            <a:r>
              <a:rPr lang="en-US" dirty="0" err="1" smtClean="0"/>
              <a:t>AzureMobileService</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29634" y="4410210"/>
            <a:ext cx="5985806"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a:t>
            </a:r>
            <a:r>
              <a:rPr lang="en-US" sz="2400" b="1" dirty="0" err="1" smtClean="0">
                <a:ln w="22225">
                  <a:solidFill>
                    <a:schemeClr val="accent2"/>
                  </a:solidFill>
                  <a:prstDash val="solid"/>
                </a:ln>
                <a:solidFill>
                  <a:schemeClr val="accent2">
                    <a:lumMod val="40000"/>
                    <a:lumOff val="60000"/>
                  </a:schemeClr>
                </a:solidFill>
              </a:rPr>
              <a:t>Dog_Breeds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and/or Local Data in an included xml file.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a:xfrm>
            <a:off x="1484310" y="2666999"/>
            <a:ext cx="10018713" cy="3746680"/>
          </a:xfrm>
        </p:spPr>
        <p:txBody>
          <a:bodyPr>
            <a:normAutofit/>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a:t>
            </a:r>
            <a:r>
              <a:rPr lang="en-US" dirty="0" smtClean="0"/>
              <a:t>This is why you want to give it a generic name, because a single server can be used for multiple Mobile Services i.e. apps.  If </a:t>
            </a:r>
            <a:r>
              <a:rPr lang="en-US" dirty="0"/>
              <a:t>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p>
          <a:p>
            <a:pPr marL="342900" indent="-342900">
              <a:buAutoNum type="arabicPeriod"/>
            </a:pPr>
            <a:r>
              <a:rPr lang="en-US" dirty="0"/>
              <a:t> </a:t>
            </a:r>
            <a:r>
              <a:rPr lang="en-US" dirty="0" smtClean="0"/>
              <a:t>Next, click “Create” at the bottom and follow the instructions on the next slide to create a new table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90844" y="1152393"/>
            <a:ext cx="8980935" cy="3397283"/>
          </a:xfrm>
          <a:prstGeom prst="rect">
            <a:avLst/>
          </a:prstGeom>
        </p:spPr>
      </p:pic>
      <p:sp>
        <p:nvSpPr>
          <p:cNvPr id="2" name="Title 1"/>
          <p:cNvSpPr>
            <a:spLocks noGrp="1"/>
          </p:cNvSpPr>
          <p:nvPr>
            <p:ph type="title"/>
          </p:nvPr>
        </p:nvSpPr>
        <p:spPr>
          <a:xfrm>
            <a:off x="1471956" y="11314"/>
            <a:ext cx="10018713" cy="1752599"/>
          </a:xfrm>
        </p:spPr>
        <p:txBody>
          <a:bodyPr/>
          <a:lstStyle/>
          <a:p>
            <a:r>
              <a:rPr lang="en-US" dirty="0" smtClean="0"/>
              <a:t>Generate the “Item” table schema</a:t>
            </a:r>
            <a:endParaRPr lang="en-US" dirty="0"/>
          </a:p>
        </p:txBody>
      </p:sp>
      <p:sp>
        <p:nvSpPr>
          <p:cNvPr id="4" name="TextBox 3"/>
          <p:cNvSpPr txBox="1"/>
          <p:nvPr/>
        </p:nvSpPr>
        <p:spPr>
          <a:xfrm>
            <a:off x="3479626" y="4549676"/>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in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5299735" y="259243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2200" y="2247211"/>
            <a:ext cx="6437396" cy="3619268"/>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5068300" y="4572926"/>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a:t>
            </a:r>
            <a:r>
              <a:rPr lang="en-US" dirty="0" smtClean="0"/>
              <a:t>in </a:t>
            </a:r>
            <a:r>
              <a:rPr lang="en-US" dirty="0" err="1" smtClean="0"/>
              <a:t>AppSettings.cs</a:t>
            </a:r>
            <a:r>
              <a:rPr lang="en-US" dirty="0" smtClean="0"/>
              <a:t> back to “false”.</a:t>
            </a:r>
          </a:p>
        </p:txBody>
      </p:sp>
    </p:spTree>
    <p:extLst>
      <p:ext uri="{BB962C8B-B14F-4D97-AF65-F5344CB8AC3E}">
        <p14:creationId xmlns:p14="http://schemas.microsoft.com/office/powerpoint/2010/main" val="402383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instructions up to this point, go ahead and build your Windows Phone and Windows 8 applications, and you should see your data come back from Azure! (Note: To ensure that data is not cached - bring up the app bar (right-click or swipe up from bottom in windows 8 or press the ‘…’ in bottom right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RSS and Azure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 Simply enable both </a:t>
            </a:r>
            <a:r>
              <a:rPr lang="en-US" dirty="0" err="1" smtClean="0"/>
              <a:t>DataServices</a:t>
            </a:r>
            <a:r>
              <a:rPr lang="en-US" dirty="0" smtClean="0"/>
              <a:t> in </a:t>
            </a:r>
            <a:r>
              <a:rPr lang="en-US" dirty="0" err="1" smtClean="0"/>
              <a:t>AppSettings.cs</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5" name="Picture 4"/>
          <p:cNvPicPr>
            <a:picLocks noChangeAspect="1"/>
          </p:cNvPicPr>
          <p:nvPr/>
        </p:nvPicPr>
        <p:blipFill>
          <a:blip r:embed="rId2"/>
          <a:stretch>
            <a:fillRect/>
          </a:stretch>
        </p:blipFill>
        <p:spPr>
          <a:xfrm>
            <a:off x="2514670" y="1937067"/>
            <a:ext cx="8136228" cy="2940806"/>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Be sure to submit your apps to </a:t>
            </a:r>
            <a:r>
              <a:rPr lang="en-US" dirty="0" smtClean="0">
                <a:hlinkClick r:id="rId2"/>
              </a:rPr>
              <a:t>App Builder Rewards </a:t>
            </a:r>
            <a:r>
              <a:rPr lang="en-US" dirty="0" smtClean="0"/>
              <a:t>and </a:t>
            </a:r>
            <a:r>
              <a:rPr lang="en-US" dirty="0" smtClean="0">
                <a:hlinkClick r:id="rId3"/>
              </a:rPr>
              <a:t>DVLUP</a:t>
            </a:r>
            <a:r>
              <a:rPr lang="en-US" dirty="0" smtClean="0"/>
              <a:t> for the opportunity to receive prizes (Phones, Xbox games, and more!)</a:t>
            </a: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1" y="515156"/>
            <a:ext cx="10240894" cy="1923244"/>
          </a:xfrm>
        </p:spPr>
        <p:txBody>
          <a:bodyPr/>
          <a:lstStyle/>
          <a:p>
            <a:r>
              <a:rPr lang="en-US" dirty="0" smtClean="0"/>
              <a:t>Let’s look at the </a:t>
            </a:r>
            <a:r>
              <a:rPr lang="en-US" dirty="0" err="1" smtClean="0"/>
              <a:t>XPlatformCloudKit.PCL</a:t>
            </a:r>
            <a:r>
              <a:rPr lang="en-US" dirty="0" smtClean="0"/>
              <a:t> Project</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file to configure All Projects</a:t>
            </a:r>
            <a:endParaRPr lang="en-US" dirty="0"/>
          </a:p>
        </p:txBody>
      </p:sp>
      <p:sp>
        <p:nvSpPr>
          <p:cNvPr id="3" name="Content Placeholder 2"/>
          <p:cNvSpPr>
            <a:spLocks noGrp="1"/>
          </p:cNvSpPr>
          <p:nvPr>
            <p:ph idx="1"/>
          </p:nvPr>
        </p:nvSpPr>
        <p:spPr>
          <a:xfrm>
            <a:off x="1729010" y="1729524"/>
            <a:ext cx="10018713" cy="3124201"/>
          </a:xfrm>
        </p:spPr>
        <p:txBody>
          <a:bodyPr/>
          <a:lstStyle/>
          <a:p>
            <a:r>
              <a:rPr lang="en-US" dirty="0" smtClean="0"/>
              <a:t>It is important to note that going forward, the only file you will need to edit in this template will be the </a:t>
            </a:r>
            <a:r>
              <a:rPr lang="en-US" dirty="0" err="1" smtClean="0"/>
              <a:t>AppSettings.cs</a:t>
            </a:r>
            <a:r>
              <a:rPr lang="en-US" dirty="0" smtClean="0"/>
              <a:t> file located in the </a:t>
            </a:r>
            <a:r>
              <a:rPr lang="en-US" dirty="0" err="1" smtClean="0"/>
              <a:t>XPlatformCloudKit.PCL</a:t>
            </a:r>
            <a:r>
              <a:rPr lang="en-US" dirty="0" smtClean="0"/>
              <a:t> project.  All changes to it will be accessible to all of the included projects which consume it. We can make high reuse of code by incorporating our application logic and configuration logic in a PCL.  This is the primary benefit of Portable Class Libraries.</a:t>
            </a:r>
          </a:p>
        </p:txBody>
      </p:sp>
    </p:spTree>
    <p:extLst>
      <p:ext uri="{BB962C8B-B14F-4D97-AF65-F5344CB8AC3E}">
        <p14:creationId xmlns:p14="http://schemas.microsoft.com/office/powerpoint/2010/main" val="3025452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1769</TotalTime>
  <Words>2569</Words>
  <Application>Microsoft Office PowerPoint</Application>
  <PresentationFormat>Widescreen</PresentationFormat>
  <Paragraphs>245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Let’s look at the XPlatformCloudKit.PCL Project</vt:lpstr>
      <vt:lpstr>One file to configure All Projects</vt:lpstr>
      <vt:lpstr>And 3 included DataServices</vt:lpstr>
      <vt:lpstr>Everything is an “Item”</vt:lpstr>
      <vt:lpstr>The two view states of our app</vt:lpstr>
      <vt:lpstr>Using the LocalItemsFile DataService</vt:lpstr>
      <vt:lpstr>Using the RSS DataService</vt:lpstr>
      <vt:lpstr>Using the AzureMobileService</vt:lpstr>
      <vt:lpstr>Create A Trial Windows Azure Account</vt:lpstr>
      <vt:lpstr>Create a new Mobile Service</vt:lpstr>
      <vt:lpstr>Create a new Mobile Service continued…</vt:lpstr>
      <vt:lpstr>Specify a database</vt:lpstr>
      <vt:lpstr>A Note regarding existing databases and reuse</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Example using RSS and Azure DataService</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58</cp:revision>
  <dcterms:created xsi:type="dcterms:W3CDTF">2013-09-20T00:21:51Z</dcterms:created>
  <dcterms:modified xsi:type="dcterms:W3CDTF">2013-11-24T00:33:49Z</dcterms:modified>
</cp:coreProperties>
</file>