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58A9-BD8C-8744-A8B8-A5BF22A73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4738-09E4-B24F-8442-48C88A12C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15CB-AD48-3043-8375-6EB82267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4E15-1E90-BD4D-B991-45695A6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509F-CF81-4E4F-A14D-F00B56AA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7A45-3897-654D-A24E-21A138BF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4C97C-0AEF-7748-9C1F-5C5D4FCC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90DFC-79CD-B541-9856-AB13DE92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22AE0-2E75-9446-9C70-6D966723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57BA-D7E9-C840-BEE4-F1EE51E7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51C27-377B-4A44-91E6-32C5B2DEB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EC488-E62B-B843-AAE0-8A92613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012C-7546-FB4B-91EC-1A8E33DB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B568-6EE1-3040-99D0-63F7E9F6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614F-BF02-564C-A735-78B1B412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5B29-34FF-3347-81D0-DBA5003E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0E0E-8E67-FD45-B0E4-9AB503A0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9351-9803-D04F-A221-0ED8B136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E9CD-55DE-434E-B89A-FC5BCBAA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71B6-5643-7841-920D-C267DE3D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3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B90A-D265-C144-B715-E69FE14C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EFAFF-FE68-FE40-A428-C8277083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A439C-DB58-AF4B-9358-4E86BCA7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4C9C-3FD8-D04C-B477-0FDDE820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E5E0-A53C-0447-B930-4A34C6D9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9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E078-84C6-A54C-A137-DCBE6EA1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1FD8-499C-A942-A422-C6A0FFB77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A045F-535A-1A41-99BD-E6C2CA1C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83A35-831E-124E-B266-9F99BAFA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B7995-52CB-AF49-8651-BD37D4D4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0863B-7C99-4B48-BD65-6AB94CBD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3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C1E3-290D-A147-9DA6-7ACB66CB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9E0D-1665-CC49-B3B5-4D9D8EB0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794E-6B0E-E240-B0A3-B4493F9FB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B9E6E-ADB0-C740-8DC7-2E8234516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3C710-19F9-E14C-9021-517EF320F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34166-81D2-6D49-B243-ED481BC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3E3D0-86A4-F647-939B-BA3B1D30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91743-16A0-934A-9287-F1EE7CF2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B6C9-D844-1449-B37F-E5B7DFE8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AB8AF-FD84-BD4F-A0C0-155D88C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57C94-245D-B640-AB9D-E0608528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997E6-C0BF-464A-8370-92D78DD0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9B55D-83E9-E34D-BAEF-D4A34380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0AA61-038B-DA47-842A-D6E2CE61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8D390-8EE5-D740-A961-4BC37D69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A99-AB76-034D-93BC-D5398D6B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0847-12E9-1B46-9431-DF7B7F50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C68FB-E8EB-7A49-A41D-1DCF15CE7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ECAC2-926C-CA45-8DF6-18D35B72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0E058-C393-C242-A643-FFA36C23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AADD-A22A-2C4F-B287-C69176A8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46F-9B31-9A4F-A350-8B5A2480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B508C-6E85-5B41-B52F-90DC67959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BC376-BE79-4549-ABC1-1A8EBC1D0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BB060-933B-8D40-B28D-D012E9E0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59587-3DAF-E245-8159-922AEFD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C17ED-1A6B-4F44-B15A-0B881B8E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7F9C9-A0AC-6141-8248-5F94EA6B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AB632-784D-1346-8157-66A7ADE68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2373-4487-DC4F-92F8-3887078A5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CF3A-2E43-5B4F-9A94-0D45E4739F8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BDA7-09F8-D044-BDEC-626AAEA7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5C6FC-4897-0245-9FA7-3E0ABB235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FEBD-0E63-7243-9751-00A220E3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B3A4-A642-E04B-9D10-3621F1E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1440-25A8-1141-B7F5-02519F83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VanderPal</a:t>
            </a:r>
            <a:r>
              <a:rPr lang="en-US" dirty="0"/>
              <a:t> (2015) developed a linear regression model on the impact of R&amp;D Expenses and Corporate Financial Performance (focus on revenue, equity, and assets.).</a:t>
            </a:r>
          </a:p>
          <a:p>
            <a:r>
              <a:rPr lang="en-US" dirty="0"/>
              <a:t>Dataset: sample of 103 companies which registered high values of R&amp;D, between 1979 and 2013. </a:t>
            </a:r>
          </a:p>
          <a:p>
            <a:r>
              <a:rPr lang="en-US" dirty="0"/>
              <a:t>Finds positive linkage between R&amp;D spending and revenue growth</a:t>
            </a:r>
          </a:p>
          <a:p>
            <a:r>
              <a:rPr lang="en-US" dirty="0"/>
              <a:t>Discover impact of R&amp;D investments two times higher on market capitalization compared to investments in tangible assets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7B7-A956-CE46-902D-526DD6AC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Existing Model on Our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620853-D964-4C75-9B8B-CEF7315D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Significant, but negative coefficient for total equity.</a:t>
            </a:r>
          </a:p>
          <a:p>
            <a:r>
              <a:rPr lang="en-US" sz="2000" dirty="0"/>
              <a:t>No significant relationship for Revenue Growth</a:t>
            </a:r>
          </a:p>
          <a:p>
            <a:r>
              <a:rPr lang="en-US" sz="2000" dirty="0"/>
              <a:t>Multiple R-squared: 0.0012, Adjusted R-squared: 0.0009 </a:t>
            </a:r>
          </a:p>
          <a:p>
            <a:r>
              <a:rPr lang="en-US" sz="2000" dirty="0"/>
              <a:t>Not a good model for our dataset.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AA28EC-43DF-D74D-903F-07CF1071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491" y="1573212"/>
            <a:ext cx="7601484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22EB-495B-E641-9A07-83AAB10E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D19C-5ED1-C042-B48F-61D129E6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machine learning techniques to reduce dimensionality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Least Absolute Shrinkage and Selection Operator (LASSO)</a:t>
            </a:r>
          </a:p>
          <a:p>
            <a:r>
              <a:rPr lang="en-US" dirty="0"/>
              <a:t>Construct PCs/select variables to put into our regression model with the same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46197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14D7-70C0-1347-BD53-3FBEA2F0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083D3-6A13-4758-B339-0A072177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Find the best model by minimizing mean squared error.</a:t>
            </a:r>
          </a:p>
          <a:p>
            <a:r>
              <a:rPr lang="en-US" sz="2000" dirty="0"/>
              <a:t>The results are generated through cross-validation.</a:t>
            </a:r>
          </a:p>
          <a:p>
            <a:r>
              <a:rPr lang="en-US" sz="2000" dirty="0"/>
              <a:t>Best model contains about 13 variables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B0637CB-1482-4944-B06F-13F1576EA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84" t="-6677" r="4884" b="-3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6264-3A6A-2046-8097-F4B6557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997C-3051-C548-A505-AF9B7ED8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model vs Reduced model</a:t>
            </a:r>
          </a:p>
          <a:p>
            <a:r>
              <a:rPr lang="en-US" dirty="0"/>
              <a:t>Full model has 14 variables, reduced model removes insignificant variables out of those 14.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E8F1B5-7DF3-5E4B-A46F-23F1956E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9216"/>
              </p:ext>
            </p:extLst>
          </p:nvPr>
        </p:nvGraphicFramePr>
        <p:xfrm>
          <a:off x="2844666" y="3445034"/>
          <a:ext cx="6502668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7556">
                  <a:extLst>
                    <a:ext uri="{9D8B030D-6E8A-4147-A177-3AD203B41FA5}">
                      <a16:colId xmlns:a16="http://schemas.microsoft.com/office/drawing/2014/main" val="2487579483"/>
                    </a:ext>
                  </a:extLst>
                </a:gridCol>
                <a:gridCol w="1769341">
                  <a:extLst>
                    <a:ext uri="{9D8B030D-6E8A-4147-A177-3AD203B41FA5}">
                      <a16:colId xmlns:a16="http://schemas.microsoft.com/office/drawing/2014/main" val="1578958826"/>
                    </a:ext>
                  </a:extLst>
                </a:gridCol>
                <a:gridCol w="2565771">
                  <a:extLst>
                    <a:ext uri="{9D8B030D-6E8A-4147-A177-3AD203B41FA5}">
                      <a16:colId xmlns:a16="http://schemas.microsoft.com/office/drawing/2014/main" val="1329645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33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Adjusted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74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26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CF1A-1C29-CE41-93AA-62998609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Suggested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F41E8-4DD0-0543-BE7D-E9480AAC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contains only significant variables</a:t>
            </a:r>
          </a:p>
          <a:p>
            <a:r>
              <a:rPr lang="en-US" dirty="0"/>
              <a:t>Revenue turns out have a negative relationship with R&amp;D expenses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7E69F9-C2BD-D94A-B350-41908094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27" y="3024190"/>
            <a:ext cx="8717345" cy="31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EA6B5-96D6-C349-9AB1-6AA11791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14450"/>
          </a:xfrm>
        </p:spPr>
        <p:txBody>
          <a:bodyPr>
            <a:normAutofit/>
          </a:bodyPr>
          <a:lstStyle/>
          <a:p>
            <a:r>
              <a:rPr lang="en-US" sz="4000" dirty="0"/>
              <a:t>LASSO Suggested Model</a:t>
            </a:r>
          </a:p>
        </p:txBody>
      </p:sp>
      <p:pic>
        <p:nvPicPr>
          <p:cNvPr id="9" name="Picture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FA2790D4-FA19-B549-A05F-108DC0EC91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1492" t="275" r="-11936" b="-169"/>
          <a:stretch/>
        </p:blipFill>
        <p:spPr>
          <a:xfrm>
            <a:off x="5183187" y="635191"/>
            <a:ext cx="6618287" cy="522585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CCE61-C9E8-FB46-BA45-084887DE5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85950"/>
            <a:ext cx="3932237" cy="39830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residual plots look very similar to the ones from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leads us to confirm the existence of outliers which is significantly affecting our model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73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272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Existing Model</vt:lpstr>
      <vt:lpstr>Existing Model on Our Dataset</vt:lpstr>
      <vt:lpstr>Developing New Model</vt:lpstr>
      <vt:lpstr>LASSO</vt:lpstr>
      <vt:lpstr>LASSO Model Comparisons</vt:lpstr>
      <vt:lpstr>LASSO Suggested Model</vt:lpstr>
      <vt:lpstr>LASSO Suggested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Existing Model</dc:title>
  <dc:creator>Michael Shieh</dc:creator>
  <cp:lastModifiedBy>Michael Shieh</cp:lastModifiedBy>
  <cp:revision>2</cp:revision>
  <dcterms:created xsi:type="dcterms:W3CDTF">2020-03-17T19:06:28Z</dcterms:created>
  <dcterms:modified xsi:type="dcterms:W3CDTF">2020-03-17T19:19:57Z</dcterms:modified>
</cp:coreProperties>
</file>