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b5003b5d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b5003b5d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b5056a13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b5056a13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b5056a13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b5056a13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b5056a139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b5056a139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b5003b5d7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b5003b5d7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Binomial tree method is another popular way to price an option</a:t>
            </a:r>
            <a:endParaRPr>
              <a:latin typeface="Times New Roman"/>
              <a:ea typeface="Times New Roman"/>
              <a:cs typeface="Times New Roman"/>
              <a:sym typeface="Times New Roman"/>
            </a:endParaRPr>
          </a:p>
          <a:p>
            <a:pPr indent="0" lvl="0" marL="0" rtl="0" algn="l">
              <a:lnSpc>
                <a:spcPct val="125000"/>
              </a:lnSpc>
              <a:spcBef>
                <a:spcPts val="1000"/>
              </a:spcBef>
              <a:spcAft>
                <a:spcPts val="0"/>
              </a:spcAft>
              <a:buNone/>
            </a:pPr>
            <a:r>
              <a:rPr lang="en">
                <a:latin typeface="Times New Roman"/>
                <a:ea typeface="Times New Roman"/>
                <a:cs typeface="Times New Roman"/>
                <a:sym typeface="Times New Roman"/>
              </a:rPr>
              <a:t>In this method, stock price follows a random walk. Within each time step Δ t, the probability of an up movement is denoted as p , and the probability of a down movement is 1-p.</a:t>
            </a:r>
            <a:endParaRPr>
              <a:latin typeface="Times New Roman"/>
              <a:ea typeface="Times New Roman"/>
              <a:cs typeface="Times New Roman"/>
              <a:sym typeface="Times New Roman"/>
            </a:endParaRPr>
          </a:p>
          <a:p>
            <a:pPr indent="0" lvl="0" marL="0" rtl="0" algn="l">
              <a:lnSpc>
                <a:spcPct val="125000"/>
              </a:lnSpc>
              <a:spcBef>
                <a:spcPts val="1000"/>
              </a:spcBef>
              <a:spcAft>
                <a:spcPts val="0"/>
              </a:spcAft>
              <a:buNone/>
            </a:pP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u</a:t>
            </a:r>
            <a:r>
              <a:rPr lang="en">
                <a:latin typeface="Times New Roman"/>
                <a:ea typeface="Times New Roman"/>
                <a:cs typeface="Times New Roman"/>
                <a:sym typeface="Times New Roman"/>
              </a:rPr>
              <a:t> is up rate, d is down rate</a:t>
            </a:r>
            <a:endParaRPr>
              <a:latin typeface="Times New Roman"/>
              <a:ea typeface="Times New Roman"/>
              <a:cs typeface="Times New Roman"/>
              <a:sym typeface="Times New Roman"/>
            </a:endParaRPr>
          </a:p>
          <a:p>
            <a:pPr indent="0" lvl="0" marL="0" rtl="0" algn="l">
              <a:lnSpc>
                <a:spcPct val="125000"/>
              </a:lnSpc>
              <a:spcBef>
                <a:spcPts val="1000"/>
              </a:spcBef>
              <a:spcAft>
                <a:spcPts val="0"/>
              </a:spcAft>
              <a:buNone/>
            </a:pPr>
            <a:r>
              <a:rPr lang="en">
                <a:latin typeface="Times New Roman"/>
                <a:ea typeface="Times New Roman"/>
                <a:cs typeface="Times New Roman"/>
                <a:sym typeface="Times New Roman"/>
              </a:rPr>
              <a:t>At each i node, we have i+1 possible values of stock price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b5003b5d7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b5003b5d7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b5003b5d7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b5003b5d7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b50569f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b50569f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b5056a1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b5056a1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b5056a1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b5056a13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b5056a13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b5056a13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b5056a1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b5056a1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b5056a139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b5056a139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b5056a139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b5056a139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b5056a13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b5056a13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b5056a13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b5056a13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b5056a13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b5056a13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b5056a139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b5056a13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b5056a139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b5056a139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b5056a139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b5056a139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b5056a139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b5056a139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7.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6.png"/><Relationship Id="rId4" Type="http://schemas.openxmlformats.org/officeDocument/2006/relationships/image" Target="../media/image30.png"/><Relationship Id="rId5"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5.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200">
                <a:latin typeface="Times New Roman"/>
                <a:ea typeface="Times New Roman"/>
                <a:cs typeface="Times New Roman"/>
                <a:sym typeface="Times New Roman"/>
              </a:rPr>
              <a:t>Finance PDE Project</a:t>
            </a:r>
            <a:endParaRPr sz="5200">
              <a:latin typeface="Times New Roman"/>
              <a:ea typeface="Times New Roman"/>
              <a:cs typeface="Times New Roman"/>
              <a:sym typeface="Times New Roman"/>
            </a:endParaRPr>
          </a:p>
        </p:txBody>
      </p:sp>
      <p:sp>
        <p:nvSpPr>
          <p:cNvPr id="60" name="Google Shape;60;p13"/>
          <p:cNvSpPr txBox="1"/>
          <p:nvPr>
            <p:ph idx="1" type="subTitle"/>
          </p:nvPr>
        </p:nvSpPr>
        <p:spPr>
          <a:xfrm>
            <a:off x="510450" y="3182321"/>
            <a:ext cx="7663500" cy="43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Times New Roman"/>
                <a:ea typeface="Times New Roman"/>
                <a:cs typeface="Times New Roman"/>
                <a:sym typeface="Times New Roman"/>
              </a:rPr>
              <a:t>Math 458    Professor Ricardo </a:t>
            </a:r>
            <a:r>
              <a:rPr lang="en" sz="1800">
                <a:latin typeface="Times New Roman"/>
                <a:ea typeface="Times New Roman"/>
                <a:cs typeface="Times New Roman"/>
                <a:sym typeface="Times New Roman"/>
              </a:rPr>
              <a:t>Mancera</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FFFFFF"/>
                </a:solidFill>
                <a:latin typeface="Times New Roman"/>
                <a:ea typeface="Times New Roman"/>
                <a:cs typeface="Times New Roman"/>
                <a:sym typeface="Times New Roman"/>
              </a:rPr>
              <a:t>Yuchen Shi</a:t>
            </a:r>
            <a:endParaRPr sz="1800">
              <a:solidFill>
                <a:srgbClr val="FFFFFF"/>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FFFFFF"/>
                </a:solidFill>
                <a:latin typeface="Times New Roman"/>
                <a:ea typeface="Times New Roman"/>
                <a:cs typeface="Times New Roman"/>
                <a:sym typeface="Times New Roman"/>
              </a:rPr>
              <a:t>Wei Zhang</a:t>
            </a:r>
            <a:endParaRPr sz="1800">
              <a:solidFill>
                <a:srgbClr val="FFFFFF"/>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FFFFFF"/>
                </a:solidFill>
                <a:latin typeface="Times New Roman"/>
                <a:ea typeface="Times New Roman"/>
                <a:cs typeface="Times New Roman"/>
                <a:sym typeface="Times New Roman"/>
              </a:rPr>
              <a:t>Ruiqi Wang</a:t>
            </a:r>
            <a:endParaRPr sz="1800">
              <a:solidFill>
                <a:srgbClr val="FFFFFF"/>
              </a:solidFill>
              <a:latin typeface="Times New Roman"/>
              <a:ea typeface="Times New Roman"/>
              <a:cs typeface="Times New Roman"/>
              <a:sym typeface="Times New Roman"/>
            </a:endParaRPr>
          </a:p>
          <a:p>
            <a:pPr indent="0" lvl="0" marL="0" rtl="0" algn="r">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solidFill>
                  <a:srgbClr val="000000"/>
                </a:solidFill>
                <a:latin typeface="Times New Roman"/>
                <a:ea typeface="Times New Roman"/>
                <a:cs typeface="Times New Roman"/>
                <a:sym typeface="Times New Roman"/>
              </a:rPr>
              <a:t>C) Solve the Heat Problem with Crank-Nicolson Method and Compare with the exact solution</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t>Intro: </a:t>
            </a:r>
            <a:r>
              <a:rPr lang="en" sz="1400">
                <a:solidFill>
                  <a:srgbClr val="000000"/>
                </a:solidFill>
                <a:latin typeface="Times New Roman"/>
                <a:ea typeface="Times New Roman"/>
                <a:cs typeface="Times New Roman"/>
                <a:sym typeface="Times New Roman"/>
              </a:rPr>
              <a:t>The Crank–Nicolson method is an average of the explicit and implicit methods. </a:t>
            </a:r>
            <a:endParaRPr sz="1400">
              <a:solidFill>
                <a:srgbClr val="000000"/>
              </a:solidFill>
              <a:latin typeface="Times New Roman"/>
              <a:ea typeface="Times New Roman"/>
              <a:cs typeface="Times New Roman"/>
              <a:sym typeface="Times New Roman"/>
            </a:endParaRPr>
          </a:p>
          <a:p>
            <a:pPr indent="-406400" lvl="0" marL="457200" rtl="0" algn="l">
              <a:lnSpc>
                <a:spcPct val="115000"/>
              </a:lnSpc>
              <a:spcBef>
                <a:spcPts val="1000"/>
              </a:spcBef>
              <a:spcAft>
                <a:spcPts val="0"/>
              </a:spcAft>
              <a:buClr>
                <a:srgbClr val="000000"/>
              </a:buClr>
              <a:buSzPts val="2800"/>
              <a:buAutoNum type="arabicPeriod"/>
            </a:pPr>
            <a:r>
              <a:rPr lang="en" sz="700">
                <a:solidFill>
                  <a:srgbClr val="000000"/>
                </a:solidFill>
                <a:latin typeface="Times New Roman"/>
                <a:ea typeface="Times New Roman"/>
                <a:cs typeface="Times New Roman"/>
                <a:sym typeface="Times New Roman"/>
              </a:rPr>
              <a:t> </a:t>
            </a:r>
            <a:r>
              <a:rPr b="1" lang="en" sz="1200">
                <a:solidFill>
                  <a:srgbClr val="000000"/>
                </a:solidFill>
                <a:latin typeface="Times New Roman"/>
                <a:ea typeface="Times New Roman"/>
                <a:cs typeface="Times New Roman"/>
                <a:sym typeface="Times New Roman"/>
              </a:rPr>
              <a:t>Set-up of the Heat Problem              2. </a:t>
            </a:r>
            <a:r>
              <a:rPr b="1" lang="en" sz="1100">
                <a:solidFill>
                  <a:srgbClr val="000000"/>
                </a:solidFill>
                <a:latin typeface="Arial"/>
                <a:ea typeface="Arial"/>
                <a:cs typeface="Arial"/>
                <a:sym typeface="Arial"/>
              </a:rPr>
              <a:t>Solving with Crank-Nicolson Method                3. Procedure in MATLAB</a:t>
            </a:r>
            <a:endParaRPr b="1" sz="1100">
              <a:solidFill>
                <a:srgbClr val="000000"/>
              </a:solidFill>
              <a:latin typeface="Arial"/>
              <a:ea typeface="Arial"/>
              <a:cs typeface="Arial"/>
              <a:sym typeface="Arial"/>
            </a:endParaRPr>
          </a:p>
          <a:p>
            <a:pPr indent="0" lvl="0" marL="457200" rtl="0" algn="l">
              <a:lnSpc>
                <a:spcPct val="115000"/>
              </a:lnSpc>
              <a:spcBef>
                <a:spcPts val="1000"/>
              </a:spcBef>
              <a:spcAft>
                <a:spcPts val="0"/>
              </a:spcAft>
              <a:buNone/>
            </a:pPr>
            <a:r>
              <a:t/>
            </a:r>
            <a:endParaRPr b="1" sz="1100">
              <a:solidFill>
                <a:srgbClr val="000000"/>
              </a:solidFill>
              <a:latin typeface="Arial"/>
              <a:ea typeface="Arial"/>
              <a:cs typeface="Arial"/>
              <a:sym typeface="Arial"/>
            </a:endParaRPr>
          </a:p>
          <a:p>
            <a:pPr indent="0" lvl="0" marL="457200" rtl="0" algn="l">
              <a:lnSpc>
                <a:spcPct val="115000"/>
              </a:lnSpc>
              <a:spcBef>
                <a:spcPts val="10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 sz="1000">
                <a:solidFill>
                  <a:srgbClr val="000000"/>
                </a:solidFill>
                <a:latin typeface="Times New Roman"/>
                <a:ea typeface="Times New Roman"/>
                <a:cs typeface="Times New Roman"/>
                <a:sym typeface="Times New Roman"/>
              </a:rPr>
              <a:t>1.</a:t>
            </a:r>
            <a:r>
              <a:rPr lang="en" sz="700">
                <a:solidFill>
                  <a:srgbClr val="000000"/>
                </a:solidFill>
                <a:latin typeface="Times New Roman"/>
                <a:ea typeface="Times New Roman"/>
                <a:cs typeface="Times New Roman"/>
                <a:sym typeface="Times New Roman"/>
              </a:rPr>
              <a:t>     </a:t>
            </a:r>
            <a:r>
              <a:rPr b="1" lang="en" sz="1100">
                <a:solidFill>
                  <a:srgbClr val="000000"/>
                </a:solidFill>
                <a:latin typeface="Arial"/>
                <a:ea typeface="Arial"/>
                <a:cs typeface="Arial"/>
                <a:sym typeface="Arial"/>
              </a:rPr>
              <a:t>Solving with Crank-Nicolson M</a:t>
            </a:r>
            <a:endParaRPr b="1" sz="1200">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1200">
              <a:solidFill>
                <a:srgbClr val="000000"/>
              </a:solidFill>
              <a:latin typeface="Times New Roman"/>
              <a:ea typeface="Times New Roman"/>
              <a:cs typeface="Times New Roman"/>
              <a:sym typeface="Times New Roman"/>
            </a:endParaRPr>
          </a:p>
        </p:txBody>
      </p:sp>
      <p:pic>
        <p:nvPicPr>
          <p:cNvPr id="131" name="Google Shape;131;p22"/>
          <p:cNvPicPr preferRelativeResize="0"/>
          <p:nvPr/>
        </p:nvPicPr>
        <p:blipFill>
          <a:blip r:embed="rId3">
            <a:alphaModFix/>
          </a:blip>
          <a:stretch>
            <a:fillRect/>
          </a:stretch>
        </p:blipFill>
        <p:spPr>
          <a:xfrm>
            <a:off x="215200" y="2057925"/>
            <a:ext cx="2946925" cy="1522250"/>
          </a:xfrm>
          <a:prstGeom prst="rect">
            <a:avLst/>
          </a:prstGeom>
          <a:noFill/>
          <a:ln>
            <a:noFill/>
          </a:ln>
        </p:spPr>
      </p:pic>
      <p:sp>
        <p:nvSpPr>
          <p:cNvPr id="132" name="Google Shape;132;p22"/>
          <p:cNvSpPr txBox="1"/>
          <p:nvPr/>
        </p:nvSpPr>
        <p:spPr>
          <a:xfrm>
            <a:off x="4178500" y="4815400"/>
            <a:ext cx="55584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33" name="Google Shape;133;p22"/>
          <p:cNvPicPr preferRelativeResize="0"/>
          <p:nvPr/>
        </p:nvPicPr>
        <p:blipFill>
          <a:blip r:embed="rId4">
            <a:alphaModFix/>
          </a:blip>
          <a:stretch>
            <a:fillRect/>
          </a:stretch>
        </p:blipFill>
        <p:spPr>
          <a:xfrm>
            <a:off x="530662" y="3761425"/>
            <a:ext cx="2451100" cy="426750"/>
          </a:xfrm>
          <a:prstGeom prst="rect">
            <a:avLst/>
          </a:prstGeom>
          <a:noFill/>
          <a:ln>
            <a:noFill/>
          </a:ln>
        </p:spPr>
      </p:pic>
      <p:pic>
        <p:nvPicPr>
          <p:cNvPr id="134" name="Google Shape;134;p22"/>
          <p:cNvPicPr preferRelativeResize="0"/>
          <p:nvPr/>
        </p:nvPicPr>
        <p:blipFill>
          <a:blip r:embed="rId5">
            <a:alphaModFix/>
          </a:blip>
          <a:stretch>
            <a:fillRect/>
          </a:stretch>
        </p:blipFill>
        <p:spPr>
          <a:xfrm>
            <a:off x="3162125" y="2057925"/>
            <a:ext cx="2811274" cy="2043375"/>
          </a:xfrm>
          <a:prstGeom prst="rect">
            <a:avLst/>
          </a:prstGeom>
          <a:noFill/>
          <a:ln>
            <a:noFill/>
          </a:ln>
        </p:spPr>
      </p:pic>
      <p:sp>
        <p:nvSpPr>
          <p:cNvPr id="135" name="Google Shape;135;p22"/>
          <p:cNvSpPr txBox="1"/>
          <p:nvPr/>
        </p:nvSpPr>
        <p:spPr>
          <a:xfrm>
            <a:off x="6153775" y="2204375"/>
            <a:ext cx="2811300" cy="15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Repeat this procedure for </a:t>
            </a:r>
            <a:r>
              <a:rPr b="1" i="1" lang="en" sz="1200"/>
              <a:t>n-2 </a:t>
            </a:r>
            <a:r>
              <a:rPr lang="en" sz="1200"/>
              <a:t>times, we can find all nodes at row </a:t>
            </a:r>
            <a:r>
              <a:rPr i="1" lang="en" sz="1200"/>
              <a:t>j+1.</a:t>
            </a:r>
            <a:endParaRPr i="1" sz="1200"/>
          </a:p>
          <a:p>
            <a:pPr indent="0" lvl="0" marL="0" rtl="0" algn="l">
              <a:lnSpc>
                <a:spcPct val="115000"/>
              </a:lnSpc>
              <a:spcBef>
                <a:spcPts val="1200"/>
              </a:spcBef>
              <a:spcAft>
                <a:spcPts val="0"/>
              </a:spcAft>
              <a:buNone/>
            </a:pPr>
            <a:r>
              <a:rPr i="1" lang="en" sz="1200"/>
              <a:t>Starting from j =1, i = 2:n-2</a:t>
            </a:r>
            <a:endParaRPr i="1" sz="1200"/>
          </a:p>
          <a:p>
            <a:pPr indent="0" lvl="0" marL="0" rtl="0" algn="l">
              <a:lnSpc>
                <a:spcPct val="115000"/>
              </a:lnSpc>
              <a:spcBef>
                <a:spcPts val="1200"/>
              </a:spcBef>
              <a:spcAft>
                <a:spcPts val="0"/>
              </a:spcAft>
              <a:buNone/>
            </a:pPr>
            <a:r>
              <a:rPr lang="en" sz="1200"/>
              <a:t>Repeat this operation for row </a:t>
            </a:r>
            <a:r>
              <a:rPr i="1" lang="en" sz="1200"/>
              <a:t>j = 2 : M </a:t>
            </a:r>
            <a:endParaRPr sz="1200"/>
          </a:p>
          <a:p>
            <a:pPr indent="0" lvl="0" marL="0" rtl="0" algn="l">
              <a:lnSpc>
                <a:spcPct val="115000"/>
              </a:lnSpc>
              <a:spcBef>
                <a:spcPts val="1200"/>
              </a:spcBef>
              <a:spcAft>
                <a:spcPts val="0"/>
              </a:spcAft>
              <a:buNone/>
            </a:pPr>
            <a:r>
              <a:t/>
            </a:r>
            <a:endParaRPr i="1" sz="1200"/>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147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41" name="Google Shape;14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3"/>
          <p:cNvPicPr preferRelativeResize="0"/>
          <p:nvPr/>
        </p:nvPicPr>
        <p:blipFill>
          <a:blip r:embed="rId3">
            <a:alphaModFix/>
          </a:blip>
          <a:stretch>
            <a:fillRect/>
          </a:stretch>
        </p:blipFill>
        <p:spPr>
          <a:xfrm>
            <a:off x="311700" y="948200"/>
            <a:ext cx="2647325" cy="2547000"/>
          </a:xfrm>
          <a:prstGeom prst="rect">
            <a:avLst/>
          </a:prstGeom>
          <a:noFill/>
          <a:ln>
            <a:noFill/>
          </a:ln>
        </p:spPr>
      </p:pic>
      <p:pic>
        <p:nvPicPr>
          <p:cNvPr id="143" name="Google Shape;143;p23"/>
          <p:cNvPicPr preferRelativeResize="0"/>
          <p:nvPr/>
        </p:nvPicPr>
        <p:blipFill>
          <a:blip r:embed="rId4">
            <a:alphaModFix/>
          </a:blip>
          <a:stretch>
            <a:fillRect/>
          </a:stretch>
        </p:blipFill>
        <p:spPr>
          <a:xfrm>
            <a:off x="3000375" y="948200"/>
            <a:ext cx="2808400" cy="2547000"/>
          </a:xfrm>
          <a:prstGeom prst="rect">
            <a:avLst/>
          </a:prstGeom>
          <a:noFill/>
          <a:ln>
            <a:noFill/>
          </a:ln>
        </p:spPr>
      </p:pic>
      <p:sp>
        <p:nvSpPr>
          <p:cNvPr id="144" name="Google Shape;144;p23"/>
          <p:cNvSpPr txBox="1"/>
          <p:nvPr/>
        </p:nvSpPr>
        <p:spPr>
          <a:xfrm>
            <a:off x="311700" y="3822900"/>
            <a:ext cx="4448400" cy="48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The results from our numerical method are very similar to the results from the given analytical method. With a maximum absolute error (at a single node) = 6.7780 ∗ 10</a:t>
            </a:r>
            <a:r>
              <a:rPr lang="en" sz="900"/>
              <a:t>−5</a:t>
            </a:r>
            <a:r>
              <a:rPr lang="en" sz="1200"/>
              <a:t>.</a:t>
            </a:r>
            <a:endParaRPr sz="1200"/>
          </a:p>
          <a:p>
            <a:pPr indent="0" lvl="0" marL="0" rtl="0" algn="l">
              <a:spcBef>
                <a:spcPts val="1200"/>
              </a:spcBef>
              <a:spcAft>
                <a:spcPts val="0"/>
              </a:spcAft>
              <a:buNone/>
            </a:pPr>
            <a:r>
              <a:t/>
            </a:r>
            <a:endParaRPr>
              <a:latin typeface="Proxima Nova"/>
              <a:ea typeface="Proxima Nova"/>
              <a:cs typeface="Proxima Nova"/>
              <a:sym typeface="Proxima Nova"/>
            </a:endParaRPr>
          </a:p>
        </p:txBody>
      </p:sp>
      <p:pic>
        <p:nvPicPr>
          <p:cNvPr id="145" name="Google Shape;145;p23"/>
          <p:cNvPicPr preferRelativeResize="0"/>
          <p:nvPr/>
        </p:nvPicPr>
        <p:blipFill>
          <a:blip r:embed="rId5">
            <a:alphaModFix/>
          </a:blip>
          <a:stretch>
            <a:fillRect/>
          </a:stretch>
        </p:blipFill>
        <p:spPr>
          <a:xfrm>
            <a:off x="5959350" y="948200"/>
            <a:ext cx="2731975" cy="2477500"/>
          </a:xfrm>
          <a:prstGeom prst="rect">
            <a:avLst/>
          </a:prstGeom>
          <a:noFill/>
          <a:ln>
            <a:noFill/>
          </a:ln>
        </p:spPr>
      </p:pic>
      <p:sp>
        <p:nvSpPr>
          <p:cNvPr id="146" name="Google Shape;146;p23"/>
          <p:cNvSpPr txBox="1"/>
          <p:nvPr/>
        </p:nvSpPr>
        <p:spPr>
          <a:xfrm>
            <a:off x="5678700" y="3902300"/>
            <a:ext cx="3465300" cy="9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t>This shows that Crank-Nicolson method is very accurate and efficient for the heat equation.</a:t>
            </a:r>
            <a:endParaRPr sz="1200"/>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t>
            </a:r>
            <a:r>
              <a:rPr b="1" lang="en" sz="1400">
                <a:solidFill>
                  <a:srgbClr val="000000"/>
                </a:solidFill>
                <a:latin typeface="Times New Roman"/>
                <a:ea typeface="Times New Roman"/>
                <a:cs typeface="Times New Roman"/>
                <a:sym typeface="Times New Roman"/>
              </a:rPr>
              <a:t>Transform the B-S equation into the Heat Equation</a:t>
            </a:r>
            <a:endParaRPr sz="1400"/>
          </a:p>
        </p:txBody>
      </p:sp>
      <p:sp>
        <p:nvSpPr>
          <p:cNvPr id="152" name="Google Shape;152;p24"/>
          <p:cNvSpPr txBox="1"/>
          <p:nvPr>
            <p:ph idx="1" type="body"/>
          </p:nvPr>
        </p:nvSpPr>
        <p:spPr>
          <a:xfrm>
            <a:off x="311700" y="1152475"/>
            <a:ext cx="8520600" cy="903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Arial"/>
                <a:ea typeface="Arial"/>
                <a:cs typeface="Arial"/>
                <a:sym typeface="Arial"/>
              </a:rPr>
              <a:t>Objectives</a:t>
            </a:r>
            <a:r>
              <a:rPr lang="en" sz="1200">
                <a:solidFill>
                  <a:srgbClr val="000000"/>
                </a:solidFill>
                <a:latin typeface="Arial"/>
                <a:ea typeface="Arial"/>
                <a:cs typeface="Arial"/>
                <a:sym typeface="Arial"/>
              </a:rPr>
              <a:t>: Use find new functions and variables and use their derivatives to replace old variables in Black-Scholes model.</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 sz="1200">
                <a:solidFill>
                  <a:srgbClr val="000000"/>
                </a:solidFill>
                <a:latin typeface="Arial"/>
                <a:ea typeface="Arial"/>
                <a:cs typeface="Arial"/>
                <a:sym typeface="Arial"/>
              </a:rPr>
              <a:t>Process: </a:t>
            </a:r>
            <a:r>
              <a:rPr lang="en" sz="1200">
                <a:solidFill>
                  <a:srgbClr val="000000"/>
                </a:solidFill>
                <a:latin typeface="Arial"/>
                <a:ea typeface="Arial"/>
                <a:cs typeface="Arial"/>
                <a:sym typeface="Arial"/>
              </a:rPr>
              <a:t>Do twice “Variables→Derivatives→Replace”</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Variables→Derivatives→Replace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lphaLcParenR"/>
            </a:pPr>
            <a:r>
              <a:rPr lang="en" sz="1200">
                <a:solidFill>
                  <a:srgbClr val="000000"/>
                </a:solidFill>
                <a:latin typeface="Arial"/>
                <a:ea typeface="Arial"/>
                <a:cs typeface="Arial"/>
                <a:sym typeface="Arial"/>
              </a:rPr>
              <a:t>                                                             b)                                                                   c) 3. </a:t>
            </a:r>
            <a:r>
              <a:rPr lang="en" sz="1200">
                <a:solidFill>
                  <a:srgbClr val="000000"/>
                </a:solidFill>
                <a:latin typeface="Times New Roman"/>
                <a:ea typeface="Times New Roman"/>
                <a:cs typeface="Times New Roman"/>
                <a:sym typeface="Times New Roman"/>
              </a:rPr>
              <a:t>Substitute into the B-S equation :</a:t>
            </a:r>
            <a:endParaRPr sz="1200">
              <a:solidFill>
                <a:srgbClr val="000000"/>
              </a:solidFill>
              <a:latin typeface="Times New Roman"/>
              <a:ea typeface="Times New Roman"/>
              <a:cs typeface="Times New Roman"/>
              <a:sym typeface="Times New Roman"/>
            </a:endParaRPr>
          </a:p>
          <a:p>
            <a:pPr indent="0" lvl="0" marL="914400" rtl="0" algn="l">
              <a:spcBef>
                <a:spcPts val="1200"/>
              </a:spcBef>
              <a:spcAft>
                <a:spcPts val="0"/>
              </a:spcAft>
              <a:buNone/>
            </a:pPr>
            <a:r>
              <a:rPr lang="en" sz="1200">
                <a:solidFill>
                  <a:srgbClr val="000000"/>
                </a:solidFill>
                <a:latin typeface="Times New Roman"/>
                <a:ea typeface="Times New Roman"/>
                <a:cs typeface="Times New Roman"/>
                <a:sym typeface="Times New Roman"/>
              </a:rPr>
              <a:t>and simplify</a:t>
            </a:r>
            <a:endParaRPr sz="12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pic>
        <p:nvPicPr>
          <p:cNvPr id="153" name="Google Shape;153;p24"/>
          <p:cNvPicPr preferRelativeResize="0"/>
          <p:nvPr/>
        </p:nvPicPr>
        <p:blipFill>
          <a:blip r:embed="rId3">
            <a:alphaModFix/>
          </a:blip>
          <a:stretch>
            <a:fillRect/>
          </a:stretch>
        </p:blipFill>
        <p:spPr>
          <a:xfrm>
            <a:off x="692450" y="2304600"/>
            <a:ext cx="2663750" cy="1924525"/>
          </a:xfrm>
          <a:prstGeom prst="rect">
            <a:avLst/>
          </a:prstGeom>
          <a:noFill/>
          <a:ln>
            <a:noFill/>
          </a:ln>
        </p:spPr>
      </p:pic>
      <p:pic>
        <p:nvPicPr>
          <p:cNvPr id="154" name="Google Shape;154;p24"/>
          <p:cNvPicPr preferRelativeResize="0"/>
          <p:nvPr/>
        </p:nvPicPr>
        <p:blipFill>
          <a:blip r:embed="rId4">
            <a:alphaModFix/>
          </a:blip>
          <a:stretch>
            <a:fillRect/>
          </a:stretch>
        </p:blipFill>
        <p:spPr>
          <a:xfrm>
            <a:off x="3588000" y="2254950"/>
            <a:ext cx="2747026" cy="1924525"/>
          </a:xfrm>
          <a:prstGeom prst="rect">
            <a:avLst/>
          </a:prstGeom>
          <a:noFill/>
          <a:ln>
            <a:noFill/>
          </a:ln>
        </p:spPr>
      </p:pic>
      <p:pic>
        <p:nvPicPr>
          <p:cNvPr id="155" name="Google Shape;155;p24"/>
          <p:cNvPicPr preferRelativeResize="0"/>
          <p:nvPr/>
        </p:nvPicPr>
        <p:blipFill>
          <a:blip r:embed="rId5">
            <a:alphaModFix/>
          </a:blip>
          <a:stretch>
            <a:fillRect/>
          </a:stretch>
        </p:blipFill>
        <p:spPr>
          <a:xfrm>
            <a:off x="6417525" y="2862362"/>
            <a:ext cx="2463775" cy="9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5"/>
          <p:cNvSpPr txBox="1"/>
          <p:nvPr>
            <p:ph idx="1" type="body"/>
          </p:nvPr>
        </p:nvSpPr>
        <p:spPr>
          <a:xfrm>
            <a:off x="311700" y="1152475"/>
            <a:ext cx="8520600" cy="465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000000"/>
                </a:solidFill>
                <a:latin typeface="Arial"/>
                <a:ea typeface="Arial"/>
                <a:cs typeface="Arial"/>
                <a:sym typeface="Arial"/>
              </a:rPr>
              <a:t>2. </a:t>
            </a:r>
            <a:r>
              <a:rPr lang="en" sz="1200">
                <a:solidFill>
                  <a:srgbClr val="000000"/>
                </a:solidFill>
                <a:latin typeface="Arial"/>
                <a:ea typeface="Arial"/>
                <a:cs typeface="Arial"/>
                <a:sym typeface="Arial"/>
              </a:rPr>
              <a:t>Variables→Derivatives→Replace       </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Times New Roman"/>
              <a:buAutoNum type="arabicPeriod"/>
            </a:pPr>
            <a:r>
              <a:rPr lang="en" sz="1200">
                <a:solidFill>
                  <a:srgbClr val="000000"/>
                </a:solidFill>
                <a:latin typeface="Times New Roman"/>
                <a:ea typeface="Times New Roman"/>
                <a:cs typeface="Times New Roman"/>
                <a:sym typeface="Times New Roman"/>
              </a:rPr>
              <a:t>Introduce variables 𝛼 and 𝛽 :           2.                                                        3 3.</a:t>
            </a:r>
            <a:endParaRPr sz="12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Arial"/>
              <a:ea typeface="Arial"/>
              <a:cs typeface="Arial"/>
              <a:sym typeface="Arial"/>
            </a:endParaRPr>
          </a:p>
        </p:txBody>
      </p:sp>
      <p:pic>
        <p:nvPicPr>
          <p:cNvPr id="162" name="Google Shape;162;p25"/>
          <p:cNvPicPr preferRelativeResize="0"/>
          <p:nvPr/>
        </p:nvPicPr>
        <p:blipFill>
          <a:blip r:embed="rId3">
            <a:alphaModFix/>
          </a:blip>
          <a:stretch>
            <a:fillRect/>
          </a:stretch>
        </p:blipFill>
        <p:spPr>
          <a:xfrm>
            <a:off x="351575" y="2374900"/>
            <a:ext cx="2458500" cy="971550"/>
          </a:xfrm>
          <a:prstGeom prst="rect">
            <a:avLst/>
          </a:prstGeom>
          <a:noFill/>
          <a:ln>
            <a:noFill/>
          </a:ln>
        </p:spPr>
      </p:pic>
      <p:pic>
        <p:nvPicPr>
          <p:cNvPr id="163" name="Google Shape;163;p25"/>
          <p:cNvPicPr preferRelativeResize="0"/>
          <p:nvPr/>
        </p:nvPicPr>
        <p:blipFill>
          <a:blip r:embed="rId4">
            <a:alphaModFix/>
          </a:blip>
          <a:stretch>
            <a:fillRect/>
          </a:stretch>
        </p:blipFill>
        <p:spPr>
          <a:xfrm>
            <a:off x="3161025" y="1721750"/>
            <a:ext cx="2604975" cy="245075"/>
          </a:xfrm>
          <a:prstGeom prst="rect">
            <a:avLst/>
          </a:prstGeom>
          <a:noFill/>
          <a:ln>
            <a:noFill/>
          </a:ln>
        </p:spPr>
      </p:pic>
      <p:pic>
        <p:nvPicPr>
          <p:cNvPr id="164" name="Google Shape;164;p25"/>
          <p:cNvPicPr preferRelativeResize="0"/>
          <p:nvPr/>
        </p:nvPicPr>
        <p:blipFill>
          <a:blip r:embed="rId5">
            <a:alphaModFix/>
          </a:blip>
          <a:stretch>
            <a:fillRect/>
          </a:stretch>
        </p:blipFill>
        <p:spPr>
          <a:xfrm>
            <a:off x="2962450" y="1966825"/>
            <a:ext cx="2803550" cy="1909850"/>
          </a:xfrm>
          <a:prstGeom prst="rect">
            <a:avLst/>
          </a:prstGeom>
          <a:noFill/>
          <a:ln>
            <a:noFill/>
          </a:ln>
        </p:spPr>
      </p:pic>
      <p:pic>
        <p:nvPicPr>
          <p:cNvPr id="165" name="Google Shape;165;p25"/>
          <p:cNvPicPr preferRelativeResize="0"/>
          <p:nvPr/>
        </p:nvPicPr>
        <p:blipFill>
          <a:blip r:embed="rId6">
            <a:alphaModFix/>
          </a:blip>
          <a:stretch>
            <a:fillRect/>
          </a:stretch>
        </p:blipFill>
        <p:spPr>
          <a:xfrm>
            <a:off x="5942650" y="1527075"/>
            <a:ext cx="2964150" cy="246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496900" y="41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Binomial Tree Method</a:t>
            </a:r>
            <a:endParaRPr/>
          </a:p>
        </p:txBody>
      </p:sp>
      <p:sp>
        <p:nvSpPr>
          <p:cNvPr id="171" name="Google Shape;171;p26"/>
          <p:cNvSpPr txBox="1"/>
          <p:nvPr>
            <p:ph idx="1" type="body"/>
          </p:nvPr>
        </p:nvSpPr>
        <p:spPr>
          <a:xfrm>
            <a:off x="4625875" y="1069100"/>
            <a:ext cx="4518300" cy="3776100"/>
          </a:xfrm>
          <a:prstGeom prst="rect">
            <a:avLst/>
          </a:prstGeom>
        </p:spPr>
        <p:txBody>
          <a:bodyPr anchorCtr="0" anchor="t" bIns="91425" lIns="91425" spcFirstLastPara="1" rIns="91425" wrap="square" tIns="91425">
            <a:noAutofit/>
          </a:bodyPr>
          <a:lstStyle/>
          <a:p>
            <a:pPr indent="-317500" lvl="0" marL="457200" rtl="0" algn="l">
              <a:lnSpc>
                <a:spcPct val="125000"/>
              </a:lnSpc>
              <a:spcBef>
                <a:spcPts val="1000"/>
              </a:spcBef>
              <a:spcAft>
                <a:spcPts val="0"/>
              </a:spcAft>
              <a:buClr>
                <a:srgbClr val="000000"/>
              </a:buClr>
              <a:buSzPts val="1400"/>
              <a:buChar char="●"/>
            </a:pPr>
            <a:r>
              <a:rPr lang="en" sz="1400">
                <a:solidFill>
                  <a:srgbClr val="000000"/>
                </a:solidFill>
              </a:rPr>
              <a:t>Divide the lifetime (T) of American put option into N subintervals with length </a:t>
            </a:r>
            <a:r>
              <a:rPr lang="en" sz="1400">
                <a:solidFill>
                  <a:srgbClr val="000000"/>
                </a:solidFill>
              </a:rPr>
              <a:t>Δt</a:t>
            </a:r>
            <a:r>
              <a:rPr lang="en" sz="1400">
                <a:solidFill>
                  <a:srgbClr val="000000"/>
                </a:solidFill>
              </a:rPr>
              <a:t>.</a:t>
            </a:r>
            <a:endParaRPr sz="1400">
              <a:solidFill>
                <a:srgbClr val="000000"/>
              </a:solidFill>
            </a:endParaRPr>
          </a:p>
          <a:p>
            <a:pPr indent="-317500" lvl="0" marL="457200" rtl="0" algn="l">
              <a:lnSpc>
                <a:spcPct val="125000"/>
              </a:lnSpc>
              <a:spcBef>
                <a:spcPts val="0"/>
              </a:spcBef>
              <a:spcAft>
                <a:spcPts val="0"/>
              </a:spcAft>
              <a:buClr>
                <a:srgbClr val="000000"/>
              </a:buClr>
              <a:buSzPts val="1400"/>
              <a:buChar char="●"/>
            </a:pPr>
            <a:r>
              <a:rPr lang="en" sz="1400">
                <a:solidFill>
                  <a:srgbClr val="000000"/>
                </a:solidFill>
              </a:rPr>
              <a:t>Use i to mark the time node,where</a:t>
            </a:r>
            <a:endParaRPr sz="1400">
              <a:solidFill>
                <a:srgbClr val="000000"/>
              </a:solidFill>
            </a:endParaRPr>
          </a:p>
          <a:p>
            <a:pPr indent="-317500" lvl="0" marL="457200" rtl="0" algn="l">
              <a:lnSpc>
                <a:spcPct val="125000"/>
              </a:lnSpc>
              <a:spcBef>
                <a:spcPts val="0"/>
              </a:spcBef>
              <a:spcAft>
                <a:spcPts val="0"/>
              </a:spcAft>
              <a:buClr>
                <a:srgbClr val="000000"/>
              </a:buClr>
              <a:buSzPts val="1400"/>
              <a:buChar char="●"/>
            </a:pPr>
            <a:r>
              <a:rPr lang="en" sz="1400">
                <a:solidFill>
                  <a:srgbClr val="000000"/>
                </a:solidFill>
              </a:rPr>
              <a:t>At time iΔt, we have i+1 combinations of movements for prices</a:t>
            </a:r>
            <a:endParaRPr sz="1400">
              <a:solidFill>
                <a:srgbClr val="000000"/>
              </a:solidFill>
            </a:endParaRPr>
          </a:p>
          <a:p>
            <a:pPr indent="-317500" lvl="0" marL="457200" rtl="0" algn="l">
              <a:lnSpc>
                <a:spcPct val="125000"/>
              </a:lnSpc>
              <a:spcBef>
                <a:spcPts val="0"/>
              </a:spcBef>
              <a:spcAft>
                <a:spcPts val="0"/>
              </a:spcAft>
              <a:buClr>
                <a:srgbClr val="000000"/>
              </a:buClr>
              <a:buSzPts val="1400"/>
              <a:buChar char="●"/>
            </a:pPr>
            <a:r>
              <a:rPr lang="en" sz="1400">
                <a:solidFill>
                  <a:srgbClr val="000000"/>
                </a:solidFill>
              </a:rPr>
              <a:t>j is the number of times the stock takes up movement, varies from 0 to i.</a:t>
            </a:r>
            <a:endParaRPr sz="1400">
              <a:solidFill>
                <a:srgbClr val="000000"/>
              </a:solidFill>
            </a:endParaRPr>
          </a:p>
          <a:p>
            <a:pPr indent="-317500" lvl="0" marL="457200" rtl="0" algn="l">
              <a:lnSpc>
                <a:spcPct val="125000"/>
              </a:lnSpc>
              <a:spcBef>
                <a:spcPts val="0"/>
              </a:spcBef>
              <a:spcAft>
                <a:spcPts val="0"/>
              </a:spcAft>
              <a:buClr>
                <a:srgbClr val="000000"/>
              </a:buClr>
              <a:buSzPts val="1400"/>
              <a:buChar char="●"/>
            </a:pPr>
            <a:r>
              <a:rPr lang="en" sz="1400">
                <a:solidFill>
                  <a:srgbClr val="000000"/>
                </a:solidFill>
              </a:rPr>
              <a:t>stock price : </a:t>
            </a:r>
            <a:endParaRPr sz="1400">
              <a:solidFill>
                <a:srgbClr val="000000"/>
              </a:solidFill>
            </a:endParaRPr>
          </a:p>
          <a:p>
            <a:pPr indent="0" lvl="0" marL="457200" rtl="0" algn="l">
              <a:lnSpc>
                <a:spcPct val="125000"/>
              </a:lnSpc>
              <a:spcBef>
                <a:spcPts val="1000"/>
              </a:spcBef>
              <a:spcAft>
                <a:spcPts val="0"/>
              </a:spcAft>
              <a:buNone/>
            </a:pPr>
            <a:r>
              <a:t/>
            </a:r>
            <a:endParaRPr sz="1400">
              <a:solidFill>
                <a:srgbClr val="000000"/>
              </a:solidFill>
            </a:endParaRPr>
          </a:p>
          <a:p>
            <a:pPr indent="0" lvl="0" marL="0" rtl="0" algn="l">
              <a:lnSpc>
                <a:spcPct val="125000"/>
              </a:lnSpc>
              <a:spcBef>
                <a:spcPts val="1000"/>
              </a:spcBef>
              <a:spcAft>
                <a:spcPts val="0"/>
              </a:spcAft>
              <a:buNone/>
            </a:pPr>
            <a:r>
              <a:t/>
            </a:r>
            <a:endParaRPr sz="1200">
              <a:solidFill>
                <a:srgbClr val="000000"/>
              </a:solidFill>
            </a:endParaRPr>
          </a:p>
          <a:p>
            <a:pPr indent="0" lvl="0" marL="0" rtl="0" algn="l">
              <a:lnSpc>
                <a:spcPct val="125000"/>
              </a:lnSpc>
              <a:spcBef>
                <a:spcPts val="1000"/>
              </a:spcBef>
              <a:spcAft>
                <a:spcPts val="0"/>
              </a:spcAft>
              <a:buNone/>
            </a:pPr>
            <a:r>
              <a:t/>
            </a:r>
            <a:endParaRPr sz="1200">
              <a:solidFill>
                <a:srgbClr val="000000"/>
              </a:solidFill>
            </a:endParaRPr>
          </a:p>
          <a:p>
            <a:pPr indent="0" lvl="0" marL="0" rtl="0" algn="l">
              <a:lnSpc>
                <a:spcPct val="125000"/>
              </a:lnSpc>
              <a:spcBef>
                <a:spcPts val="1000"/>
              </a:spcBef>
              <a:spcAft>
                <a:spcPts val="0"/>
              </a:spcAft>
              <a:buNone/>
            </a:pPr>
            <a:r>
              <a:t/>
            </a:r>
            <a:endParaRPr sz="1200">
              <a:solidFill>
                <a:srgbClr val="000000"/>
              </a:solidFill>
            </a:endParaRPr>
          </a:p>
          <a:p>
            <a:pPr indent="0" lvl="0" marL="0" rtl="0" algn="l">
              <a:lnSpc>
                <a:spcPct val="125000"/>
              </a:lnSpc>
              <a:spcBef>
                <a:spcPts val="1000"/>
              </a:spcBef>
              <a:spcAft>
                <a:spcPts val="0"/>
              </a:spcAft>
              <a:buNone/>
            </a:pPr>
            <a:r>
              <a:t/>
            </a:r>
            <a:endParaRPr sz="1200">
              <a:solidFill>
                <a:srgbClr val="000000"/>
              </a:solidFill>
            </a:endParaRPr>
          </a:p>
          <a:p>
            <a:pPr indent="0" lvl="0" marL="0" rtl="0" algn="l">
              <a:lnSpc>
                <a:spcPct val="125000"/>
              </a:lnSpc>
              <a:spcBef>
                <a:spcPts val="1000"/>
              </a:spcBef>
              <a:spcAft>
                <a:spcPts val="0"/>
              </a:spcAft>
              <a:buNone/>
            </a:pPr>
            <a:r>
              <a:t/>
            </a:r>
            <a:endParaRPr sz="1200">
              <a:solidFill>
                <a:srgbClr val="000000"/>
              </a:solidFill>
            </a:endParaRPr>
          </a:p>
          <a:p>
            <a:pPr indent="0" lvl="0" marL="0" rtl="0" algn="l">
              <a:lnSpc>
                <a:spcPct val="125000"/>
              </a:lnSpc>
              <a:spcBef>
                <a:spcPts val="1000"/>
              </a:spcBef>
              <a:spcAft>
                <a:spcPts val="0"/>
              </a:spcAft>
              <a:buNone/>
            </a:pPr>
            <a:r>
              <a:t/>
            </a:r>
            <a:endParaRPr sz="1200">
              <a:solidFill>
                <a:srgbClr val="000000"/>
              </a:solidFill>
            </a:endParaRPr>
          </a:p>
          <a:p>
            <a:pPr indent="0" lvl="0" marL="0" rtl="0" algn="l">
              <a:lnSpc>
                <a:spcPct val="125000"/>
              </a:lnSpc>
              <a:spcBef>
                <a:spcPts val="1000"/>
              </a:spcBef>
              <a:spcAft>
                <a:spcPts val="0"/>
              </a:spcAft>
              <a:buNone/>
            </a:pPr>
            <a:r>
              <a:rPr lang="en" sz="1200">
                <a:solidFill>
                  <a:srgbClr val="000000"/>
                </a:solidFill>
              </a:rPr>
              <a:t> </a:t>
            </a:r>
            <a:endParaRPr sz="1200">
              <a:solidFill>
                <a:srgbClr val="000000"/>
              </a:solidFill>
            </a:endParaRPr>
          </a:p>
          <a:p>
            <a:pPr indent="0" lvl="0" marL="0" rtl="0" algn="l">
              <a:lnSpc>
                <a:spcPct val="125000"/>
              </a:lnSpc>
              <a:spcBef>
                <a:spcPts val="1000"/>
              </a:spcBef>
              <a:spcAft>
                <a:spcPts val="0"/>
              </a:spcAft>
              <a:buNone/>
            </a:pPr>
            <a:r>
              <a:t/>
            </a:r>
            <a:endParaRPr sz="1200">
              <a:solidFill>
                <a:srgbClr val="000000"/>
              </a:solidFill>
            </a:endParaRPr>
          </a:p>
          <a:p>
            <a:pPr indent="0" lvl="0" marL="0" rtl="0" algn="l">
              <a:lnSpc>
                <a:spcPct val="125000"/>
              </a:lnSpc>
              <a:spcBef>
                <a:spcPts val="1000"/>
              </a:spcBef>
              <a:spcAft>
                <a:spcPts val="0"/>
              </a:spcAft>
              <a:buNone/>
            </a:pPr>
            <a:r>
              <a:t/>
            </a:r>
            <a:endParaRPr sz="1200">
              <a:solidFill>
                <a:srgbClr val="000000"/>
              </a:solidFill>
            </a:endParaRPr>
          </a:p>
        </p:txBody>
      </p:sp>
      <p:pic>
        <p:nvPicPr>
          <p:cNvPr id="172" name="Google Shape;172;p26"/>
          <p:cNvPicPr preferRelativeResize="0"/>
          <p:nvPr/>
        </p:nvPicPr>
        <p:blipFill rotWithShape="1">
          <a:blip r:embed="rId3">
            <a:alphaModFix/>
          </a:blip>
          <a:srcRect b="-2997" l="3194" r="0" t="0"/>
          <a:stretch/>
        </p:blipFill>
        <p:spPr>
          <a:xfrm>
            <a:off x="104275" y="1153277"/>
            <a:ext cx="4467727" cy="3283099"/>
          </a:xfrm>
          <a:prstGeom prst="rect">
            <a:avLst/>
          </a:prstGeom>
          <a:noFill/>
          <a:ln>
            <a:noFill/>
          </a:ln>
        </p:spPr>
      </p:pic>
      <p:pic>
        <p:nvPicPr>
          <p:cNvPr id="173" name="Google Shape;173;p26"/>
          <p:cNvPicPr preferRelativeResize="0"/>
          <p:nvPr/>
        </p:nvPicPr>
        <p:blipFill>
          <a:blip r:embed="rId4">
            <a:alphaModFix/>
          </a:blip>
          <a:stretch>
            <a:fillRect/>
          </a:stretch>
        </p:blipFill>
        <p:spPr>
          <a:xfrm>
            <a:off x="5389750" y="3519750"/>
            <a:ext cx="2353225" cy="305050"/>
          </a:xfrm>
          <a:prstGeom prst="rect">
            <a:avLst/>
          </a:prstGeom>
          <a:noFill/>
          <a:ln>
            <a:noFill/>
          </a:ln>
        </p:spPr>
      </p:pic>
      <p:pic>
        <p:nvPicPr>
          <p:cNvPr id="174" name="Google Shape;174;p26"/>
          <p:cNvPicPr preferRelativeResize="0"/>
          <p:nvPr/>
        </p:nvPicPr>
        <p:blipFill>
          <a:blip r:embed="rId5">
            <a:alphaModFix/>
          </a:blip>
          <a:stretch>
            <a:fillRect/>
          </a:stretch>
        </p:blipFill>
        <p:spPr>
          <a:xfrm>
            <a:off x="7982675" y="1796750"/>
            <a:ext cx="699500" cy="237575"/>
          </a:xfrm>
          <a:prstGeom prst="rect">
            <a:avLst/>
          </a:prstGeom>
          <a:noFill/>
          <a:ln>
            <a:noFill/>
          </a:ln>
        </p:spPr>
      </p:pic>
      <p:sp>
        <p:nvSpPr>
          <p:cNvPr id="175" name="Google Shape;175;p26"/>
          <p:cNvSpPr txBox="1"/>
          <p:nvPr/>
        </p:nvSpPr>
        <p:spPr>
          <a:xfrm>
            <a:off x="332925" y="4272375"/>
            <a:ext cx="4350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i=0           i=1               i=2             i=3               i=4</a:t>
            </a:r>
            <a:endParaRPr>
              <a:latin typeface="Proxima Nova"/>
              <a:ea typeface="Proxima Nova"/>
              <a:cs typeface="Proxima Nova"/>
              <a:sym typeface="Proxima Nova"/>
            </a:endParaRPr>
          </a:p>
        </p:txBody>
      </p:sp>
      <p:sp>
        <p:nvSpPr>
          <p:cNvPr id="176" name="Google Shape;176;p26"/>
          <p:cNvSpPr txBox="1"/>
          <p:nvPr/>
        </p:nvSpPr>
        <p:spPr>
          <a:xfrm>
            <a:off x="738900" y="2286000"/>
            <a:ext cx="2079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p</a:t>
            </a:r>
            <a:endParaRPr>
              <a:latin typeface="Proxima Nova"/>
              <a:ea typeface="Proxima Nova"/>
              <a:cs typeface="Proxima Nova"/>
              <a:sym typeface="Proxima Nova"/>
            </a:endParaRPr>
          </a:p>
        </p:txBody>
      </p:sp>
      <p:sp>
        <p:nvSpPr>
          <p:cNvPr id="177" name="Google Shape;177;p26"/>
          <p:cNvSpPr txBox="1"/>
          <p:nvPr/>
        </p:nvSpPr>
        <p:spPr>
          <a:xfrm>
            <a:off x="628100" y="3117275"/>
            <a:ext cx="699600" cy="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1-p</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2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Question(e): Price an American put option using Binomial tree</a:t>
            </a:r>
            <a:endParaRPr/>
          </a:p>
        </p:txBody>
      </p:sp>
      <p:sp>
        <p:nvSpPr>
          <p:cNvPr id="183" name="Google Shape;183;p27"/>
          <p:cNvSpPr txBox="1"/>
          <p:nvPr>
            <p:ph idx="1" type="body"/>
          </p:nvPr>
        </p:nvSpPr>
        <p:spPr>
          <a:xfrm>
            <a:off x="311700" y="1371375"/>
            <a:ext cx="27762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u="sng">
                <a:solidFill>
                  <a:srgbClr val="000000"/>
                </a:solidFill>
                <a:latin typeface="Arial"/>
                <a:ea typeface="Arial"/>
                <a:cs typeface="Arial"/>
                <a:sym typeface="Arial"/>
              </a:rPr>
              <a:t>Initial condition:</a:t>
            </a:r>
            <a:endParaRPr sz="1400" u="sng">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Stock price :So = $50</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Strike price: K =$ 50</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Risk free rate: r = 0.1</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Volatility: σ = 0.4</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q=0</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T = 5 month = 5/12 = 0.4167</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N = 5</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Δt = T/N = 0.0833</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lnSpc>
                <a:spcPct val="125000"/>
              </a:lnSpc>
              <a:spcBef>
                <a:spcPts val="1200"/>
              </a:spcBef>
              <a:spcAft>
                <a:spcPts val="0"/>
              </a:spcAft>
              <a:buNone/>
            </a:pPr>
            <a:r>
              <a:t/>
            </a:r>
            <a:endParaRPr sz="1100">
              <a:solidFill>
                <a:srgbClr val="000000"/>
              </a:solidFill>
            </a:endParaRPr>
          </a:p>
          <a:p>
            <a:pPr indent="0" lvl="0" marL="0" rtl="0" algn="l">
              <a:lnSpc>
                <a:spcPct val="125000"/>
              </a:lnSpc>
              <a:spcBef>
                <a:spcPts val="1000"/>
              </a:spcBef>
              <a:spcAft>
                <a:spcPts val="0"/>
              </a:spcAft>
              <a:buNone/>
            </a:pPr>
            <a:r>
              <a:rPr lang="en" sz="1100">
                <a:solidFill>
                  <a:srgbClr val="000000"/>
                </a:solidFill>
              </a:rPr>
              <a:t> </a:t>
            </a:r>
            <a:endParaRPr sz="1100">
              <a:solidFill>
                <a:srgbClr val="000000"/>
              </a:solidFill>
            </a:endParaRPr>
          </a:p>
          <a:p>
            <a:pPr indent="0" lvl="0" marL="0" rtl="0" algn="l">
              <a:spcBef>
                <a:spcPts val="0"/>
              </a:spcBef>
              <a:spcAft>
                <a:spcPts val="1600"/>
              </a:spcAft>
              <a:buNone/>
            </a:pPr>
            <a:r>
              <a:t/>
            </a:r>
            <a:endParaRPr/>
          </a:p>
        </p:txBody>
      </p:sp>
      <p:sp>
        <p:nvSpPr>
          <p:cNvPr id="184" name="Google Shape;184;p27"/>
          <p:cNvSpPr txBox="1"/>
          <p:nvPr/>
        </p:nvSpPr>
        <p:spPr>
          <a:xfrm>
            <a:off x="4683300" y="1530450"/>
            <a:ext cx="4460700" cy="18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Derive parameters:</a:t>
            </a:r>
            <a:endParaRPr u="sng"/>
          </a:p>
          <a:p>
            <a:pPr indent="0" lvl="0" marL="0" rtl="0" algn="l">
              <a:spcBef>
                <a:spcPts val="0"/>
              </a:spcBef>
              <a:spcAft>
                <a:spcPts val="0"/>
              </a:spcAft>
              <a:buNone/>
            </a:pPr>
            <a:r>
              <a:t/>
            </a:r>
            <a:endParaRPr u="sng"/>
          </a:p>
          <a:p>
            <a:pPr indent="0" lvl="0" marL="0" rtl="0" algn="l">
              <a:spcBef>
                <a:spcPts val="0"/>
              </a:spcBef>
              <a:spcAft>
                <a:spcPts val="0"/>
              </a:spcAft>
              <a:buNone/>
            </a:pPr>
            <a:r>
              <a:rPr lang="en"/>
              <a:t>Probability of up moving, p = 0.5073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 step size,u = 1.1224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Down step size, d = 0.8909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Growth factor per step, a = 1.0084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5" name="Google Shape;185;p27"/>
          <p:cNvPicPr preferRelativeResize="0"/>
          <p:nvPr/>
        </p:nvPicPr>
        <p:blipFill>
          <a:blip r:embed="rId3">
            <a:alphaModFix/>
          </a:blip>
          <a:stretch>
            <a:fillRect/>
          </a:stretch>
        </p:blipFill>
        <p:spPr>
          <a:xfrm>
            <a:off x="2850950" y="1676825"/>
            <a:ext cx="1524000" cy="1905000"/>
          </a:xfrm>
          <a:prstGeom prst="rect">
            <a:avLst/>
          </a:prstGeom>
          <a:noFill/>
          <a:ln>
            <a:noFill/>
          </a:ln>
        </p:spPr>
      </p:pic>
      <p:sp>
        <p:nvSpPr>
          <p:cNvPr id="186" name="Google Shape;186;p27"/>
          <p:cNvSpPr/>
          <p:nvPr/>
        </p:nvSpPr>
        <p:spPr>
          <a:xfrm>
            <a:off x="2374550" y="2538875"/>
            <a:ext cx="476400" cy="18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4206900" y="2530625"/>
            <a:ext cx="476400" cy="18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Step1: Apply put option function</a:t>
            </a:r>
            <a:endParaRPr/>
          </a:p>
          <a:p>
            <a:pPr indent="0" lvl="0" marL="0" rtl="0" algn="l">
              <a:spcBef>
                <a:spcPts val="0"/>
              </a:spcBef>
              <a:spcAft>
                <a:spcPts val="0"/>
              </a:spcAft>
              <a:buNone/>
            </a:pPr>
            <a:r>
              <a:t/>
            </a:r>
            <a:endParaRPr/>
          </a:p>
        </p:txBody>
      </p:sp>
      <p:sp>
        <p:nvSpPr>
          <p:cNvPr id="193" name="Google Shape;193;p28"/>
          <p:cNvSpPr txBox="1"/>
          <p:nvPr>
            <p:ph idx="1" type="body"/>
          </p:nvPr>
        </p:nvSpPr>
        <p:spPr>
          <a:xfrm>
            <a:off x="311700" y="1140925"/>
            <a:ext cx="8832300" cy="3416400"/>
          </a:xfrm>
          <a:prstGeom prst="rect">
            <a:avLst/>
          </a:prstGeom>
        </p:spPr>
        <p:txBody>
          <a:bodyPr anchorCtr="0" anchor="t" bIns="91425" lIns="91425" spcFirstLastPara="1" rIns="91425" wrap="square" tIns="91425">
            <a:noAutofit/>
          </a:bodyPr>
          <a:lstStyle/>
          <a:p>
            <a:pPr indent="457200" lvl="0" marL="0" rtl="0" algn="l">
              <a:spcBef>
                <a:spcPts val="1000"/>
              </a:spcBef>
              <a:spcAft>
                <a:spcPts val="0"/>
              </a:spcAft>
              <a:buNone/>
            </a:pPr>
            <a:r>
              <a:rPr lang="en" sz="1400">
                <a:solidFill>
                  <a:srgbClr val="000000"/>
                </a:solidFill>
                <a:latin typeface="Arial"/>
                <a:ea typeface="Arial"/>
                <a:cs typeface="Arial"/>
                <a:sym typeface="Arial"/>
              </a:rPr>
              <a:t>Given the stock price at final node (Sn) and strike price (K), apply put option function : </a:t>
            </a:r>
            <a:endParaRPr sz="1400">
              <a:solidFill>
                <a:srgbClr val="000000"/>
              </a:solidFill>
              <a:latin typeface="Arial"/>
              <a:ea typeface="Arial"/>
              <a:cs typeface="Arial"/>
              <a:sym typeface="Arial"/>
            </a:endParaRPr>
          </a:p>
          <a:p>
            <a:pPr indent="0" lvl="0" marL="0" rtl="0" algn="l">
              <a:lnSpc>
                <a:spcPct val="125000"/>
              </a:lnSpc>
              <a:spcBef>
                <a:spcPts val="0"/>
              </a:spcBef>
              <a:spcAft>
                <a:spcPts val="0"/>
              </a:spcAft>
              <a:buNone/>
            </a:pPr>
            <a:r>
              <a:rPr lang="en" sz="1400">
                <a:solidFill>
                  <a:srgbClr val="000000"/>
                </a:solidFill>
                <a:latin typeface="Arial"/>
                <a:ea typeface="Arial"/>
                <a:cs typeface="Arial"/>
                <a:sym typeface="Arial"/>
              </a:rPr>
              <a:t>                                         We obtain the option price at last column .</a:t>
            </a:r>
            <a:endParaRPr sz="1400">
              <a:solidFill>
                <a:srgbClr val="000000"/>
              </a:solidFill>
              <a:latin typeface="Arial"/>
              <a:ea typeface="Arial"/>
              <a:cs typeface="Arial"/>
              <a:sym typeface="Arial"/>
            </a:endParaRPr>
          </a:p>
          <a:p>
            <a:pPr indent="0" lvl="0" marL="0" rtl="0" algn="l">
              <a:lnSpc>
                <a:spcPct val="12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2800">
                <a:solidFill>
                  <a:schemeClr val="dk1"/>
                </a:solidFill>
              </a:rPr>
              <a:t>Step2: Work backwards through the tree</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457200" lvl="0" marL="0" rtl="0" algn="l">
              <a:lnSpc>
                <a:spcPct val="100000"/>
              </a:lnSpc>
              <a:spcBef>
                <a:spcPts val="0"/>
              </a:spcBef>
              <a:spcAft>
                <a:spcPts val="0"/>
              </a:spcAft>
              <a:buNone/>
            </a:pPr>
            <a:r>
              <a:rPr lang="en" sz="1400">
                <a:solidFill>
                  <a:srgbClr val="000000"/>
                </a:solidFill>
                <a:latin typeface="Arial"/>
                <a:ea typeface="Arial"/>
                <a:cs typeface="Arial"/>
                <a:sym typeface="Arial"/>
              </a:rPr>
              <a:t>Define f i,j as the value of the option at the (i,j) node . Use the option price at (i+1)</a:t>
            </a:r>
            <a:r>
              <a:rPr lang="en" sz="1400">
                <a:solidFill>
                  <a:srgbClr val="000000"/>
                </a:solidFill>
              </a:rPr>
              <a:t>Δt to calculate the option price at iΔt.</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2800">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rPr lang="en" sz="2800">
                <a:solidFill>
                  <a:schemeClr val="dk1"/>
                </a:solidFill>
              </a:rPr>
              <a:t>     </a:t>
            </a:r>
            <a:r>
              <a:rPr lang="en" sz="1400">
                <a:solidFill>
                  <a:srgbClr val="000000"/>
                </a:solidFill>
              </a:rPr>
              <a:t>Get a full grid, but needs to check each node at step 3</a:t>
            </a:r>
            <a:endParaRPr sz="1400">
              <a:solidFill>
                <a:srgbClr val="000000"/>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rPr lang="en" sz="1400">
                <a:solidFill>
                  <a:schemeClr val="dk1"/>
                </a:solidFill>
              </a:rPr>
              <a:t>	</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457200" rtl="0" algn="l">
              <a:lnSpc>
                <a:spcPct val="125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p>
        </p:txBody>
      </p:sp>
      <p:pic>
        <p:nvPicPr>
          <p:cNvPr id="194" name="Google Shape;194;p28"/>
          <p:cNvPicPr preferRelativeResize="0"/>
          <p:nvPr/>
        </p:nvPicPr>
        <p:blipFill>
          <a:blip r:embed="rId3">
            <a:alphaModFix/>
          </a:blip>
          <a:stretch>
            <a:fillRect/>
          </a:stretch>
        </p:blipFill>
        <p:spPr>
          <a:xfrm>
            <a:off x="484975" y="1627925"/>
            <a:ext cx="1870250" cy="257375"/>
          </a:xfrm>
          <a:prstGeom prst="rect">
            <a:avLst/>
          </a:prstGeom>
          <a:noFill/>
          <a:ln>
            <a:noFill/>
          </a:ln>
        </p:spPr>
      </p:pic>
      <p:pic>
        <p:nvPicPr>
          <p:cNvPr id="195" name="Google Shape;195;p28"/>
          <p:cNvPicPr preferRelativeResize="0"/>
          <p:nvPr/>
        </p:nvPicPr>
        <p:blipFill>
          <a:blip r:embed="rId4">
            <a:alphaModFix/>
          </a:blip>
          <a:stretch>
            <a:fillRect/>
          </a:stretch>
        </p:blipFill>
        <p:spPr>
          <a:xfrm>
            <a:off x="1607125" y="3417450"/>
            <a:ext cx="5027027"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 Compare </a:t>
            </a:r>
            <a:endParaRPr/>
          </a:p>
        </p:txBody>
      </p:sp>
      <p:sp>
        <p:nvSpPr>
          <p:cNvPr id="201" name="Google Shape;20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solidFill>
                  <a:srgbClr val="000000"/>
                </a:solidFill>
                <a:latin typeface="Arial"/>
                <a:ea typeface="Arial"/>
                <a:cs typeface="Arial"/>
                <a:sym typeface="Arial"/>
              </a:rPr>
              <a:t>Since American put option can be exercised at any time during its lifetime, which is any node that is profitable. </a:t>
            </a:r>
            <a:endParaRPr sz="1400">
              <a:solidFill>
                <a:srgbClr val="000000"/>
              </a:solidFill>
              <a:latin typeface="Arial"/>
              <a:ea typeface="Arial"/>
              <a:cs typeface="Arial"/>
              <a:sym typeface="Arial"/>
            </a:endParaRPr>
          </a:p>
          <a:p>
            <a:pPr indent="457200" lvl="0" marL="0" rtl="0" algn="l">
              <a:spcBef>
                <a:spcPts val="1600"/>
              </a:spcBef>
              <a:spcAft>
                <a:spcPts val="0"/>
              </a:spcAft>
              <a:buNone/>
            </a:pPr>
            <a:r>
              <a:rPr lang="en" sz="1400">
                <a:solidFill>
                  <a:srgbClr val="000000"/>
                </a:solidFill>
                <a:latin typeface="Arial"/>
                <a:ea typeface="Arial"/>
                <a:cs typeface="Arial"/>
                <a:sym typeface="Arial"/>
              </a:rPr>
              <a:t>We have to compare the value of early exercised and value calculated from binomial tree model. Take the one with higher profit.</a:t>
            </a:r>
            <a:endParaRPr sz="1400">
              <a:solidFill>
                <a:srgbClr val="000000"/>
              </a:solidFill>
              <a:latin typeface="Arial"/>
              <a:ea typeface="Arial"/>
              <a:cs typeface="Arial"/>
              <a:sym typeface="Arial"/>
            </a:endParaRPr>
          </a:p>
          <a:p>
            <a:pPr indent="457200" lvl="0" marL="0" rtl="0" algn="l">
              <a:spcBef>
                <a:spcPts val="160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1600"/>
              </a:spcAft>
              <a:buNone/>
            </a:pPr>
            <a:r>
              <a:t/>
            </a:r>
            <a:endParaRPr sz="1400">
              <a:solidFill>
                <a:srgbClr val="000000"/>
              </a:solidFill>
              <a:latin typeface="Arial"/>
              <a:ea typeface="Arial"/>
              <a:cs typeface="Arial"/>
              <a:sym typeface="Arial"/>
            </a:endParaRPr>
          </a:p>
        </p:txBody>
      </p:sp>
      <p:pic>
        <p:nvPicPr>
          <p:cNvPr id="202" name="Google Shape;202;p29"/>
          <p:cNvPicPr preferRelativeResize="0"/>
          <p:nvPr/>
        </p:nvPicPr>
        <p:blipFill>
          <a:blip r:embed="rId3">
            <a:alphaModFix/>
          </a:blip>
          <a:stretch>
            <a:fillRect/>
          </a:stretch>
        </p:blipFill>
        <p:spPr>
          <a:xfrm>
            <a:off x="1318475" y="2571750"/>
            <a:ext cx="6936526" cy="471000"/>
          </a:xfrm>
          <a:prstGeom prst="rect">
            <a:avLst/>
          </a:prstGeom>
          <a:noFill/>
          <a:ln>
            <a:noFill/>
          </a:ln>
        </p:spPr>
      </p:pic>
      <p:sp>
        <p:nvSpPr>
          <p:cNvPr id="203" name="Google Shape;203;p29"/>
          <p:cNvSpPr txBox="1"/>
          <p:nvPr/>
        </p:nvSpPr>
        <p:spPr>
          <a:xfrm>
            <a:off x="899525" y="3309825"/>
            <a:ext cx="22143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Finish update the grid.</a:t>
            </a:r>
            <a:endParaRPr>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209" name="Google Shape;20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0" name="Google Shape;210;p30"/>
          <p:cNvPicPr preferRelativeResize="0"/>
          <p:nvPr/>
        </p:nvPicPr>
        <p:blipFill rotWithShape="1">
          <a:blip r:embed="rId3">
            <a:alphaModFix/>
          </a:blip>
          <a:srcRect b="-3700" l="0" r="0" t="3700"/>
          <a:stretch/>
        </p:blipFill>
        <p:spPr>
          <a:xfrm>
            <a:off x="504825" y="1323975"/>
            <a:ext cx="8134350" cy="2495550"/>
          </a:xfrm>
          <a:prstGeom prst="rect">
            <a:avLst/>
          </a:prstGeom>
          <a:noFill/>
          <a:ln>
            <a:noFill/>
          </a:ln>
        </p:spPr>
      </p:pic>
      <p:sp>
        <p:nvSpPr>
          <p:cNvPr id="211" name="Google Shape;211;p30"/>
          <p:cNvSpPr txBox="1"/>
          <p:nvPr/>
        </p:nvSpPr>
        <p:spPr>
          <a:xfrm>
            <a:off x="635000" y="4087100"/>
            <a:ext cx="80043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As we keep working backwards, the first node is the option price. Price = $4.49, when N = 5</a:t>
            </a:r>
            <a:endParaRPr>
              <a:latin typeface="Proxima Nova"/>
              <a:ea typeface="Proxima Nova"/>
              <a:cs typeface="Proxima Nova"/>
              <a:sym typeface="Proxima Nova"/>
            </a:endParaRPr>
          </a:p>
        </p:txBody>
      </p:sp>
      <p:sp>
        <p:nvSpPr>
          <p:cNvPr id="212" name="Google Shape;212;p30"/>
          <p:cNvSpPr/>
          <p:nvPr/>
        </p:nvSpPr>
        <p:spPr>
          <a:xfrm>
            <a:off x="2759375" y="1916550"/>
            <a:ext cx="935100" cy="288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92350" y="468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(f): Investigate convergence</a:t>
            </a:r>
            <a:endParaRPr/>
          </a:p>
        </p:txBody>
      </p:sp>
      <p:sp>
        <p:nvSpPr>
          <p:cNvPr id="218" name="Google Shape;218;p31"/>
          <p:cNvSpPr txBox="1"/>
          <p:nvPr>
            <p:ph idx="1" type="body"/>
          </p:nvPr>
        </p:nvSpPr>
        <p:spPr>
          <a:xfrm>
            <a:off x="239575" y="1201800"/>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1000"/>
              </a:spcBef>
              <a:spcAft>
                <a:spcPts val="0"/>
              </a:spcAft>
              <a:buNone/>
            </a:pPr>
            <a:r>
              <a:rPr lang="en" sz="1400">
                <a:solidFill>
                  <a:srgbClr val="000000"/>
                </a:solidFill>
                <a:latin typeface="Arial"/>
                <a:ea typeface="Arial"/>
                <a:cs typeface="Arial"/>
                <a:sym typeface="Arial"/>
              </a:rPr>
              <a:t>By increasing N to 150, we obtain a plot as below:</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219" name="Google Shape;219;p31"/>
          <p:cNvPicPr preferRelativeResize="0"/>
          <p:nvPr/>
        </p:nvPicPr>
        <p:blipFill>
          <a:blip r:embed="rId3">
            <a:alphaModFix/>
          </a:blip>
          <a:stretch>
            <a:fillRect/>
          </a:stretch>
        </p:blipFill>
        <p:spPr>
          <a:xfrm>
            <a:off x="239575" y="1847275"/>
            <a:ext cx="4069501" cy="3132275"/>
          </a:xfrm>
          <a:prstGeom prst="rect">
            <a:avLst/>
          </a:prstGeom>
          <a:noFill/>
          <a:ln>
            <a:noFill/>
          </a:ln>
        </p:spPr>
      </p:pic>
      <p:cxnSp>
        <p:nvCxnSpPr>
          <p:cNvPr id="220" name="Google Shape;220;p31"/>
          <p:cNvCxnSpPr/>
          <p:nvPr/>
        </p:nvCxnSpPr>
        <p:spPr>
          <a:xfrm flipH="1" rot="10800000">
            <a:off x="1812625" y="2390025"/>
            <a:ext cx="11700" cy="2389800"/>
          </a:xfrm>
          <a:prstGeom prst="straightConnector1">
            <a:avLst/>
          </a:prstGeom>
          <a:noFill/>
          <a:ln cap="flat" cmpd="sng" w="9525">
            <a:solidFill>
              <a:srgbClr val="980000"/>
            </a:solidFill>
            <a:prstDash val="solid"/>
            <a:round/>
            <a:headEnd len="med" w="med" type="none"/>
            <a:tailEnd len="med" w="med" type="none"/>
          </a:ln>
        </p:spPr>
      </p:cxnSp>
      <p:sp>
        <p:nvSpPr>
          <p:cNvPr id="221" name="Google Shape;221;p31"/>
          <p:cNvSpPr txBox="1"/>
          <p:nvPr/>
        </p:nvSpPr>
        <p:spPr>
          <a:xfrm>
            <a:off x="4421900" y="3059550"/>
            <a:ext cx="4557600" cy="1131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000"/>
              </a:spcBef>
              <a:spcAft>
                <a:spcPts val="0"/>
              </a:spcAft>
              <a:buNone/>
            </a:pPr>
            <a:r>
              <a:rPr lang="en"/>
              <a:t>As a result, the put option price converge to $4.28. From the plot, we can see when N increases to 50, the put price becomes stable.</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Financial Background</a:t>
            </a:r>
            <a:endParaRPr>
              <a:latin typeface="Times New Roman"/>
              <a:ea typeface="Times New Roman"/>
              <a:cs typeface="Times New Roman"/>
              <a:sym typeface="Times New Roman"/>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Put Option vs Call Option</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000000"/>
                </a:solidFill>
                <a:latin typeface="Times New Roman"/>
                <a:ea typeface="Times New Roman"/>
                <a:cs typeface="Times New Roman"/>
                <a:sym typeface="Times New Roman"/>
              </a:rPr>
              <a:t>Call option: A contract that gives the buyer the right, but not the obligation, to </a:t>
            </a:r>
            <a:r>
              <a:rPr b="1" lang="en" sz="1400">
                <a:solidFill>
                  <a:srgbClr val="000000"/>
                </a:solidFill>
                <a:latin typeface="Times New Roman"/>
                <a:ea typeface="Times New Roman"/>
                <a:cs typeface="Times New Roman"/>
                <a:sym typeface="Times New Roman"/>
              </a:rPr>
              <a:t>buy </a:t>
            </a:r>
            <a:r>
              <a:rPr lang="en" sz="1400">
                <a:solidFill>
                  <a:srgbClr val="000000"/>
                </a:solidFill>
                <a:latin typeface="Times New Roman"/>
                <a:ea typeface="Times New Roman"/>
                <a:cs typeface="Times New Roman"/>
                <a:sym typeface="Times New Roman"/>
              </a:rPr>
              <a:t>an asset at a specified price within a specific time period.</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000000"/>
                </a:solidFill>
                <a:latin typeface="Times New Roman"/>
                <a:ea typeface="Times New Roman"/>
                <a:cs typeface="Times New Roman"/>
                <a:sym typeface="Times New Roman"/>
              </a:rPr>
              <a:t>Put option: </a:t>
            </a:r>
            <a:r>
              <a:rPr lang="en" sz="1400">
                <a:solidFill>
                  <a:srgbClr val="000000"/>
                </a:solidFill>
                <a:latin typeface="Times New Roman"/>
                <a:ea typeface="Times New Roman"/>
                <a:cs typeface="Times New Roman"/>
                <a:sym typeface="Times New Roman"/>
              </a:rPr>
              <a:t>A contract that gives the buyer the right, but not the obligation, to </a:t>
            </a:r>
            <a:r>
              <a:rPr b="1" lang="en" sz="1400">
                <a:solidFill>
                  <a:srgbClr val="000000"/>
                </a:solidFill>
                <a:latin typeface="Times New Roman"/>
                <a:ea typeface="Times New Roman"/>
                <a:cs typeface="Times New Roman"/>
                <a:sym typeface="Times New Roman"/>
              </a:rPr>
              <a:t>sell </a:t>
            </a:r>
            <a:r>
              <a:rPr lang="en" sz="1400">
                <a:solidFill>
                  <a:srgbClr val="000000"/>
                </a:solidFill>
                <a:latin typeface="Times New Roman"/>
                <a:ea typeface="Times New Roman"/>
                <a:cs typeface="Times New Roman"/>
                <a:sym typeface="Times New Roman"/>
              </a:rPr>
              <a:t>an asset at a specified price within a specific time period.</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American Option vs European Option</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000000"/>
                </a:solidFill>
                <a:latin typeface="Times New Roman"/>
                <a:ea typeface="Times New Roman"/>
                <a:cs typeface="Times New Roman"/>
                <a:sym typeface="Times New Roman"/>
              </a:rPr>
              <a:t>American Option: Allow early exercise.</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400">
                <a:solidFill>
                  <a:srgbClr val="000000"/>
                </a:solidFill>
                <a:latin typeface="Times New Roman"/>
                <a:ea typeface="Times New Roman"/>
                <a:cs typeface="Times New Roman"/>
                <a:sym typeface="Times New Roman"/>
              </a:rPr>
              <a:t>European Option: No early exercise.</a:t>
            </a:r>
            <a:endParaRPr sz="1400">
              <a:solidFill>
                <a:srgbClr val="000000"/>
              </a:solidFill>
              <a:latin typeface="Times New Roman"/>
              <a:ea typeface="Times New Roman"/>
              <a:cs typeface="Times New Roman"/>
              <a:sym typeface="Times New Roman"/>
            </a:endParaRPr>
          </a:p>
        </p:txBody>
      </p:sp>
      <p:pic>
        <p:nvPicPr>
          <p:cNvPr id="67" name="Google Shape;67;p14"/>
          <p:cNvPicPr preferRelativeResize="0"/>
          <p:nvPr/>
        </p:nvPicPr>
        <p:blipFill>
          <a:blip r:embed="rId3">
            <a:alphaModFix/>
          </a:blip>
          <a:stretch>
            <a:fillRect/>
          </a:stretch>
        </p:blipFill>
        <p:spPr>
          <a:xfrm>
            <a:off x="4746975" y="2826425"/>
            <a:ext cx="3551199" cy="2077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311700" y="21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Question(g): </a:t>
            </a:r>
            <a:endParaRPr/>
          </a:p>
          <a:p>
            <a:pPr indent="0" lvl="0" marL="0" rtl="0" algn="l">
              <a:spcBef>
                <a:spcPts val="0"/>
              </a:spcBef>
              <a:spcAft>
                <a:spcPts val="0"/>
              </a:spcAft>
              <a:buNone/>
            </a:pPr>
            <a:r>
              <a:rPr lang="en"/>
              <a:t>Price an European call option use Binomial tree</a:t>
            </a:r>
            <a:endParaRPr/>
          </a:p>
        </p:txBody>
      </p:sp>
      <p:sp>
        <p:nvSpPr>
          <p:cNvPr id="227" name="Google Shape;22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400">
                <a:solidFill>
                  <a:srgbClr val="000000"/>
                </a:solidFill>
                <a:latin typeface="Arial"/>
                <a:ea typeface="Arial"/>
                <a:cs typeface="Arial"/>
                <a:sym typeface="Arial"/>
              </a:rPr>
              <a:t>Since European option can only be exercised at the expiration time. We do not need to compare with the case of early exercised. Follow the step(1) and (2) in part (e), skip step (3). In addition, we use call function instead of the put function. </a:t>
            </a:r>
            <a:endParaRPr sz="1400">
              <a:solidFill>
                <a:srgbClr val="000000"/>
              </a:solidFill>
              <a:latin typeface="Arial"/>
              <a:ea typeface="Arial"/>
              <a:cs typeface="Arial"/>
              <a:sym typeface="Arial"/>
            </a:endParaRPr>
          </a:p>
          <a:p>
            <a:pPr indent="0" lvl="0" marL="0" rtl="0" algn="l">
              <a:spcBef>
                <a:spcPts val="1000"/>
              </a:spcBef>
              <a:spcAft>
                <a:spcPts val="0"/>
              </a:spcAft>
              <a:buNone/>
            </a:pPr>
            <a:r>
              <a:t/>
            </a:r>
            <a:endParaRPr sz="1400">
              <a:solidFill>
                <a:srgbClr val="000000"/>
              </a:solidFill>
              <a:latin typeface="Arial"/>
              <a:ea typeface="Arial"/>
              <a:cs typeface="Arial"/>
              <a:sym typeface="Arial"/>
            </a:endParaRPr>
          </a:p>
          <a:p>
            <a:pPr indent="0" lvl="0" marL="0" rtl="0" algn="l">
              <a:spcBef>
                <a:spcPts val="1000"/>
              </a:spcBef>
              <a:spcAft>
                <a:spcPts val="0"/>
              </a:spcAft>
              <a:buNone/>
            </a:pPr>
            <a:r>
              <a:rPr lang="en" sz="1400">
                <a:solidFill>
                  <a:srgbClr val="000000"/>
                </a:solidFill>
                <a:latin typeface="Arial"/>
                <a:ea typeface="Arial"/>
                <a:cs typeface="Arial"/>
                <a:sym typeface="Arial"/>
              </a:rPr>
              <a:t>By the binomial tree model, we get price equals $24.80 when N =50. Since from part  (f), we know the option price reaches stable when N increases to 50. Though the </a:t>
            </a:r>
            <a:r>
              <a:rPr lang="en" sz="1400">
                <a:solidFill>
                  <a:srgbClr val="000000"/>
                </a:solidFill>
              </a:rPr>
              <a:t>grid shows the case when N = 5, for the limitation of the graph size.</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pic>
        <p:nvPicPr>
          <p:cNvPr id="228" name="Google Shape;228;p32"/>
          <p:cNvPicPr preferRelativeResize="0"/>
          <p:nvPr/>
        </p:nvPicPr>
        <p:blipFill>
          <a:blip r:embed="rId3">
            <a:alphaModFix/>
          </a:blip>
          <a:stretch>
            <a:fillRect/>
          </a:stretch>
        </p:blipFill>
        <p:spPr>
          <a:xfrm>
            <a:off x="3419475" y="1961925"/>
            <a:ext cx="2305050" cy="266700"/>
          </a:xfrm>
          <a:prstGeom prst="rect">
            <a:avLst/>
          </a:prstGeom>
          <a:noFill/>
          <a:ln>
            <a:noFill/>
          </a:ln>
        </p:spPr>
      </p:pic>
      <p:pic>
        <p:nvPicPr>
          <p:cNvPr id="229" name="Google Shape;229;p32"/>
          <p:cNvPicPr preferRelativeResize="0"/>
          <p:nvPr/>
        </p:nvPicPr>
        <p:blipFill>
          <a:blip r:embed="rId4">
            <a:alphaModFix/>
          </a:blip>
          <a:stretch>
            <a:fillRect/>
          </a:stretch>
        </p:blipFill>
        <p:spPr>
          <a:xfrm>
            <a:off x="439400" y="3405900"/>
            <a:ext cx="4932023" cy="1490000"/>
          </a:xfrm>
          <a:prstGeom prst="rect">
            <a:avLst/>
          </a:prstGeom>
          <a:noFill/>
          <a:ln>
            <a:noFill/>
          </a:ln>
        </p:spPr>
      </p:pic>
      <p:sp>
        <p:nvSpPr>
          <p:cNvPr id="230" name="Google Shape;230;p32"/>
          <p:cNvSpPr txBox="1"/>
          <p:nvPr/>
        </p:nvSpPr>
        <p:spPr>
          <a:xfrm>
            <a:off x="6130625" y="3405900"/>
            <a:ext cx="2770800" cy="14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European Call Option</a:t>
            </a:r>
            <a:endParaRPr>
              <a:latin typeface="Times New Roman"/>
              <a:ea typeface="Times New Roman"/>
              <a:cs typeface="Times New Roman"/>
              <a:sym typeface="Times New Roman"/>
            </a:endParaRPr>
          </a:p>
        </p:txBody>
      </p:sp>
      <p:sp>
        <p:nvSpPr>
          <p:cNvPr id="236" name="Google Shape;23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B-S formula:</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400">
                <a:solidFill>
                  <a:srgbClr val="000000"/>
                </a:solidFill>
                <a:latin typeface="Times New Roman"/>
                <a:ea typeface="Times New Roman"/>
                <a:cs typeface="Times New Roman"/>
                <a:sym typeface="Times New Roman"/>
              </a:rPr>
              <a:t>c = $24.71</a:t>
            </a:r>
            <a:endParaRPr sz="1400">
              <a:solidFill>
                <a:srgbClr val="000000"/>
              </a:solidFill>
              <a:latin typeface="Times New Roman"/>
              <a:ea typeface="Times New Roman"/>
              <a:cs typeface="Times New Roman"/>
              <a:sym typeface="Times New Roman"/>
            </a:endParaRPr>
          </a:p>
        </p:txBody>
      </p:sp>
      <p:pic>
        <p:nvPicPr>
          <p:cNvPr id="237" name="Google Shape;237;p33"/>
          <p:cNvPicPr preferRelativeResize="0"/>
          <p:nvPr/>
        </p:nvPicPr>
        <p:blipFill>
          <a:blip r:embed="rId3">
            <a:alphaModFix/>
          </a:blip>
          <a:stretch>
            <a:fillRect/>
          </a:stretch>
        </p:blipFill>
        <p:spPr>
          <a:xfrm>
            <a:off x="3256125" y="1399767"/>
            <a:ext cx="2631725" cy="440400"/>
          </a:xfrm>
          <a:prstGeom prst="rect">
            <a:avLst/>
          </a:prstGeom>
          <a:noFill/>
          <a:ln>
            <a:noFill/>
          </a:ln>
        </p:spPr>
      </p:pic>
      <p:pic>
        <p:nvPicPr>
          <p:cNvPr id="238" name="Google Shape;238;p33"/>
          <p:cNvPicPr preferRelativeResize="0"/>
          <p:nvPr/>
        </p:nvPicPr>
        <p:blipFill rotWithShape="1">
          <a:blip r:embed="rId4">
            <a:alphaModFix/>
          </a:blip>
          <a:srcRect b="-9134" l="0" r="-4362" t="0"/>
          <a:stretch/>
        </p:blipFill>
        <p:spPr>
          <a:xfrm>
            <a:off x="2900376" y="1947876"/>
            <a:ext cx="3489000" cy="1195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Put-Call Parity</a:t>
            </a:r>
            <a:endParaRPr>
              <a:latin typeface="Times New Roman"/>
              <a:ea typeface="Times New Roman"/>
              <a:cs typeface="Times New Roman"/>
              <a:sym typeface="Times New Roman"/>
            </a:endParaRPr>
          </a:p>
        </p:txBody>
      </p:sp>
      <p:sp>
        <p:nvSpPr>
          <p:cNvPr id="244" name="Google Shape;24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400">
                <a:solidFill>
                  <a:srgbClr val="000000"/>
                </a:solidFill>
                <a:latin typeface="Times New Roman"/>
                <a:ea typeface="Times New Roman"/>
                <a:cs typeface="Times New Roman"/>
                <a:sym typeface="Times New Roman"/>
              </a:rPr>
              <a:t>Consider two portfolios:</a:t>
            </a:r>
            <a:endParaRPr sz="14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rPr lang="en" sz="1400">
                <a:solidFill>
                  <a:srgbClr val="000000"/>
                </a:solidFill>
                <a:latin typeface="Times New Roman"/>
                <a:ea typeface="Times New Roman"/>
                <a:cs typeface="Times New Roman"/>
                <a:sym typeface="Times New Roman"/>
              </a:rPr>
              <a:t>Portfolio A has one European call option plus a zero-coupon bond that provides a payoff of K at time T.</a:t>
            </a:r>
            <a:endParaRPr sz="14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rPr lang="en" sz="1400">
                <a:solidFill>
                  <a:srgbClr val="000000"/>
                </a:solidFill>
                <a:latin typeface="Times New Roman"/>
                <a:ea typeface="Times New Roman"/>
                <a:cs typeface="Times New Roman"/>
                <a:sym typeface="Times New Roman"/>
              </a:rPr>
              <a:t>Portfolio C has one European put option plus one share of stock.</a:t>
            </a:r>
            <a:endParaRPr sz="14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000"/>
              </a:spcBef>
              <a:spcAft>
                <a:spcPts val="0"/>
              </a:spcAft>
              <a:buNone/>
            </a:pPr>
            <a:r>
              <a:rPr lang="en" sz="1400">
                <a:solidFill>
                  <a:srgbClr val="000000"/>
                </a:solidFill>
                <a:latin typeface="Times New Roman"/>
                <a:ea typeface="Times New Roman"/>
                <a:cs typeface="Times New Roman"/>
                <a:sym typeface="Times New Roman"/>
              </a:rPr>
              <a:t>p = $17.64</a:t>
            </a:r>
            <a:endParaRPr sz="1400">
              <a:latin typeface="Times New Roman"/>
              <a:ea typeface="Times New Roman"/>
              <a:cs typeface="Times New Roman"/>
              <a:sym typeface="Times New Roman"/>
            </a:endParaRPr>
          </a:p>
        </p:txBody>
      </p:sp>
      <p:pic>
        <p:nvPicPr>
          <p:cNvPr id="245" name="Google Shape;245;p34"/>
          <p:cNvPicPr preferRelativeResize="0"/>
          <p:nvPr/>
        </p:nvPicPr>
        <p:blipFill>
          <a:blip r:embed="rId3">
            <a:alphaModFix/>
          </a:blip>
          <a:stretch>
            <a:fillRect/>
          </a:stretch>
        </p:blipFill>
        <p:spPr>
          <a:xfrm>
            <a:off x="818713" y="2498800"/>
            <a:ext cx="3952875" cy="1485900"/>
          </a:xfrm>
          <a:prstGeom prst="rect">
            <a:avLst/>
          </a:prstGeom>
          <a:noFill/>
          <a:ln>
            <a:noFill/>
          </a:ln>
        </p:spPr>
      </p:pic>
      <p:pic>
        <p:nvPicPr>
          <p:cNvPr id="246" name="Google Shape;246;p34"/>
          <p:cNvPicPr preferRelativeResize="0"/>
          <p:nvPr/>
        </p:nvPicPr>
        <p:blipFill>
          <a:blip r:embed="rId4">
            <a:alphaModFix/>
          </a:blip>
          <a:stretch>
            <a:fillRect/>
          </a:stretch>
        </p:blipFill>
        <p:spPr>
          <a:xfrm>
            <a:off x="6177688" y="2648758"/>
            <a:ext cx="1356336" cy="423850"/>
          </a:xfrm>
          <a:prstGeom prst="rect">
            <a:avLst/>
          </a:prstGeom>
          <a:noFill/>
          <a:ln>
            <a:noFill/>
          </a:ln>
        </p:spPr>
      </p:pic>
      <p:pic>
        <p:nvPicPr>
          <p:cNvPr id="247" name="Google Shape;247;p34"/>
          <p:cNvPicPr preferRelativeResize="0"/>
          <p:nvPr/>
        </p:nvPicPr>
        <p:blipFill>
          <a:blip r:embed="rId5">
            <a:alphaModFix/>
          </a:blip>
          <a:stretch>
            <a:fillRect/>
          </a:stretch>
        </p:blipFill>
        <p:spPr>
          <a:xfrm>
            <a:off x="5927425" y="3355100"/>
            <a:ext cx="1856882" cy="42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Pricing a 5-month American put option, when the stock price 𝑆0 = $50, the strike price 𝐾 = $50, the risk-free interest rate 𝑟 = 0.10 and the volatility 𝜎 = 0.4.</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000000"/>
                </a:solidFill>
                <a:latin typeface="Times New Roman"/>
                <a:ea typeface="Times New Roman"/>
                <a:cs typeface="Times New Roman"/>
                <a:sym typeface="Times New Roman"/>
              </a:rPr>
              <a:t>Mathematical Models:</a:t>
            </a:r>
            <a:endParaRPr sz="1400">
              <a:solidFill>
                <a:srgbClr val="000000"/>
              </a:solidFill>
              <a:latin typeface="Times New Roman"/>
              <a:ea typeface="Times New Roman"/>
              <a:cs typeface="Times New Roman"/>
              <a:sym typeface="Times New Roman"/>
            </a:endParaRPr>
          </a:p>
          <a:p>
            <a:pPr indent="-317500" lvl="0" marL="457200" rtl="0" algn="l">
              <a:lnSpc>
                <a:spcPct val="200000"/>
              </a:lnSpc>
              <a:spcBef>
                <a:spcPts val="16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Finite difference method</a:t>
            </a:r>
            <a:endParaRPr sz="1400">
              <a:solidFill>
                <a:srgbClr val="000000"/>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Black-Scholes-Merton formula</a:t>
            </a:r>
            <a:endParaRPr sz="1400">
              <a:solidFill>
                <a:srgbClr val="000000"/>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Crank-Nicolson method</a:t>
            </a:r>
            <a:endParaRPr sz="1400">
              <a:solidFill>
                <a:srgbClr val="000000"/>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Binomial tree approach</a:t>
            </a:r>
            <a:endParaRPr sz="1400">
              <a:solidFill>
                <a:srgbClr val="000000"/>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Put-call parity</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Implicit Finite Difference</a:t>
            </a:r>
            <a:endParaRPr>
              <a:latin typeface="Times New Roman"/>
              <a:ea typeface="Times New Roman"/>
              <a:cs typeface="Times New Roman"/>
              <a:sym typeface="Times New Roman"/>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Black-Scholes PED:</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400">
                <a:solidFill>
                  <a:srgbClr val="000000"/>
                </a:solidFill>
                <a:latin typeface="Times New Roman"/>
                <a:ea typeface="Times New Roman"/>
                <a:cs typeface="Times New Roman"/>
                <a:sym typeface="Times New Roman"/>
              </a:rPr>
              <a:t>Finite differences: (i = 0, …, M represents time; j = 0, …, N represents stock prices)</a:t>
            </a:r>
            <a:endParaRPr sz="1400">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2633538" y="1017713"/>
            <a:ext cx="2752725" cy="628650"/>
          </a:xfrm>
          <a:prstGeom prst="rect">
            <a:avLst/>
          </a:prstGeom>
          <a:noFill/>
          <a:ln>
            <a:noFill/>
          </a:ln>
        </p:spPr>
      </p:pic>
      <p:pic>
        <p:nvPicPr>
          <p:cNvPr id="81" name="Google Shape;81;p16"/>
          <p:cNvPicPr preferRelativeResize="0"/>
          <p:nvPr/>
        </p:nvPicPr>
        <p:blipFill>
          <a:blip r:embed="rId4">
            <a:alphaModFix/>
          </a:blip>
          <a:stretch>
            <a:fillRect/>
          </a:stretch>
        </p:blipFill>
        <p:spPr>
          <a:xfrm>
            <a:off x="5830225" y="1149162"/>
            <a:ext cx="1776675" cy="365775"/>
          </a:xfrm>
          <a:prstGeom prst="rect">
            <a:avLst/>
          </a:prstGeom>
          <a:noFill/>
          <a:ln>
            <a:noFill/>
          </a:ln>
        </p:spPr>
      </p:pic>
      <p:pic>
        <p:nvPicPr>
          <p:cNvPr id="82" name="Google Shape;82;p16"/>
          <p:cNvPicPr preferRelativeResize="0"/>
          <p:nvPr/>
        </p:nvPicPr>
        <p:blipFill>
          <a:blip r:embed="rId5">
            <a:alphaModFix/>
          </a:blip>
          <a:stretch>
            <a:fillRect/>
          </a:stretch>
        </p:blipFill>
        <p:spPr>
          <a:xfrm>
            <a:off x="2690700" y="2281225"/>
            <a:ext cx="1562100" cy="581025"/>
          </a:xfrm>
          <a:prstGeom prst="rect">
            <a:avLst/>
          </a:prstGeom>
          <a:noFill/>
          <a:ln>
            <a:noFill/>
          </a:ln>
        </p:spPr>
      </p:pic>
      <p:pic>
        <p:nvPicPr>
          <p:cNvPr id="83" name="Google Shape;83;p16"/>
          <p:cNvPicPr preferRelativeResize="0"/>
          <p:nvPr/>
        </p:nvPicPr>
        <p:blipFill>
          <a:blip r:embed="rId6">
            <a:alphaModFix/>
          </a:blip>
          <a:stretch>
            <a:fillRect/>
          </a:stretch>
        </p:blipFill>
        <p:spPr>
          <a:xfrm>
            <a:off x="816150" y="2281250"/>
            <a:ext cx="1447800" cy="581025"/>
          </a:xfrm>
          <a:prstGeom prst="rect">
            <a:avLst/>
          </a:prstGeom>
          <a:noFill/>
          <a:ln>
            <a:noFill/>
          </a:ln>
        </p:spPr>
      </p:pic>
      <p:pic>
        <p:nvPicPr>
          <p:cNvPr id="84" name="Google Shape;84;p16"/>
          <p:cNvPicPr preferRelativeResize="0"/>
          <p:nvPr/>
        </p:nvPicPr>
        <p:blipFill>
          <a:blip r:embed="rId7">
            <a:alphaModFix/>
          </a:blip>
          <a:stretch>
            <a:fillRect/>
          </a:stretch>
        </p:blipFill>
        <p:spPr>
          <a:xfrm>
            <a:off x="861901" y="3033951"/>
            <a:ext cx="3543873" cy="1323975"/>
          </a:xfrm>
          <a:prstGeom prst="rect">
            <a:avLst/>
          </a:prstGeom>
          <a:noFill/>
          <a:ln>
            <a:noFill/>
          </a:ln>
        </p:spPr>
      </p:pic>
      <p:pic>
        <p:nvPicPr>
          <p:cNvPr id="85" name="Google Shape;85;p16"/>
          <p:cNvPicPr preferRelativeResize="0"/>
          <p:nvPr/>
        </p:nvPicPr>
        <p:blipFill>
          <a:blip r:embed="rId8">
            <a:alphaModFix/>
          </a:blip>
          <a:stretch>
            <a:fillRect/>
          </a:stretch>
        </p:blipFill>
        <p:spPr>
          <a:xfrm>
            <a:off x="4941121" y="2338400"/>
            <a:ext cx="3763103" cy="2019525"/>
          </a:xfrm>
          <a:prstGeom prst="rect">
            <a:avLst/>
          </a:prstGeom>
          <a:noFill/>
          <a:ln>
            <a:noFill/>
          </a:ln>
        </p:spPr>
      </p:pic>
      <p:sp>
        <p:nvSpPr>
          <p:cNvPr id="86" name="Google Shape;86;p16"/>
          <p:cNvSpPr txBox="1"/>
          <p:nvPr/>
        </p:nvSpPr>
        <p:spPr>
          <a:xfrm>
            <a:off x="5097775" y="4297825"/>
            <a:ext cx="3763200" cy="62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latin typeface="Times New Roman"/>
                <a:ea typeface="Times New Roman"/>
                <a:cs typeface="Times New Roman"/>
                <a:sym typeface="Times New Roman"/>
              </a:rPr>
              <a:t>Where i = 0, 1 … N - 1 and </a:t>
            </a:r>
            <a:r>
              <a:rPr lang="en">
                <a:latin typeface="Times New Roman"/>
                <a:ea typeface="Times New Roman"/>
                <a:cs typeface="Times New Roman"/>
                <a:sym typeface="Times New Roman"/>
              </a:rPr>
              <a:t>j = 1, 2 … M - 1</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Tridiagonal Matrix</a:t>
            </a:r>
            <a:endParaRPr>
              <a:latin typeface="Times New Roman"/>
              <a:ea typeface="Times New Roman"/>
              <a:cs typeface="Times New Roman"/>
              <a:sym typeface="Times New Roman"/>
            </a:endParaRPr>
          </a:p>
        </p:txBody>
      </p:sp>
      <p:sp>
        <p:nvSpPr>
          <p:cNvPr id="92" name="Google Shape;92;p17"/>
          <p:cNvSpPr txBox="1"/>
          <p:nvPr>
            <p:ph idx="1" type="body"/>
          </p:nvPr>
        </p:nvSpPr>
        <p:spPr>
          <a:xfrm>
            <a:off x="80000" y="1152475"/>
            <a:ext cx="8752200" cy="3602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solidFill>
                  <a:srgbClr val="000000"/>
                </a:solidFill>
                <a:latin typeface="Times New Roman"/>
                <a:ea typeface="Times New Roman"/>
                <a:cs typeface="Times New Roman"/>
                <a:sym typeface="Times New Roman"/>
              </a:rPr>
              <a:t>19*19</a:t>
            </a:r>
            <a:endParaRPr>
              <a:latin typeface="Times New Roman"/>
              <a:ea typeface="Times New Roman"/>
              <a:cs typeface="Times New Roman"/>
              <a:sym typeface="Times New Roman"/>
            </a:endParaRPr>
          </a:p>
        </p:txBody>
      </p:sp>
      <p:pic>
        <p:nvPicPr>
          <p:cNvPr id="93" name="Google Shape;93;p17"/>
          <p:cNvPicPr preferRelativeResize="0"/>
          <p:nvPr/>
        </p:nvPicPr>
        <p:blipFill>
          <a:blip r:embed="rId3">
            <a:alphaModFix/>
          </a:blip>
          <a:stretch>
            <a:fillRect/>
          </a:stretch>
        </p:blipFill>
        <p:spPr>
          <a:xfrm>
            <a:off x="166000" y="1219150"/>
            <a:ext cx="7726825" cy="302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solidFill>
                  <a:srgbClr val="000000"/>
                </a:solidFill>
                <a:latin typeface="Times New Roman"/>
                <a:ea typeface="Times New Roman"/>
                <a:cs typeface="Times New Roman"/>
                <a:sym typeface="Times New Roman"/>
              </a:rPr>
              <a:t>Initial Condition:</a:t>
            </a:r>
            <a:endParaRPr sz="1400">
              <a:solidFill>
                <a:srgbClr val="000000"/>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1600"/>
              </a:spcBef>
              <a:spcAft>
                <a:spcPts val="0"/>
              </a:spcAft>
              <a:buSzPts val="1400"/>
              <a:buChar char="●"/>
            </a:pPr>
            <a:r>
              <a:rPr lang="en" sz="1400">
                <a:solidFill>
                  <a:srgbClr val="000000"/>
                </a:solidFill>
                <a:latin typeface="Times New Roman"/>
                <a:ea typeface="Times New Roman"/>
                <a:cs typeface="Times New Roman"/>
                <a:sym typeface="Times New Roman"/>
              </a:rPr>
              <a:t>Boundary Conditions:</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l">
              <a:spcBef>
                <a:spcPts val="1600"/>
              </a:spcBef>
              <a:spcAft>
                <a:spcPts val="160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Early Exercise</a:t>
            </a:r>
            <a:endParaRPr sz="1400"/>
          </a:p>
        </p:txBody>
      </p:sp>
      <p:pic>
        <p:nvPicPr>
          <p:cNvPr id="99" name="Google Shape;99;p18"/>
          <p:cNvPicPr preferRelativeResize="0"/>
          <p:nvPr/>
        </p:nvPicPr>
        <p:blipFill>
          <a:blip r:embed="rId3">
            <a:alphaModFix/>
          </a:blip>
          <a:stretch>
            <a:fillRect/>
          </a:stretch>
        </p:blipFill>
        <p:spPr>
          <a:xfrm>
            <a:off x="5174325" y="1325875"/>
            <a:ext cx="3846850" cy="3643050"/>
          </a:xfrm>
          <a:prstGeom prst="rect">
            <a:avLst/>
          </a:prstGeom>
          <a:noFill/>
          <a:ln>
            <a:noFill/>
          </a:ln>
        </p:spPr>
      </p:pic>
      <p:pic>
        <p:nvPicPr>
          <p:cNvPr id="100" name="Google Shape;100;p18"/>
          <p:cNvPicPr preferRelativeResize="0"/>
          <p:nvPr/>
        </p:nvPicPr>
        <p:blipFill>
          <a:blip r:embed="rId4">
            <a:alphaModFix/>
          </a:blip>
          <a:stretch>
            <a:fillRect/>
          </a:stretch>
        </p:blipFill>
        <p:spPr>
          <a:xfrm>
            <a:off x="2758650" y="955000"/>
            <a:ext cx="2800366" cy="316425"/>
          </a:xfrm>
          <a:prstGeom prst="rect">
            <a:avLst/>
          </a:prstGeom>
          <a:noFill/>
          <a:ln>
            <a:noFill/>
          </a:ln>
        </p:spPr>
      </p:pic>
      <p:pic>
        <p:nvPicPr>
          <p:cNvPr id="101" name="Google Shape;101;p18"/>
          <p:cNvPicPr preferRelativeResize="0"/>
          <p:nvPr/>
        </p:nvPicPr>
        <p:blipFill>
          <a:blip r:embed="rId5">
            <a:alphaModFix/>
          </a:blip>
          <a:stretch>
            <a:fillRect/>
          </a:stretch>
        </p:blipFill>
        <p:spPr>
          <a:xfrm>
            <a:off x="3017038" y="1794641"/>
            <a:ext cx="2157300" cy="395659"/>
          </a:xfrm>
          <a:prstGeom prst="rect">
            <a:avLst/>
          </a:prstGeom>
          <a:noFill/>
          <a:ln>
            <a:noFill/>
          </a:ln>
        </p:spPr>
      </p:pic>
      <p:pic>
        <p:nvPicPr>
          <p:cNvPr id="102" name="Google Shape;102;p18"/>
          <p:cNvPicPr preferRelativeResize="0"/>
          <p:nvPr/>
        </p:nvPicPr>
        <p:blipFill>
          <a:blip r:embed="rId6">
            <a:alphaModFix/>
          </a:blip>
          <a:stretch>
            <a:fillRect/>
          </a:stretch>
        </p:blipFill>
        <p:spPr>
          <a:xfrm>
            <a:off x="3143325" y="2434600"/>
            <a:ext cx="2031001" cy="395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311700" y="1152475"/>
            <a:ext cx="8520600" cy="341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Stock Prices: $50</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400">
                <a:solidFill>
                  <a:srgbClr val="000000"/>
                </a:solidFill>
                <a:latin typeface="Times New Roman"/>
                <a:ea typeface="Times New Roman"/>
                <a:cs typeface="Times New Roman"/>
                <a:sym typeface="Times New Roman"/>
              </a:rPr>
              <a:t>Option Prices: $4.07</a:t>
            </a:r>
            <a:endParaRPr sz="1400">
              <a:latin typeface="Times New Roman"/>
              <a:ea typeface="Times New Roman"/>
              <a:cs typeface="Times New Roman"/>
              <a:sym typeface="Times New Roman"/>
            </a:endParaRPr>
          </a:p>
        </p:txBody>
      </p:sp>
      <p:pic>
        <p:nvPicPr>
          <p:cNvPr id="109" name="Google Shape;109;p19"/>
          <p:cNvPicPr preferRelativeResize="0"/>
          <p:nvPr/>
        </p:nvPicPr>
        <p:blipFill>
          <a:blip r:embed="rId3">
            <a:alphaModFix/>
          </a:blip>
          <a:stretch>
            <a:fillRect/>
          </a:stretch>
        </p:blipFill>
        <p:spPr>
          <a:xfrm>
            <a:off x="17383" y="445025"/>
            <a:ext cx="5386267" cy="2877275"/>
          </a:xfrm>
          <a:prstGeom prst="rect">
            <a:avLst/>
          </a:prstGeom>
          <a:noFill/>
          <a:ln>
            <a:noFill/>
          </a:ln>
        </p:spPr>
      </p:pic>
      <p:pic>
        <p:nvPicPr>
          <p:cNvPr id="110" name="Google Shape;110;p19"/>
          <p:cNvPicPr preferRelativeResize="0"/>
          <p:nvPr/>
        </p:nvPicPr>
        <p:blipFill>
          <a:blip r:embed="rId4">
            <a:alphaModFix/>
          </a:blip>
          <a:stretch>
            <a:fillRect/>
          </a:stretch>
        </p:blipFill>
        <p:spPr>
          <a:xfrm>
            <a:off x="5463550" y="621050"/>
            <a:ext cx="3680450" cy="276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European Put Option</a:t>
            </a:r>
            <a:endParaRPr>
              <a:latin typeface="Times New Roman"/>
              <a:ea typeface="Times New Roman"/>
              <a:cs typeface="Times New Roman"/>
              <a:sym typeface="Times New Roman"/>
            </a:endParaRPr>
          </a:p>
        </p:txBody>
      </p:sp>
      <p:sp>
        <p:nvSpPr>
          <p:cNvPr id="116" name="Google Shape;116;p2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No early exercise; the rest of the procedure is the same as in pricing an American put option.</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000000"/>
                </a:solidFill>
                <a:latin typeface="Times New Roman"/>
                <a:ea typeface="Times New Roman"/>
                <a:cs typeface="Times New Roman"/>
                <a:sym typeface="Times New Roman"/>
              </a:rPr>
              <a:t>Stock Prices: $50</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400">
                <a:solidFill>
                  <a:srgbClr val="000000"/>
                </a:solidFill>
                <a:latin typeface="Times New Roman"/>
                <a:ea typeface="Times New Roman"/>
                <a:cs typeface="Times New Roman"/>
                <a:sym typeface="Times New Roman"/>
              </a:rPr>
              <a:t>Option Prices: $3.91</a:t>
            </a:r>
            <a:endParaRPr sz="1400">
              <a:latin typeface="Times New Roman"/>
              <a:ea typeface="Times New Roman"/>
              <a:cs typeface="Times New Roman"/>
              <a:sym typeface="Times New Roman"/>
            </a:endParaRPr>
          </a:p>
        </p:txBody>
      </p:sp>
      <p:pic>
        <p:nvPicPr>
          <p:cNvPr id="117" name="Google Shape;117;p20"/>
          <p:cNvPicPr preferRelativeResize="0"/>
          <p:nvPr/>
        </p:nvPicPr>
        <p:blipFill>
          <a:blip r:embed="rId3">
            <a:alphaModFix/>
          </a:blip>
          <a:stretch>
            <a:fillRect/>
          </a:stretch>
        </p:blipFill>
        <p:spPr>
          <a:xfrm>
            <a:off x="148600" y="1418363"/>
            <a:ext cx="5187325" cy="2793173"/>
          </a:xfrm>
          <a:prstGeom prst="rect">
            <a:avLst/>
          </a:prstGeom>
          <a:noFill/>
          <a:ln>
            <a:noFill/>
          </a:ln>
        </p:spPr>
      </p:pic>
      <p:pic>
        <p:nvPicPr>
          <p:cNvPr id="118" name="Google Shape;118;p20"/>
          <p:cNvPicPr preferRelativeResize="0"/>
          <p:nvPr/>
        </p:nvPicPr>
        <p:blipFill>
          <a:blip r:embed="rId4">
            <a:alphaModFix/>
          </a:blip>
          <a:stretch>
            <a:fillRect/>
          </a:stretch>
        </p:blipFill>
        <p:spPr>
          <a:xfrm>
            <a:off x="5335925" y="1492350"/>
            <a:ext cx="3796650" cy="2852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Black-Scholes-Merton formula</a:t>
            </a:r>
            <a:endParaRPr>
              <a:latin typeface="Times New Roman"/>
              <a:ea typeface="Times New Roman"/>
              <a:cs typeface="Times New Roman"/>
              <a:sym typeface="Times New Roman"/>
            </a:endParaRPr>
          </a:p>
        </p:txBody>
      </p:sp>
      <p:sp>
        <p:nvSpPr>
          <p:cNvPr id="124" name="Google Shape;12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New Roman"/>
                <a:ea typeface="Times New Roman"/>
                <a:cs typeface="Times New Roman"/>
                <a:sym typeface="Times New Roman"/>
              </a:rPr>
              <a:t>For European options, an analytical solution is available: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000000"/>
                </a:solidFill>
                <a:latin typeface="Times New Roman"/>
                <a:ea typeface="Times New Roman"/>
                <a:cs typeface="Times New Roman"/>
                <a:sym typeface="Times New Roman"/>
              </a:rPr>
              <a:t>p = </a:t>
            </a:r>
            <a:r>
              <a:rPr lang="en" sz="1400">
                <a:solidFill>
                  <a:srgbClr val="000000"/>
                </a:solidFill>
                <a:latin typeface="Times New Roman"/>
                <a:ea typeface="Times New Roman"/>
                <a:cs typeface="Times New Roman"/>
                <a:sym typeface="Times New Roman"/>
              </a:rPr>
              <a:t>$4.08</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rPr lang="en" sz="1400">
                <a:solidFill>
                  <a:srgbClr val="000000"/>
                </a:solidFill>
                <a:latin typeface="Times New Roman"/>
                <a:ea typeface="Times New Roman"/>
                <a:cs typeface="Times New Roman"/>
                <a:sym typeface="Times New Roman"/>
              </a:rPr>
              <a:t>The difference between the numerical solution and analytical solution is 4.08-3.91=0.17</a:t>
            </a:r>
            <a:endParaRPr sz="1400">
              <a:solidFill>
                <a:srgbClr val="000000"/>
              </a:solidFill>
              <a:latin typeface="Times New Roman"/>
              <a:ea typeface="Times New Roman"/>
              <a:cs typeface="Times New Roman"/>
              <a:sym typeface="Times New Roman"/>
            </a:endParaRPr>
          </a:p>
        </p:txBody>
      </p:sp>
      <p:pic>
        <p:nvPicPr>
          <p:cNvPr id="125" name="Google Shape;125;p21"/>
          <p:cNvPicPr preferRelativeResize="0"/>
          <p:nvPr/>
        </p:nvPicPr>
        <p:blipFill>
          <a:blip r:embed="rId3">
            <a:alphaModFix/>
          </a:blip>
          <a:stretch>
            <a:fillRect/>
          </a:stretch>
        </p:blipFill>
        <p:spPr>
          <a:xfrm>
            <a:off x="2397738" y="1742154"/>
            <a:ext cx="4348525" cy="190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