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49" r:id="rId3"/>
    <p:sldId id="442" r:id="rId4"/>
    <p:sldId id="440" r:id="rId5"/>
    <p:sldId id="452" r:id="rId6"/>
    <p:sldId id="441" r:id="rId7"/>
    <p:sldId id="443" r:id="rId8"/>
    <p:sldId id="444" r:id="rId9"/>
    <p:sldId id="445" r:id="rId10"/>
    <p:sldId id="446" r:id="rId11"/>
    <p:sldId id="450" r:id="rId12"/>
    <p:sldId id="451" r:id="rId13"/>
    <p:sldId id="439" r:id="rId14"/>
    <p:sldId id="44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1C98-91EF-F545-8671-9396061E777A}">
          <p14:sldIdLst>
            <p14:sldId id="256"/>
            <p14:sldId id="449"/>
            <p14:sldId id="442"/>
            <p14:sldId id="440"/>
            <p14:sldId id="452"/>
            <p14:sldId id="441"/>
            <p14:sldId id="443"/>
            <p14:sldId id="444"/>
            <p14:sldId id="445"/>
            <p14:sldId id="446"/>
            <p14:sldId id="450"/>
            <p14:sldId id="451"/>
            <p14:sldId id="439"/>
            <p14:sldId id="448"/>
          </p14:sldIdLst>
        </p14:section>
        <p14:section name="Optional" id="{6BA43A9E-16E4-EB4E-8A54-FE0AD911E25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86383" autoAdjust="0"/>
  </p:normalViewPr>
  <p:slideViewPr>
    <p:cSldViewPr snapToGrid="0" snapToObjects="1">
      <p:cViewPr varScale="1">
        <p:scale>
          <a:sx n="196" d="100"/>
          <a:sy n="196" d="100"/>
        </p:scale>
        <p:origin x="184" y="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FC40-45D7-E54E-9FA2-9DB57B04171A}" type="datetimeFigureOut">
              <a:t>15.05.23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9AF4-99BD-704C-A634-BD68D2954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F9AF4-99BD-704C-A634-BD68D295448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94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054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nie in OOP sozialisiert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8319-D2B4-D340-8E11-B6CB1584BF34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707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3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6560"/>
            <a:ext cx="8229600" cy="482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4F2-05CA-A543-9E1D-00043D5FFC16}" type="datetimeFigureOut">
              <a:t>15.05.23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tive-group.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funktionale-programmierung.d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hyperlink" Target="https://commons.wikimedia.org/wiki/File:Candle_Diffuser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19CentSofaMusDF.JPG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Packstation_Kompakt.jpg#/media/Datei:Packstation_Kompakt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649519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DDD and FP Can’t Be Friends,</a:t>
            </a:r>
            <a:br>
              <a:rPr lang="en-US" sz="4800" dirty="0"/>
            </a:br>
            <a:r>
              <a:rPr lang="en-US" sz="4800" dirty="0"/>
              <a:t>Yet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723" y="3429000"/>
            <a:ext cx="6400800" cy="1752600"/>
          </a:xfrm>
        </p:spPr>
        <p:txBody>
          <a:bodyPr/>
          <a:lstStyle/>
          <a:p>
            <a:r>
              <a:rPr lang="en-US" dirty="0"/>
              <a:t>Henning Schwentner</a:t>
            </a:r>
            <a:endParaRPr lang="en-US" dirty="0" err="1"/>
          </a:p>
          <a:p>
            <a:r>
              <a:rPr lang="en-US" dirty="0"/>
              <a:t>@hschwentner@social.wps.de</a:t>
            </a:r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AG_LOGO_MIT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5733303"/>
            <a:ext cx="3001108" cy="112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BFD6BB2-911C-14FF-88FE-26839FD4DB55}"/>
              </a:ext>
            </a:extLst>
          </p:cNvPr>
          <p:cNvSpPr txBox="1">
            <a:spLocks/>
          </p:cNvSpPr>
          <p:nvPr/>
        </p:nvSpPr>
        <p:spPr>
          <a:xfrm>
            <a:off x="-252046" y="485407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Michael </a:t>
            </a:r>
            <a:r>
              <a:rPr lang="en-US" dirty="0" err="1"/>
              <a:t>Sperber</a:t>
            </a:r>
          </a:p>
          <a:p>
            <a:r>
              <a:rPr lang="en-US" dirty="0"/>
              <a:t>@sperbsen@discuss.systems</a:t>
            </a:r>
          </a:p>
          <a:p>
            <a:r>
              <a:rPr lang="en-US" dirty="0"/>
              <a:t>	</a:t>
            </a:r>
          </a:p>
        </p:txBody>
      </p:sp>
      <p:pic>
        <p:nvPicPr>
          <p:cNvPr id="1026" name="Picture 2" descr="WPS – Workplace Solutions GmbH – iSAQB® Partner – iSAQB – International  Software Architecture Qualification Board">
            <a:extLst>
              <a:ext uri="{FF2B5EF4-FFF2-40B4-BE49-F238E27FC236}">
                <a16:creationId xmlns:a16="http://schemas.microsoft.com/office/drawing/2014/main" id="{DAE7188D-B98B-5A5D-3450-38041C96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07" y="4594556"/>
            <a:ext cx="2403231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8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B618-A732-BB6F-B519-F0C8AA44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What Is It That We’re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C9C4-B80E-0E3F-3364-B43E51AA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170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DC-B144-D21A-99AA-D91F89AB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... and What about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4A3D-CB5F-9F32-8D94-A53C851B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49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ADA9B8-0A32-6B10-FFCC-F9B9364C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Not Friends, Yet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D2297-1421-066F-9FF1-25C203FD5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DDD Henning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C1F62-78CB-75D0-CE6A-9611C314C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DE"/>
              <a:t>Domain Storytelling</a:t>
            </a:r>
            <a:br>
              <a:rPr lang="en-DE"/>
            </a:br>
            <a:r>
              <a:rPr lang="en-DE" b="1"/>
              <a:t>Processes</a:t>
            </a:r>
          </a:p>
          <a:p>
            <a:r>
              <a:rPr lang="en-DE"/>
              <a:t>Context Mapping</a:t>
            </a:r>
          </a:p>
          <a:p>
            <a:r>
              <a:rPr lang="en-DE"/>
              <a:t>BDD</a:t>
            </a:r>
            <a:br>
              <a:rPr lang="en-DE"/>
            </a:br>
            <a:r>
              <a:rPr lang="en-DE" b="1"/>
              <a:t>Operation Signatures</a:t>
            </a:r>
            <a:endParaRPr lang="en-DE"/>
          </a:p>
          <a:p>
            <a:r>
              <a:rPr lang="en-DE"/>
              <a:t>TDD</a:t>
            </a:r>
            <a:br>
              <a:rPr lang="en-DE"/>
            </a:br>
            <a:r>
              <a:rPr lang="en-DE" b="1"/>
              <a:t>Test Cases &amp; Functions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DA1A24-8E4E-3B59-002A-7B1751A43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/>
              <a:t>FP Mike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D83E7B-F89E-27AE-2C7F-FB18727F1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DE"/>
              <a:t>Design Recipes</a:t>
            </a:r>
            <a:br>
              <a:rPr lang="en-DE" b="1"/>
            </a:br>
            <a:r>
              <a:rPr lang="en-DE" b="1"/>
              <a:t>Data Analysis</a:t>
            </a:r>
          </a:p>
          <a:p>
            <a:r>
              <a:rPr lang="en-DE"/>
              <a:t>Design Recipes</a:t>
            </a:r>
            <a:br>
              <a:rPr lang="en-DE"/>
            </a:br>
            <a:r>
              <a:rPr lang="en-DE" b="1"/>
              <a:t>Functions</a:t>
            </a:r>
          </a:p>
          <a:p>
            <a:r>
              <a:rPr lang="en-DE"/>
              <a:t>Abstraction</a:t>
            </a:r>
            <a:br>
              <a:rPr lang="en-DE"/>
            </a:br>
            <a:r>
              <a:rPr lang="en-DE" b="1"/>
              <a:t>Types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657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745"/>
            <a:ext cx="8229600" cy="4829604"/>
          </a:xfrm>
        </p:spPr>
        <p:txBody>
          <a:bodyPr/>
          <a:lstStyle/>
          <a:p>
            <a:r>
              <a:rPr lang="en-US"/>
              <a:t>software project development</a:t>
            </a:r>
          </a:p>
          <a:p>
            <a:r>
              <a:rPr lang="en-US"/>
              <a:t>many different fields</a:t>
            </a:r>
          </a:p>
          <a:p>
            <a:r>
              <a:rPr lang="en-US"/>
              <a:t>functional programming</a:t>
            </a:r>
          </a:p>
          <a:p>
            <a:r>
              <a:rPr lang="en-US"/>
              <a:t>training, coaching</a:t>
            </a:r>
          </a:p>
          <a:p>
            <a:r>
              <a:rPr lang="en-US"/>
              <a:t>iSAQB-accredited</a:t>
            </a:r>
            <a:br>
              <a:rPr lang="en-US"/>
            </a:br>
            <a:r>
              <a:rPr lang="en-US"/>
              <a:t>Functional Software Architecture</a:t>
            </a:r>
          </a:p>
          <a:p>
            <a:pPr marL="0" indent="0" algn="ctr">
              <a:buNone/>
            </a:pPr>
            <a:r>
              <a:rPr lang="en-US">
                <a:hlinkClick r:id="rId3"/>
              </a:rPr>
              <a:t>www.active-group.de</a:t>
            </a:r>
            <a:endParaRPr lang="en-US"/>
          </a:p>
          <a:p>
            <a:pPr marL="0" indent="0" algn="ctr">
              <a:buNone/>
            </a:pPr>
            <a:r>
              <a:rPr lang="en-US">
                <a:hlinkClick r:id="rId4"/>
              </a:rPr>
              <a:t>funktionale-programmierung.de</a:t>
            </a:r>
            <a:endParaRPr lang="en-US"/>
          </a:p>
          <a:p>
            <a:endParaRPr lang="en-US"/>
          </a:p>
        </p:txBody>
      </p:sp>
      <p:pic>
        <p:nvPicPr>
          <p:cNvPr id="4" name="Picture 3" descr="ag-logo-plai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990" y="0"/>
            <a:ext cx="5635217" cy="17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6943-1552-4CA8-9595-2745204E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FIXME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706B-5535-1741-E278-E6C73C09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C794-2D6F-093F-0185-5F3577F9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49412"/>
            <a:ext cx="7772400" cy="45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A504CB-FB94-0E6C-4818-39C93F0A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09" y="0"/>
            <a:ext cx="5287092" cy="3505200"/>
          </a:xfrm>
          <a:prstGeom prst="rect">
            <a:avLst/>
          </a:prstGeom>
        </p:spPr>
      </p:pic>
      <p:pic>
        <p:nvPicPr>
          <p:cNvPr id="14" name="Picture 13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CA5CFB85-0946-14DF-962F-6C6FCC43F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9618"/>
            <a:ext cx="5022574" cy="3348382"/>
          </a:xfrm>
          <a:prstGeom prst="rect">
            <a:avLst/>
          </a:prstGeom>
        </p:spPr>
      </p:pic>
      <p:pic>
        <p:nvPicPr>
          <p:cNvPr id="5122" name="Picture 2" descr="Quick-Start Guide - Domain Storytelling">
            <a:extLst>
              <a:ext uri="{FF2B5EF4-FFF2-40B4-BE49-F238E27FC236}">
                <a16:creationId xmlns:a16="http://schemas.microsoft.com/office/drawing/2014/main" id="{185ADB63-0E54-B729-5A61-B7A1327D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2" y="119961"/>
            <a:ext cx="3439914" cy="19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vent Store at DDDEU 2022">
            <a:extLst>
              <a:ext uri="{FF2B5EF4-FFF2-40B4-BE49-F238E27FC236}">
                <a16:creationId xmlns:a16="http://schemas.microsoft.com/office/drawing/2014/main" id="{C7250D3E-A820-7796-3089-B995FA8A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68" y="1865520"/>
            <a:ext cx="2329070" cy="13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E3CDD58-8E4C-54C3-D532-919B1F98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74" y="3505200"/>
            <a:ext cx="2073965" cy="20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black, graphics, screenshot, darkness&#10;&#10;Description automatically generated">
            <a:extLst>
              <a:ext uri="{FF2B5EF4-FFF2-40B4-BE49-F238E27FC236}">
                <a16:creationId xmlns:a16="http://schemas.microsoft.com/office/drawing/2014/main" id="{6361CCA3-CF0E-BA88-8EB7-F67077219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461" y="5655063"/>
            <a:ext cx="3067877" cy="1123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C7B65-E539-64A5-9166-ADB6CB1F4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891" y="3703431"/>
            <a:ext cx="2220567" cy="14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683BD2E-3271-70A0-C455-3370322B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93" y="4747846"/>
            <a:ext cx="1795856" cy="20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4E4-FA3F-10CE-2985-F8C5A67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 Shopping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5F28-162E-C217-7E1E-E3A06220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146"/>
            <a:ext cx="8229600" cy="4829604"/>
          </a:xfrm>
        </p:spPr>
        <p:txBody>
          <a:bodyPr/>
          <a:lstStyle/>
          <a:p>
            <a:r>
              <a:rPr lang="en-DE"/>
              <a:t>put articles in cart - </a:t>
            </a:r>
            <a:r>
              <a:rPr lang="en-DE" b="1"/>
              <a:t>always</a:t>
            </a:r>
            <a:endParaRPr lang="en-DE"/>
          </a:p>
          <a:p>
            <a:r>
              <a:rPr lang="en-DE"/>
              <a:t>go to checkout</a:t>
            </a:r>
          </a:p>
          <a:p>
            <a:r>
              <a:rPr lang="en-DE"/>
              <a:t>choose shipping address</a:t>
            </a:r>
          </a:p>
          <a:p>
            <a:r>
              <a:rPr lang="en-DE"/>
              <a:t>no shipping furniture to</a:t>
            </a:r>
            <a:br>
              <a:rPr lang="en-DE"/>
            </a:br>
            <a:r>
              <a:rPr lang="en-DE"/>
              <a:t>Packstation</a:t>
            </a:r>
          </a:p>
          <a:p>
            <a:r>
              <a:rPr lang="en-DE"/>
              <a:t>don’t lose input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FD7073-BE97-282D-C85F-D6BA2F67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55" y="1272916"/>
            <a:ext cx="3323645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B6B91-117C-C5AF-BC3F-95E2D555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049" y="5351217"/>
            <a:ext cx="2070951" cy="12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51E4C-A14B-8B77-54B6-74206406EED6}"/>
              </a:ext>
            </a:extLst>
          </p:cNvPr>
          <p:cNvSpPr txBox="1"/>
          <p:nvPr/>
        </p:nvSpPr>
        <p:spPr>
          <a:xfrm>
            <a:off x="0" y="6497856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6"/>
              </a:rPr>
              <a:t>Wikimedia (sofa)</a:t>
            </a:r>
            <a:r>
              <a:rPr lang="en-GB"/>
              <a:t>, </a:t>
            </a:r>
            <a:r>
              <a:rPr lang="en-GB">
                <a:hlinkClick r:id="rId7"/>
              </a:rPr>
              <a:t>Wikimedia (candle diffuser)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85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4944922-6CF1-2AF4-D52A-6EB355F2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998E3-5752-EEA5-91AF-C5018C2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Packstation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CA53-759B-E187-E56E-396862DB1DC2}"/>
              </a:ext>
            </a:extLst>
          </p:cNvPr>
          <p:cNvSpPr txBox="1"/>
          <p:nvPr/>
        </p:nvSpPr>
        <p:spPr>
          <a:xfrm>
            <a:off x="7266755" y="64886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4"/>
              </a:rPr>
              <a:t>Wikipedia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51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602E-4C74-5B55-2CDF-57F89AC6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States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34B205-3F6C-ED42-8A73-6F50B7A74E96}"/>
              </a:ext>
            </a:extLst>
          </p:cNvPr>
          <p:cNvSpPr/>
          <p:nvPr/>
        </p:nvSpPr>
        <p:spPr>
          <a:xfrm>
            <a:off x="457200" y="1738008"/>
            <a:ext cx="2049294" cy="20492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Draft Cart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C9AB7-BE49-1DAC-A675-3D10CC3C452C}"/>
              </a:ext>
            </a:extLst>
          </p:cNvPr>
          <p:cNvSpPr/>
          <p:nvPr/>
        </p:nvSpPr>
        <p:spPr>
          <a:xfrm>
            <a:off x="3124200" y="1738008"/>
            <a:ext cx="2049294" cy="20492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Checkout-Ready</a:t>
            </a:r>
            <a:br>
              <a:rPr lang="en-DE"/>
            </a:br>
            <a:r>
              <a:rPr lang="en-DE"/>
              <a:t>Cart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AE892-2185-213A-0CBC-FE41B1D4BBDC}"/>
              </a:ext>
            </a:extLst>
          </p:cNvPr>
          <p:cNvSpPr/>
          <p:nvPr/>
        </p:nvSpPr>
        <p:spPr>
          <a:xfrm>
            <a:off x="5791200" y="1738008"/>
            <a:ext cx="2049294" cy="20492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Checked-OutCart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34A2D7BB-5620-17D0-D1DF-EA30975DD3A7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2815347" y="404508"/>
            <a:ext cx="12700" cy="2667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EAE9C02-261E-C7C3-3350-23E882B7CC28}"/>
              </a:ext>
            </a:extLst>
          </p:cNvPr>
          <p:cNvCxnSpPr>
            <a:stCxn id="4" idx="4"/>
            <a:endCxn id="3" idx="4"/>
          </p:cNvCxnSpPr>
          <p:nvPr/>
        </p:nvCxnSpPr>
        <p:spPr>
          <a:xfrm rot="5400000">
            <a:off x="2815347" y="2453802"/>
            <a:ext cx="12700" cy="2667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68589B-1DFC-53CF-15D7-0D3459E85453}"/>
              </a:ext>
            </a:extLst>
          </p:cNvPr>
          <p:cNvCxnSpPr>
            <a:endCxn id="5" idx="2"/>
          </p:cNvCxnSpPr>
          <p:nvPr/>
        </p:nvCxnSpPr>
        <p:spPr>
          <a:xfrm>
            <a:off x="5173494" y="2762655"/>
            <a:ext cx="617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1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0655-BEEF-41CD-CDDF-8F5AF0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Ubiquitous Language vs.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E63D-F647-DC50-1C4D-5470A4FC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095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3D5-9CDA-FD32-7008-EA485DE7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BDD vs. Design Recipes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6C2EF7-F4BA-4DA3-B53D-7E61816E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74" y="1189892"/>
            <a:ext cx="5872651" cy="52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24FDA8-16E3-1230-94F5-5FA03E4F88D4}"/>
              </a:ext>
            </a:extLst>
          </p:cNvPr>
          <p:cNvSpPr/>
          <p:nvPr/>
        </p:nvSpPr>
        <p:spPr>
          <a:xfrm>
            <a:off x="5439507" y="4273826"/>
            <a:ext cx="2362200" cy="258417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32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2539-125B-5EBA-CF65-D46DEFCE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Entities vs. Value Objects vs.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037B-D212-E80A-7A13-A4AF61C6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040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4399-AED4-6CB1-A923-5D3C126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Implementing State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1EA76-2795-C250-528E-B9B438FE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5" y="1828800"/>
            <a:ext cx="33274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DE110-C3EB-ECA3-1D78-CE91A7E4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665" y="1828800"/>
            <a:ext cx="3327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3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19502</TotalTime>
  <Words>179</Words>
  <Application>Microsoft Macintosh PowerPoint</Application>
  <PresentationFormat>On-screen Show (4:3)</PresentationFormat>
  <Paragraphs>50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DDD and FP Can’t Be Friends, Yet</vt:lpstr>
      <vt:lpstr>PowerPoint Presentation</vt:lpstr>
      <vt:lpstr>Da Shopping Cart</vt:lpstr>
      <vt:lpstr>Packstation</vt:lpstr>
      <vt:lpstr>States</vt:lpstr>
      <vt:lpstr>Ubiquitous Language vs. Abstraction</vt:lpstr>
      <vt:lpstr>BDD vs. Design Recipes</vt:lpstr>
      <vt:lpstr>Entities vs. Value Objects vs. Domain</vt:lpstr>
      <vt:lpstr>Implementing State Diagrams</vt:lpstr>
      <vt:lpstr>What Is It That We’re Modeling?</vt:lpstr>
      <vt:lpstr>... and What about Mutability</vt:lpstr>
      <vt:lpstr>Not Friends, Yet</vt:lpstr>
      <vt:lpstr>PowerPoint Presentation</vt:lpstr>
      <vt:lpstr>FIXME</vt:lpstr>
    </vt:vector>
  </TitlesOfParts>
  <Company>Starview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rein funktionale Halbleiterfabrik</dc:title>
  <dc:creator>Michael Sperber</dc:creator>
  <cp:lastModifiedBy>Michael Sperber</cp:lastModifiedBy>
  <cp:revision>272</cp:revision>
  <cp:lastPrinted>2015-12-14T13:14:37Z</cp:lastPrinted>
  <dcterms:created xsi:type="dcterms:W3CDTF">2012-02-26T13:51:49Z</dcterms:created>
  <dcterms:modified xsi:type="dcterms:W3CDTF">2023-05-15T08:18:08Z</dcterms:modified>
</cp:coreProperties>
</file>