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7"/>
  </p:notesMasterIdLst>
  <p:handoutMasterIdLst>
    <p:handoutMasterId r:id="rId18"/>
  </p:handoutMasterIdLst>
  <p:sldIdLst>
    <p:sldId id="307" r:id="rId2"/>
    <p:sldId id="313" r:id="rId3"/>
    <p:sldId id="377" r:id="rId4"/>
    <p:sldId id="389" r:id="rId5"/>
    <p:sldId id="390" r:id="rId6"/>
    <p:sldId id="361" r:id="rId7"/>
    <p:sldId id="391" r:id="rId8"/>
    <p:sldId id="362" r:id="rId9"/>
    <p:sldId id="392" r:id="rId10"/>
    <p:sldId id="396" r:id="rId11"/>
    <p:sldId id="393" r:id="rId12"/>
    <p:sldId id="398" r:id="rId13"/>
    <p:sldId id="397" r:id="rId14"/>
    <p:sldId id="337" r:id="rId15"/>
    <p:sldId id="284" r:id="rId16"/>
  </p:sldIdLst>
  <p:sldSz cx="9144000" cy="5143500" type="screen16x9"/>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881"/>
    <a:srgbClr val="33928A"/>
    <a:srgbClr val="00786E"/>
    <a:srgbClr val="7F6BE8"/>
    <a:srgbClr val="3C8904"/>
    <a:srgbClr val="860049"/>
    <a:srgbClr val="31FFFE"/>
    <a:srgbClr val="C38912"/>
    <a:srgbClr val="1C7B70"/>
    <a:srgbClr val="8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02" autoAdjust="0"/>
    <p:restoredTop sz="99073" autoAdjust="0"/>
  </p:normalViewPr>
  <p:slideViewPr>
    <p:cSldViewPr snapToGrid="0" showGuides="1">
      <p:cViewPr varScale="1">
        <p:scale>
          <a:sx n="111" d="100"/>
          <a:sy n="111" d="100"/>
        </p:scale>
        <p:origin x="-120" y="-616"/>
      </p:cViewPr>
      <p:guideLst>
        <p:guide orient="horz" pos="1044"/>
        <p:guide pos="118"/>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108" d="100"/>
          <a:sy n="108" d="100"/>
        </p:scale>
        <p:origin x="-4192" y="-112"/>
      </p:cViewPr>
      <p:guideLst>
        <p:guide orient="horz" pos="110"/>
        <p:guide pos="4180"/>
        <p:guide pos="18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6" name="TextBox 5"/>
          <p:cNvSpPr txBox="1"/>
          <p:nvPr/>
        </p:nvSpPr>
        <p:spPr>
          <a:xfrm>
            <a:off x="298450" y="174625"/>
            <a:ext cx="6337300" cy="369332"/>
          </a:xfrm>
          <a:prstGeom prst="rect">
            <a:avLst/>
          </a:prstGeom>
          <a:noFill/>
        </p:spPr>
        <p:txBody>
          <a:bodyPr wrap="square" lIns="0" tIns="0" rIns="18288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30646210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28775" y="692150"/>
            <a:ext cx="3733800" cy="21002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98450" y="2997200"/>
            <a:ext cx="6337300" cy="58420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5"/>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7" name="TextBox 6"/>
          <p:cNvSpPr txBox="1"/>
          <p:nvPr/>
        </p:nvSpPr>
        <p:spPr>
          <a:xfrm>
            <a:off x="298450" y="174625"/>
            <a:ext cx="6337300" cy="369332"/>
          </a:xfrm>
          <a:prstGeom prst="rect">
            <a:avLst/>
          </a:prstGeom>
          <a:noFill/>
        </p:spPr>
        <p:txBody>
          <a:bodyPr wrap="square" lIns="0" tIns="0" rIns="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495027960"/>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200"/>
      </a:spcBef>
      <a:buFont typeface="Arial" pitchFamily="34" charset="0"/>
      <a:buNone/>
      <a:defRPr sz="1100" kern="1200">
        <a:solidFill>
          <a:schemeClr val="tx1"/>
        </a:solidFill>
        <a:latin typeface="Verdana" pitchFamily="34" charset="0"/>
        <a:ea typeface="+mn-ea"/>
        <a:cs typeface="Arial" pitchFamily="34" charset="0"/>
      </a:defRPr>
    </a:lvl1pPr>
    <a:lvl2pPr marL="400050" indent="-174625" algn="l" defTabSz="914400" rtl="0" eaLnBrk="1" latinLnBrk="0" hangingPunct="1">
      <a:spcBef>
        <a:spcPts val="600"/>
      </a:spcBef>
      <a:buFont typeface="Wingdings" pitchFamily="2" charset="2"/>
      <a:buChar char=""/>
      <a:defRPr sz="1100" kern="1200">
        <a:solidFill>
          <a:schemeClr val="tx1"/>
        </a:solidFill>
        <a:latin typeface="Verdana" pitchFamily="34" charset="0"/>
        <a:ea typeface="+mn-ea"/>
        <a:cs typeface="Arial" pitchFamily="34" charset="0"/>
      </a:defRPr>
    </a:lvl2pPr>
    <a:lvl3pPr marL="576263" indent="-176213"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3pPr>
    <a:lvl4pPr marL="801688" indent="-1746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4pPr>
    <a:lvl5pPr marL="1027113" indent="-2254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smtClean="0"/>
              <a:t>For the next few minutes, I’m going to give you a tour of Pivotal CF, the enterprise ready version of CloudFoundry.</a:t>
            </a:r>
          </a:p>
          <a:p>
            <a:pPr marL="0" indent="0">
              <a:buFontTx/>
              <a:buNone/>
            </a:pPr>
            <a:endParaRPr lang="en-US" baseline="0" dirty="0" smtClean="0"/>
          </a:p>
          <a:p>
            <a:pPr marL="0" indent="0">
              <a:buFontTx/>
              <a:buNone/>
            </a:pPr>
            <a:r>
              <a:rPr lang="en-US" baseline="0" dirty="0" smtClean="0"/>
              <a:t>This includes 2 web interfaces</a:t>
            </a:r>
          </a:p>
          <a:p>
            <a:pPr marL="0" indent="0">
              <a:buFontTx/>
              <a:buNone/>
            </a:pPr>
            <a:r>
              <a:rPr lang="en-US" baseline="0" dirty="0" smtClean="0"/>
              <a:t>- Operations Manager (which is the interface for the operators of the platform) and</a:t>
            </a:r>
          </a:p>
          <a:p>
            <a:pPr marL="0" indent="0">
              <a:buFontTx/>
              <a:buNone/>
            </a:pPr>
            <a:r>
              <a:rPr lang="en-US" baseline="0" dirty="0" smtClean="0"/>
              <a:t>- Web Console (which is the interface for the “developers”, those who deploy applications in the cloud).</a:t>
            </a:r>
          </a:p>
          <a:p>
            <a:pPr marL="0" indent="0">
              <a:buFontTx/>
              <a:buNone/>
            </a:pPr>
            <a:endParaRPr lang="en-US" baseline="0" dirty="0" smtClean="0"/>
          </a:p>
          <a:p>
            <a:pPr marL="0" indent="0">
              <a:buFontTx/>
              <a:buNone/>
            </a:pPr>
            <a:r>
              <a:rPr lang="en-US" baseline="0" dirty="0" smtClean="0"/>
              <a:t>I will also show the ease of operations in CloudFoundry. In particular, you’ll see how the “</a:t>
            </a:r>
            <a:r>
              <a:rPr lang="en-US" baseline="0" dirty="0" err="1" smtClean="0"/>
              <a:t>cf</a:t>
            </a:r>
            <a:r>
              <a:rPr lang="en-US" baseline="0" dirty="0" smtClean="0"/>
              <a:t> push” and “</a:t>
            </a:r>
            <a:r>
              <a:rPr lang="en-US" baseline="0" dirty="0" err="1" smtClean="0"/>
              <a:t>cf</a:t>
            </a:r>
            <a:r>
              <a:rPr lang="en-US" baseline="0" dirty="0" smtClean="0"/>
              <a:t> scale” operations can greatly enhance the agility of application deployment and scalability respectively.</a:t>
            </a:r>
          </a:p>
          <a:p>
            <a:pPr marL="0" indent="0">
              <a:buFontTx/>
              <a:buNone/>
            </a:pPr>
            <a:endParaRPr lang="en-US" baseline="0" dirty="0" smtClean="0"/>
          </a:p>
          <a:p>
            <a:pPr marL="0" indent="0">
              <a:buFontTx/>
              <a:buNone/>
            </a:pPr>
            <a:r>
              <a:rPr lang="en-US" baseline="0" dirty="0" smtClean="0"/>
              <a:t>In addition, I’ll demonstrate the flexible “service binding” model that the CloudFoundry platform provides to deployed applications.</a:t>
            </a:r>
          </a:p>
          <a:p>
            <a:pPr marL="0" indent="0">
              <a:buFontTx/>
              <a:buNone/>
            </a:pPr>
            <a:endParaRPr lang="en-US" baseline="0" dirty="0" smtClean="0"/>
          </a:p>
          <a:p>
            <a:pPr marL="0" indent="0">
              <a:buFontTx/>
              <a:buNone/>
            </a:pPr>
            <a:r>
              <a:rPr lang="en-US" baseline="0" dirty="0" smtClean="0"/>
              <a:t>As discuss before, CloudFoundry implements 4 different levels of HA (High Availability). I’ll demonstrating one of them as the platform is able to recover a failed applications.</a:t>
            </a:r>
          </a:p>
          <a:p>
            <a:pPr marL="0" indent="0">
              <a:buFontTx/>
              <a:buNone/>
            </a:pPr>
            <a:endParaRPr lang="en-US" baseline="0" dirty="0" smtClean="0"/>
          </a:p>
          <a:p>
            <a:pPr marL="0" indent="0">
              <a:buFontTx/>
              <a:buNone/>
            </a:pPr>
            <a:r>
              <a:rPr lang="en-US" baseline="0" dirty="0" smtClean="0"/>
              <a:t>And Lastly, we’ll review a simple DevOps use case to illustrate how the PaaS is a key component of innovation. </a:t>
            </a:r>
          </a:p>
        </p:txBody>
      </p:sp>
    </p:spTree>
    <p:extLst>
      <p:ext uri="{BB962C8B-B14F-4D97-AF65-F5344CB8AC3E}">
        <p14:creationId xmlns:p14="http://schemas.microsoft.com/office/powerpoint/2010/main" val="470311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544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smtClean="0"/>
              <a:t>For the next few minutes, I’m going to give you a tour of Pivotal CF, the enterprise ready version of CloudFoundry.</a:t>
            </a:r>
          </a:p>
          <a:p>
            <a:pPr marL="0" indent="0">
              <a:buFontTx/>
              <a:buNone/>
            </a:pPr>
            <a:endParaRPr lang="en-US" baseline="0" dirty="0" smtClean="0"/>
          </a:p>
          <a:p>
            <a:pPr marL="0" indent="0">
              <a:buFontTx/>
              <a:buNone/>
            </a:pPr>
            <a:r>
              <a:rPr lang="en-US" baseline="0" dirty="0" smtClean="0"/>
              <a:t>This includes 2 web interfaces</a:t>
            </a:r>
          </a:p>
          <a:p>
            <a:pPr marL="0" indent="0">
              <a:buFontTx/>
              <a:buNone/>
            </a:pPr>
            <a:r>
              <a:rPr lang="en-US" baseline="0" dirty="0" smtClean="0"/>
              <a:t>- Operations Manager (which is the interface for the operators of the platform) and</a:t>
            </a:r>
          </a:p>
          <a:p>
            <a:pPr marL="0" indent="0">
              <a:buFontTx/>
              <a:buNone/>
            </a:pPr>
            <a:r>
              <a:rPr lang="en-US" baseline="0" dirty="0" smtClean="0"/>
              <a:t>- Web Console (which is the interface for the “developers”, those who deploy applications in the cloud).</a:t>
            </a:r>
          </a:p>
          <a:p>
            <a:pPr marL="0" indent="0">
              <a:buFontTx/>
              <a:buNone/>
            </a:pPr>
            <a:endParaRPr lang="en-US" baseline="0" dirty="0" smtClean="0"/>
          </a:p>
          <a:p>
            <a:pPr marL="0" indent="0">
              <a:buFontTx/>
              <a:buNone/>
            </a:pPr>
            <a:r>
              <a:rPr lang="en-US" baseline="0" dirty="0" smtClean="0"/>
              <a:t>I will also show the ease of operations in CloudFoundry. In particular, you’ll see how the “</a:t>
            </a:r>
            <a:r>
              <a:rPr lang="en-US" baseline="0" dirty="0" err="1" smtClean="0"/>
              <a:t>cf</a:t>
            </a:r>
            <a:r>
              <a:rPr lang="en-US" baseline="0" dirty="0" smtClean="0"/>
              <a:t> push” and “</a:t>
            </a:r>
            <a:r>
              <a:rPr lang="en-US" baseline="0" dirty="0" err="1" smtClean="0"/>
              <a:t>cf</a:t>
            </a:r>
            <a:r>
              <a:rPr lang="en-US" baseline="0" dirty="0" smtClean="0"/>
              <a:t> scale” operations can greatly enhance the agility of application deployment and scalability respectively.</a:t>
            </a:r>
          </a:p>
          <a:p>
            <a:pPr marL="0" indent="0">
              <a:buFontTx/>
              <a:buNone/>
            </a:pPr>
            <a:endParaRPr lang="en-US" baseline="0" dirty="0" smtClean="0"/>
          </a:p>
          <a:p>
            <a:pPr marL="0" indent="0">
              <a:buFontTx/>
              <a:buNone/>
            </a:pPr>
            <a:r>
              <a:rPr lang="en-US" baseline="0" dirty="0" smtClean="0"/>
              <a:t>In addition, I’ll demonstrate the flexible “service binding” model that the CloudFoundry platform provides to deployed applications.</a:t>
            </a:r>
          </a:p>
          <a:p>
            <a:pPr marL="0" indent="0">
              <a:buFontTx/>
              <a:buNone/>
            </a:pPr>
            <a:endParaRPr lang="en-US" baseline="0" dirty="0" smtClean="0"/>
          </a:p>
          <a:p>
            <a:pPr marL="0" indent="0">
              <a:buFontTx/>
              <a:buNone/>
            </a:pPr>
            <a:r>
              <a:rPr lang="en-US" baseline="0" dirty="0" smtClean="0"/>
              <a:t>As discuss before, CloudFoundry implements 4 different levels of HA (High Availability). I’ll demonstrating one of them as the platform is able to recover a failed applications.</a:t>
            </a:r>
          </a:p>
          <a:p>
            <a:pPr marL="0" indent="0">
              <a:buFontTx/>
              <a:buNone/>
            </a:pPr>
            <a:endParaRPr lang="en-US" baseline="0" dirty="0" smtClean="0"/>
          </a:p>
          <a:p>
            <a:pPr marL="0" indent="0">
              <a:buFontTx/>
              <a:buNone/>
            </a:pPr>
            <a:r>
              <a:rPr lang="en-US" baseline="0" dirty="0" smtClean="0"/>
              <a:t>And Lastly, we’ll review a simple DevOps use case to illustrate how the PaaS is a key component of innovation. </a:t>
            </a:r>
          </a:p>
        </p:txBody>
      </p:sp>
    </p:spTree>
    <p:extLst>
      <p:ext uri="{BB962C8B-B14F-4D97-AF65-F5344CB8AC3E}">
        <p14:creationId xmlns:p14="http://schemas.microsoft.com/office/powerpoint/2010/main" val="470311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Pivotal CF provides 2 web</a:t>
            </a:r>
            <a:r>
              <a:rPr lang="en-US" baseline="0" dirty="0" smtClean="0"/>
              <a:t> interfaces to CloudFoundry that makes use of the platform simple. </a:t>
            </a:r>
          </a:p>
          <a:p>
            <a:endParaRPr lang="en-US" baseline="0" dirty="0" smtClean="0"/>
          </a:p>
          <a:p>
            <a:r>
              <a:rPr lang="en-US" baseline="0" dirty="0" smtClean="0"/>
              <a:t>One is called “Operations Manager”. This is an interface for the operators of CloudFoundry. Here, operators configure resources such as:</a:t>
            </a:r>
          </a:p>
          <a:p>
            <a:pPr marL="171450" indent="-171450">
              <a:buFontTx/>
              <a:buChar char="-"/>
            </a:pPr>
            <a:r>
              <a:rPr lang="en-US" baseline="0" dirty="0" smtClean="0"/>
              <a:t>VMs, </a:t>
            </a:r>
          </a:p>
          <a:p>
            <a:pPr marL="171450" indent="-171450">
              <a:buFontTx/>
              <a:buChar char="-"/>
            </a:pPr>
            <a:r>
              <a:rPr lang="en-US" baseline="0" dirty="0" smtClean="0"/>
              <a:t>LDAP integration, </a:t>
            </a:r>
          </a:p>
          <a:p>
            <a:pPr marL="171450" indent="-171450">
              <a:buFontTx/>
              <a:buChar char="-"/>
            </a:pPr>
            <a:r>
              <a:rPr lang="en-US" baseline="0" dirty="0" smtClean="0"/>
              <a:t>IPs of external resources,</a:t>
            </a:r>
          </a:p>
          <a:p>
            <a:pPr marL="171450" indent="-171450">
              <a:buFontTx/>
              <a:buChar char="-"/>
            </a:pPr>
            <a:r>
              <a:rPr lang="en-US" baseline="0" dirty="0" smtClean="0"/>
              <a:t>Security pools, </a:t>
            </a:r>
          </a:p>
          <a:p>
            <a:pPr marL="171450" indent="-171450">
              <a:buFontTx/>
              <a:buChar char="-"/>
            </a:pPr>
            <a:r>
              <a:rPr lang="en-US" baseline="0" dirty="0" smtClean="0"/>
              <a:t>Load balancers, </a:t>
            </a:r>
          </a:p>
          <a:p>
            <a:pPr marL="171450" indent="-171450">
              <a:buFontTx/>
              <a:buChar char="-"/>
            </a:pPr>
            <a:r>
              <a:rPr lang="en-US" baseline="0" dirty="0" smtClean="0"/>
              <a:t>As well as any other enterprise component needed by your software enterprise.</a:t>
            </a:r>
          </a:p>
          <a:p>
            <a:endParaRPr lang="en-US" baseline="0" dirty="0" smtClean="0"/>
          </a:p>
          <a:p>
            <a:r>
              <a:rPr lang="en-US" baseline="0" dirty="0" smtClean="0"/>
              <a:t>All of these components and many more are available in a centralized interface so that configuration of the “platform” is transparent to every operator. This means, every change that occurs in the platform is logged and can be subject to your audit requirements. Traditionally, this is another pain point generated by custom and complex scripts that only a few can understand. </a:t>
            </a:r>
          </a:p>
          <a:p>
            <a:endParaRPr lang="en-US" baseline="0" dirty="0" smtClean="0"/>
          </a:p>
          <a:p>
            <a:r>
              <a:rPr lang="en-US" baseline="0" dirty="0" smtClean="0"/>
              <a:t>The second interface I’d like to show is the developer’s “web console”. This is a simple graphical interface designed to be a source of references for developers and the applications they deploy into the “cloud” managed by the “platform”. In this console, developers can see:</a:t>
            </a:r>
          </a:p>
          <a:p>
            <a:pPr marL="171450" indent="-171450">
              <a:buFontTx/>
              <a:buChar char="-"/>
            </a:pPr>
            <a:r>
              <a:rPr lang="en-US" baseline="0" dirty="0" smtClean="0"/>
              <a:t>The organization they are assigned and the spaces they have access.</a:t>
            </a:r>
          </a:p>
          <a:p>
            <a:pPr marL="171450" indent="-171450">
              <a:buFontTx/>
              <a:buChar char="-"/>
            </a:pPr>
            <a:r>
              <a:rPr lang="en-US" baseline="0" dirty="0" smtClean="0"/>
              <a:t>The services available within the platform</a:t>
            </a:r>
          </a:p>
          <a:p>
            <a:pPr marL="171450" indent="-171450">
              <a:buFontTx/>
              <a:buChar char="-"/>
            </a:pPr>
            <a:r>
              <a:rPr lang="en-US" baseline="0" dirty="0" smtClean="0"/>
              <a:t>All Applications currently deployed within the given workspace</a:t>
            </a:r>
          </a:p>
          <a:p>
            <a:pPr marL="171450" indent="-171450">
              <a:buFontTx/>
              <a:buChar char="-"/>
            </a:pPr>
            <a:r>
              <a:rPr lang="en-US" baseline="0" dirty="0" smtClean="0"/>
              <a:t>Centralized view relevant to an application lifecycle in the deployed environment. This includes:</a:t>
            </a:r>
          </a:p>
          <a:p>
            <a:pPr marL="571500" lvl="1" indent="-171450">
              <a:buFontTx/>
              <a:buChar char="-"/>
            </a:pPr>
            <a:r>
              <a:rPr lang="en-US" baseline="0" dirty="0" smtClean="0"/>
              <a:t>Status of the application</a:t>
            </a:r>
          </a:p>
          <a:p>
            <a:pPr marL="571500" lvl="1" indent="-171450">
              <a:buFontTx/>
              <a:buChar char="-"/>
            </a:pPr>
            <a:r>
              <a:rPr lang="en-US" baseline="0" dirty="0" smtClean="0"/>
              <a:t>Change events</a:t>
            </a:r>
          </a:p>
          <a:p>
            <a:pPr marL="571500" lvl="1" indent="-171450">
              <a:buFontTx/>
              <a:buChar char="-"/>
            </a:pPr>
            <a:r>
              <a:rPr lang="en-US" baseline="0" dirty="0" smtClean="0"/>
              <a:t>Log entries produced by the application</a:t>
            </a:r>
          </a:p>
          <a:p>
            <a:pPr marL="571500" lvl="1" indent="-171450">
              <a:buFontTx/>
              <a:buChar char="-"/>
            </a:pPr>
            <a:r>
              <a:rPr lang="en-US" baseline="0" dirty="0" smtClean="0"/>
              <a:t>Services bound</a:t>
            </a:r>
          </a:p>
          <a:p>
            <a:pPr marL="571500" lvl="1" indent="-171450">
              <a:buFontTx/>
              <a:buChar char="-"/>
            </a:pPr>
            <a:r>
              <a:rPr lang="en-US" baseline="0" dirty="0" smtClean="0"/>
              <a:t>Operation Console to modify resource allocation at runtime.</a:t>
            </a:r>
          </a:p>
          <a:p>
            <a:pPr marL="571500" lvl="1" indent="-171450">
              <a:buFontTx/>
              <a:buChar char="-"/>
            </a:pPr>
            <a:endParaRPr lang="en-US" baseline="0" dirty="0" smtClean="0"/>
          </a:p>
        </p:txBody>
      </p:sp>
    </p:spTree>
    <p:extLst>
      <p:ext uri="{BB962C8B-B14F-4D97-AF65-F5344CB8AC3E}">
        <p14:creationId xmlns:p14="http://schemas.microsoft.com/office/powerpoint/2010/main" val="3915873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1200"/>
              </a:spcBef>
              <a:spcAft>
                <a:spcPts val="0"/>
              </a:spcAft>
              <a:buClrTx/>
              <a:buSzTx/>
              <a:buFont typeface="Arial" pitchFamily="34" charset="0"/>
              <a:buNone/>
              <a:tabLst/>
              <a:defRPr/>
            </a:pPr>
            <a:r>
              <a:rPr lang="en-US" dirty="0" smtClean="0"/>
              <a:t>What</a:t>
            </a:r>
            <a:r>
              <a:rPr lang="en-US" baseline="0" dirty="0" smtClean="0"/>
              <a:t> we have here is a “java” web based application, using popular frameworks such as Spring and Maven. </a:t>
            </a:r>
          </a:p>
          <a:p>
            <a:endParaRPr lang="en-US" dirty="0"/>
          </a:p>
        </p:txBody>
      </p:sp>
    </p:spTree>
    <p:extLst>
      <p:ext uri="{BB962C8B-B14F-4D97-AF65-F5344CB8AC3E}">
        <p14:creationId xmlns:p14="http://schemas.microsoft.com/office/powerpoint/2010/main" val="603758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6325" y="692150"/>
            <a:ext cx="4781550" cy="2689225"/>
          </a:xfrm>
        </p:spPr>
      </p:sp>
      <p:sp>
        <p:nvSpPr>
          <p:cNvPr id="3" name="Notes Placeholder 2"/>
          <p:cNvSpPr>
            <a:spLocks noGrp="1"/>
          </p:cNvSpPr>
          <p:nvPr>
            <p:ph type="body" idx="1"/>
          </p:nvPr>
        </p:nvSpPr>
        <p:spPr/>
        <p:txBody>
          <a:bodyPr/>
          <a:lstStyle/>
          <a:p>
            <a:r>
              <a:rPr lang="en-US" dirty="0" smtClean="0"/>
              <a:t>As it was mentioned a minute ago, traditional pain</a:t>
            </a:r>
            <a:r>
              <a:rPr lang="en-US" baseline="0" dirty="0" smtClean="0"/>
              <a:t> points of software innovation include both:</a:t>
            </a:r>
          </a:p>
          <a:p>
            <a:endParaRPr lang="en-US" baseline="0" dirty="0" smtClean="0"/>
          </a:p>
          <a:p>
            <a:r>
              <a:rPr lang="en-US" baseline="0" dirty="0" smtClean="0"/>
              <a:t>- Complicated Processes and Procedures that slow down innovation.</a:t>
            </a:r>
          </a:p>
          <a:p>
            <a:r>
              <a:rPr lang="en-US" baseline="0" dirty="0" smtClean="0"/>
              <a:t>- Developer Frustration in the lack of tooling to solve problem.</a:t>
            </a:r>
          </a:p>
          <a:p>
            <a:endParaRPr lang="en-US" baseline="0" dirty="0" smtClean="0"/>
          </a:p>
          <a:p>
            <a:r>
              <a:rPr lang="en-US" dirty="0" smtClean="0"/>
              <a:t>“Platform as a</a:t>
            </a:r>
            <a:r>
              <a:rPr lang="en-US" baseline="0" dirty="0" smtClean="0"/>
              <a:t> Service” can solve this problem by automating the processes associated with these tasks. </a:t>
            </a:r>
            <a:endParaRPr lang="en-US" dirty="0" smtClean="0"/>
          </a:p>
          <a:p>
            <a:endParaRPr lang="en-US" dirty="0"/>
          </a:p>
        </p:txBody>
      </p:sp>
    </p:spTree>
    <p:extLst>
      <p:ext uri="{BB962C8B-B14F-4D97-AF65-F5344CB8AC3E}">
        <p14:creationId xmlns:p14="http://schemas.microsoft.com/office/powerpoint/2010/main" val="3499139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6325" y="692150"/>
            <a:ext cx="4781550" cy="2689225"/>
          </a:xfrm>
        </p:spPr>
      </p:sp>
      <p:sp>
        <p:nvSpPr>
          <p:cNvPr id="3" name="Notes Placeholder 2"/>
          <p:cNvSpPr>
            <a:spLocks noGrp="1"/>
          </p:cNvSpPr>
          <p:nvPr>
            <p:ph type="body" idx="1"/>
          </p:nvPr>
        </p:nvSpPr>
        <p:spPr/>
        <p:txBody>
          <a:bodyPr/>
          <a:lstStyle/>
          <a:p>
            <a:r>
              <a:rPr lang="en-US" dirty="0" smtClean="0"/>
              <a:t>Highlight that not only are</a:t>
            </a:r>
            <a:r>
              <a:rPr lang="en-US" baseline="0" dirty="0" smtClean="0"/>
              <a:t> the steps longer in </a:t>
            </a:r>
            <a:r>
              <a:rPr lang="en-US" baseline="0" dirty="0" err="1" smtClean="0"/>
              <a:t>IaaS</a:t>
            </a:r>
            <a:r>
              <a:rPr lang="en-US" baseline="0" dirty="0" smtClean="0"/>
              <a:t>, but often there are multiple groups involved (</a:t>
            </a:r>
            <a:r>
              <a:rPr lang="en-US" baseline="0" dirty="0" err="1" smtClean="0"/>
              <a:t>ie</a:t>
            </a:r>
            <a:r>
              <a:rPr lang="en-US" baseline="0" dirty="0" smtClean="0"/>
              <a:t>, </a:t>
            </a:r>
            <a:r>
              <a:rPr lang="en-US" baseline="0" dirty="0" err="1" smtClean="0"/>
              <a:t>Dev</a:t>
            </a:r>
            <a:r>
              <a:rPr lang="en-US" baseline="0" dirty="0" smtClean="0"/>
              <a:t>, Operations, </a:t>
            </a:r>
            <a:r>
              <a:rPr lang="en-US" baseline="0" dirty="0" err="1" smtClean="0"/>
              <a:t>etc</a:t>
            </a:r>
            <a:r>
              <a:rPr lang="en-US" baseline="0" dirty="0" smtClean="0"/>
              <a:t>).  </a:t>
            </a:r>
          </a:p>
          <a:p>
            <a:r>
              <a:rPr lang="en-US" baseline="0" dirty="0" smtClean="0"/>
              <a:t>Management of configuration information is often manual in </a:t>
            </a:r>
            <a:r>
              <a:rPr lang="en-US" baseline="0" dirty="0" err="1" smtClean="0"/>
              <a:t>IaaS</a:t>
            </a:r>
            <a:r>
              <a:rPr lang="en-US" baseline="0" dirty="0" smtClean="0"/>
              <a:t> (though not always).</a:t>
            </a:r>
          </a:p>
          <a:p>
            <a:r>
              <a:rPr lang="en-US" baseline="0" dirty="0" smtClean="0"/>
              <a:t>Explain that for non-virtualized customers, the steps are even greater.</a:t>
            </a:r>
            <a:endParaRPr lang="en-US" dirty="0"/>
          </a:p>
        </p:txBody>
      </p:sp>
    </p:spTree>
    <p:extLst>
      <p:ext uri="{BB962C8B-B14F-4D97-AF65-F5344CB8AC3E}">
        <p14:creationId xmlns:p14="http://schemas.microsoft.com/office/powerpoint/2010/main" val="3499139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a:t>
            </a:r>
            <a:r>
              <a:rPr lang="en-US" smtClean="0"/>
              <a:t>architecture for USPT</a:t>
            </a:r>
            <a:endParaRPr lang="en-US"/>
          </a:p>
        </p:txBody>
      </p:sp>
    </p:spTree>
    <p:extLst>
      <p:ext uri="{BB962C8B-B14F-4D97-AF65-F5344CB8AC3E}">
        <p14:creationId xmlns:p14="http://schemas.microsoft.com/office/powerpoint/2010/main" val="596887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07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Verdana" charset="0"/>
              </a:rPr>
              <a:t>Application performance and reliability have a direct correlation to HA capability. Pivotal provides 4 level of HA so that you don’t need to invest in people/software to handle common failure situations. If an application fails, we will reboot it in a new container. This automated remediation addresses application bugs that result in outages. If a Pivotal process fails, we will reboot it in a new virtual machine. Our PaaS essentially monitors and remediates itself. If an OS or network failure occurs, our VM monitor will detect this and kill the VM, then reboot it in a new container. This streamlines Linux sysadmin operations. Lastly, if a datacenter rack fails, we will ensure the application stays running because we load application instances in multiple availability zones. No 2 availability zones live on the same datacenter rack. This hardware failure level resilience is very difficult to design using traditional tools provided by HP/CA/IBM. </a:t>
            </a:r>
          </a:p>
          <a:p>
            <a:endParaRPr lang="en-US">
              <a:latin typeface="Verdana" charset="0"/>
            </a:endParaRPr>
          </a:p>
          <a:p>
            <a:r>
              <a:rPr lang="en-US">
                <a:latin typeface="Verdana" charset="0"/>
              </a:rPr>
              <a:t>And, by using Pivotal, you reduce the number of servers that require HP/CA/IBM monitoring tools.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pic>
        <p:nvPicPr>
          <p:cNvPr id="12" name="Picture 11"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sp>
        <p:nvSpPr>
          <p:cNvPr id="10" name="TextBox 9"/>
          <p:cNvSpPr txBox="1"/>
          <p:nvPr userDrawn="1"/>
        </p:nvSpPr>
        <p:spPr bwMode="gray">
          <a:xfrm>
            <a:off x="365125" y="5025750"/>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pic>
        <p:nvPicPr>
          <p:cNvPr id="6" name="Picture 5"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sp>
        <p:nvSpPr>
          <p:cNvPr id="7" name="TextBox 6"/>
          <p:cNvSpPr txBox="1"/>
          <p:nvPr userDrawn="1"/>
        </p:nvSpPr>
        <p:spPr bwMode="gray">
          <a:xfrm>
            <a:off x="365125" y="5025750"/>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userDrawn="1"/>
        </p:nvSpPr>
        <p:spPr>
          <a:xfrm>
            <a:off x="1701800" y="3094038"/>
            <a:ext cx="5689600" cy="46196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mtClean="0">
                <a:solidFill>
                  <a:srgbClr val="F27C3A"/>
                </a:solidFill>
                <a:cs typeface="Arial" charset="0"/>
              </a:rPr>
              <a:t>A NEW PLATFORM </a:t>
            </a:r>
            <a:r>
              <a:rPr lang="en-US" smtClean="0">
                <a:solidFill>
                  <a:schemeClr val="accent2"/>
                </a:solidFill>
                <a:cs typeface="Arial" charset="0"/>
              </a:rPr>
              <a:t>FOR A NEW ERA</a:t>
            </a:r>
          </a:p>
        </p:txBody>
      </p:sp>
      <p:pic>
        <p:nvPicPr>
          <p:cNvPr id="10" name="Picture 10" descr="Pivotal_Logo_white.png"/>
          <p:cNvPicPr>
            <a:picLocks noChangeAspect="1"/>
          </p:cNvPicPr>
          <p:nvPr userDrawn="1"/>
        </p:nvPicPr>
        <p:blipFill>
          <a:blip r:embed="rId2" cstate="print"/>
          <a:srcRect r="5548"/>
          <a:stretch>
            <a:fillRect/>
          </a:stretch>
        </p:blipFill>
        <p:spPr bwMode="auto">
          <a:xfrm>
            <a:off x="1973263" y="1658938"/>
            <a:ext cx="5189537" cy="1260475"/>
          </a:xfrm>
          <a:prstGeom prst="rect">
            <a:avLst/>
          </a:prstGeom>
          <a:noFill/>
          <a:ln w="9525">
            <a:noFill/>
            <a:miter lim="800000"/>
            <a:headEnd/>
            <a:tailEnd/>
          </a:ln>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958642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sp>
        <p:nvSpPr>
          <p:cNvPr id="10" name="TextBox 9"/>
          <p:cNvSpPr txBox="1"/>
          <p:nvPr userDrawn="1"/>
        </p:nvSpPr>
        <p:spPr bwMode="gray">
          <a:xfrm>
            <a:off x="365125" y="5025750"/>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j-lt"/>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sp>
        <p:nvSpPr>
          <p:cNvPr id="9" name="TextBox 8"/>
          <p:cNvSpPr txBox="1"/>
          <p:nvPr userDrawn="1"/>
        </p:nvSpPr>
        <p:spPr bwMode="gray">
          <a:xfrm>
            <a:off x="365125" y="5025750"/>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2" name="TextBox 11"/>
          <p:cNvSpPr txBox="1"/>
          <p:nvPr/>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pic>
        <p:nvPicPr>
          <p:cNvPr id="6" name="Picture 5" descr="Pivotal_Logo_white.png"/>
          <p:cNvPicPr>
            <a:picLocks noChangeAspect="1"/>
          </p:cNvPicPr>
          <p:nvPr userDrawn="1"/>
        </p:nvPicPr>
        <p:blipFill>
          <a:blip r:embed="rId18" cstate="print"/>
          <a:stretch>
            <a:fillRect/>
          </a:stretch>
        </p:blipFill>
        <p:spPr>
          <a:xfrm>
            <a:off x="7941733" y="4713966"/>
            <a:ext cx="957262" cy="219455"/>
          </a:xfrm>
          <a:prstGeom prst="rect">
            <a:avLst/>
          </a:prstGeom>
        </p:spPr>
      </p:pic>
      <p:sp>
        <p:nvSpPr>
          <p:cNvPr id="8" name="TextBox 7"/>
          <p:cNvSpPr txBox="1"/>
          <p:nvPr userDrawn="1"/>
        </p:nvSpPr>
        <p:spPr bwMode="gray">
          <a:xfrm>
            <a:off x="365125" y="5025750"/>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94" r:id="rId3"/>
    <p:sldLayoutId id="2147483696" r:id="rId4"/>
    <p:sldLayoutId id="2147483675" r:id="rId5"/>
    <p:sldLayoutId id="2147483697" r:id="rId6"/>
    <p:sldLayoutId id="2147483676" r:id="rId7"/>
    <p:sldLayoutId id="2147483677" r:id="rId8"/>
    <p:sldLayoutId id="2147483678" r:id="rId9"/>
    <p:sldLayoutId id="2147483679" r:id="rId10"/>
    <p:sldLayoutId id="2147483680" r:id="rId11"/>
    <p:sldLayoutId id="2147483681" r:id="rId12"/>
    <p:sldLayoutId id="2147483686" r:id="rId13"/>
    <p:sldLayoutId id="2147483698" r:id="rId14"/>
    <p:sldLayoutId id="2147483691" r:id="rId15"/>
    <p:sldLayoutId id="2147483699" r:id="rId16"/>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0.jp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4.png"/><Relationship Id="rId9"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4.png"/><Relationship Id="rId9"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342520" y="845559"/>
            <a:ext cx="3894713" cy="3605299"/>
          </a:xfrm>
          <a:prstGeom prst="roundRect">
            <a:avLst/>
          </a:prstGeom>
          <a:pattFill prst="pct50">
            <a:fgClr>
              <a:schemeClr val="accent2"/>
            </a:fgClr>
            <a:bgClr>
              <a:prstClr val="white"/>
            </a:bgClr>
          </a:patt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bg2">
                    <a:lumMod val="95000"/>
                    <a:lumOff val="5000"/>
                  </a:schemeClr>
                </a:solidFill>
              </a:rPr>
              <a:t>Cloud Foundry App Space</a:t>
            </a:r>
            <a:endParaRPr lang="en-US" dirty="0">
              <a:solidFill>
                <a:schemeClr val="bg2">
                  <a:lumMod val="95000"/>
                  <a:lumOff val="5000"/>
                </a:schemeClr>
              </a:solidFill>
            </a:endParaRPr>
          </a:p>
        </p:txBody>
      </p:sp>
      <p:sp>
        <p:nvSpPr>
          <p:cNvPr id="11" name="Rounded Rectangle 10"/>
          <p:cNvSpPr/>
          <p:nvPr/>
        </p:nvSpPr>
        <p:spPr>
          <a:xfrm>
            <a:off x="3952603" y="821898"/>
            <a:ext cx="4396130" cy="3628961"/>
          </a:xfrm>
          <a:prstGeom prst="roundRect">
            <a:avLst/>
          </a:prstGeom>
          <a:pattFill prst="pct50">
            <a:fgClr>
              <a:schemeClr val="accent1"/>
            </a:fgClr>
            <a:bgClr>
              <a:prstClr val="white"/>
            </a:bgClr>
          </a:patt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rgbClr val="0D0D0D"/>
                </a:solidFill>
              </a:rPr>
              <a:t>Cloud Foundry Services</a:t>
            </a:r>
            <a:r>
              <a:rPr lang="en-US" dirty="0">
                <a:solidFill>
                  <a:srgbClr val="0D0D0D"/>
                </a:solidFill>
              </a:rPr>
              <a:t> </a:t>
            </a:r>
            <a:r>
              <a:rPr lang="en-US" dirty="0" smtClean="0">
                <a:solidFill>
                  <a:srgbClr val="0D0D0D"/>
                </a:solidFill>
              </a:rPr>
              <a:t>Marketplace</a:t>
            </a:r>
            <a:endParaRPr lang="en-US" dirty="0">
              <a:solidFill>
                <a:srgbClr val="0D0D0D"/>
              </a:solidFill>
            </a:endParaRPr>
          </a:p>
        </p:txBody>
      </p:sp>
      <p:sp>
        <p:nvSpPr>
          <p:cNvPr id="16" name="Rounded Rectangle 15"/>
          <p:cNvSpPr/>
          <p:nvPr/>
        </p:nvSpPr>
        <p:spPr>
          <a:xfrm>
            <a:off x="1295747" y="1423762"/>
            <a:ext cx="5683327" cy="2852007"/>
          </a:xfrm>
          <a:prstGeom prst="roundRect">
            <a:avLst/>
          </a:prstGeom>
          <a:solidFill>
            <a:schemeClr val="accent4"/>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USPTO Search Application</a:t>
            </a:r>
            <a:endParaRPr lang="en-US" dirty="0"/>
          </a:p>
        </p:txBody>
      </p:sp>
      <p:sp>
        <p:nvSpPr>
          <p:cNvPr id="2" name="Title 1"/>
          <p:cNvSpPr>
            <a:spLocks noGrp="1"/>
          </p:cNvSpPr>
          <p:nvPr>
            <p:ph type="title"/>
          </p:nvPr>
        </p:nvSpPr>
        <p:spPr/>
        <p:txBody>
          <a:bodyPr/>
          <a:lstStyle/>
          <a:p>
            <a:r>
              <a:rPr lang="en-US" dirty="0" smtClean="0"/>
              <a:t>Sample USPTO App in Cloud Foundry</a:t>
            </a:r>
            <a:endParaRPr lang="en-US" dirty="0"/>
          </a:p>
        </p:txBody>
      </p:sp>
      <p:sp>
        <p:nvSpPr>
          <p:cNvPr id="4" name="Rounded Rectangle 3"/>
          <p:cNvSpPr/>
          <p:nvPr/>
        </p:nvSpPr>
        <p:spPr>
          <a:xfrm>
            <a:off x="1654966" y="1949656"/>
            <a:ext cx="3515196" cy="955352"/>
          </a:xfrm>
          <a:prstGeom prst="roundRect">
            <a:avLst/>
          </a:prstGeom>
          <a:solidFill>
            <a:schemeClr val="accent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Data.gov</a:t>
            </a:r>
            <a:r>
              <a:rPr lang="en-US" dirty="0" smtClean="0"/>
              <a:t> Crawler</a:t>
            </a:r>
            <a:endParaRPr lang="en-US" dirty="0"/>
          </a:p>
        </p:txBody>
      </p:sp>
      <p:sp>
        <p:nvSpPr>
          <p:cNvPr id="7" name="Rounded Rectangle 6"/>
          <p:cNvSpPr/>
          <p:nvPr/>
        </p:nvSpPr>
        <p:spPr>
          <a:xfrm>
            <a:off x="1898719" y="2462723"/>
            <a:ext cx="2488861" cy="316528"/>
          </a:xfrm>
          <a:prstGeom prst="roundRect">
            <a:avLst/>
          </a:prstGeom>
          <a:pattFill prst="pct50">
            <a:fgClr>
              <a:schemeClr val="accent2"/>
            </a:fgClr>
            <a:bgClr>
              <a:prstClr val="white"/>
            </a:bgClr>
          </a:patt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D0D0D"/>
                </a:solidFill>
              </a:rPr>
              <a:t>Java Spring Worker Code</a:t>
            </a:r>
            <a:endParaRPr lang="en-US" sz="1400" dirty="0">
              <a:solidFill>
                <a:srgbClr val="0D0D0D"/>
              </a:solidFill>
            </a:endParaRPr>
          </a:p>
        </p:txBody>
      </p:sp>
      <p:sp>
        <p:nvSpPr>
          <p:cNvPr id="12" name="Rounded Rectangle 11"/>
          <p:cNvSpPr/>
          <p:nvPr/>
        </p:nvSpPr>
        <p:spPr>
          <a:xfrm>
            <a:off x="1654965" y="3058900"/>
            <a:ext cx="3515196" cy="981506"/>
          </a:xfrm>
          <a:prstGeom prst="roundRect">
            <a:avLst/>
          </a:prstGeom>
          <a:solidFill>
            <a:schemeClr val="accent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Patent Search App</a:t>
            </a:r>
            <a:endParaRPr lang="en-US" dirty="0"/>
          </a:p>
        </p:txBody>
      </p:sp>
      <p:sp>
        <p:nvSpPr>
          <p:cNvPr id="13" name="Rounded Rectangle 12"/>
          <p:cNvSpPr/>
          <p:nvPr/>
        </p:nvSpPr>
        <p:spPr>
          <a:xfrm>
            <a:off x="1898720" y="3476031"/>
            <a:ext cx="2488860" cy="356812"/>
          </a:xfrm>
          <a:prstGeom prst="roundRect">
            <a:avLst/>
          </a:prstGeom>
          <a:pattFill prst="pct50">
            <a:fgClr>
              <a:schemeClr val="accent2"/>
            </a:fgClr>
            <a:bgClr>
              <a:prstClr val="white"/>
            </a:bgClr>
          </a:patt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D0D0D"/>
                </a:solidFill>
              </a:rPr>
              <a:t>Java Spring App Code</a:t>
            </a:r>
            <a:endParaRPr lang="en-US" sz="1400" dirty="0">
              <a:solidFill>
                <a:srgbClr val="0D0D0D"/>
              </a:solidFill>
            </a:endParaRPr>
          </a:p>
        </p:txBody>
      </p:sp>
      <p:sp>
        <p:nvSpPr>
          <p:cNvPr id="9" name="Can 8"/>
          <p:cNvSpPr/>
          <p:nvPr/>
        </p:nvSpPr>
        <p:spPr>
          <a:xfrm>
            <a:off x="5737775" y="2052269"/>
            <a:ext cx="943005" cy="1895526"/>
          </a:xfrm>
          <a:prstGeom prst="can">
            <a:avLst/>
          </a:prstGeom>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Patent Data Service</a:t>
            </a:r>
            <a:endParaRPr lang="en-US" dirty="0"/>
          </a:p>
        </p:txBody>
      </p:sp>
      <p:sp>
        <p:nvSpPr>
          <p:cNvPr id="14" name="Right Arrow 13"/>
          <p:cNvSpPr/>
          <p:nvPr/>
        </p:nvSpPr>
        <p:spPr>
          <a:xfrm>
            <a:off x="4706245" y="2340100"/>
            <a:ext cx="978408" cy="484632"/>
          </a:xfrm>
          <a:prstGeom prst="rightArrow">
            <a:avLst/>
          </a:prstGeom>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10800000">
            <a:off x="4617720" y="3373418"/>
            <a:ext cx="1017647" cy="442028"/>
          </a:xfrm>
          <a:prstGeom prst="rightArrow">
            <a:avLst/>
          </a:prstGeom>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icon_cf_green@2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5377" y="3618107"/>
            <a:ext cx="901902" cy="901902"/>
          </a:xfrm>
          <a:prstGeom prst="rect">
            <a:avLst/>
          </a:prstGeom>
          <a:effectLst>
            <a:outerShdw blurRad="50800" dist="38100" dir="2700000" algn="tl" rotWithShape="0">
              <a:srgbClr val="000000">
                <a:alpha val="43000"/>
              </a:srgbClr>
            </a:outerShdw>
          </a:effectLst>
        </p:spPr>
      </p:pic>
      <p:pic>
        <p:nvPicPr>
          <p:cNvPr id="18" name="Picture 17" descr="VMW-LGO-CloudFoundry-217-square.png"/>
          <p:cNvPicPr>
            <a:picLocks noChangeAspect="1"/>
          </p:cNvPicPr>
          <p:nvPr/>
        </p:nvPicPr>
        <p:blipFill>
          <a:blip r:embed="rId4" cstate="print"/>
          <a:stretch>
            <a:fillRect/>
          </a:stretch>
        </p:blipFill>
        <p:spPr>
          <a:xfrm>
            <a:off x="8056687" y="0"/>
            <a:ext cx="965635" cy="965635"/>
          </a:xfrm>
          <a:prstGeom prst="rect">
            <a:avLst/>
          </a:prstGeom>
        </p:spPr>
      </p:pic>
    </p:spTree>
    <p:extLst>
      <p:ext uri="{BB962C8B-B14F-4D97-AF65-F5344CB8AC3E}">
        <p14:creationId xmlns:p14="http://schemas.microsoft.com/office/powerpoint/2010/main" val="35179693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4064" y="1836106"/>
            <a:ext cx="8376645" cy="769441"/>
          </a:xfrm>
          <a:prstGeom prst="rect">
            <a:avLst/>
          </a:prstGeom>
        </p:spPr>
        <p:txBody>
          <a:bodyPr wrap="square">
            <a:spAutoFit/>
          </a:bodyPr>
          <a:lstStyle/>
          <a:p>
            <a:pPr algn="ctr"/>
            <a:r>
              <a:rPr lang="en-US" sz="4400" dirty="0" smtClean="0"/>
              <a:t>HA </a:t>
            </a:r>
            <a:r>
              <a:rPr lang="en-US" sz="4400" dirty="0"/>
              <a:t>and Self-Recovery</a:t>
            </a:r>
          </a:p>
        </p:txBody>
      </p:sp>
      <p:pic>
        <p:nvPicPr>
          <p:cNvPr id="3" name="Picture 2" descr="icon_cf_green@2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5377" y="3618107"/>
            <a:ext cx="901902" cy="901902"/>
          </a:xfrm>
          <a:prstGeom prst="rect">
            <a:avLst/>
          </a:prstGeom>
          <a:effectLst>
            <a:outerShdw blurRad="50800" dist="38100" dir="2700000" algn="tl" rotWithShape="0">
              <a:srgbClr val="000000">
                <a:alpha val="43000"/>
              </a:srgbClr>
            </a:outerShdw>
          </a:effectLst>
        </p:spPr>
      </p:pic>
      <p:pic>
        <p:nvPicPr>
          <p:cNvPr id="4" name="Picture 3" descr="VMW-LGO-CloudFoundry-217-square.png"/>
          <p:cNvPicPr>
            <a:picLocks noChangeAspect="1"/>
          </p:cNvPicPr>
          <p:nvPr/>
        </p:nvPicPr>
        <p:blipFill>
          <a:blip r:embed="rId3" cstate="print"/>
          <a:stretch>
            <a:fillRect/>
          </a:stretch>
        </p:blipFill>
        <p:spPr>
          <a:xfrm>
            <a:off x="8056687" y="0"/>
            <a:ext cx="965635" cy="965635"/>
          </a:xfrm>
          <a:prstGeom prst="rect">
            <a:avLst/>
          </a:prstGeom>
        </p:spPr>
      </p:pic>
    </p:spTree>
    <p:extLst>
      <p:ext uri="{BB962C8B-B14F-4D97-AF65-F5344CB8AC3E}">
        <p14:creationId xmlns:p14="http://schemas.microsoft.com/office/powerpoint/2010/main" val="143041835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n-US" sz="2800" dirty="0" smtClean="0">
                <a:latin typeface="Arial" charset="0"/>
                <a:cs typeface="Arial" charset="0"/>
              </a:rPr>
              <a:t>4 </a:t>
            </a:r>
            <a:r>
              <a:rPr lang="en-US" sz="2800" dirty="0">
                <a:latin typeface="Arial" charset="0"/>
                <a:cs typeface="Arial" charset="0"/>
              </a:rPr>
              <a:t>Levels of </a:t>
            </a:r>
            <a:r>
              <a:rPr lang="en-US" sz="2800" dirty="0" smtClean="0">
                <a:latin typeface="Arial" charset="0"/>
                <a:cs typeface="Arial" charset="0"/>
              </a:rPr>
              <a:t>High </a:t>
            </a:r>
            <a:r>
              <a:rPr lang="en-US" sz="2800" dirty="0">
                <a:latin typeface="Arial" charset="0"/>
                <a:cs typeface="Arial" charset="0"/>
              </a:rPr>
              <a:t>Availability</a:t>
            </a:r>
          </a:p>
        </p:txBody>
      </p:sp>
      <p:grpSp>
        <p:nvGrpSpPr>
          <p:cNvPr id="2" name="Group 1"/>
          <p:cNvGrpSpPr/>
          <p:nvPr/>
        </p:nvGrpSpPr>
        <p:grpSpPr>
          <a:xfrm>
            <a:off x="4416120" y="940613"/>
            <a:ext cx="2868608" cy="1431367"/>
            <a:chOff x="4855343" y="1145055"/>
            <a:chExt cx="2743200" cy="1250514"/>
          </a:xfrm>
        </p:grpSpPr>
        <p:sp>
          <p:nvSpPr>
            <p:cNvPr id="8" name="Rounded Rectangle 7"/>
            <p:cNvSpPr/>
            <p:nvPr/>
          </p:nvSpPr>
          <p:spPr>
            <a:xfrm>
              <a:off x="4855343" y="1145055"/>
              <a:ext cx="2743200" cy="1250514"/>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spcAft>
                  <a:spcPts val="300"/>
                </a:spcAft>
                <a:defRPr/>
              </a:pPr>
              <a:endParaRPr lang="en-US"/>
            </a:p>
          </p:txBody>
        </p:sp>
        <p:sp>
          <p:nvSpPr>
            <p:cNvPr id="31" name="TextBox 5"/>
            <p:cNvSpPr txBox="1">
              <a:spLocks noChangeArrowheads="1"/>
            </p:cNvSpPr>
            <p:nvPr/>
          </p:nvSpPr>
          <p:spPr bwMode="auto">
            <a:xfrm>
              <a:off x="6151898" y="1374047"/>
              <a:ext cx="1368494" cy="806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Aft>
                  <a:spcPts val="300"/>
                </a:spcAft>
                <a:buClr>
                  <a:srgbClr val="1C7B70"/>
                </a:buClr>
                <a:defRPr/>
              </a:pPr>
              <a:r>
                <a:rPr lang="en-US" sz="1800" b="1" dirty="0" smtClean="0"/>
                <a:t>PaaS Process Failure</a:t>
              </a:r>
              <a:endParaRPr lang="en-US" sz="1800" dirty="0"/>
            </a:p>
          </p:txBody>
        </p:sp>
      </p:grpSp>
      <p:pic>
        <p:nvPicPr>
          <p:cNvPr id="17" name="Picture 16" descr="VMW-LGO-CloudFoundry-217-square.png"/>
          <p:cNvPicPr>
            <a:picLocks noChangeAspect="1"/>
          </p:cNvPicPr>
          <p:nvPr/>
        </p:nvPicPr>
        <p:blipFill>
          <a:blip r:embed="rId3" cstate="print"/>
          <a:stretch>
            <a:fillRect/>
          </a:stretch>
        </p:blipFill>
        <p:spPr>
          <a:xfrm>
            <a:off x="8056687" y="0"/>
            <a:ext cx="965635" cy="965635"/>
          </a:xfrm>
          <a:prstGeom prst="rect">
            <a:avLst/>
          </a:prstGeom>
        </p:spPr>
      </p:pic>
      <p:pic>
        <p:nvPicPr>
          <p:cNvPr id="18" name="Picture 17" descr="icon_cf_green@2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5377" y="3618107"/>
            <a:ext cx="901902" cy="901902"/>
          </a:xfrm>
          <a:prstGeom prst="rect">
            <a:avLst/>
          </a:prstGeom>
          <a:effectLst>
            <a:outerShdw blurRad="50800" dist="38100" dir="2700000" algn="tl" rotWithShape="0">
              <a:srgbClr val="000000">
                <a:alpha val="43000"/>
              </a:srgbClr>
            </a:outerShdw>
          </a:effectLst>
        </p:spPr>
      </p:pic>
      <p:grpSp>
        <p:nvGrpSpPr>
          <p:cNvPr id="9" name="Group 8"/>
          <p:cNvGrpSpPr/>
          <p:nvPr/>
        </p:nvGrpSpPr>
        <p:grpSpPr>
          <a:xfrm>
            <a:off x="1211622" y="2531107"/>
            <a:ext cx="2901343" cy="1531057"/>
            <a:chOff x="1211622" y="2531107"/>
            <a:chExt cx="2901343" cy="1531057"/>
          </a:xfrm>
        </p:grpSpPr>
        <p:sp>
          <p:nvSpPr>
            <p:cNvPr id="38" name="Rounded Rectangle 37"/>
            <p:cNvSpPr/>
            <p:nvPr/>
          </p:nvSpPr>
          <p:spPr>
            <a:xfrm>
              <a:off x="1211622" y="2531107"/>
              <a:ext cx="2901343" cy="1531057"/>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spcAft>
                  <a:spcPts val="300"/>
                </a:spcAft>
                <a:defRPr/>
              </a:pPr>
              <a:endParaRPr lang="en-US"/>
            </a:p>
          </p:txBody>
        </p:sp>
        <p:sp>
          <p:nvSpPr>
            <p:cNvPr id="39" name="TextBox 5"/>
            <p:cNvSpPr txBox="1">
              <a:spLocks noChangeArrowheads="1"/>
            </p:cNvSpPr>
            <p:nvPr/>
          </p:nvSpPr>
          <p:spPr bwMode="auto">
            <a:xfrm>
              <a:off x="2459754" y="2939733"/>
              <a:ext cx="1521616" cy="691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Aft>
                  <a:spcPts val="300"/>
                </a:spcAft>
                <a:buClr>
                  <a:srgbClr val="1C7B70"/>
                </a:buClr>
                <a:defRPr/>
              </a:pPr>
              <a:r>
                <a:rPr lang="en-US" sz="1800" b="1" dirty="0" smtClean="0"/>
                <a:t>OS Failure (VM) </a:t>
              </a:r>
              <a:endParaRPr lang="en-US" sz="1800" dirty="0" smtClean="0"/>
            </a:p>
          </p:txBody>
        </p:sp>
        <p:pic>
          <p:nvPicPr>
            <p:cNvPr id="6" name="Picture 5" descr="imgres.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2887" y="2776123"/>
              <a:ext cx="1110284" cy="1057185"/>
            </a:xfrm>
            <a:prstGeom prst="rect">
              <a:avLst/>
            </a:prstGeom>
          </p:spPr>
        </p:pic>
      </p:grpSp>
      <p:grpSp>
        <p:nvGrpSpPr>
          <p:cNvPr id="10" name="Group 9"/>
          <p:cNvGrpSpPr/>
          <p:nvPr/>
        </p:nvGrpSpPr>
        <p:grpSpPr>
          <a:xfrm>
            <a:off x="1198922" y="938621"/>
            <a:ext cx="2901343" cy="1431367"/>
            <a:chOff x="1198922" y="938621"/>
            <a:chExt cx="2901343" cy="1431367"/>
          </a:xfrm>
        </p:grpSpPr>
        <p:sp>
          <p:nvSpPr>
            <p:cNvPr id="34" name="Rounded Rectangle 33"/>
            <p:cNvSpPr/>
            <p:nvPr/>
          </p:nvSpPr>
          <p:spPr>
            <a:xfrm>
              <a:off x="1198922" y="938621"/>
              <a:ext cx="2901343" cy="1431367"/>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spcAft>
                  <a:spcPts val="300"/>
                </a:spcAft>
                <a:defRPr/>
              </a:pPr>
              <a:endParaRPr lang="en-US"/>
            </a:p>
          </p:txBody>
        </p:sp>
        <p:sp>
          <p:nvSpPr>
            <p:cNvPr id="35" name="TextBox 5"/>
            <p:cNvSpPr txBox="1">
              <a:spLocks noChangeArrowheads="1"/>
            </p:cNvSpPr>
            <p:nvPr/>
          </p:nvSpPr>
          <p:spPr bwMode="auto">
            <a:xfrm>
              <a:off x="2448314" y="1349487"/>
              <a:ext cx="15101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Aft>
                  <a:spcPts val="300"/>
                </a:spcAft>
                <a:buClr>
                  <a:srgbClr val="1C7B70"/>
                </a:buClr>
                <a:defRPr/>
              </a:pPr>
              <a:r>
                <a:rPr lang="en-US" sz="1800" b="1" dirty="0" smtClean="0"/>
                <a:t>Application Failure</a:t>
              </a:r>
              <a:endParaRPr lang="en-US" sz="1800" dirty="0"/>
            </a:p>
          </p:txBody>
        </p:sp>
        <p:pic>
          <p:nvPicPr>
            <p:cNvPr id="7" name="Picture 6" descr="windows_error_ico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5157" y="1167157"/>
              <a:ext cx="1075616" cy="1075616"/>
            </a:xfrm>
            <a:prstGeom prst="rect">
              <a:avLst/>
            </a:prstGeom>
          </p:spPr>
        </p:pic>
      </p:grpSp>
      <p:pic>
        <p:nvPicPr>
          <p:cNvPr id="13" name="Picture 12" descr="process_delet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82222" y="1143904"/>
            <a:ext cx="950089" cy="950089"/>
          </a:xfrm>
          <a:prstGeom prst="rect">
            <a:avLst/>
          </a:prstGeom>
        </p:spPr>
      </p:pic>
      <p:grpSp>
        <p:nvGrpSpPr>
          <p:cNvPr id="20" name="Group 19"/>
          <p:cNvGrpSpPr/>
          <p:nvPr/>
        </p:nvGrpSpPr>
        <p:grpSpPr>
          <a:xfrm>
            <a:off x="4417737" y="2528840"/>
            <a:ext cx="2901343" cy="1544766"/>
            <a:chOff x="4417737" y="2528840"/>
            <a:chExt cx="2901343" cy="1544766"/>
          </a:xfrm>
        </p:grpSpPr>
        <p:sp>
          <p:nvSpPr>
            <p:cNvPr id="41" name="Rounded Rectangle 40"/>
            <p:cNvSpPr/>
            <p:nvPr/>
          </p:nvSpPr>
          <p:spPr>
            <a:xfrm>
              <a:off x="4417737" y="2528840"/>
              <a:ext cx="2901343" cy="1544766"/>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spcAft>
                  <a:spcPts val="300"/>
                </a:spcAft>
                <a:defRPr/>
              </a:pPr>
              <a:endParaRPr lang="en-US"/>
            </a:p>
          </p:txBody>
        </p:sp>
        <p:sp>
          <p:nvSpPr>
            <p:cNvPr id="42" name="TextBox 5"/>
            <p:cNvSpPr txBox="1">
              <a:spLocks noChangeArrowheads="1"/>
            </p:cNvSpPr>
            <p:nvPr/>
          </p:nvSpPr>
          <p:spPr bwMode="auto">
            <a:xfrm>
              <a:off x="5823328" y="2787017"/>
              <a:ext cx="13957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Aft>
                  <a:spcPts val="300"/>
                </a:spcAft>
                <a:buClr>
                  <a:srgbClr val="1C7B70"/>
                </a:buClr>
                <a:defRPr/>
              </a:pPr>
              <a:r>
                <a:rPr lang="en-US" sz="1800" b="1" dirty="0" smtClean="0"/>
                <a:t>Availability</a:t>
              </a:r>
              <a:r>
                <a:rPr lang="en-US" sz="1800" b="1" dirty="0" smtClean="0"/>
                <a:t> </a:t>
              </a:r>
              <a:r>
                <a:rPr lang="en-US" sz="1800" b="1" dirty="0" smtClean="0"/>
                <a:t>Zone Failure</a:t>
              </a:r>
              <a:endParaRPr lang="en-US" sz="1800" dirty="0" smtClean="0"/>
            </a:p>
          </p:txBody>
        </p:sp>
        <p:pic>
          <p:nvPicPr>
            <p:cNvPr id="19" name="Picture 18"/>
            <p:cNvPicPr>
              <a:picLocks noChangeAspect="1"/>
            </p:cNvPicPr>
            <p:nvPr/>
          </p:nvPicPr>
          <p:blipFill>
            <a:blip r:embed="rId8"/>
            <a:stretch>
              <a:fillRect/>
            </a:stretch>
          </p:blipFill>
          <p:spPr>
            <a:xfrm>
              <a:off x="4552201" y="2756293"/>
              <a:ext cx="550362" cy="1051193"/>
            </a:xfrm>
            <a:prstGeom prst="rect">
              <a:avLst/>
            </a:prstGeom>
          </p:spPr>
        </p:pic>
        <p:pic>
          <p:nvPicPr>
            <p:cNvPr id="11" name="Picture 10" descr="120px-Vista-error.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79257" y="3460361"/>
              <a:ext cx="418776" cy="418776"/>
            </a:xfrm>
            <a:prstGeom prst="rect">
              <a:avLst/>
            </a:prstGeom>
          </p:spPr>
        </p:pic>
        <p:pic>
          <p:nvPicPr>
            <p:cNvPr id="44" name="Picture 43"/>
            <p:cNvPicPr>
              <a:picLocks noChangeAspect="1"/>
            </p:cNvPicPr>
            <p:nvPr/>
          </p:nvPicPr>
          <p:blipFill>
            <a:blip r:embed="rId8"/>
            <a:stretch>
              <a:fillRect/>
            </a:stretch>
          </p:blipFill>
          <p:spPr>
            <a:xfrm>
              <a:off x="5173671" y="2794266"/>
              <a:ext cx="550362" cy="1051193"/>
            </a:xfrm>
            <a:prstGeom prst="rect">
              <a:avLst/>
            </a:prstGeom>
          </p:spPr>
        </p:pic>
      </p:grpSp>
    </p:spTree>
    <p:extLst>
      <p:ext uri="{BB962C8B-B14F-4D97-AF65-F5344CB8AC3E}">
        <p14:creationId xmlns:p14="http://schemas.microsoft.com/office/powerpoint/2010/main" val="360435068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of Pivotal CF</a:t>
            </a:r>
            <a:endParaRPr lang="en-US" dirty="0"/>
          </a:p>
        </p:txBody>
      </p:sp>
      <p:sp>
        <p:nvSpPr>
          <p:cNvPr id="5" name="Content Placeholder 4"/>
          <p:cNvSpPr>
            <a:spLocks noGrp="1"/>
          </p:cNvSpPr>
          <p:nvPr>
            <p:ph sz="quarter" idx="10"/>
          </p:nvPr>
        </p:nvSpPr>
        <p:spPr>
          <a:xfrm>
            <a:off x="355273" y="922065"/>
            <a:ext cx="8410575" cy="3715030"/>
          </a:xfrm>
        </p:spPr>
        <p:txBody>
          <a:bodyPr/>
          <a:lstStyle/>
          <a:p>
            <a:r>
              <a:rPr lang="en-US" sz="3200" dirty="0" smtClean="0"/>
              <a:t>Operations Manager &amp; Web Console</a:t>
            </a:r>
          </a:p>
          <a:p>
            <a:r>
              <a:rPr lang="en-US" sz="3200" dirty="0" smtClean="0"/>
              <a:t>Ease of Deployment:  </a:t>
            </a:r>
            <a:r>
              <a:rPr lang="en-US" sz="3200" b="1" dirty="0" err="1" smtClean="0">
                <a:latin typeface="Courier New"/>
                <a:cs typeface="Courier New"/>
              </a:rPr>
              <a:t>cf</a:t>
            </a:r>
            <a:r>
              <a:rPr lang="en-US" sz="3200" b="1" dirty="0" smtClean="0">
                <a:latin typeface="Courier New"/>
                <a:cs typeface="Courier New"/>
              </a:rPr>
              <a:t> push</a:t>
            </a:r>
          </a:p>
          <a:p>
            <a:r>
              <a:rPr lang="en-US" sz="3200" dirty="0" smtClean="0"/>
              <a:t>Ease of Scalability:   </a:t>
            </a:r>
            <a:r>
              <a:rPr lang="en-US" sz="3200" b="1" dirty="0" err="1" smtClean="0">
                <a:latin typeface="Courier New"/>
                <a:cs typeface="Courier New"/>
              </a:rPr>
              <a:t>cf</a:t>
            </a:r>
            <a:r>
              <a:rPr lang="en-US" sz="3200" b="1" dirty="0" smtClean="0">
                <a:latin typeface="Courier New"/>
                <a:cs typeface="Courier New"/>
              </a:rPr>
              <a:t> scale</a:t>
            </a:r>
          </a:p>
          <a:p>
            <a:r>
              <a:rPr lang="en-US" sz="3200" dirty="0" smtClean="0"/>
              <a:t>Service Binding:   </a:t>
            </a:r>
            <a:r>
              <a:rPr lang="en-US" sz="3200" b="1" dirty="0" err="1">
                <a:latin typeface="Courier New"/>
                <a:cs typeface="Courier New"/>
              </a:rPr>
              <a:t>cf</a:t>
            </a:r>
            <a:r>
              <a:rPr lang="en-US" sz="3200" b="1" dirty="0">
                <a:latin typeface="Courier New"/>
                <a:cs typeface="Courier New"/>
              </a:rPr>
              <a:t> </a:t>
            </a:r>
            <a:r>
              <a:rPr lang="en-US" sz="3200" b="1" dirty="0" smtClean="0">
                <a:latin typeface="Courier New"/>
                <a:cs typeface="Courier New"/>
              </a:rPr>
              <a:t>bind-service</a:t>
            </a:r>
            <a:endParaRPr lang="en-US" sz="3200" b="1" dirty="0">
              <a:latin typeface="Courier New"/>
              <a:cs typeface="Courier New"/>
            </a:endParaRPr>
          </a:p>
          <a:p>
            <a:r>
              <a:rPr lang="en-US" sz="3200" dirty="0"/>
              <a:t>High Availability and Self-</a:t>
            </a:r>
            <a:r>
              <a:rPr lang="en-US" sz="3200" dirty="0" smtClean="0"/>
              <a:t>Recovery</a:t>
            </a:r>
          </a:p>
          <a:p>
            <a:endParaRPr lang="en-US" dirty="0" smtClean="0"/>
          </a:p>
          <a:p>
            <a:endParaRPr lang="en-US" dirty="0" smtClean="0"/>
          </a:p>
          <a:p>
            <a:endParaRPr lang="en-US" dirty="0"/>
          </a:p>
        </p:txBody>
      </p:sp>
      <p:pic>
        <p:nvPicPr>
          <p:cNvPr id="4" name="Picture 3" descr="icon_cf_green@2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5377" y="3618107"/>
            <a:ext cx="901902" cy="901902"/>
          </a:xfrm>
          <a:prstGeom prst="rect">
            <a:avLst/>
          </a:prstGeom>
          <a:effectLst>
            <a:outerShdw blurRad="50800" dist="38100" dir="2700000" algn="tl" rotWithShape="0">
              <a:srgbClr val="000000">
                <a:alpha val="43000"/>
              </a:srgbClr>
            </a:outerShdw>
          </a:effectLst>
        </p:spPr>
      </p:pic>
      <p:pic>
        <p:nvPicPr>
          <p:cNvPr id="6" name="Picture 5" descr="VMW-LGO-CloudFoundry-217-square.png"/>
          <p:cNvPicPr>
            <a:picLocks noChangeAspect="1"/>
          </p:cNvPicPr>
          <p:nvPr/>
        </p:nvPicPr>
        <p:blipFill>
          <a:blip r:embed="rId4" cstate="print"/>
          <a:stretch>
            <a:fillRect/>
          </a:stretch>
        </p:blipFill>
        <p:spPr>
          <a:xfrm>
            <a:off x="8056687" y="0"/>
            <a:ext cx="965635" cy="965635"/>
          </a:xfrm>
          <a:prstGeom prst="rect">
            <a:avLst/>
          </a:prstGeom>
        </p:spPr>
      </p:pic>
    </p:spTree>
    <p:extLst>
      <p:ext uri="{BB962C8B-B14F-4D97-AF65-F5344CB8AC3E}">
        <p14:creationId xmlns:p14="http://schemas.microsoft.com/office/powerpoint/2010/main" val="3900496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0"/>
          <p:cNvSpPr txBox="1">
            <a:spLocks/>
          </p:cNvSpPr>
          <p:nvPr/>
        </p:nvSpPr>
        <p:spPr bwMode="gray">
          <a:xfrm>
            <a:off x="0" y="2059102"/>
            <a:ext cx="9144000" cy="738664"/>
          </a:xfrm>
          <a:prstGeom prst="rect">
            <a:avLst/>
          </a:prstGeom>
          <a:noFill/>
        </p:spPr>
        <p:txBody>
          <a:bodyPr vert="horz" wrap="square" lIns="0" tIns="0" rIns="0" bIns="0" rtlCol="0">
            <a:spAutoFit/>
          </a:bodyPr>
          <a:lstStyle/>
          <a:p>
            <a:pPr marL="228600" marR="0" lvl="0" indent="-228600" algn="ctr" defTabSz="914400" rtl="0" eaLnBrk="1" fontAlgn="auto" latinLnBrk="0" hangingPunct="1">
              <a:lnSpc>
                <a:spcPct val="100000"/>
              </a:lnSpc>
              <a:spcBef>
                <a:spcPts val="0"/>
              </a:spcBef>
              <a:spcAft>
                <a:spcPts val="0"/>
              </a:spcAft>
              <a:buClr>
                <a:srgbClr val="2C95DD"/>
              </a:buClr>
              <a:buSzTx/>
              <a:buFont typeface="Arial" pitchFamily="34" charset="0"/>
              <a:buNone/>
              <a:tabLst/>
              <a:defRPr/>
            </a:pPr>
            <a:r>
              <a:rPr kumimoji="0" lang="en-US" sz="4800" b="0" i="0" u="none" strike="noStrike" kern="1200" cap="none" spc="0" normalizeH="0" baseline="0" noProof="0" dirty="0" smtClean="0">
                <a:ln>
                  <a:noFill/>
                </a:ln>
                <a:solidFill>
                  <a:schemeClr val="tx2"/>
                </a:solidFill>
                <a:effectLst/>
                <a:uLnTx/>
                <a:uFillTx/>
                <a:latin typeface="Arial"/>
                <a:ea typeface="+mn-ea"/>
                <a:cs typeface="Arial"/>
              </a:rPr>
              <a:t>Questions</a:t>
            </a:r>
            <a:endParaRPr kumimoji="0" lang="en-US" sz="4800" b="0" i="0" u="none" strike="noStrike" kern="1200" cap="none" spc="0" normalizeH="0" baseline="0" noProof="0" dirty="0">
              <a:ln>
                <a:noFill/>
              </a:ln>
              <a:solidFill>
                <a:schemeClr val="tx2"/>
              </a:solidFill>
              <a:effectLst/>
              <a:uLnTx/>
              <a:uFillTx/>
              <a:latin typeface="Arial"/>
              <a:ea typeface="+mn-ea"/>
              <a:cs typeface="Aria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587" y="1811505"/>
            <a:ext cx="4384145" cy="507831"/>
          </a:xfrm>
        </p:spPr>
        <p:txBody>
          <a:bodyPr/>
          <a:lstStyle/>
          <a:p>
            <a:r>
              <a:rPr lang="en-US" dirty="0" smtClean="0"/>
              <a:t>Pivotal CF</a:t>
            </a:r>
            <a:endParaRPr lang="en-US" dirty="0"/>
          </a:p>
        </p:txBody>
      </p:sp>
      <p:sp>
        <p:nvSpPr>
          <p:cNvPr id="3" name="Subtitle 2"/>
          <p:cNvSpPr>
            <a:spLocks noGrp="1"/>
          </p:cNvSpPr>
          <p:nvPr>
            <p:ph type="subTitle" idx="1"/>
          </p:nvPr>
        </p:nvSpPr>
        <p:spPr>
          <a:xfrm>
            <a:off x="890588" y="2633384"/>
            <a:ext cx="7770812" cy="369332"/>
          </a:xfrm>
        </p:spPr>
        <p:txBody>
          <a:bodyPr/>
          <a:lstStyle/>
          <a:p>
            <a:r>
              <a:rPr lang="en-US" dirty="0" smtClean="0"/>
              <a:t>The Platform for a New Era of Software Innovation</a:t>
            </a:r>
            <a:endParaRPr lang="en-US" dirty="0"/>
          </a:p>
        </p:txBody>
      </p:sp>
      <p:sp>
        <p:nvSpPr>
          <p:cNvPr id="5" name="Content Placeholder 4"/>
          <p:cNvSpPr>
            <a:spLocks noGrp="1"/>
          </p:cNvSpPr>
          <p:nvPr>
            <p:ph sz="quarter" idx="11"/>
          </p:nvPr>
        </p:nvSpPr>
        <p:spPr>
          <a:xfrm>
            <a:off x="908582" y="3414161"/>
            <a:ext cx="5026550" cy="707886"/>
          </a:xfrm>
        </p:spPr>
        <p:txBody>
          <a:bodyPr/>
          <a:lstStyle/>
          <a:p>
            <a:r>
              <a:rPr lang="en-US" dirty="0" smtClean="0">
                <a:solidFill>
                  <a:schemeClr val="bg1"/>
                </a:solidFill>
              </a:rPr>
              <a:t>Alberto Flores</a:t>
            </a:r>
          </a:p>
          <a:p>
            <a:r>
              <a:rPr lang="en-US" sz="1400" i="1" dirty="0" smtClean="0"/>
              <a:t>Sr. Field Engineer</a:t>
            </a:r>
          </a:p>
          <a:p>
            <a:r>
              <a:rPr lang="en-US" sz="1400" b="1" dirty="0" smtClean="0">
                <a:solidFill>
                  <a:srgbClr val="CCFFCC"/>
                </a:solidFill>
              </a:rPr>
              <a:t>Pivotal Federal</a:t>
            </a:r>
            <a:endParaRPr lang="en-US" sz="1400" b="1" dirty="0">
              <a:solidFill>
                <a:srgbClr val="CCFFCC"/>
              </a:solidFill>
            </a:endParaRPr>
          </a:p>
        </p:txBody>
      </p:sp>
      <p:pic>
        <p:nvPicPr>
          <p:cNvPr id="6" name="Picture 5" descr="VMW-LGO-CloudFoundry-217-square.png"/>
          <p:cNvPicPr>
            <a:picLocks noChangeAspect="1"/>
          </p:cNvPicPr>
          <p:nvPr/>
        </p:nvPicPr>
        <p:blipFill>
          <a:blip r:embed="rId3" cstate="print"/>
          <a:stretch>
            <a:fillRect/>
          </a:stretch>
        </p:blipFill>
        <p:spPr>
          <a:xfrm>
            <a:off x="7231531" y="373736"/>
            <a:ext cx="1476718" cy="1476718"/>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of Pivotal CF</a:t>
            </a:r>
            <a:endParaRPr lang="en-US" dirty="0"/>
          </a:p>
        </p:txBody>
      </p:sp>
      <p:sp>
        <p:nvSpPr>
          <p:cNvPr id="5" name="Content Placeholder 4"/>
          <p:cNvSpPr>
            <a:spLocks noGrp="1"/>
          </p:cNvSpPr>
          <p:nvPr>
            <p:ph sz="quarter" idx="10"/>
          </p:nvPr>
        </p:nvSpPr>
        <p:spPr>
          <a:xfrm>
            <a:off x="355273" y="922065"/>
            <a:ext cx="8410575" cy="3715030"/>
          </a:xfrm>
        </p:spPr>
        <p:txBody>
          <a:bodyPr/>
          <a:lstStyle/>
          <a:p>
            <a:r>
              <a:rPr lang="en-US" sz="3200" dirty="0" smtClean="0"/>
              <a:t>Operations Manager &amp; Web Console</a:t>
            </a:r>
          </a:p>
          <a:p>
            <a:r>
              <a:rPr lang="en-US" sz="3200" dirty="0" smtClean="0"/>
              <a:t>Ease of Deployment:  </a:t>
            </a:r>
            <a:r>
              <a:rPr lang="en-US" sz="3200" b="1" dirty="0" err="1" smtClean="0">
                <a:latin typeface="Courier New"/>
                <a:cs typeface="Courier New"/>
              </a:rPr>
              <a:t>cf</a:t>
            </a:r>
            <a:r>
              <a:rPr lang="en-US" sz="3200" b="1" dirty="0" smtClean="0">
                <a:latin typeface="Courier New"/>
                <a:cs typeface="Courier New"/>
              </a:rPr>
              <a:t> push</a:t>
            </a:r>
          </a:p>
          <a:p>
            <a:r>
              <a:rPr lang="en-US" sz="3200" dirty="0" smtClean="0"/>
              <a:t>Ease of Scalability:   </a:t>
            </a:r>
            <a:r>
              <a:rPr lang="en-US" sz="3200" b="1" dirty="0" err="1" smtClean="0">
                <a:latin typeface="Courier New"/>
                <a:cs typeface="Courier New"/>
              </a:rPr>
              <a:t>cf</a:t>
            </a:r>
            <a:r>
              <a:rPr lang="en-US" sz="3200" b="1" dirty="0" smtClean="0">
                <a:latin typeface="Courier New"/>
                <a:cs typeface="Courier New"/>
              </a:rPr>
              <a:t> scale</a:t>
            </a:r>
          </a:p>
          <a:p>
            <a:r>
              <a:rPr lang="en-US" sz="3200" dirty="0" smtClean="0"/>
              <a:t>Service Binding:   </a:t>
            </a:r>
            <a:r>
              <a:rPr lang="en-US" sz="3200" b="1" dirty="0" err="1">
                <a:latin typeface="Courier New"/>
                <a:cs typeface="Courier New"/>
              </a:rPr>
              <a:t>cf</a:t>
            </a:r>
            <a:r>
              <a:rPr lang="en-US" sz="3200" b="1" dirty="0">
                <a:latin typeface="Courier New"/>
                <a:cs typeface="Courier New"/>
              </a:rPr>
              <a:t> </a:t>
            </a:r>
            <a:r>
              <a:rPr lang="en-US" sz="3200" b="1" dirty="0" smtClean="0">
                <a:latin typeface="Courier New"/>
                <a:cs typeface="Courier New"/>
              </a:rPr>
              <a:t>bind-service</a:t>
            </a:r>
            <a:endParaRPr lang="en-US" sz="3200" b="1" dirty="0">
              <a:latin typeface="Courier New"/>
              <a:cs typeface="Courier New"/>
            </a:endParaRPr>
          </a:p>
          <a:p>
            <a:r>
              <a:rPr lang="en-US" sz="3200" dirty="0"/>
              <a:t>High Availability and Self-</a:t>
            </a:r>
            <a:r>
              <a:rPr lang="en-US" sz="3200" dirty="0" smtClean="0"/>
              <a:t>Recovery</a:t>
            </a:r>
          </a:p>
          <a:p>
            <a:endParaRPr lang="en-US" dirty="0" smtClean="0"/>
          </a:p>
          <a:p>
            <a:endParaRPr lang="en-US" dirty="0" smtClean="0"/>
          </a:p>
          <a:p>
            <a:endParaRPr lang="en-US" dirty="0"/>
          </a:p>
        </p:txBody>
      </p:sp>
      <p:pic>
        <p:nvPicPr>
          <p:cNvPr id="4" name="Picture 3" descr="icon_cf_green@2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5377" y="3618107"/>
            <a:ext cx="901902" cy="901902"/>
          </a:xfrm>
          <a:prstGeom prst="rect">
            <a:avLst/>
          </a:prstGeom>
          <a:effectLst>
            <a:outerShdw blurRad="50800" dist="38100" dir="2700000" algn="tl" rotWithShape="0">
              <a:srgbClr val="000000">
                <a:alpha val="43000"/>
              </a:srgbClr>
            </a:outerShdw>
          </a:effectLst>
        </p:spPr>
      </p:pic>
      <p:pic>
        <p:nvPicPr>
          <p:cNvPr id="6" name="Picture 5" descr="VMW-LGO-CloudFoundry-217-square.png"/>
          <p:cNvPicPr>
            <a:picLocks noChangeAspect="1"/>
          </p:cNvPicPr>
          <p:nvPr/>
        </p:nvPicPr>
        <p:blipFill>
          <a:blip r:embed="rId4" cstate="print"/>
          <a:stretch>
            <a:fillRect/>
          </a:stretch>
        </p:blipFill>
        <p:spPr>
          <a:xfrm>
            <a:off x="8056687" y="0"/>
            <a:ext cx="965635" cy="965635"/>
          </a:xfrm>
          <a:prstGeom prst="rect">
            <a:avLst/>
          </a:prstGeom>
        </p:spPr>
      </p:pic>
    </p:spTree>
    <p:extLst>
      <p:ext uri="{BB962C8B-B14F-4D97-AF65-F5344CB8AC3E}">
        <p14:creationId xmlns:p14="http://schemas.microsoft.com/office/powerpoint/2010/main" val="4001539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8489" y="1390748"/>
            <a:ext cx="8376645" cy="2123658"/>
          </a:xfrm>
          <a:prstGeom prst="rect">
            <a:avLst/>
          </a:prstGeom>
        </p:spPr>
        <p:txBody>
          <a:bodyPr wrap="square">
            <a:spAutoFit/>
          </a:bodyPr>
          <a:lstStyle/>
          <a:p>
            <a:pPr algn="ctr"/>
            <a:r>
              <a:rPr lang="en-US" sz="4400" dirty="0" smtClean="0"/>
              <a:t>Operations Manager</a:t>
            </a:r>
          </a:p>
          <a:p>
            <a:pPr algn="ctr"/>
            <a:r>
              <a:rPr lang="en-US" sz="4400" dirty="0"/>
              <a:t>&amp;</a:t>
            </a:r>
            <a:r>
              <a:rPr lang="en-US" sz="4400" dirty="0" smtClean="0"/>
              <a:t> </a:t>
            </a:r>
          </a:p>
          <a:p>
            <a:pPr algn="ctr"/>
            <a:r>
              <a:rPr lang="en-US" sz="4400" dirty="0" smtClean="0"/>
              <a:t>Web Console</a:t>
            </a:r>
            <a:endParaRPr lang="en-US" sz="4400" dirty="0"/>
          </a:p>
        </p:txBody>
      </p:sp>
      <p:pic>
        <p:nvPicPr>
          <p:cNvPr id="3" name="Picture 2" descr="icon_cf_green@2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5377" y="3618107"/>
            <a:ext cx="901902" cy="901902"/>
          </a:xfrm>
          <a:prstGeom prst="rect">
            <a:avLst/>
          </a:prstGeom>
          <a:effectLst>
            <a:outerShdw blurRad="50800" dist="38100" dir="2700000" algn="tl" rotWithShape="0">
              <a:srgbClr val="000000">
                <a:alpha val="43000"/>
              </a:srgbClr>
            </a:outerShdw>
          </a:effectLst>
        </p:spPr>
      </p:pic>
      <p:pic>
        <p:nvPicPr>
          <p:cNvPr id="4" name="Picture 3" descr="VMW-LGO-CloudFoundry-217-square.png"/>
          <p:cNvPicPr>
            <a:picLocks noChangeAspect="1"/>
          </p:cNvPicPr>
          <p:nvPr/>
        </p:nvPicPr>
        <p:blipFill>
          <a:blip r:embed="rId4" cstate="print"/>
          <a:stretch>
            <a:fillRect/>
          </a:stretch>
        </p:blipFill>
        <p:spPr>
          <a:xfrm>
            <a:off x="8056687" y="0"/>
            <a:ext cx="965635" cy="965635"/>
          </a:xfrm>
          <a:prstGeom prst="rect">
            <a:avLst/>
          </a:prstGeom>
        </p:spPr>
      </p:pic>
    </p:spTree>
    <p:extLst>
      <p:ext uri="{BB962C8B-B14F-4D97-AF65-F5344CB8AC3E}">
        <p14:creationId xmlns:p14="http://schemas.microsoft.com/office/powerpoint/2010/main" val="108860030"/>
      </p:ext>
    </p:extLst>
  </p:cSld>
  <p:clrMapOvr>
    <a:masterClrMapping/>
  </p:clrMapOvr>
  <p:transition xmlns:p14="http://schemas.microsoft.com/office/powerpoint/2010/mai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8489" y="1909367"/>
            <a:ext cx="8376645" cy="769441"/>
          </a:xfrm>
          <a:prstGeom prst="rect">
            <a:avLst/>
          </a:prstGeom>
        </p:spPr>
        <p:txBody>
          <a:bodyPr wrap="square">
            <a:spAutoFit/>
          </a:bodyPr>
          <a:lstStyle/>
          <a:p>
            <a:pPr algn="ctr"/>
            <a:r>
              <a:rPr lang="en-US" sz="4400" dirty="0"/>
              <a:t>Ease of Deployment:  </a:t>
            </a:r>
            <a:r>
              <a:rPr lang="en-US" sz="4400" b="1" dirty="0" err="1">
                <a:latin typeface="Courier New"/>
                <a:cs typeface="Courier New"/>
              </a:rPr>
              <a:t>cf</a:t>
            </a:r>
            <a:r>
              <a:rPr lang="en-US" sz="4400" b="1" dirty="0">
                <a:latin typeface="Courier New"/>
                <a:cs typeface="Courier New"/>
              </a:rPr>
              <a:t> push</a:t>
            </a:r>
            <a:endParaRPr lang="en-US" sz="4400" dirty="0"/>
          </a:p>
        </p:txBody>
      </p:sp>
      <p:pic>
        <p:nvPicPr>
          <p:cNvPr id="3" name="Picture 2" descr="icon_cf_green@2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5377" y="3618107"/>
            <a:ext cx="901902" cy="901902"/>
          </a:xfrm>
          <a:prstGeom prst="rect">
            <a:avLst/>
          </a:prstGeom>
          <a:effectLst>
            <a:outerShdw blurRad="50800" dist="38100" dir="2700000" algn="tl" rotWithShape="0">
              <a:srgbClr val="000000">
                <a:alpha val="43000"/>
              </a:srgbClr>
            </a:outerShdw>
          </a:effectLst>
        </p:spPr>
      </p:pic>
      <p:pic>
        <p:nvPicPr>
          <p:cNvPr id="4" name="Picture 3" descr="VMW-LGO-CloudFoundry-217-square.png"/>
          <p:cNvPicPr>
            <a:picLocks noChangeAspect="1"/>
          </p:cNvPicPr>
          <p:nvPr/>
        </p:nvPicPr>
        <p:blipFill>
          <a:blip r:embed="rId4" cstate="print"/>
          <a:stretch>
            <a:fillRect/>
          </a:stretch>
        </p:blipFill>
        <p:spPr>
          <a:xfrm>
            <a:off x="8056687" y="0"/>
            <a:ext cx="965635" cy="965635"/>
          </a:xfrm>
          <a:prstGeom prst="rect">
            <a:avLst/>
          </a:prstGeom>
        </p:spPr>
      </p:pic>
    </p:spTree>
    <p:extLst>
      <p:ext uri="{BB962C8B-B14F-4D97-AF65-F5344CB8AC3E}">
        <p14:creationId xmlns:p14="http://schemas.microsoft.com/office/powerpoint/2010/main" val="2643899927"/>
      </p:ext>
    </p:extLst>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 Placeholder 59"/>
          <p:cNvSpPr>
            <a:spLocks noGrp="1"/>
          </p:cNvSpPr>
          <p:nvPr>
            <p:ph type="body" idx="1"/>
          </p:nvPr>
        </p:nvSpPr>
        <p:spPr/>
        <p:txBody>
          <a:bodyPr/>
          <a:lstStyle/>
          <a:p>
            <a:r>
              <a:rPr lang="en-US" sz="1800" dirty="0" err="1" smtClean="0"/>
              <a:t>IaaS</a:t>
            </a:r>
            <a:r>
              <a:rPr lang="en-US" sz="1800" dirty="0" smtClean="0"/>
              <a:t> versus </a:t>
            </a:r>
            <a:r>
              <a:rPr lang="en-US" sz="1800" dirty="0" err="1" smtClean="0"/>
              <a:t>PaaS</a:t>
            </a:r>
            <a:endParaRPr lang="en-US" sz="1800" dirty="0"/>
          </a:p>
        </p:txBody>
      </p:sp>
      <p:sp>
        <p:nvSpPr>
          <p:cNvPr id="2" name="Title 1"/>
          <p:cNvSpPr>
            <a:spLocks noGrp="1"/>
          </p:cNvSpPr>
          <p:nvPr>
            <p:ph type="title"/>
          </p:nvPr>
        </p:nvSpPr>
        <p:spPr/>
        <p:txBody>
          <a:bodyPr/>
          <a:lstStyle/>
          <a:p>
            <a:r>
              <a:rPr lang="en-US" dirty="0" smtClean="0"/>
              <a:t>Deploying an Application </a:t>
            </a:r>
            <a:endParaRPr lang="en-US" dirty="0"/>
          </a:p>
        </p:txBody>
      </p:sp>
      <p:grpSp>
        <p:nvGrpSpPr>
          <p:cNvPr id="4" name="Group 3"/>
          <p:cNvGrpSpPr/>
          <p:nvPr/>
        </p:nvGrpSpPr>
        <p:grpSpPr>
          <a:xfrm>
            <a:off x="674660" y="1708192"/>
            <a:ext cx="1583952" cy="309280"/>
            <a:chOff x="674064" y="3969328"/>
            <a:chExt cx="1583952" cy="309280"/>
          </a:xfrm>
        </p:grpSpPr>
        <p:pic>
          <p:nvPicPr>
            <p:cNvPr id="5" name="Picture 4" descr="Time 128x12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064" y="3969328"/>
              <a:ext cx="308864" cy="308864"/>
            </a:xfrm>
            <a:prstGeom prst="rect">
              <a:avLst/>
            </a:prstGeom>
          </p:spPr>
        </p:pic>
        <p:sp>
          <p:nvSpPr>
            <p:cNvPr id="6" name="Rectangle 5"/>
            <p:cNvSpPr/>
            <p:nvPr/>
          </p:nvSpPr>
          <p:spPr>
            <a:xfrm>
              <a:off x="1076170" y="3970831"/>
              <a:ext cx="1181846" cy="307777"/>
            </a:xfrm>
            <a:prstGeom prst="rect">
              <a:avLst/>
            </a:prstGeom>
          </p:spPr>
          <p:txBody>
            <a:bodyPr wrap="none">
              <a:spAutoFit/>
            </a:bodyPr>
            <a:lstStyle/>
            <a:p>
              <a:r>
                <a:rPr lang="en-US" sz="1400" b="1" dirty="0" smtClean="0">
                  <a:solidFill>
                    <a:srgbClr val="00685D"/>
                  </a:solidFill>
                  <a:latin typeface="Calibri"/>
                </a:rPr>
                <a:t>Provision VM</a:t>
              </a:r>
              <a:endParaRPr lang="en-US" sz="1400" dirty="0">
                <a:solidFill>
                  <a:srgbClr val="00685D"/>
                </a:solidFill>
                <a:latin typeface="Arial"/>
              </a:endParaRPr>
            </a:p>
          </p:txBody>
        </p:sp>
      </p:grpSp>
      <p:grpSp>
        <p:nvGrpSpPr>
          <p:cNvPr id="8" name="Group 7"/>
          <p:cNvGrpSpPr/>
          <p:nvPr/>
        </p:nvGrpSpPr>
        <p:grpSpPr>
          <a:xfrm>
            <a:off x="665932" y="2106983"/>
            <a:ext cx="2612968" cy="309280"/>
            <a:chOff x="674064" y="3969328"/>
            <a:chExt cx="2612968" cy="309280"/>
          </a:xfrm>
        </p:grpSpPr>
        <p:pic>
          <p:nvPicPr>
            <p:cNvPr id="9" name="Picture 8" descr="Time 128x12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064" y="3969328"/>
              <a:ext cx="308864" cy="308864"/>
            </a:xfrm>
            <a:prstGeom prst="rect">
              <a:avLst/>
            </a:prstGeom>
          </p:spPr>
        </p:pic>
        <p:sp>
          <p:nvSpPr>
            <p:cNvPr id="10" name="Rectangle 9"/>
            <p:cNvSpPr/>
            <p:nvPr/>
          </p:nvSpPr>
          <p:spPr>
            <a:xfrm>
              <a:off x="1076170" y="3970831"/>
              <a:ext cx="2210862" cy="307777"/>
            </a:xfrm>
            <a:prstGeom prst="rect">
              <a:avLst/>
            </a:prstGeom>
          </p:spPr>
          <p:txBody>
            <a:bodyPr wrap="none">
              <a:spAutoFit/>
            </a:bodyPr>
            <a:lstStyle/>
            <a:p>
              <a:r>
                <a:rPr lang="en-US" sz="1400" b="1" dirty="0" smtClean="0">
                  <a:solidFill>
                    <a:srgbClr val="00685D"/>
                  </a:solidFill>
                  <a:latin typeface="Calibri"/>
                </a:rPr>
                <a:t>Install Application Runtime</a:t>
              </a:r>
              <a:endParaRPr lang="en-US" sz="1400" dirty="0">
                <a:solidFill>
                  <a:srgbClr val="00685D"/>
                </a:solidFill>
                <a:latin typeface="Arial"/>
              </a:endParaRPr>
            </a:p>
          </p:txBody>
        </p:sp>
      </p:grpSp>
      <p:grpSp>
        <p:nvGrpSpPr>
          <p:cNvPr id="11" name="Group 10"/>
          <p:cNvGrpSpPr/>
          <p:nvPr/>
        </p:nvGrpSpPr>
        <p:grpSpPr>
          <a:xfrm>
            <a:off x="666682" y="2505775"/>
            <a:ext cx="2004302" cy="318757"/>
            <a:chOff x="674064" y="3969328"/>
            <a:chExt cx="2004302" cy="318757"/>
          </a:xfrm>
        </p:grpSpPr>
        <p:pic>
          <p:nvPicPr>
            <p:cNvPr id="12" name="Picture 11" descr="Time 128x12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064" y="3969328"/>
              <a:ext cx="308864" cy="308864"/>
            </a:xfrm>
            <a:prstGeom prst="rect">
              <a:avLst/>
            </a:prstGeom>
          </p:spPr>
        </p:pic>
        <p:sp>
          <p:nvSpPr>
            <p:cNvPr id="13" name="Rectangle 12"/>
            <p:cNvSpPr/>
            <p:nvPr/>
          </p:nvSpPr>
          <p:spPr>
            <a:xfrm>
              <a:off x="1076170" y="3980308"/>
              <a:ext cx="1602196" cy="307777"/>
            </a:xfrm>
            <a:prstGeom prst="rect">
              <a:avLst/>
            </a:prstGeom>
          </p:spPr>
          <p:txBody>
            <a:bodyPr wrap="none">
              <a:spAutoFit/>
            </a:bodyPr>
            <a:lstStyle/>
            <a:p>
              <a:r>
                <a:rPr lang="en-US" sz="1400" b="1" dirty="0" smtClean="0">
                  <a:solidFill>
                    <a:srgbClr val="00685D"/>
                  </a:solidFill>
                  <a:latin typeface="Calibri"/>
                </a:rPr>
                <a:t>Deploy Application</a:t>
              </a:r>
            </a:p>
          </p:txBody>
        </p:sp>
      </p:grpSp>
      <p:grpSp>
        <p:nvGrpSpPr>
          <p:cNvPr id="14" name="Group 13"/>
          <p:cNvGrpSpPr/>
          <p:nvPr/>
        </p:nvGrpSpPr>
        <p:grpSpPr>
          <a:xfrm>
            <a:off x="676161" y="2894321"/>
            <a:ext cx="2396074" cy="318757"/>
            <a:chOff x="674064" y="4111483"/>
            <a:chExt cx="2396074" cy="318757"/>
          </a:xfrm>
        </p:grpSpPr>
        <p:pic>
          <p:nvPicPr>
            <p:cNvPr id="15" name="Picture 14" descr="Time 128x12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064" y="4111483"/>
              <a:ext cx="308864" cy="308864"/>
            </a:xfrm>
            <a:prstGeom prst="rect">
              <a:avLst/>
            </a:prstGeom>
          </p:spPr>
        </p:pic>
        <p:sp>
          <p:nvSpPr>
            <p:cNvPr id="16" name="Rectangle 15"/>
            <p:cNvSpPr/>
            <p:nvPr/>
          </p:nvSpPr>
          <p:spPr>
            <a:xfrm>
              <a:off x="1076170" y="4122463"/>
              <a:ext cx="1993968" cy="307777"/>
            </a:xfrm>
            <a:prstGeom prst="rect">
              <a:avLst/>
            </a:prstGeom>
          </p:spPr>
          <p:txBody>
            <a:bodyPr wrap="none">
              <a:spAutoFit/>
            </a:bodyPr>
            <a:lstStyle/>
            <a:p>
              <a:r>
                <a:rPr lang="en-US" sz="1400" b="1" dirty="0" smtClean="0">
                  <a:solidFill>
                    <a:srgbClr val="00685D"/>
                  </a:solidFill>
                  <a:latin typeface="Calibri"/>
                </a:rPr>
                <a:t>Configure Load Balancer</a:t>
              </a:r>
            </a:p>
          </p:txBody>
        </p:sp>
      </p:grpSp>
      <p:grpSp>
        <p:nvGrpSpPr>
          <p:cNvPr id="17" name="Group 16"/>
          <p:cNvGrpSpPr/>
          <p:nvPr/>
        </p:nvGrpSpPr>
        <p:grpSpPr>
          <a:xfrm>
            <a:off x="666681" y="3733632"/>
            <a:ext cx="2856624" cy="345892"/>
            <a:chOff x="674064" y="3969328"/>
            <a:chExt cx="2856624" cy="314447"/>
          </a:xfrm>
        </p:grpSpPr>
        <p:pic>
          <p:nvPicPr>
            <p:cNvPr id="18" name="Picture 17" descr="Time 128x12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064" y="3969328"/>
              <a:ext cx="308864" cy="308864"/>
            </a:xfrm>
            <a:prstGeom prst="rect">
              <a:avLst/>
            </a:prstGeom>
          </p:spPr>
        </p:pic>
        <p:sp>
          <p:nvSpPr>
            <p:cNvPr id="19" name="Rectangle 18"/>
            <p:cNvSpPr/>
            <p:nvPr/>
          </p:nvSpPr>
          <p:spPr>
            <a:xfrm>
              <a:off x="1076170" y="3975998"/>
              <a:ext cx="2454518" cy="307777"/>
            </a:xfrm>
            <a:prstGeom prst="rect">
              <a:avLst/>
            </a:prstGeom>
          </p:spPr>
          <p:txBody>
            <a:bodyPr wrap="none">
              <a:spAutoFit/>
            </a:bodyPr>
            <a:lstStyle/>
            <a:p>
              <a:r>
                <a:rPr lang="en-US" sz="1400" b="1" dirty="0" smtClean="0">
                  <a:solidFill>
                    <a:srgbClr val="00685D"/>
                  </a:solidFill>
                  <a:latin typeface="Calibri"/>
                </a:rPr>
                <a:t>Configure Service Connectivity</a:t>
              </a:r>
              <a:endParaRPr lang="en-US" sz="1400" dirty="0">
                <a:solidFill>
                  <a:srgbClr val="00685D"/>
                </a:solidFill>
                <a:latin typeface="Arial"/>
              </a:endParaRPr>
            </a:p>
          </p:txBody>
        </p:sp>
      </p:grpSp>
      <p:grpSp>
        <p:nvGrpSpPr>
          <p:cNvPr id="20" name="Group 19"/>
          <p:cNvGrpSpPr/>
          <p:nvPr/>
        </p:nvGrpSpPr>
        <p:grpSpPr>
          <a:xfrm>
            <a:off x="657205" y="4164231"/>
            <a:ext cx="1941710" cy="309280"/>
            <a:chOff x="674064" y="3969328"/>
            <a:chExt cx="1941710" cy="309280"/>
          </a:xfrm>
        </p:grpSpPr>
        <p:pic>
          <p:nvPicPr>
            <p:cNvPr id="21" name="Picture 20" descr="Time 128x12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064" y="3969328"/>
              <a:ext cx="308864" cy="308864"/>
            </a:xfrm>
            <a:prstGeom prst="rect">
              <a:avLst/>
            </a:prstGeom>
          </p:spPr>
        </p:pic>
        <p:sp>
          <p:nvSpPr>
            <p:cNvPr id="22" name="Rectangle 21"/>
            <p:cNvSpPr/>
            <p:nvPr/>
          </p:nvSpPr>
          <p:spPr>
            <a:xfrm>
              <a:off x="1076170" y="3970831"/>
              <a:ext cx="1539604" cy="307777"/>
            </a:xfrm>
            <a:prstGeom prst="rect">
              <a:avLst/>
            </a:prstGeom>
          </p:spPr>
          <p:txBody>
            <a:bodyPr wrap="none">
              <a:spAutoFit/>
            </a:bodyPr>
            <a:lstStyle/>
            <a:p>
              <a:r>
                <a:rPr lang="en-US" sz="1400" b="1" dirty="0" smtClean="0">
                  <a:solidFill>
                    <a:srgbClr val="00685D"/>
                  </a:solidFill>
                  <a:latin typeface="Calibri"/>
                </a:rPr>
                <a:t>Configure Firewall</a:t>
              </a:r>
              <a:endParaRPr lang="en-US" sz="1400" dirty="0">
                <a:solidFill>
                  <a:srgbClr val="00685D"/>
                </a:solidFill>
                <a:latin typeface="Arial"/>
              </a:endParaRPr>
            </a:p>
          </p:txBody>
        </p:sp>
      </p:grpSp>
      <p:cxnSp>
        <p:nvCxnSpPr>
          <p:cNvPr id="29" name="Straight Connector 28"/>
          <p:cNvCxnSpPr/>
          <p:nvPr/>
        </p:nvCxnSpPr>
        <p:spPr>
          <a:xfrm flipH="1">
            <a:off x="4568446" y="1004534"/>
            <a:ext cx="28434" cy="3496917"/>
          </a:xfrm>
          <a:prstGeom prst="line">
            <a:avLst/>
          </a:prstGeom>
          <a:ln w="12700" cmpd="sng">
            <a:gradFill flip="none" rotWithShape="1">
              <a:gsLst>
                <a:gs pos="0">
                  <a:schemeClr val="bg2"/>
                </a:gs>
                <a:gs pos="100000">
                  <a:srgbClr val="FFFFFF"/>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a:blip r:embed="rId4"/>
          <a:stretch>
            <a:fillRect/>
          </a:stretch>
        </p:blipFill>
        <p:spPr>
          <a:xfrm>
            <a:off x="3271008" y="984064"/>
            <a:ext cx="1211580" cy="605790"/>
          </a:xfrm>
          <a:prstGeom prst="rect">
            <a:avLst/>
          </a:prstGeom>
        </p:spPr>
      </p:pic>
      <p:grpSp>
        <p:nvGrpSpPr>
          <p:cNvPr id="58" name="Group 57"/>
          <p:cNvGrpSpPr/>
          <p:nvPr/>
        </p:nvGrpSpPr>
        <p:grpSpPr>
          <a:xfrm>
            <a:off x="4994959" y="2644973"/>
            <a:ext cx="1018152" cy="307777"/>
            <a:chOff x="4994959" y="2552567"/>
            <a:chExt cx="1018152" cy="307777"/>
          </a:xfrm>
        </p:grpSpPr>
        <p:sp>
          <p:nvSpPr>
            <p:cNvPr id="35" name="Rectangle 34"/>
            <p:cNvSpPr/>
            <p:nvPr/>
          </p:nvSpPr>
          <p:spPr>
            <a:xfrm>
              <a:off x="5295271" y="2552567"/>
              <a:ext cx="717840" cy="307777"/>
            </a:xfrm>
            <a:prstGeom prst="rect">
              <a:avLst/>
            </a:prstGeom>
          </p:spPr>
          <p:txBody>
            <a:bodyPr wrap="none">
              <a:spAutoFit/>
            </a:bodyPr>
            <a:lstStyle/>
            <a:p>
              <a:r>
                <a:rPr lang="en-US" sz="1400" b="1" dirty="0" err="1" smtClean="0">
                  <a:solidFill>
                    <a:srgbClr val="00685D"/>
                  </a:solidFill>
                  <a:latin typeface="Calibri"/>
                </a:rPr>
                <a:t>cf</a:t>
              </a:r>
              <a:r>
                <a:rPr lang="en-US" sz="1400" b="1" dirty="0" smtClean="0">
                  <a:solidFill>
                    <a:srgbClr val="00685D"/>
                  </a:solidFill>
                  <a:latin typeface="Calibri"/>
                </a:rPr>
                <a:t> push</a:t>
              </a:r>
              <a:endParaRPr lang="en-US" sz="1400" dirty="0">
                <a:solidFill>
                  <a:srgbClr val="00685D"/>
                </a:solidFill>
                <a:latin typeface="Arial"/>
              </a:endParaRPr>
            </a:p>
          </p:txBody>
        </p:sp>
        <p:sp>
          <p:nvSpPr>
            <p:cNvPr id="48" name="Oval 47"/>
            <p:cNvSpPr/>
            <p:nvPr/>
          </p:nvSpPr>
          <p:spPr>
            <a:xfrm>
              <a:off x="4994959" y="2615605"/>
              <a:ext cx="236953" cy="236919"/>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grpSp>
        <p:nvGrpSpPr>
          <p:cNvPr id="49" name="Group 48"/>
          <p:cNvGrpSpPr/>
          <p:nvPr/>
        </p:nvGrpSpPr>
        <p:grpSpPr>
          <a:xfrm>
            <a:off x="667433" y="3298450"/>
            <a:ext cx="2552817" cy="339750"/>
            <a:chOff x="674064" y="3969328"/>
            <a:chExt cx="2552817" cy="308864"/>
          </a:xfrm>
        </p:grpSpPr>
        <p:pic>
          <p:nvPicPr>
            <p:cNvPr id="50" name="Picture 49" descr="Time 128x12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064" y="3969328"/>
              <a:ext cx="308864" cy="308864"/>
            </a:xfrm>
            <a:prstGeom prst="rect">
              <a:avLst/>
            </a:prstGeom>
          </p:spPr>
        </p:pic>
        <p:sp>
          <p:nvSpPr>
            <p:cNvPr id="51" name="Rectangle 50"/>
            <p:cNvSpPr/>
            <p:nvPr/>
          </p:nvSpPr>
          <p:spPr>
            <a:xfrm>
              <a:off x="1076170" y="3984613"/>
              <a:ext cx="2150711" cy="279797"/>
            </a:xfrm>
            <a:prstGeom prst="rect">
              <a:avLst/>
            </a:prstGeom>
          </p:spPr>
          <p:txBody>
            <a:bodyPr wrap="none">
              <a:spAutoFit/>
            </a:bodyPr>
            <a:lstStyle/>
            <a:p>
              <a:r>
                <a:rPr lang="en-US" sz="1400" b="1" dirty="0" smtClean="0">
                  <a:solidFill>
                    <a:srgbClr val="00685D"/>
                  </a:solidFill>
                  <a:latin typeface="Calibri"/>
                </a:rPr>
                <a:t>Configure SSL Termination</a:t>
              </a:r>
              <a:endParaRPr lang="en-US" sz="1400" dirty="0">
                <a:solidFill>
                  <a:srgbClr val="00685D"/>
                </a:solidFill>
                <a:latin typeface="Arial"/>
              </a:endParaRPr>
            </a:p>
          </p:txBody>
        </p:sp>
      </p:grpSp>
      <p:pic>
        <p:nvPicPr>
          <p:cNvPr id="57" name="Picture 56"/>
          <p:cNvPicPr>
            <a:picLocks noChangeAspect="1"/>
          </p:cNvPicPr>
          <p:nvPr/>
        </p:nvPicPr>
        <p:blipFill>
          <a:blip r:embed="rId5"/>
          <a:stretch>
            <a:fillRect/>
          </a:stretch>
        </p:blipFill>
        <p:spPr>
          <a:xfrm>
            <a:off x="7148100" y="992585"/>
            <a:ext cx="1843151" cy="686435"/>
          </a:xfrm>
          <a:prstGeom prst="rect">
            <a:avLst/>
          </a:prstGeom>
        </p:spPr>
      </p:pic>
      <p:pic>
        <p:nvPicPr>
          <p:cNvPr id="32" name="Picture 31"/>
          <p:cNvPicPr>
            <a:picLocks noChangeAspect="1"/>
          </p:cNvPicPr>
          <p:nvPr/>
        </p:nvPicPr>
        <p:blipFill>
          <a:blip r:embed="rId6" cstate="print"/>
          <a:stretch>
            <a:fillRect/>
          </a:stretch>
        </p:blipFill>
        <p:spPr>
          <a:xfrm>
            <a:off x="2146546" y="1158371"/>
            <a:ext cx="1073151" cy="271929"/>
          </a:xfrm>
          <a:prstGeom prst="rect">
            <a:avLst/>
          </a:prstGeom>
          <a:noFill/>
          <a:ln>
            <a:noFill/>
          </a:ln>
        </p:spPr>
      </p:pic>
      <p:pic>
        <p:nvPicPr>
          <p:cNvPr id="34" name="Picture 33"/>
          <p:cNvPicPr>
            <a:picLocks noChangeAspect="1"/>
          </p:cNvPicPr>
          <p:nvPr/>
        </p:nvPicPr>
        <p:blipFill>
          <a:blip r:embed="rId7" cstate="print"/>
          <a:stretch>
            <a:fillRect/>
          </a:stretch>
        </p:blipFill>
        <p:spPr>
          <a:xfrm>
            <a:off x="1624433" y="1098134"/>
            <a:ext cx="442331" cy="457200"/>
          </a:xfrm>
          <a:prstGeom prst="rect">
            <a:avLst/>
          </a:prstGeom>
        </p:spPr>
      </p:pic>
      <p:pic>
        <p:nvPicPr>
          <p:cNvPr id="33" name="Picture 32" descr="icon_cf_green@2x.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85377" y="3618107"/>
            <a:ext cx="901902" cy="901902"/>
          </a:xfrm>
          <a:prstGeom prst="rect">
            <a:avLst/>
          </a:prstGeom>
          <a:effectLst>
            <a:outerShdw blurRad="50800" dist="38100" dir="2700000" algn="tl" rotWithShape="0">
              <a:srgbClr val="000000">
                <a:alpha val="43000"/>
              </a:srgbClr>
            </a:outerShdw>
          </a:effectLst>
        </p:spPr>
      </p:pic>
      <p:pic>
        <p:nvPicPr>
          <p:cNvPr id="36" name="Picture 35" descr="VMW-LGO-CloudFoundry-217-square.png"/>
          <p:cNvPicPr>
            <a:picLocks noChangeAspect="1"/>
          </p:cNvPicPr>
          <p:nvPr/>
        </p:nvPicPr>
        <p:blipFill>
          <a:blip r:embed="rId9" cstate="print"/>
          <a:stretch>
            <a:fillRect/>
          </a:stretch>
        </p:blipFill>
        <p:spPr>
          <a:xfrm>
            <a:off x="8056687" y="0"/>
            <a:ext cx="965635" cy="965635"/>
          </a:xfrm>
          <a:prstGeom prst="rect">
            <a:avLst/>
          </a:prstGeom>
        </p:spPr>
      </p:pic>
    </p:spTree>
    <p:extLst>
      <p:ext uri="{BB962C8B-B14F-4D97-AF65-F5344CB8AC3E}">
        <p14:creationId xmlns:p14="http://schemas.microsoft.com/office/powerpoint/2010/main" val="373241528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900" decel="100000" fill="hold"/>
                                        <p:tgtEl>
                                          <p:spTgt spid="8"/>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900" decel="100000" fill="hold"/>
                                        <p:tgtEl>
                                          <p:spTgt spid="11"/>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900" decel="100000" fill="hold"/>
                                        <p:tgtEl>
                                          <p:spTgt spid="14"/>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1000"/>
                                        <p:tgtEl>
                                          <p:spTgt spid="49"/>
                                        </p:tgtEl>
                                      </p:cBhvr>
                                    </p:animEffect>
                                    <p:anim calcmode="lin" valueType="num">
                                      <p:cBhvr>
                                        <p:cTn id="32" dur="1000" fill="hold"/>
                                        <p:tgtEl>
                                          <p:spTgt spid="49"/>
                                        </p:tgtEl>
                                        <p:attrNameLst>
                                          <p:attrName>ppt_x</p:attrName>
                                        </p:attrNameLst>
                                      </p:cBhvr>
                                      <p:tavLst>
                                        <p:tav tm="0">
                                          <p:val>
                                            <p:strVal val="#ppt_x"/>
                                          </p:val>
                                        </p:tav>
                                        <p:tav tm="100000">
                                          <p:val>
                                            <p:strVal val="#ppt_x"/>
                                          </p:val>
                                        </p:tav>
                                      </p:tavLst>
                                    </p:anim>
                                    <p:anim calcmode="lin" valueType="num">
                                      <p:cBhvr>
                                        <p:cTn id="33" dur="900" decel="100000" fill="hold"/>
                                        <p:tgtEl>
                                          <p:spTgt spid="49"/>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49"/>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900" decel="100000" fill="hold"/>
                                        <p:tgtEl>
                                          <p:spTgt spid="17"/>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41" presetID="37"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900" decel="100000" fill="hold"/>
                                        <p:tgtEl>
                                          <p:spTgt spid="20"/>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37" presetClass="entr" presetSubtype="0" fill="hold" nodeType="click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1000"/>
                                        <p:tgtEl>
                                          <p:spTgt spid="58"/>
                                        </p:tgtEl>
                                      </p:cBhvr>
                                    </p:animEffect>
                                    <p:anim calcmode="lin" valueType="num">
                                      <p:cBhvr>
                                        <p:cTn id="52" dur="1000" fill="hold"/>
                                        <p:tgtEl>
                                          <p:spTgt spid="58"/>
                                        </p:tgtEl>
                                        <p:attrNameLst>
                                          <p:attrName>ppt_x</p:attrName>
                                        </p:attrNameLst>
                                      </p:cBhvr>
                                      <p:tavLst>
                                        <p:tav tm="0">
                                          <p:val>
                                            <p:strVal val="#ppt_x"/>
                                          </p:val>
                                        </p:tav>
                                        <p:tav tm="100000">
                                          <p:val>
                                            <p:strVal val="#ppt_x"/>
                                          </p:val>
                                        </p:tav>
                                      </p:tavLst>
                                    </p:anim>
                                    <p:anim calcmode="lin" valueType="num">
                                      <p:cBhvr>
                                        <p:cTn id="53" dur="900" decel="100000" fill="hold"/>
                                        <p:tgtEl>
                                          <p:spTgt spid="58"/>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5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4064" y="1909367"/>
            <a:ext cx="8376645" cy="769441"/>
          </a:xfrm>
          <a:prstGeom prst="rect">
            <a:avLst/>
          </a:prstGeom>
        </p:spPr>
        <p:txBody>
          <a:bodyPr wrap="square">
            <a:spAutoFit/>
          </a:bodyPr>
          <a:lstStyle/>
          <a:p>
            <a:r>
              <a:rPr lang="en-US" sz="4400" dirty="0"/>
              <a:t>Ease of </a:t>
            </a:r>
            <a:r>
              <a:rPr lang="en-US" sz="4400" dirty="0" smtClean="0"/>
              <a:t>Scalability:  </a:t>
            </a:r>
            <a:r>
              <a:rPr lang="en-US" sz="4400" b="1" dirty="0" err="1">
                <a:latin typeface="Courier New"/>
                <a:cs typeface="Courier New"/>
              </a:rPr>
              <a:t>cf</a:t>
            </a:r>
            <a:r>
              <a:rPr lang="en-US" sz="4400" b="1" dirty="0">
                <a:latin typeface="Courier New"/>
                <a:cs typeface="Courier New"/>
              </a:rPr>
              <a:t> </a:t>
            </a:r>
            <a:r>
              <a:rPr lang="en-US" sz="4400" b="1" dirty="0" smtClean="0">
                <a:latin typeface="Courier New"/>
                <a:cs typeface="Courier New"/>
              </a:rPr>
              <a:t>scale</a:t>
            </a:r>
            <a:endParaRPr lang="en-US" sz="4400" dirty="0"/>
          </a:p>
        </p:txBody>
      </p:sp>
      <p:pic>
        <p:nvPicPr>
          <p:cNvPr id="3" name="Picture 2" descr="icon_cf_green@2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5377" y="3618107"/>
            <a:ext cx="901902" cy="901902"/>
          </a:xfrm>
          <a:prstGeom prst="rect">
            <a:avLst/>
          </a:prstGeom>
          <a:effectLst>
            <a:outerShdw blurRad="50800" dist="38100" dir="2700000" algn="tl" rotWithShape="0">
              <a:srgbClr val="000000">
                <a:alpha val="43000"/>
              </a:srgbClr>
            </a:outerShdw>
          </a:effectLst>
        </p:spPr>
      </p:pic>
      <p:pic>
        <p:nvPicPr>
          <p:cNvPr id="4" name="Picture 3" descr="VMW-LGO-CloudFoundry-217-square.png"/>
          <p:cNvPicPr>
            <a:picLocks noChangeAspect="1"/>
          </p:cNvPicPr>
          <p:nvPr/>
        </p:nvPicPr>
        <p:blipFill>
          <a:blip r:embed="rId3" cstate="print"/>
          <a:stretch>
            <a:fillRect/>
          </a:stretch>
        </p:blipFill>
        <p:spPr>
          <a:xfrm>
            <a:off x="8056687" y="0"/>
            <a:ext cx="965635" cy="965635"/>
          </a:xfrm>
          <a:prstGeom prst="rect">
            <a:avLst/>
          </a:prstGeom>
        </p:spPr>
      </p:pic>
    </p:spTree>
    <p:extLst>
      <p:ext uri="{BB962C8B-B14F-4D97-AF65-F5344CB8AC3E}">
        <p14:creationId xmlns:p14="http://schemas.microsoft.com/office/powerpoint/2010/main" val="1285687584"/>
      </p:ext>
    </p:extLst>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 Placeholder 59"/>
          <p:cNvSpPr>
            <a:spLocks noGrp="1"/>
          </p:cNvSpPr>
          <p:nvPr>
            <p:ph type="body" idx="1"/>
          </p:nvPr>
        </p:nvSpPr>
        <p:spPr/>
        <p:txBody>
          <a:bodyPr/>
          <a:lstStyle/>
          <a:p>
            <a:r>
              <a:rPr lang="en-US" sz="1800" dirty="0" err="1" smtClean="0"/>
              <a:t>IaaS</a:t>
            </a:r>
            <a:r>
              <a:rPr lang="en-US" sz="1800" dirty="0" smtClean="0"/>
              <a:t> versus </a:t>
            </a:r>
            <a:r>
              <a:rPr lang="en-US" sz="1800" dirty="0" err="1" smtClean="0"/>
              <a:t>PaaS</a:t>
            </a:r>
            <a:endParaRPr lang="en-US" sz="1800" dirty="0"/>
          </a:p>
        </p:txBody>
      </p:sp>
      <p:sp>
        <p:nvSpPr>
          <p:cNvPr id="2" name="Title 1"/>
          <p:cNvSpPr>
            <a:spLocks noGrp="1"/>
          </p:cNvSpPr>
          <p:nvPr>
            <p:ph type="title"/>
          </p:nvPr>
        </p:nvSpPr>
        <p:spPr/>
        <p:txBody>
          <a:bodyPr/>
          <a:lstStyle/>
          <a:p>
            <a:r>
              <a:rPr lang="en-US" dirty="0" smtClean="0"/>
              <a:t>Scaling an Application</a:t>
            </a:r>
            <a:endParaRPr lang="en-US" dirty="0"/>
          </a:p>
        </p:txBody>
      </p:sp>
      <p:grpSp>
        <p:nvGrpSpPr>
          <p:cNvPr id="4" name="Group 3"/>
          <p:cNvGrpSpPr/>
          <p:nvPr/>
        </p:nvGrpSpPr>
        <p:grpSpPr>
          <a:xfrm>
            <a:off x="674660" y="1644165"/>
            <a:ext cx="1966957" cy="309280"/>
            <a:chOff x="674064" y="3969328"/>
            <a:chExt cx="1966957" cy="309280"/>
          </a:xfrm>
        </p:grpSpPr>
        <p:pic>
          <p:nvPicPr>
            <p:cNvPr id="5" name="Picture 4" descr="Time 128x12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064" y="3969328"/>
              <a:ext cx="308864" cy="308864"/>
            </a:xfrm>
            <a:prstGeom prst="rect">
              <a:avLst/>
            </a:prstGeom>
          </p:spPr>
        </p:pic>
        <p:sp>
          <p:nvSpPr>
            <p:cNvPr id="6" name="Rectangle 5"/>
            <p:cNvSpPr/>
            <p:nvPr/>
          </p:nvSpPr>
          <p:spPr>
            <a:xfrm>
              <a:off x="1076170" y="3970831"/>
              <a:ext cx="1564851" cy="307777"/>
            </a:xfrm>
            <a:prstGeom prst="rect">
              <a:avLst/>
            </a:prstGeom>
          </p:spPr>
          <p:txBody>
            <a:bodyPr wrap="none">
              <a:spAutoFit/>
            </a:bodyPr>
            <a:lstStyle/>
            <a:p>
              <a:r>
                <a:rPr lang="en-US" sz="1400" b="1" dirty="0" smtClean="0">
                  <a:solidFill>
                    <a:srgbClr val="00685D"/>
                  </a:solidFill>
                  <a:latin typeface="Calibri"/>
                </a:rPr>
                <a:t>Provision New VM</a:t>
              </a:r>
              <a:endParaRPr lang="en-US" sz="1400" dirty="0">
                <a:solidFill>
                  <a:srgbClr val="00685D"/>
                </a:solidFill>
                <a:latin typeface="Arial"/>
              </a:endParaRPr>
            </a:p>
          </p:txBody>
        </p:sp>
      </p:grpSp>
      <p:grpSp>
        <p:nvGrpSpPr>
          <p:cNvPr id="8" name="Group 7"/>
          <p:cNvGrpSpPr/>
          <p:nvPr/>
        </p:nvGrpSpPr>
        <p:grpSpPr>
          <a:xfrm>
            <a:off x="665932" y="2042956"/>
            <a:ext cx="2612968" cy="309280"/>
            <a:chOff x="674064" y="3969328"/>
            <a:chExt cx="2612968" cy="309280"/>
          </a:xfrm>
        </p:grpSpPr>
        <p:pic>
          <p:nvPicPr>
            <p:cNvPr id="9" name="Picture 8" descr="Time 128x12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064" y="3969328"/>
              <a:ext cx="308864" cy="308864"/>
            </a:xfrm>
            <a:prstGeom prst="rect">
              <a:avLst/>
            </a:prstGeom>
          </p:spPr>
        </p:pic>
        <p:sp>
          <p:nvSpPr>
            <p:cNvPr id="10" name="Rectangle 9"/>
            <p:cNvSpPr/>
            <p:nvPr/>
          </p:nvSpPr>
          <p:spPr>
            <a:xfrm>
              <a:off x="1076170" y="3970831"/>
              <a:ext cx="2210862" cy="307777"/>
            </a:xfrm>
            <a:prstGeom prst="rect">
              <a:avLst/>
            </a:prstGeom>
          </p:spPr>
          <p:txBody>
            <a:bodyPr wrap="none">
              <a:spAutoFit/>
            </a:bodyPr>
            <a:lstStyle/>
            <a:p>
              <a:r>
                <a:rPr lang="en-US" sz="1400" b="1" dirty="0" smtClean="0">
                  <a:solidFill>
                    <a:srgbClr val="00685D"/>
                  </a:solidFill>
                  <a:latin typeface="Calibri"/>
                </a:rPr>
                <a:t>Install Application Runtime</a:t>
              </a:r>
              <a:endParaRPr lang="en-US" sz="1400" dirty="0">
                <a:solidFill>
                  <a:srgbClr val="00685D"/>
                </a:solidFill>
                <a:latin typeface="Arial"/>
              </a:endParaRPr>
            </a:p>
          </p:txBody>
        </p:sp>
      </p:grpSp>
      <p:grpSp>
        <p:nvGrpSpPr>
          <p:cNvPr id="11" name="Group 10"/>
          <p:cNvGrpSpPr/>
          <p:nvPr/>
        </p:nvGrpSpPr>
        <p:grpSpPr>
          <a:xfrm>
            <a:off x="666682" y="2441748"/>
            <a:ext cx="2004302" cy="318757"/>
            <a:chOff x="674064" y="3969328"/>
            <a:chExt cx="2004302" cy="318757"/>
          </a:xfrm>
        </p:grpSpPr>
        <p:pic>
          <p:nvPicPr>
            <p:cNvPr id="12" name="Picture 11" descr="Time 128x12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064" y="3969328"/>
              <a:ext cx="308864" cy="308864"/>
            </a:xfrm>
            <a:prstGeom prst="rect">
              <a:avLst/>
            </a:prstGeom>
          </p:spPr>
        </p:pic>
        <p:sp>
          <p:nvSpPr>
            <p:cNvPr id="13" name="Rectangle 12"/>
            <p:cNvSpPr/>
            <p:nvPr/>
          </p:nvSpPr>
          <p:spPr>
            <a:xfrm>
              <a:off x="1076170" y="3980308"/>
              <a:ext cx="1602196" cy="307777"/>
            </a:xfrm>
            <a:prstGeom prst="rect">
              <a:avLst/>
            </a:prstGeom>
          </p:spPr>
          <p:txBody>
            <a:bodyPr wrap="none">
              <a:spAutoFit/>
            </a:bodyPr>
            <a:lstStyle/>
            <a:p>
              <a:r>
                <a:rPr lang="en-US" sz="1400" b="1" dirty="0" smtClean="0">
                  <a:solidFill>
                    <a:srgbClr val="00685D"/>
                  </a:solidFill>
                  <a:latin typeface="Calibri"/>
                </a:rPr>
                <a:t>Deploy Application</a:t>
              </a:r>
            </a:p>
          </p:txBody>
        </p:sp>
      </p:grpSp>
      <p:grpSp>
        <p:nvGrpSpPr>
          <p:cNvPr id="14" name="Group 13"/>
          <p:cNvGrpSpPr/>
          <p:nvPr/>
        </p:nvGrpSpPr>
        <p:grpSpPr>
          <a:xfrm>
            <a:off x="676161" y="2830294"/>
            <a:ext cx="3592690" cy="318757"/>
            <a:chOff x="674064" y="4111483"/>
            <a:chExt cx="3592690" cy="318757"/>
          </a:xfrm>
        </p:grpSpPr>
        <p:pic>
          <p:nvPicPr>
            <p:cNvPr id="15" name="Picture 14" descr="Time 128x12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064" y="4111483"/>
              <a:ext cx="308864" cy="308864"/>
            </a:xfrm>
            <a:prstGeom prst="rect">
              <a:avLst/>
            </a:prstGeom>
          </p:spPr>
        </p:pic>
        <p:sp>
          <p:nvSpPr>
            <p:cNvPr id="16" name="Rectangle 15"/>
            <p:cNvSpPr/>
            <p:nvPr/>
          </p:nvSpPr>
          <p:spPr>
            <a:xfrm>
              <a:off x="1076170" y="4122463"/>
              <a:ext cx="3190584" cy="307777"/>
            </a:xfrm>
            <a:prstGeom prst="rect">
              <a:avLst/>
            </a:prstGeom>
          </p:spPr>
          <p:txBody>
            <a:bodyPr wrap="none">
              <a:spAutoFit/>
            </a:bodyPr>
            <a:lstStyle/>
            <a:p>
              <a:r>
                <a:rPr lang="en-US" sz="1400" b="1" dirty="0" smtClean="0">
                  <a:solidFill>
                    <a:srgbClr val="00685D"/>
                  </a:solidFill>
                  <a:latin typeface="Calibri"/>
                </a:rPr>
                <a:t>Configure Load Balancer / Update Route</a:t>
              </a:r>
            </a:p>
          </p:txBody>
        </p:sp>
      </p:grpSp>
      <p:grpSp>
        <p:nvGrpSpPr>
          <p:cNvPr id="17" name="Group 16"/>
          <p:cNvGrpSpPr/>
          <p:nvPr/>
        </p:nvGrpSpPr>
        <p:grpSpPr>
          <a:xfrm>
            <a:off x="666681" y="3224186"/>
            <a:ext cx="2856624" cy="345892"/>
            <a:chOff x="674064" y="3969328"/>
            <a:chExt cx="2856624" cy="314447"/>
          </a:xfrm>
        </p:grpSpPr>
        <p:pic>
          <p:nvPicPr>
            <p:cNvPr id="18" name="Picture 17" descr="Time 128x12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064" y="3969328"/>
              <a:ext cx="308864" cy="308864"/>
            </a:xfrm>
            <a:prstGeom prst="rect">
              <a:avLst/>
            </a:prstGeom>
          </p:spPr>
        </p:pic>
        <p:sp>
          <p:nvSpPr>
            <p:cNvPr id="19" name="Rectangle 18"/>
            <p:cNvSpPr/>
            <p:nvPr/>
          </p:nvSpPr>
          <p:spPr>
            <a:xfrm>
              <a:off x="1076170" y="3975998"/>
              <a:ext cx="2454518" cy="307777"/>
            </a:xfrm>
            <a:prstGeom prst="rect">
              <a:avLst/>
            </a:prstGeom>
          </p:spPr>
          <p:txBody>
            <a:bodyPr wrap="none">
              <a:spAutoFit/>
            </a:bodyPr>
            <a:lstStyle/>
            <a:p>
              <a:r>
                <a:rPr lang="en-US" sz="1400" b="1" dirty="0" smtClean="0">
                  <a:solidFill>
                    <a:srgbClr val="00685D"/>
                  </a:solidFill>
                  <a:latin typeface="Calibri"/>
                </a:rPr>
                <a:t>Configure Service Connectivity</a:t>
              </a:r>
              <a:endParaRPr lang="en-US" sz="1400" dirty="0">
                <a:solidFill>
                  <a:srgbClr val="00685D"/>
                </a:solidFill>
                <a:latin typeface="Arial"/>
              </a:endParaRPr>
            </a:p>
          </p:txBody>
        </p:sp>
      </p:grpSp>
      <p:grpSp>
        <p:nvGrpSpPr>
          <p:cNvPr id="20" name="Group 19"/>
          <p:cNvGrpSpPr/>
          <p:nvPr/>
        </p:nvGrpSpPr>
        <p:grpSpPr>
          <a:xfrm>
            <a:off x="657205" y="3654785"/>
            <a:ext cx="1941710" cy="309280"/>
            <a:chOff x="674064" y="3969328"/>
            <a:chExt cx="1941710" cy="309280"/>
          </a:xfrm>
        </p:grpSpPr>
        <p:pic>
          <p:nvPicPr>
            <p:cNvPr id="21" name="Picture 20" descr="Time 128x12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064" y="3969328"/>
              <a:ext cx="308864" cy="308864"/>
            </a:xfrm>
            <a:prstGeom prst="rect">
              <a:avLst/>
            </a:prstGeom>
          </p:spPr>
        </p:pic>
        <p:sp>
          <p:nvSpPr>
            <p:cNvPr id="22" name="Rectangle 21"/>
            <p:cNvSpPr/>
            <p:nvPr/>
          </p:nvSpPr>
          <p:spPr>
            <a:xfrm>
              <a:off x="1076170" y="3970831"/>
              <a:ext cx="1539604" cy="307777"/>
            </a:xfrm>
            <a:prstGeom prst="rect">
              <a:avLst/>
            </a:prstGeom>
          </p:spPr>
          <p:txBody>
            <a:bodyPr wrap="none">
              <a:spAutoFit/>
            </a:bodyPr>
            <a:lstStyle/>
            <a:p>
              <a:r>
                <a:rPr lang="en-US" sz="1400" b="1" dirty="0" smtClean="0">
                  <a:solidFill>
                    <a:srgbClr val="00685D"/>
                  </a:solidFill>
                  <a:latin typeface="Calibri"/>
                </a:rPr>
                <a:t>Configure Firewall</a:t>
              </a:r>
              <a:endParaRPr lang="en-US" sz="1400" dirty="0">
                <a:solidFill>
                  <a:srgbClr val="00685D"/>
                </a:solidFill>
                <a:latin typeface="Arial"/>
              </a:endParaRPr>
            </a:p>
          </p:txBody>
        </p:sp>
      </p:grpSp>
      <p:cxnSp>
        <p:nvCxnSpPr>
          <p:cNvPr id="29" name="Straight Connector 28"/>
          <p:cNvCxnSpPr/>
          <p:nvPr/>
        </p:nvCxnSpPr>
        <p:spPr>
          <a:xfrm flipH="1">
            <a:off x="4568446" y="1004534"/>
            <a:ext cx="28434" cy="3496917"/>
          </a:xfrm>
          <a:prstGeom prst="line">
            <a:avLst/>
          </a:prstGeom>
          <a:ln w="12700" cmpd="sng">
            <a:gradFill flip="none" rotWithShape="1">
              <a:gsLst>
                <a:gs pos="0">
                  <a:schemeClr val="bg2"/>
                </a:gs>
                <a:gs pos="100000">
                  <a:srgbClr val="FFFFFF"/>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a:blip r:embed="rId4"/>
          <a:stretch>
            <a:fillRect/>
          </a:stretch>
        </p:blipFill>
        <p:spPr>
          <a:xfrm>
            <a:off x="3271008" y="984064"/>
            <a:ext cx="1211580" cy="605790"/>
          </a:xfrm>
          <a:prstGeom prst="rect">
            <a:avLst/>
          </a:prstGeom>
        </p:spPr>
      </p:pic>
      <p:grpSp>
        <p:nvGrpSpPr>
          <p:cNvPr id="58" name="Group 57"/>
          <p:cNvGrpSpPr/>
          <p:nvPr/>
        </p:nvGrpSpPr>
        <p:grpSpPr>
          <a:xfrm>
            <a:off x="4994959" y="2524136"/>
            <a:ext cx="1027357" cy="307777"/>
            <a:chOff x="4994959" y="2552567"/>
            <a:chExt cx="1027357" cy="307777"/>
          </a:xfrm>
        </p:grpSpPr>
        <p:sp>
          <p:nvSpPr>
            <p:cNvPr id="35" name="Rectangle 34"/>
            <p:cNvSpPr/>
            <p:nvPr/>
          </p:nvSpPr>
          <p:spPr>
            <a:xfrm>
              <a:off x="5295271" y="2552567"/>
              <a:ext cx="727045" cy="307777"/>
            </a:xfrm>
            <a:prstGeom prst="rect">
              <a:avLst/>
            </a:prstGeom>
          </p:spPr>
          <p:txBody>
            <a:bodyPr wrap="none">
              <a:spAutoFit/>
            </a:bodyPr>
            <a:lstStyle/>
            <a:p>
              <a:r>
                <a:rPr lang="en-US" sz="1400" b="1" dirty="0" err="1" smtClean="0">
                  <a:solidFill>
                    <a:srgbClr val="00685D"/>
                  </a:solidFill>
                  <a:latin typeface="Calibri"/>
                </a:rPr>
                <a:t>cf</a:t>
              </a:r>
              <a:r>
                <a:rPr lang="en-US" sz="1400" b="1" dirty="0" smtClean="0">
                  <a:solidFill>
                    <a:srgbClr val="00685D"/>
                  </a:solidFill>
                  <a:latin typeface="Calibri"/>
                </a:rPr>
                <a:t> scale</a:t>
              </a:r>
              <a:endParaRPr lang="en-US" sz="1400" dirty="0">
                <a:solidFill>
                  <a:srgbClr val="00685D"/>
                </a:solidFill>
                <a:latin typeface="Arial"/>
              </a:endParaRPr>
            </a:p>
          </p:txBody>
        </p:sp>
        <p:sp>
          <p:nvSpPr>
            <p:cNvPr id="48" name="Oval 47"/>
            <p:cNvSpPr/>
            <p:nvPr/>
          </p:nvSpPr>
          <p:spPr>
            <a:xfrm>
              <a:off x="4994959" y="2615605"/>
              <a:ext cx="236953" cy="236919"/>
            </a:xfrm>
            <a:prstGeom prst="ellipse">
              <a:avLst/>
            </a:prstGeom>
            <a:solidFill>
              <a:srgbClr val="F16F3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pic>
        <p:nvPicPr>
          <p:cNvPr id="57" name="Picture 56"/>
          <p:cNvPicPr>
            <a:picLocks noChangeAspect="1"/>
          </p:cNvPicPr>
          <p:nvPr/>
        </p:nvPicPr>
        <p:blipFill>
          <a:blip r:embed="rId5"/>
          <a:stretch>
            <a:fillRect/>
          </a:stretch>
        </p:blipFill>
        <p:spPr>
          <a:xfrm>
            <a:off x="7148100" y="992585"/>
            <a:ext cx="1843151" cy="686435"/>
          </a:xfrm>
          <a:prstGeom prst="rect">
            <a:avLst/>
          </a:prstGeom>
        </p:spPr>
      </p:pic>
      <p:pic>
        <p:nvPicPr>
          <p:cNvPr id="28" name="Picture 27"/>
          <p:cNvPicPr>
            <a:picLocks noChangeAspect="1"/>
          </p:cNvPicPr>
          <p:nvPr/>
        </p:nvPicPr>
        <p:blipFill>
          <a:blip r:embed="rId6" cstate="print"/>
          <a:stretch>
            <a:fillRect/>
          </a:stretch>
        </p:blipFill>
        <p:spPr>
          <a:xfrm>
            <a:off x="2146546" y="1158371"/>
            <a:ext cx="1073151" cy="271929"/>
          </a:xfrm>
          <a:prstGeom prst="rect">
            <a:avLst/>
          </a:prstGeom>
          <a:noFill/>
          <a:ln>
            <a:noFill/>
          </a:ln>
        </p:spPr>
      </p:pic>
      <p:pic>
        <p:nvPicPr>
          <p:cNvPr id="30" name="Picture 29"/>
          <p:cNvPicPr>
            <a:picLocks noChangeAspect="1"/>
          </p:cNvPicPr>
          <p:nvPr/>
        </p:nvPicPr>
        <p:blipFill>
          <a:blip r:embed="rId7" cstate="print"/>
          <a:stretch>
            <a:fillRect/>
          </a:stretch>
        </p:blipFill>
        <p:spPr>
          <a:xfrm>
            <a:off x="1624433" y="1098134"/>
            <a:ext cx="442331" cy="457200"/>
          </a:xfrm>
          <a:prstGeom prst="rect">
            <a:avLst/>
          </a:prstGeom>
        </p:spPr>
      </p:pic>
      <p:pic>
        <p:nvPicPr>
          <p:cNvPr id="32" name="Picture 31" descr="icon_cf_green@2x.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85377" y="3618107"/>
            <a:ext cx="901902" cy="901902"/>
          </a:xfrm>
          <a:prstGeom prst="rect">
            <a:avLst/>
          </a:prstGeom>
          <a:effectLst>
            <a:outerShdw blurRad="50800" dist="38100" dir="2700000" algn="tl" rotWithShape="0">
              <a:srgbClr val="000000">
                <a:alpha val="43000"/>
              </a:srgbClr>
            </a:outerShdw>
          </a:effectLst>
        </p:spPr>
      </p:pic>
      <p:pic>
        <p:nvPicPr>
          <p:cNvPr id="33" name="Picture 32" descr="VMW-LGO-CloudFoundry-217-square.png"/>
          <p:cNvPicPr>
            <a:picLocks noChangeAspect="1"/>
          </p:cNvPicPr>
          <p:nvPr/>
        </p:nvPicPr>
        <p:blipFill>
          <a:blip r:embed="rId9" cstate="print"/>
          <a:stretch>
            <a:fillRect/>
          </a:stretch>
        </p:blipFill>
        <p:spPr>
          <a:xfrm>
            <a:off x="8056687" y="0"/>
            <a:ext cx="965635" cy="965635"/>
          </a:xfrm>
          <a:prstGeom prst="rect">
            <a:avLst/>
          </a:prstGeom>
        </p:spPr>
      </p:pic>
    </p:spTree>
    <p:extLst>
      <p:ext uri="{BB962C8B-B14F-4D97-AF65-F5344CB8AC3E}">
        <p14:creationId xmlns:p14="http://schemas.microsoft.com/office/powerpoint/2010/main" val="389118612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900" decel="100000" fill="hold"/>
                                        <p:tgtEl>
                                          <p:spTgt spid="8"/>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900" decel="100000" fill="hold"/>
                                        <p:tgtEl>
                                          <p:spTgt spid="11"/>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900" decel="100000" fill="hold"/>
                                        <p:tgtEl>
                                          <p:spTgt spid="14"/>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900" decel="100000" fill="hold"/>
                                        <p:tgtEl>
                                          <p:spTgt spid="17"/>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1000"/>
                                        <p:tgtEl>
                                          <p:spTgt spid="20"/>
                                        </p:tgtEl>
                                      </p:cBhvr>
                                    </p:animEffect>
                                    <p:anim calcmode="lin" valueType="num">
                                      <p:cBhvr>
                                        <p:cTn id="38" dur="1000" fill="hold"/>
                                        <p:tgtEl>
                                          <p:spTgt spid="20"/>
                                        </p:tgtEl>
                                        <p:attrNameLst>
                                          <p:attrName>ppt_x</p:attrName>
                                        </p:attrNameLst>
                                      </p:cBhvr>
                                      <p:tavLst>
                                        <p:tav tm="0">
                                          <p:val>
                                            <p:strVal val="#ppt_x"/>
                                          </p:val>
                                        </p:tav>
                                        <p:tav tm="100000">
                                          <p:val>
                                            <p:strVal val="#ppt_x"/>
                                          </p:val>
                                        </p:tav>
                                      </p:tavLst>
                                    </p:anim>
                                    <p:anim calcmode="lin" valueType="num">
                                      <p:cBhvr>
                                        <p:cTn id="39" dur="900" decel="100000" fill="hold"/>
                                        <p:tgtEl>
                                          <p:spTgt spid="20"/>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7" presetClass="entr" presetSubtype="0" fill="hold" nodeType="click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fade">
                                      <p:cBhvr>
                                        <p:cTn id="45" dur="1000"/>
                                        <p:tgtEl>
                                          <p:spTgt spid="58"/>
                                        </p:tgtEl>
                                      </p:cBhvr>
                                    </p:animEffect>
                                    <p:anim calcmode="lin" valueType="num">
                                      <p:cBhvr>
                                        <p:cTn id="46" dur="1000" fill="hold"/>
                                        <p:tgtEl>
                                          <p:spTgt spid="58"/>
                                        </p:tgtEl>
                                        <p:attrNameLst>
                                          <p:attrName>ppt_x</p:attrName>
                                        </p:attrNameLst>
                                      </p:cBhvr>
                                      <p:tavLst>
                                        <p:tav tm="0">
                                          <p:val>
                                            <p:strVal val="#ppt_x"/>
                                          </p:val>
                                        </p:tav>
                                        <p:tav tm="100000">
                                          <p:val>
                                            <p:strVal val="#ppt_x"/>
                                          </p:val>
                                        </p:tav>
                                      </p:tavLst>
                                    </p:anim>
                                    <p:anim calcmode="lin" valueType="num">
                                      <p:cBhvr>
                                        <p:cTn id="47" dur="900" decel="100000" fill="hold"/>
                                        <p:tgtEl>
                                          <p:spTgt spid="58"/>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5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4064" y="1836107"/>
            <a:ext cx="8376645" cy="1446550"/>
          </a:xfrm>
          <a:prstGeom prst="rect">
            <a:avLst/>
          </a:prstGeom>
        </p:spPr>
        <p:txBody>
          <a:bodyPr wrap="square">
            <a:spAutoFit/>
          </a:bodyPr>
          <a:lstStyle/>
          <a:p>
            <a:pPr algn="ctr"/>
            <a:r>
              <a:rPr lang="en-US" sz="4400" dirty="0" smtClean="0"/>
              <a:t>Service Binding:  </a:t>
            </a:r>
          </a:p>
          <a:p>
            <a:pPr algn="ctr"/>
            <a:r>
              <a:rPr lang="en-US" sz="4400" b="1" dirty="0" err="1" smtClean="0">
                <a:latin typeface="Courier New"/>
                <a:cs typeface="Courier New"/>
              </a:rPr>
              <a:t>cf</a:t>
            </a:r>
            <a:r>
              <a:rPr lang="en-US" sz="4400" b="1" dirty="0" smtClean="0">
                <a:latin typeface="Courier New"/>
                <a:cs typeface="Courier New"/>
              </a:rPr>
              <a:t> bind-service</a:t>
            </a:r>
            <a:endParaRPr lang="en-US" sz="4400" dirty="0"/>
          </a:p>
        </p:txBody>
      </p:sp>
      <p:pic>
        <p:nvPicPr>
          <p:cNvPr id="3" name="Picture 2" descr="icon_cf_green@2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5377" y="3618107"/>
            <a:ext cx="901902" cy="901902"/>
          </a:xfrm>
          <a:prstGeom prst="rect">
            <a:avLst/>
          </a:prstGeom>
          <a:effectLst>
            <a:outerShdw blurRad="50800" dist="38100" dir="2700000" algn="tl" rotWithShape="0">
              <a:srgbClr val="000000">
                <a:alpha val="43000"/>
              </a:srgbClr>
            </a:outerShdw>
          </a:effectLst>
        </p:spPr>
      </p:pic>
      <p:pic>
        <p:nvPicPr>
          <p:cNvPr id="4" name="Picture 3" descr="VMW-LGO-CloudFoundry-217-square.png"/>
          <p:cNvPicPr>
            <a:picLocks noChangeAspect="1"/>
          </p:cNvPicPr>
          <p:nvPr/>
        </p:nvPicPr>
        <p:blipFill>
          <a:blip r:embed="rId3" cstate="print"/>
          <a:stretch>
            <a:fillRect/>
          </a:stretch>
        </p:blipFill>
        <p:spPr>
          <a:xfrm>
            <a:off x="8056687" y="0"/>
            <a:ext cx="965635" cy="965635"/>
          </a:xfrm>
          <a:prstGeom prst="rect">
            <a:avLst/>
          </a:prstGeom>
        </p:spPr>
      </p:pic>
    </p:spTree>
    <p:extLst>
      <p:ext uri="{BB962C8B-B14F-4D97-AF65-F5344CB8AC3E}">
        <p14:creationId xmlns:p14="http://schemas.microsoft.com/office/powerpoint/2010/main" val="276044713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Pivotal_2014">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33878</TotalTime>
  <Words>1182</Words>
  <Application>Microsoft Macintosh PowerPoint</Application>
  <PresentationFormat>On-screen Show (16:9)</PresentationFormat>
  <Paragraphs>123</Paragraphs>
  <Slides>15</Slides>
  <Notes>11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Pivotal_2014</vt:lpstr>
      <vt:lpstr>PowerPoint Presentation</vt:lpstr>
      <vt:lpstr>Pivotal CF</vt:lpstr>
      <vt:lpstr>Demonstration of Pivotal CF</vt:lpstr>
      <vt:lpstr>PowerPoint Presentation</vt:lpstr>
      <vt:lpstr>PowerPoint Presentation</vt:lpstr>
      <vt:lpstr>Deploying an Application </vt:lpstr>
      <vt:lpstr>PowerPoint Presentation</vt:lpstr>
      <vt:lpstr>Scaling an Application</vt:lpstr>
      <vt:lpstr>PowerPoint Presentation</vt:lpstr>
      <vt:lpstr>Sample USPTO App in Cloud Foundry</vt:lpstr>
      <vt:lpstr>PowerPoint Presentation</vt:lpstr>
      <vt:lpstr>4 Levels of High Availability</vt:lpstr>
      <vt:lpstr>Demonstration of Pivotal CF</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Lynn Nelson</dc:creator>
  <cp:lastModifiedBy>Alberto Flores</cp:lastModifiedBy>
  <cp:revision>169</cp:revision>
  <dcterms:created xsi:type="dcterms:W3CDTF">2014-04-18T22:10:35Z</dcterms:created>
  <dcterms:modified xsi:type="dcterms:W3CDTF">2014-12-15T13:53:55Z</dcterms:modified>
</cp:coreProperties>
</file>