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IBM Plex Mono Light"/>
      <p:regular r:id="rId28"/>
      <p:bold r:id="rId29"/>
      <p:italic r:id="rId30"/>
      <p:boldItalic r:id="rId31"/>
    </p:embeddedFont>
    <p:embeddedFont>
      <p:font typeface="IBM Plex Mono ExtraLight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IBM Plex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regular.fntdata"/><Relationship Id="rId20" Type="http://schemas.openxmlformats.org/officeDocument/2006/relationships/font" Target="fonts/Ubuntu-italic.fntdata"/><Relationship Id="rId42" Type="http://schemas.openxmlformats.org/officeDocument/2006/relationships/font" Target="fonts/IBMPlexMono-italic.fntdata"/><Relationship Id="rId41" Type="http://schemas.openxmlformats.org/officeDocument/2006/relationships/font" Target="fonts/IBMPlexMono-bold.fntdata"/><Relationship Id="rId22" Type="http://schemas.openxmlformats.org/officeDocument/2006/relationships/font" Target="fonts/Caveat-regular.fntdata"/><Relationship Id="rId21" Type="http://schemas.openxmlformats.org/officeDocument/2006/relationships/font" Target="fonts/Ubuntu-boldItalic.fntdata"/><Relationship Id="rId43" Type="http://schemas.openxmlformats.org/officeDocument/2006/relationships/font" Target="fonts/IBMPlexMono-boldItalic.fntdata"/><Relationship Id="rId24" Type="http://schemas.openxmlformats.org/officeDocument/2006/relationships/font" Target="fonts/Roboto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BMPlexMonoLigh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Mon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boldItalic.fntdata"/><Relationship Id="rId30" Type="http://schemas.openxmlformats.org/officeDocument/2006/relationships/font" Target="fonts/IBMPlexMonoLight-italic.fntdata"/><Relationship Id="rId11" Type="http://schemas.openxmlformats.org/officeDocument/2006/relationships/slide" Target="slides/slide5.xml"/><Relationship Id="rId33" Type="http://schemas.openxmlformats.org/officeDocument/2006/relationships/font" Target="fonts/IBMPlexMonoExtraLight-bold.fntdata"/><Relationship Id="rId10" Type="http://schemas.openxmlformats.org/officeDocument/2006/relationships/slide" Target="slides/slide4.xml"/><Relationship Id="rId32" Type="http://schemas.openxmlformats.org/officeDocument/2006/relationships/font" Target="fonts/IBMPlexMonoExtraLight-regular.fntdata"/><Relationship Id="rId13" Type="http://schemas.openxmlformats.org/officeDocument/2006/relationships/slide" Target="slides/slide7.xml"/><Relationship Id="rId35" Type="http://schemas.openxmlformats.org/officeDocument/2006/relationships/font" Target="fonts/IBMPlexMonoExtra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IBMPlexMonoExtraLight-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55925b93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55925b93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55ea2094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55ea2094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5925b93b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5925b93b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55925b93b8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55925b93b8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5925b93b8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5925b93b8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587b33d9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587b33d9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5925b93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5925b93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55925b93b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55925b93b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5ea2094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5ea209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55ea2094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55ea2094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5ab20e5f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5ab20e5f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7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7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7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7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7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7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9" name="Google Shape;79;p17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8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8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9" name="Google Shape;149;p22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61" name="Google Shape;161;p23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23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9" name="Google Shape;169;p23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0" name="Google Shape;170;p23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1" name="Google Shape;171;p23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23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3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3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88" name="Google Shape;188;p24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9" name="Google Shape;189;p24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7" name="Google Shape;207;p25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25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25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2" name="Google Shape;212;p25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3" name="Google Shape;213;p25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25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6" name="Google Shape;216;p25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25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8" name="Google Shape;218;p25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9" name="Google Shape;219;p25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2" name="Google Shape;222;p25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3" name="Google Shape;223;p25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5" name="Google Shape;225;p25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25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7" name="Google Shape;227;p25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8" name="Google Shape;228;p25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31" name="Google Shape;231;p25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2" name="Google Shape;232;p25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5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6" name="Google Shape;256;p26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7" name="Google Shape;257;p26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8" name="Google Shape;258;p26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3" name="Google Shape;263;p26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5" name="Google Shape;265;p26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6" name="Google Shape;266;p26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6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8" name="Google Shape;288;p27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9" name="Google Shape;289;p27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90" name="Google Shape;290;p27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92" name="Google Shape;292;p27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7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8" name="Google Shape;318;p28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9" name="Google Shape;319;p28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0" name="Google Shape;320;p28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28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2" name="Google Shape;322;p28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3" name="Google Shape;323;p28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4" name="Google Shape;324;p28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5" name="Google Shape;325;p28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6" name="Google Shape;326;p2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28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331" name="Google Shape;331;p29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2" name="Google Shape;332;p29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3" name="Google Shape;333;p29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4" name="Google Shape;334;p2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2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0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2" name="Google Shape;362;p30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3" name="Google Shape;363;p30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4" name="Google Shape;364;p30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5" name="Google Shape;365;p30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6" name="Google Shape;366;p30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7" name="Google Shape;367;p30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1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8" name="Google Shape;388;p31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89" name="Google Shape;389;p31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90" name="Google Shape;390;p31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1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2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32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22" name="Google Shape;422;p33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4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5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72" name="Google Shape;472;p36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6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8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1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7" name="Google Shape;517;p41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1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42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2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42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2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42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2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2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2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42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2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1" name="Google Shape;531;p42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2" name="Google Shape;532;p42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42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42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5" name="Google Shape;535;p42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536" name="Google Shape;536;p42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2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2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43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2" name="Google Shape;542;p43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4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1" name="Google Shape;561;p44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2" name="Google Shape;562;p4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4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4" name="Google Shape;564;p44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5" name="Google Shape;565;p44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4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4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5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4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5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89" name="Google Shape;589;p45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0" name="Google Shape;590;p45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1" name="Google Shape;591;p45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2" name="Google Shape;592;p45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3" name="Google Shape;593;p45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4" name="Google Shape;594;p45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6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16" name="Google Shape;616;p4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18" name="Google Shape;618;p46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6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6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6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2" name="Google Shape;622;p46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3" name="Google Shape;623;p46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4" name="Google Shape;624;p46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5" name="Google Shape;625;p46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6" name="Google Shape;626;p46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7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7" name="Google Shape;647;p47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8" name="Google Shape;648;p47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49" name="Google Shape;649;p47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0" name="Google Shape;650;p47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51" name="Google Shape;651;p47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2" name="Google Shape;652;p47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4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4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8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74" name="Google Shape;674;p48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5" name="Google Shape;675;p48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76" name="Google Shape;676;p48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77" name="Google Shape;677;p48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48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79" name="Google Shape;679;p48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0" name="Google Shape;680;p48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81" name="Google Shape;681;p48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48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3" name="Google Shape;683;p48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4" name="Google Shape;684;p48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9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4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4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49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0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36" name="Google Shape;736;p50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7" name="Google Shape;737;p50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8" name="Google Shape;738;p50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9" name="Google Shape;739;p50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0" name="Google Shape;740;p50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1" name="Google Shape;741;p50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2" name="Google Shape;742;p50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3" name="Google Shape;743;p50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4" name="Google Shape;744;p50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>
            <a:off x="3519701" y="521988"/>
            <a:ext cx="53016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</a:t>
            </a:r>
            <a:br>
              <a:rPr lang="en"/>
            </a:br>
            <a:r>
              <a:rPr lang="en"/>
              <a:t>STATUS Meeting</a:t>
            </a:r>
            <a:endParaRPr/>
          </a:p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>
            <a:off x="0" y="3770400"/>
            <a:ext cx="35379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May 19th, 2025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descr="a panda bear is sitting in front of a laptop with a strawberry sticker on it (Provided by Tenor)" id="751" name="Google Shape;7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65725" cy="32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0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Support Needed</a:t>
            </a:r>
            <a:endParaRPr sz="4800"/>
          </a:p>
        </p:txBody>
      </p:sp>
      <p:sp>
        <p:nvSpPr>
          <p:cNvPr id="813" name="Google Shape;813;p60"/>
          <p:cNvSpPr txBox="1"/>
          <p:nvPr/>
        </p:nvSpPr>
        <p:spPr>
          <a:xfrm>
            <a:off x="2367750" y="889600"/>
            <a:ext cx="67764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Need to find Engineering Intern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There are basic, almost data-entry level work that happens from time to time.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can designate Engineering Intern for it.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2025 is rough for College Graduates, I think there will be more than a few who will work for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just credits or some postgrad whole will work for just experience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drawing of a person wearing a blue sweatshirt with a triangle logo on it (Provided by Tenor)" id="814" name="Google Shape;81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32474" cy="18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0"/>
          <p:cNvSpPr txBox="1"/>
          <p:nvPr/>
        </p:nvSpPr>
        <p:spPr>
          <a:xfrm>
            <a:off x="826700" y="3091125"/>
            <a:ext cx="2938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InfraFusion Team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Dharam - backend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Ariful - frontend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Raheel - SEO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DevOps - DevOps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/>
          </a:p>
        </p:txBody>
      </p:sp>
      <p:sp>
        <p:nvSpPr>
          <p:cNvPr id="816" name="Google Shape;816;p60"/>
          <p:cNvSpPr txBox="1"/>
          <p:nvPr/>
        </p:nvSpPr>
        <p:spPr>
          <a:xfrm>
            <a:off x="5343150" y="3091125"/>
            <a:ext cx="38010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ShieldSpark Team 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Mikhail - Emotional Support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Anatoly - UI Components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Intern - Manual Labor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Mohit - QA Automation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1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pic>
        <p:nvPicPr>
          <p:cNvPr descr="a cartoon cat is saying bye with its finger . (Provided by Tenor)" id="822" name="Google Shape;8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975" y="2571750"/>
            <a:ext cx="1561849" cy="12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n with a beard wearing a green hat and a question mark above his head (Provided by Tenor)" id="756" name="Google Shape;7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90825" cy="21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2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does STATUS stand for?</a:t>
            </a:r>
            <a:endParaRPr sz="4800"/>
          </a:p>
        </p:txBody>
      </p:sp>
      <p:sp>
        <p:nvSpPr>
          <p:cNvPr id="758" name="Google Shape;758;p52"/>
          <p:cNvSpPr txBox="1"/>
          <p:nvPr/>
        </p:nvSpPr>
        <p:spPr>
          <a:xfrm>
            <a:off x="2367750" y="889600"/>
            <a:ext cx="6776400" cy="4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Successes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Any Ws, wins, achievements. Any progress that has been made, big or small.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- Troubles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Current roadblocks and challenges. Anything that slows down the progress on individual or team level.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Actions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Actions taken to overcome the troubles.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Tracking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Metrics, progress reports.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Upcoming Priorities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Upcoming objectives for the next month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Support Needed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Outside help required from the product team.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3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Successes</a:t>
            </a:r>
            <a:endParaRPr sz="4800"/>
          </a:p>
        </p:txBody>
      </p:sp>
      <p:sp>
        <p:nvSpPr>
          <p:cNvPr id="764" name="Google Shape;764;p53"/>
          <p:cNvSpPr txBox="1"/>
          <p:nvPr/>
        </p:nvSpPr>
        <p:spPr>
          <a:xfrm>
            <a:off x="2367750" y="889600"/>
            <a:ext cx="67764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Raheel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Successfully onboarded to StartHub Academy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Fixed bug related to the landing page header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Fix issue with footer on the landing pages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Ariful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Successfully onboarded to StartHub Academy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Tools &amp; Templates Skeleton Logic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Navigation &amp; Routing Logic Enhancement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Fixed issue with category carousel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Fix card list component responsiveness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Cont. on the next slide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cartoon character is typing on a computer screen (Provided by Tenor)" id="765" name="Google Shape;7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4600" cy="1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4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Successes</a:t>
            </a:r>
            <a:endParaRPr sz="4800"/>
          </a:p>
        </p:txBody>
      </p:sp>
      <p:sp>
        <p:nvSpPr>
          <p:cNvPr id="771" name="Google Shape;771;p54"/>
          <p:cNvSpPr txBox="1"/>
          <p:nvPr/>
        </p:nvSpPr>
        <p:spPr>
          <a:xfrm>
            <a:off x="2367750" y="889600"/>
            <a:ext cx="67764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Anatoly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Enhancements for SDS components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Cleanup initial and YDS variables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Standardization of SDSIcon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Reorganize and re-sync SDS variables.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Dharam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Successfully onboarded to StartHub Academy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Fixes for the backend tests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Fix Mark as Complete for the customer route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Initial setup for user notifications preferences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Team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 package updates for all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package.json </a:t>
            </a:r>
            <a:r>
              <a:rPr lang="en"/>
              <a:t>files</a:t>
            </a:r>
            <a:endParaRPr/>
          </a:p>
          <a:p>
            <a:pPr indent="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cartoon character is typing on a computer screen (Provided by Tenor)" id="772" name="Google Shape;7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4600" cy="1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5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Troubles</a:t>
            </a:r>
            <a:endParaRPr sz="4800"/>
          </a:p>
        </p:txBody>
      </p:sp>
      <p:sp>
        <p:nvSpPr>
          <p:cNvPr id="778" name="Google Shape;778;p55"/>
          <p:cNvSpPr txBox="1"/>
          <p:nvPr/>
        </p:nvSpPr>
        <p:spPr>
          <a:xfrm>
            <a:off x="2367750" y="889600"/>
            <a:ext cx="6776400" cy="4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Mikhail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don’t have images for the Goodie Bag main page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don’t have full-full content for the StartHub Snacks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don’t have descriptions for the Email Templates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Need-to-resync Discount Deals information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Need to finalize Document Templates from Graphic Design team, 0 Document Templates for the Engineering at the moment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Need continuous updates in terms of Automated Tests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Need self hosting support to avoid big fees for Clockify + Jira/Confluence + HR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Raheel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don’t information what to fill in for the meta title and description for every single landing page.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We need to enable robots.txt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Dev website ideally should automatically update every time dev branch is updated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purple frog is crying with blue tears coming out of its eyes (Provided by Tenor)" id="779" name="Google Shape;7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62950" cy="20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6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Actions</a:t>
            </a:r>
            <a:endParaRPr sz="4800"/>
          </a:p>
        </p:txBody>
      </p:sp>
      <p:sp>
        <p:nvSpPr>
          <p:cNvPr id="785" name="Google Shape;785;p56"/>
          <p:cNvSpPr txBox="1"/>
          <p:nvPr/>
        </p:nvSpPr>
        <p:spPr>
          <a:xfrm>
            <a:off x="2367750" y="889600"/>
            <a:ext cx="6776400" cy="3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sngStrik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Mori</a:t>
            </a:r>
            <a:endParaRPr b="1" sz="1800" strike="sngStrike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Created task in Jira to update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robots.txt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Created task to automatically update dev website once dev branch is updated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Created tasks for self hosting Kimai (Clockify alternative) and Appflowy (Notion clone to use instead of Jira/Confluence)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Intern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Created task to re-sync Deals &amp; Discounts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Mohit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Need to restart work on QA Automation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Avraham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Created Notion tasks for everything else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ouple of rabbits are hugging each other in a black and white drawing . (Provided by Tenor)" id="786" name="Google Shape;7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1150" cy="7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7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Tracking</a:t>
            </a:r>
            <a:endParaRPr sz="4800"/>
          </a:p>
        </p:txBody>
      </p:sp>
      <p:sp>
        <p:nvSpPr>
          <p:cNvPr id="792" name="Google Shape;792;p57"/>
          <p:cNvSpPr txBox="1"/>
          <p:nvPr/>
        </p:nvSpPr>
        <p:spPr>
          <a:xfrm>
            <a:off x="2367750" y="889600"/>
            <a:ext cx="67764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Team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onboarded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4 new developers to our team: Ariful, Dharam, Raheel, and Mohit.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Pull Requests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26 Pull Requests have been pushed this month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and white penguin looking through a magnifying glass (Provided by Tenor)" id="793" name="Google Shape;7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40325" cy="1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8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Upcoming Priorities</a:t>
            </a:r>
            <a:endParaRPr sz="4800"/>
          </a:p>
        </p:txBody>
      </p:sp>
      <p:sp>
        <p:nvSpPr>
          <p:cNvPr id="799" name="Google Shape;799;p58"/>
          <p:cNvSpPr txBox="1"/>
          <p:nvPr/>
        </p:nvSpPr>
        <p:spPr>
          <a:xfrm>
            <a:off x="2367750" y="1078350"/>
            <a:ext cx="6776400" cy="3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Raheel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SEO enhancements once unblocked, landing pages once design is finalized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Scenarios [some minor meaningful progress, but not expected to be fully done]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Ariful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Frontend side of User Notification preferences with backend sync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2) Setup in-app notification view logic for customers</a:t>
            </a:r>
            <a:b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Anatoly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SDS UI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Components (stronger aria support, should help SEO), potentially via shadcn/ui or just Radix UI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Font Updates, once design is unblocked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Cont. on the next slide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hand is pointing at a lock in button (Provided by Tenor)" id="800" name="Google Shape;8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40325" cy="1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9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Upcoming Priorities</a:t>
            </a:r>
            <a:endParaRPr sz="4800"/>
          </a:p>
        </p:txBody>
      </p:sp>
      <p:sp>
        <p:nvSpPr>
          <p:cNvPr id="806" name="Google Shape;806;p59"/>
          <p:cNvSpPr txBox="1"/>
          <p:nvPr/>
        </p:nvSpPr>
        <p:spPr>
          <a:xfrm>
            <a:off x="2367750" y="1078350"/>
            <a:ext cx="67764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Dharam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Email Handling (tied to the Notifications)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Notifications: detect if user is online, add ability to adjust the notification based on that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Mohit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Refactor and fix majority of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.skip()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tests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sngStrik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Mori</a:t>
            </a:r>
            <a:endParaRPr b="1" sz="1800" strike="sngStrike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Get familiar with DevOps setup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Kimai installation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Appflowy installation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hand is pointing at a lock in button (Provided by Tenor)" id="807" name="Google Shape;8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40325" cy="1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