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378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22"/>
  </p:notesMasterIdLst>
  <p:handoutMasterIdLst>
    <p:handoutMasterId r:id="rId23"/>
  </p:handoutMasterIdLst>
  <p:sldIdLst>
    <p:sldId id="257" r:id="rId14"/>
    <p:sldId id="267" r:id="rId15"/>
    <p:sldId id="263" r:id="rId16"/>
    <p:sldId id="262" r:id="rId17"/>
    <p:sldId id="266" r:id="rId18"/>
    <p:sldId id="265" r:id="rId19"/>
    <p:sldId id="264" r:id="rId20"/>
    <p:sldId id="259" r:id="rId21"/>
  </p:sldIdLst>
  <p:sldSz cx="9144000" cy="5143500" type="screen16x9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74CAC7"/>
    <a:srgbClr val="00447C"/>
    <a:srgbClr val="AAAAAA"/>
    <a:srgbClr val="0087CC"/>
    <a:srgbClr val="FF7700"/>
    <a:srgbClr val="000D7C"/>
    <a:srgbClr val="C82B67"/>
    <a:srgbClr val="6E258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6" autoAdjust="0"/>
    <p:restoredTop sz="66038" autoAdjust="0"/>
  </p:normalViewPr>
  <p:slideViewPr>
    <p:cSldViewPr snapToGrid="0">
      <p:cViewPr varScale="1">
        <p:scale>
          <a:sx n="61" d="100"/>
          <a:sy n="61" d="100"/>
        </p:scale>
        <p:origin x="1651" y="48"/>
      </p:cViewPr>
      <p:guideLst>
        <p:guide orient="horz" pos="3072"/>
        <p:guide pos="5577"/>
        <p:guide pos="180"/>
      </p:guideLst>
    </p:cSldViewPr>
  </p:slideViewPr>
  <p:outlineViewPr>
    <p:cViewPr>
      <p:scale>
        <a:sx n="33" d="100"/>
        <a:sy n="33" d="100"/>
      </p:scale>
      <p:origin x="0" y="-8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46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6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baseline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1" y="4298862"/>
            <a:ext cx="599303" cy="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613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5760"/>
            <a:ext cx="5200791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4121944" y="1150144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1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222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8356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7952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54966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5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5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3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38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8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157288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114425"/>
            <a:ext cx="5072062" cy="4036219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418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96" y="1170772"/>
            <a:ext cx="3891608" cy="28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9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54129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0302" y="444570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595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2683" y="444808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88695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945858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5508" y="4445041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2363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0302" y="444570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0151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49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3139" y="444732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32582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3016" y="4445041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522503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911991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2683" y="444808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87777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460436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91348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900" kern="12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Y</a:t>
            </a:r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366" r:id="rId2"/>
    <p:sldLayoutId id="2147484367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389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76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64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3848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98911" y="1603177"/>
            <a:ext cx="2139950" cy="1407583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dell_white_logo.png"/>
          <p:cNvPicPr>
            <a:picLocks noChangeAspect="1"/>
          </p:cNvPicPr>
          <p:nvPr userDrawn="1"/>
        </p:nvPicPr>
        <p:blipFill>
          <a:blip r:embed="rId11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09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7" r:id="rId8"/>
    <p:sldLayoutId id="214748438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10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369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35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marR="0" indent="-171450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SzTx/>
        <a:buFont typeface="Museo Sans For Dell" pitchFamily="2" charset="0"/>
        <a:buChar char="›"/>
        <a:tabLst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6975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370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35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371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355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52538" indent="-22860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372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356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373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35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74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6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6/20/2016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7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6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pavel.surmenok.com/2016/02/21/re-work-virtual-assistant-summit-presentation-no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4319" y="691763"/>
            <a:ext cx="7999273" cy="1661993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ConvoSearch – </a:t>
            </a:r>
            <a:br>
              <a:rPr lang="en-US" dirty="0" smtClean="0"/>
            </a:br>
            <a:r>
              <a:rPr lang="en-US" dirty="0" smtClean="0"/>
              <a:t>“Delly” Virtual Assistant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74319" y="2892234"/>
            <a:ext cx="5419471" cy="923330"/>
          </a:xfrm>
        </p:spPr>
        <p:txBody>
          <a:bodyPr/>
          <a:lstStyle/>
          <a:p>
            <a:r>
              <a:rPr lang="en-US" dirty="0" smtClean="0"/>
              <a:t>Created and Presented by: Michael Jones, Rajesh Kumar, Rishab Jain, and Jeremy Cantu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3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621275" cy="3200400"/>
          </a:xfrm>
        </p:spPr>
        <p:txBody>
          <a:bodyPr>
            <a:norm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“</a:t>
            </a:r>
            <a:r>
              <a:rPr lang="en-US" dirty="0"/>
              <a:t>According to Google, More than half </a:t>
            </a:r>
            <a:r>
              <a:rPr lang="en-US" dirty="0" smtClean="0"/>
              <a:t>of teens </a:t>
            </a:r>
            <a:r>
              <a:rPr lang="en-US" dirty="0"/>
              <a:t>use voice search and commands daily. </a:t>
            </a: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Adults </a:t>
            </a:r>
            <a:r>
              <a:rPr lang="en-US" dirty="0"/>
              <a:t>are feeling more comfortable using speech recognition technology: 41% talk to their phones </a:t>
            </a:r>
            <a:r>
              <a:rPr lang="en-US" dirty="0" smtClean="0"/>
              <a:t>every day </a:t>
            </a:r>
            <a:r>
              <a:rPr lang="en-US" dirty="0"/>
              <a:t>and 56% say it makes them “feel tech </a:t>
            </a:r>
            <a:r>
              <a:rPr lang="en-US" dirty="0" smtClean="0"/>
              <a:t>savvy.”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2" name="Picture 8" descr="http://pavel.surmenok.com/wp-content/uploads/2016/02/va2016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95" y="1184852"/>
            <a:ext cx="4355011" cy="26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18490" y="3806247"/>
            <a:ext cx="4112023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700" dirty="0">
                <a:solidFill>
                  <a:schemeClr val="bg2"/>
                </a:solidFill>
                <a:latin typeface="+mn-lt"/>
                <a:hlinkClick r:id="rId4"/>
              </a:rPr>
              <a:t>http://pavel.surmenok.com/2016/02/21/re-work-virtual-assistant-summit-presentation-notes</a:t>
            </a:r>
            <a:r>
              <a:rPr lang="en-US" sz="700" dirty="0" smtClean="0">
                <a:solidFill>
                  <a:schemeClr val="bg2"/>
                </a:solidFill>
                <a:latin typeface="+mn-lt"/>
                <a:hlinkClick r:id="rId4"/>
              </a:rPr>
              <a:t>/</a:t>
            </a:r>
            <a:r>
              <a:rPr lang="en-US" sz="70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998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Why ConvoSearch?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Reach</a:t>
            </a:r>
            <a:r>
              <a:rPr lang="en-US" dirty="0" smtClean="0"/>
              <a:t>: Advances in voice and speech-recognition technologies provide a new opportunity to reach out to a variety of audiences to interact with Dell.com via a wide variety of devices.</a:t>
            </a:r>
            <a:endParaRPr lang="en-US" i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Speed: </a:t>
            </a:r>
            <a:r>
              <a:rPr lang="en-US" dirty="0" smtClean="0"/>
              <a:t>Closing the gap in terms of time and clicks between a user and their intended destination via a much more natural method of search.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Personalized Touch: </a:t>
            </a:r>
            <a:r>
              <a:rPr lang="en-US" dirty="0" smtClean="0"/>
              <a:t>Engaging the user with said natural interaction, as well as the opportunity to learn more about the customer and provide them a much more customized experience.</a:t>
            </a:r>
          </a:p>
        </p:txBody>
      </p:sp>
    </p:spTree>
    <p:extLst>
      <p:ext uri="{BB962C8B-B14F-4D97-AF65-F5344CB8AC3E}">
        <p14:creationId xmlns:p14="http://schemas.microsoft.com/office/powerpoint/2010/main" val="2630865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780300"/>
          </a:xfrm>
        </p:spPr>
        <p:txBody>
          <a:bodyPr>
            <a:noAutofit/>
          </a:bodyPr>
          <a:lstStyle/>
          <a:p>
            <a:r>
              <a:rPr lang="en-US" dirty="0" smtClean="0"/>
              <a:t>ConvoSearch - Why guess what the customer wants when they can easily tell us?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89766" y="1380368"/>
            <a:ext cx="7924386" cy="32004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Allows the user to browse the Dell site via a spoken and natural conversation between them and </a:t>
            </a:r>
            <a:r>
              <a:rPr lang="en-US" sz="1500" dirty="0"/>
              <a:t>their own virtual </a:t>
            </a:r>
            <a:r>
              <a:rPr lang="en-US" sz="1500" dirty="0" smtClean="0"/>
              <a:t>assistant, </a:t>
            </a:r>
            <a:r>
              <a:rPr lang="en-US" sz="1500" dirty="0"/>
              <a:t>“</a:t>
            </a:r>
            <a:r>
              <a:rPr lang="en-US" sz="1500" dirty="0" smtClean="0"/>
              <a:t>Delly,“ guiding them every step of the way.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Clear and concise results are quickly displayed to the user based on that conversation, granting them the ability to rapidly attain information for their desired search. 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In-built normalization of gathered voice data, as well as the ability to gather data for a variety of languages, allows for a large set of customers to be served in such a manner.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The allowance of building personalized experiences on a customer-by-customer basis using extremely detailed information and metrics, as well as the utilization of this data for large-scale trend analysis as a whole.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39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3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Integrate recommendations based on business-configurable traits (special promotions, item margins, etc.).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Differentiate Dell in the </a:t>
            </a:r>
            <a:r>
              <a:rPr lang="en-US" dirty="0" smtClean="0"/>
              <a:t>e-commerce </a:t>
            </a:r>
            <a:r>
              <a:rPr lang="en-US" dirty="0"/>
              <a:t>space </a:t>
            </a:r>
            <a:r>
              <a:rPr lang="en-US" dirty="0" smtClean="0"/>
              <a:t>by integrating with  the overall buying experience, allowing users to purchase products and perform and express checkout by use of simplified speech and voice commands.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Integrate machine learning within “Delly,” ensuring that the virtual assistant is capable of providing the customer their intended results.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76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303" y="1723219"/>
            <a:ext cx="6850901" cy="1495794"/>
          </a:xfrm>
        </p:spPr>
        <p:txBody>
          <a:bodyPr/>
          <a:lstStyle/>
          <a:p>
            <a:pPr algn="ctr"/>
            <a:r>
              <a:rPr lang="en-US" dirty="0" smtClean="0"/>
              <a:t>Q &amp; 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4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01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 16x9_final_MuseoEmbedd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F21BBC07-D25C-4191-ACF0-1B205FF22028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B049DDF0-07DA-4B5E-9A8D-D434860CC388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DA957EB4-634A-4B43-A8A5-B27496B744CE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err="1" smtClean="0">
            <a:solidFill>
              <a:schemeClr val="bg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E4799E89-DA5D-4C63-B7F7-CDEB56BB89F1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E2E090AC-73ED-414F-995E-F28B08AE77BF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Custom 3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B151208E-F112-4176-AD4D-C38BD2555B26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97BD00EB-E18C-4ACF-AD49-B05173E7BD3F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53D5D560-6AE4-47EB-9EC6-D87D2A91B4C6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D7C89DD3-BC7D-4FB3-AF3E-2089AE6DE24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3675B415-B1C7-4DAD-A58B-BCDDE990F5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Dell_Master_Template_16x9_Manual Page X of Y</Template>
  <TotalTime>309</TotalTime>
  <Words>392</Words>
  <Application>Microsoft Office PowerPoint</Application>
  <PresentationFormat>On-screen Show (16:9)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Arial Black</vt:lpstr>
      <vt:lpstr>Courier New</vt:lpstr>
      <vt:lpstr>Museo For Dell 300</vt:lpstr>
      <vt:lpstr>Museo Sans For Dell</vt:lpstr>
      <vt:lpstr>Museo Sans For Dell</vt:lpstr>
      <vt:lpstr>Trebuchet MS</vt:lpstr>
      <vt:lpstr>Wingdings</vt:lpstr>
      <vt:lpstr>Dell_Template 16x9_final_MuseoEmbedded</vt:lpstr>
      <vt:lpstr>1_Content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ConvoSearch –  “Delly” Virtual Assistant</vt:lpstr>
      <vt:lpstr>A Paradigm Shift</vt:lpstr>
      <vt:lpstr>Why ConvoSearch? </vt:lpstr>
      <vt:lpstr>ConvoSearch - Why guess what the customer wants when they can easily tell us?</vt:lpstr>
      <vt:lpstr>Demo</vt:lpstr>
      <vt:lpstr>Extensibility and Future Work</vt:lpstr>
      <vt:lpstr>Q &amp; A ?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ConvoSearch</dc:title>
  <dc:creator>J, Rishab</dc:creator>
  <cp:keywords>Internal Use</cp:keywords>
  <cp:lastModifiedBy>J, Rishab</cp:lastModifiedBy>
  <cp:revision>68</cp:revision>
  <cp:lastPrinted>2014-02-14T16:26:12Z</cp:lastPrinted>
  <dcterms:created xsi:type="dcterms:W3CDTF">2016-06-20T01:27:17Z</dcterms:created>
  <dcterms:modified xsi:type="dcterms:W3CDTF">2016-06-20T16:56:11Z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c6bff6cb-b771-45b2-aab7-376ac1be7c90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1.3AMER</vt:lpwstr>
  </property>
</Properties>
</file>