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468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468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E30E07E-3F5D-4E2B-A713-C4B1B9793E6A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Face Replacement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by Mike Woods and </a:t>
            </a:r>
            <a:endParaRPr/>
          </a:p>
          <a:p>
            <a:pPr algn="ctr"/>
            <a:r>
              <a:rPr lang="en-US" sz="3200">
                <a:latin typeface="Arial"/>
              </a:rPr>
              <a:t>Michael O'Meara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65760"/>
            <a:ext cx="9071640" cy="82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Our general approach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371600"/>
            <a:ext cx="9071640" cy="5577840"/>
          </a:xfrm>
          <a:prstGeom prst="rect">
            <a:avLst/>
          </a:prstGeom>
        </p:spPr>
        <p:txBody>
          <a:bodyPr lIns="0" rIns="0" tIns="0" bIns="0"/>
          <a:p>
            <a:pPr>
              <a:buFont typeface="StarSymbol"/>
              <a:buAutoNum type="arabicParenR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Initially we used the code published by Zhu and Ramanan based on a paper called ”Face Detection, Pose Estimation and Landmark Localization in the Wild” to perform landmark detection on both  the input and target faces. This approach uses a deformable template to find key features in the face.</a:t>
            </a:r>
            <a:endParaRPr/>
          </a:p>
          <a:p>
            <a:pPr>
              <a:buFont typeface="StarSymbol"/>
              <a:buAutoNum type="arabicParenR"/>
            </a:pP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We thought we’d need to use Thin-Plate Spline warping but, that turned out not to be necessary.</a:t>
            </a:r>
            <a:endParaRPr/>
          </a:p>
          <a:p>
            <a:pPr>
              <a:buFont typeface="StarSymbol"/>
              <a:buAutoNum type="arabicParenR"/>
            </a:pP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Instead, we do an affine transform to adjust the angle of our face to match the target face(s).</a:t>
            </a:r>
            <a:endParaRPr/>
          </a:p>
          <a:p>
            <a:pPr>
              <a:buFont typeface="StarSymbol"/>
              <a:buAutoNum type="arabicParenR"/>
            </a:pP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We also snapped points to “edge detected” sides of the face for better results</a:t>
            </a:r>
            <a:endParaRPr/>
          </a:p>
          <a:p>
            <a:pPr>
              <a:buFont typeface="StarSymbol"/>
              <a:buAutoNum type="arabicParenR"/>
            </a:pP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Lastly, we decided to do two different types of blending to match the surrounding target face. (feathering and poisson)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How we use deformable</a:t>
            </a:r>
            <a:r>
              <a:rPr lang="en-US" sz="4400">
                <a:latin typeface="Arial"/>
              </a:rPr>
              <a:t>
</a:t>
            </a:r>
            <a:r>
              <a:rPr lang="en-US" sz="4400">
                <a:latin typeface="Arial"/>
              </a:rPr>
              <a:t> template code?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pPr lvl="1">
              <a:buFont typeface="StarSymbol"/>
              <a:buAutoNum type="arabicParenR"/>
            </a:pPr>
            <a:r>
              <a:rPr lang="en-US" sz="2600">
                <a:latin typeface="Arial"/>
              </a:rPr>
              <a:t> </a:t>
            </a:r>
            <a:r>
              <a:rPr lang="en-US" sz="2600">
                <a:latin typeface="Arial"/>
              </a:rPr>
              <a:t>We used this to find points for the eyes, nose, and mouth.</a:t>
            </a:r>
            <a:endParaRPr/>
          </a:p>
          <a:p>
            <a:pPr lvl="1">
              <a:buFont typeface="StarSymbol"/>
              <a:buAutoNum type="arabicParenR"/>
            </a:pPr>
            <a:r>
              <a:rPr lang="en-US" sz="2600">
                <a:latin typeface="Arial"/>
              </a:rPr>
              <a:t> </a:t>
            </a:r>
            <a:r>
              <a:rPr lang="en-US" sz="2600">
                <a:latin typeface="Arial"/>
              </a:rPr>
              <a:t>Using these points, we dilate the centers of those points into circles.</a:t>
            </a:r>
            <a:endParaRPr/>
          </a:p>
          <a:p>
            <a:pPr lvl="1">
              <a:buFont typeface="StarSymbol"/>
              <a:buAutoNum type="arabicParenR"/>
            </a:pPr>
            <a:r>
              <a:rPr lang="en-US" sz="2600">
                <a:latin typeface="Arial"/>
              </a:rPr>
              <a:t> </a:t>
            </a:r>
            <a:r>
              <a:rPr lang="en-US" sz="2600">
                <a:latin typeface="Arial"/>
              </a:rPr>
              <a:t>Then, with those circles, we calculate a mask of both the reference images and the target images.</a:t>
            </a:r>
            <a:endParaRPr/>
          </a:p>
          <a:p>
            <a:pPr lvl="1">
              <a:buFont typeface="StarSymbol"/>
              <a:buAutoNum type="arabicParenR"/>
            </a:pPr>
            <a:endParaRPr/>
          </a:p>
          <a:p>
            <a:pPr lvl="1">
              <a:buFont typeface="StarSymbol"/>
              <a:buAutoNum type="arabicParenR"/>
            </a:pPr>
            <a:r>
              <a:rPr lang="en-US" sz="2600">
                <a:latin typeface="Arial"/>
              </a:rPr>
              <a:t>NOTE: Since the points in the template remain roughly in the same positions on each face, this makes our approach fairly stable.</a:t>
            </a:r>
            <a:endParaRPr/>
          </a:p>
        </p:txBody>
      </p:sp>
      <p:pic>
        <p:nvPicPr>
          <p:cNvPr id="4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20640" y="1554480"/>
            <a:ext cx="4663440" cy="548640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Initially Bad Results</a:t>
            </a:r>
            <a:endParaRPr/>
          </a:p>
        </p:txBody>
      </p:sp>
      <p:pic>
        <p:nvPicPr>
          <p:cNvPr id="4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43920" y="1737360"/>
            <a:ext cx="7925760" cy="518076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 little better results</a:t>
            </a:r>
            <a:endParaRPr/>
          </a:p>
        </p:txBody>
      </p:sp>
      <p:pic>
        <p:nvPicPr>
          <p:cNvPr id="4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37880" y="1768680"/>
            <a:ext cx="3358440" cy="438444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2">
            <a:lum bright="10000"/>
          </a:blip>
          <a:srcRect l="24066" t="0" r="24288" b="0"/>
          <a:stretch>
            <a:fillRect/>
          </a:stretch>
        </p:blipFill>
        <p:spPr>
          <a:xfrm>
            <a:off x="5303520" y="1737360"/>
            <a:ext cx="3566160" cy="448056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Something to write home about?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